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3"/>
  </p:notesMasterIdLst>
  <p:handoutMasterIdLst>
    <p:handoutMasterId r:id="rId34"/>
  </p:handoutMasterIdLst>
  <p:sldIdLst>
    <p:sldId id="258" r:id="rId2"/>
    <p:sldId id="500" r:id="rId3"/>
    <p:sldId id="285" r:id="rId4"/>
    <p:sldId id="414" r:id="rId5"/>
    <p:sldId id="418" r:id="rId6"/>
    <p:sldId id="259" r:id="rId7"/>
    <p:sldId id="270" r:id="rId8"/>
    <p:sldId id="495" r:id="rId9"/>
    <p:sldId id="477" r:id="rId10"/>
    <p:sldId id="478" r:id="rId11"/>
    <p:sldId id="482" r:id="rId12"/>
    <p:sldId id="498" r:id="rId13"/>
    <p:sldId id="488" r:id="rId14"/>
    <p:sldId id="503" r:id="rId15"/>
    <p:sldId id="448" r:id="rId16"/>
    <p:sldId id="415" r:id="rId17"/>
    <p:sldId id="455" r:id="rId18"/>
    <p:sldId id="457" r:id="rId19"/>
    <p:sldId id="459" r:id="rId20"/>
    <p:sldId id="507" r:id="rId21"/>
    <p:sldId id="508" r:id="rId22"/>
    <p:sldId id="486" r:id="rId23"/>
    <p:sldId id="504" r:id="rId24"/>
    <p:sldId id="501" r:id="rId25"/>
    <p:sldId id="502" r:id="rId26"/>
    <p:sldId id="506" r:id="rId27"/>
    <p:sldId id="475" r:id="rId28"/>
    <p:sldId id="494" r:id="rId29"/>
    <p:sldId id="433" r:id="rId30"/>
    <p:sldId id="474" r:id="rId31"/>
    <p:sldId id="391"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21" autoAdjust="0"/>
    <p:restoredTop sz="94099" autoAdjust="0"/>
  </p:normalViewPr>
  <p:slideViewPr>
    <p:cSldViewPr>
      <p:cViewPr varScale="1">
        <p:scale>
          <a:sx n="67" d="100"/>
          <a:sy n="67" d="100"/>
        </p:scale>
        <p:origin x="90" y="13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200" d="100"/>
        <a:sy n="200" d="100"/>
      </p:scale>
      <p:origin x="0" y="-131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802.24-19-0014r2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19/24-19-0017-00-0000-ieee-802-architecture-and-vertical-applications-white-pape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2019 </a:t>
            </a:r>
          </a:p>
          <a:p>
            <a:endParaRPr lang="en-US" dirty="0"/>
          </a:p>
          <a:p>
            <a:r>
              <a:rPr lang="en-US" dirty="0"/>
              <a:t>Vienna, Austria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a:bodyPr>
          <a:lstStyle/>
          <a:p>
            <a:r>
              <a:rPr lang="en-US" dirty="0"/>
              <a:t>'Network Enablers for Seamless HMD-based VR (Virtual Reality)’ </a:t>
            </a:r>
          </a:p>
          <a:p>
            <a:r>
              <a:rPr lang="en-US" dirty="0"/>
              <a:t>Presentation of contributions</a:t>
            </a:r>
          </a:p>
          <a:p>
            <a:pPr lvl="1"/>
            <a:r>
              <a:rPr lang="en-US" dirty="0"/>
              <a:t>24-19-0016r0  VR Display Specification</a:t>
            </a:r>
          </a:p>
          <a:p>
            <a:pPr lvl="1"/>
            <a:r>
              <a:rPr lang="en-US" dirty="0"/>
              <a:t>24-19-0015r0 White Paper on Use Cases and requirements for supporting HMD-based VR Applications</a:t>
            </a:r>
          </a:p>
          <a:p>
            <a:endParaRPr lang="en-US" dirty="0"/>
          </a:p>
          <a:p>
            <a:endParaRPr lang="en-US" dirty="0"/>
          </a:p>
          <a:p>
            <a:pPr lvl="1"/>
            <a:endParaRPr lang="en-US" dirty="0"/>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4090988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47500" lnSpcReduction="20000"/>
          </a:bodyPr>
          <a:lstStyle/>
          <a:p>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low latency. </a:t>
            </a:r>
          </a:p>
          <a:p>
            <a:pPr lvl="1"/>
            <a:r>
              <a:rPr lang="en-US" dirty="0"/>
              <a:t>The low-latency white paper will provide input on requirements to WGs </a:t>
            </a:r>
          </a:p>
          <a:p>
            <a:pPr lvl="1"/>
            <a:r>
              <a:rPr lang="en-US" dirty="0"/>
              <a:t>Vertical Application areas can provide input on specific use cases</a:t>
            </a:r>
          </a:p>
          <a:p>
            <a:pPr lvl="1"/>
            <a:r>
              <a:rPr lang="en-US" dirty="0"/>
              <a:t>Include representatives from related activities in other WG’s: 802.1 TSN, 802.11be, 802.15.3e</a:t>
            </a:r>
          </a:p>
          <a:p>
            <a:pPr lvl="1"/>
            <a:endParaRPr lang="en-US" dirty="0"/>
          </a:p>
          <a:p>
            <a:pPr lvl="1"/>
            <a:endParaRPr lang="en-US" dirty="0"/>
          </a:p>
          <a:p>
            <a:r>
              <a:rPr lang="en-US" dirty="0"/>
              <a:t>802.24 will provide a venue for collaboration (joint meetings)</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pPr lvl="1"/>
            <a:r>
              <a:rPr lang="en-US" dirty="0"/>
              <a:t>IEEE 802 could provide comparable services to what is promised by 5G. </a:t>
            </a:r>
          </a:p>
          <a:p>
            <a:endParaRPr lang="en-US" dirty="0"/>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B156-CB76-479F-B330-D1782FD687A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295E8BD-BBB8-43F5-9678-A1CD23FBEBA1}"/>
              </a:ext>
            </a:extLst>
          </p:cNvPr>
          <p:cNvSpPr>
            <a:spLocks noGrp="1"/>
          </p:cNvSpPr>
          <p:nvPr>
            <p:ph idx="1"/>
          </p:nvPr>
        </p:nvSpPr>
        <p:spPr/>
        <p:txBody>
          <a:bodyPr>
            <a:normAutofit fontScale="70000" lnSpcReduction="20000"/>
          </a:bodyPr>
          <a:lstStyle/>
          <a:p>
            <a:r>
              <a:rPr lang="en-US" dirty="0"/>
              <a:t>What are the key requirements for </a:t>
            </a:r>
            <a:r>
              <a:rPr lang="en-US" dirty="0" err="1"/>
              <a:t>QoE</a:t>
            </a:r>
            <a:r>
              <a:rPr lang="en-US" dirty="0"/>
              <a:t> for AR/VR?</a:t>
            </a:r>
          </a:p>
          <a:p>
            <a:r>
              <a:rPr lang="en-US" dirty="0"/>
              <a:t>Are latency and jitter separate?</a:t>
            </a:r>
          </a:p>
          <a:p>
            <a:r>
              <a:rPr lang="en-US" dirty="0"/>
              <a:t>Motion to Photon latency – 20mS Upper Bound</a:t>
            </a:r>
          </a:p>
          <a:p>
            <a:r>
              <a:rPr lang="en-US" dirty="0"/>
              <a:t>Jitter doesn’t really matter if latency bound is met</a:t>
            </a:r>
          </a:p>
          <a:p>
            <a:r>
              <a:rPr lang="en-US" dirty="0"/>
              <a:t>Dillon: Need for this work in IEEE 802 is based on prohibitive cost of serving these applications over commercial cellular</a:t>
            </a:r>
          </a:p>
          <a:p>
            <a:r>
              <a:rPr lang="en-US" dirty="0"/>
              <a:t>Consider an IEEE 802 scenario using existing standards:</a:t>
            </a:r>
          </a:p>
          <a:p>
            <a:pPr lvl="1"/>
            <a:r>
              <a:rPr lang="en-US" dirty="0"/>
              <a:t>802.1 TSN with 10G Ethernet, and 802.11ac, ad, or ax</a:t>
            </a:r>
          </a:p>
          <a:p>
            <a:pPr lvl="1"/>
            <a:r>
              <a:rPr lang="en-US" dirty="0"/>
              <a:t>Identify gaps and contribute to 802.11be as a proposed requirement.</a:t>
            </a:r>
          </a:p>
          <a:p>
            <a:pPr lvl="1"/>
            <a:r>
              <a:rPr lang="en-US" dirty="0"/>
              <a:t>Need to ensure that TSN end-to-end mechanisms can be adopted into 802.11</a:t>
            </a:r>
          </a:p>
          <a:p>
            <a:r>
              <a:rPr lang="en-US" dirty="0"/>
              <a:t>802.21 scenario with moving train – between heterogeneous networks </a:t>
            </a:r>
          </a:p>
          <a:p>
            <a:pPr lvl="1"/>
            <a:endParaRPr lang="en-US" dirty="0"/>
          </a:p>
          <a:p>
            <a:endParaRPr lang="en-US" dirty="0"/>
          </a:p>
        </p:txBody>
      </p:sp>
      <p:sp>
        <p:nvSpPr>
          <p:cNvPr id="4" name="Footer Placeholder 3">
            <a:extLst>
              <a:ext uri="{FF2B5EF4-FFF2-40B4-BE49-F238E27FC236}">
                <a16:creationId xmlns:a16="http://schemas.microsoft.com/office/drawing/2014/main" id="{1EA6866A-E599-43B7-B4D3-410648C8048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FF79C6D-5681-4205-9F48-DC043C59086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0506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Resolution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743BE-49BA-442C-9932-833B6EEF773B}"/>
              </a:ext>
            </a:extLst>
          </p:cNvPr>
          <p:cNvSpPr>
            <a:spLocks noGrp="1"/>
          </p:cNvSpPr>
          <p:nvPr>
            <p:ph type="title"/>
          </p:nvPr>
        </p:nvSpPr>
        <p:spPr/>
        <p:txBody>
          <a:bodyPr/>
          <a:lstStyle/>
          <a:p>
            <a:r>
              <a:rPr lang="en-US" dirty="0"/>
              <a:t>Discussion Notes 2019-07-15</a:t>
            </a:r>
          </a:p>
        </p:txBody>
      </p:sp>
      <p:sp>
        <p:nvSpPr>
          <p:cNvPr id="3" name="Content Placeholder 2">
            <a:extLst>
              <a:ext uri="{FF2B5EF4-FFF2-40B4-BE49-F238E27FC236}">
                <a16:creationId xmlns:a16="http://schemas.microsoft.com/office/drawing/2014/main" id="{CC8C7CDC-8618-429C-B3C9-DB3DA2091863}"/>
              </a:ext>
            </a:extLst>
          </p:cNvPr>
          <p:cNvSpPr>
            <a:spLocks noGrp="1"/>
          </p:cNvSpPr>
          <p:nvPr>
            <p:ph idx="1"/>
          </p:nvPr>
        </p:nvSpPr>
        <p:spPr/>
        <p:txBody>
          <a:bodyPr/>
          <a:lstStyle/>
          <a:p>
            <a:r>
              <a:rPr lang="en-US" dirty="0"/>
              <a:t>Review of 24-19-0015-00-0000-white-paperon-use-cases-and-requirements-for-supporting-hmd-based-vr-applications</a:t>
            </a:r>
          </a:p>
          <a:p>
            <a:endParaRPr lang="en-US" dirty="0"/>
          </a:p>
          <a:p>
            <a:pPr lvl="1"/>
            <a:r>
              <a:rPr lang="en-US" dirty="0"/>
              <a:t>Table of existing capabilities in 7.2</a:t>
            </a:r>
          </a:p>
          <a:p>
            <a:pPr lvl="1"/>
            <a:r>
              <a:rPr lang="en-US" dirty="0"/>
              <a:t>Need to add 802.15.3 (3c and 3e)</a:t>
            </a:r>
          </a:p>
          <a:p>
            <a:pPr lvl="1"/>
            <a:r>
              <a:rPr lang="en-US" dirty="0"/>
              <a:t>15.3e MAC and 802.11ay PHY could provide the needed point </a:t>
            </a:r>
            <a:r>
              <a:rPr lang="en-US"/>
              <a:t>to point link?</a:t>
            </a:r>
            <a:endParaRPr lang="en-US" dirty="0"/>
          </a:p>
        </p:txBody>
      </p:sp>
      <p:sp>
        <p:nvSpPr>
          <p:cNvPr id="4" name="Footer Placeholder 3">
            <a:extLst>
              <a:ext uri="{FF2B5EF4-FFF2-40B4-BE49-F238E27FC236}">
                <a16:creationId xmlns:a16="http://schemas.microsoft.com/office/drawing/2014/main" id="{DB46954D-D00B-44EE-BE94-C172F915A2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17E4A7F-3CD1-4CF8-926D-037160C4A0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928914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fontScale="70000" lnSpcReduction="20000"/>
          </a:bodyPr>
          <a:lstStyle/>
          <a:p>
            <a:pPr marL="457200" lvl="1" indent="0">
              <a:buNone/>
            </a:pPr>
            <a:endParaRPr lang="en-US" dirty="0"/>
          </a:p>
          <a:p>
            <a:r>
              <a:rPr lang="en-US" dirty="0"/>
              <a:t>Update from 802.18 – Jay Holcomb</a:t>
            </a:r>
          </a:p>
          <a:p>
            <a:endParaRPr lang="en-US" dirty="0"/>
          </a:p>
          <a:p>
            <a:pPr lvl="1"/>
            <a:endParaRPr lang="en-US" dirty="0"/>
          </a:p>
          <a:p>
            <a:r>
              <a:rPr lang="en-US" dirty="0"/>
              <a:t>From May 2019: Converting UNII4 band to cellular – implications for smart grid or verticals?   802.18 will look at comments</a:t>
            </a:r>
          </a:p>
          <a:p>
            <a:endParaRPr lang="en-US" dirty="0"/>
          </a:p>
          <a:p>
            <a:r>
              <a:rPr lang="en-US" dirty="0"/>
              <a:t>Items related to verticals:</a:t>
            </a:r>
          </a:p>
          <a:p>
            <a:pPr lvl="1"/>
            <a:r>
              <a:rPr lang="en-US" dirty="0"/>
              <a:t>802.15.3d TAG updating ITU-R report on THz</a:t>
            </a:r>
          </a:p>
          <a:p>
            <a:pPr lvl="1"/>
            <a:r>
              <a:rPr lang="en-US" dirty="0"/>
              <a:t>Preparation for WRC-19 – providing 802 viewpoints</a:t>
            </a:r>
          </a:p>
          <a:p>
            <a:pPr lvl="1"/>
            <a:r>
              <a:rPr lang="en-US" dirty="0"/>
              <a:t>APT and Malaysia report for WRC</a:t>
            </a:r>
          </a:p>
          <a:p>
            <a:pPr lvl="1"/>
            <a:endParaRPr lang="en-US" dirty="0"/>
          </a:p>
          <a:p>
            <a:r>
              <a:rPr lang="en-US" dirty="0"/>
              <a:t>Any similar actions for VHF and UHF?  FCC seeks specific comments on 3.7-4.2</a:t>
            </a:r>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16</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rtl="0" eaLnBrk="1" fontAlgn="base" hangingPunct="1"/>
            <a:endParaRPr lang="en-US" dirty="0"/>
          </a:p>
          <a:p>
            <a:pPr rtl="0" eaLnBrk="1" fontAlgn="base" hangingPunct="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endParaRPr lang="en-US" dirty="0"/>
          </a:p>
          <a:p>
            <a:r>
              <a:rPr lang="en-US" dirty="0"/>
              <a:t>Ludwig will provide an update on P2413 and IEC topics</a:t>
            </a:r>
          </a:p>
          <a:p>
            <a:pPr lvl="1"/>
            <a:r>
              <a:rPr lang="en-US" dirty="0"/>
              <a:t>We will continue to re-structure and advance with more wireless WG materials. </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a:p>
            <a:pPr marL="342900" lvl="1" indent="-342900">
              <a:buFontTx/>
              <a:buChar char="•"/>
            </a:pPr>
            <a:r>
              <a:rPr lang="en-US" altLang="en-US" dirty="0"/>
              <a:t>Agenda: 	</a:t>
            </a:r>
            <a:r>
              <a:rPr lang="en-US" dirty="0"/>
              <a:t>24-19-0013-00</a:t>
            </a:r>
            <a:endParaRPr lang="en-US" altLang="en-US" dirty="0"/>
          </a:p>
          <a:p>
            <a:r>
              <a:rPr lang="en-US" altLang="en-US" dirty="0"/>
              <a:t>Meetings for the Week</a:t>
            </a:r>
          </a:p>
          <a:p>
            <a:pPr lvl="1"/>
            <a:r>
              <a:rPr lang="en-US" altLang="en-US" dirty="0"/>
              <a:t>Monday PM2		24.1	</a:t>
            </a:r>
          </a:p>
          <a:p>
            <a:pPr lvl="1"/>
            <a:r>
              <a:rPr lang="en-US" altLang="en-US" dirty="0"/>
              <a:t>Tuesday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Draft was returned from IEEE editors for TAG Review</a:t>
            </a:r>
          </a:p>
          <a:p>
            <a:r>
              <a:rPr lang="en-US" dirty="0"/>
              <a:t>Chris </a:t>
            </a:r>
            <a:r>
              <a:rPr lang="en-US" dirty="0" err="1"/>
              <a:t>DiMinico</a:t>
            </a:r>
            <a:r>
              <a:rPr lang="en-US" dirty="0"/>
              <a:t> was not available, but will provide edits and respond back to IEEE Editor</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731913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456F2-DD6B-422D-A338-7198FE67D6C4}"/>
              </a:ext>
            </a:extLst>
          </p:cNvPr>
          <p:cNvSpPr>
            <a:spLocks noGrp="1"/>
          </p:cNvSpPr>
          <p:nvPr>
            <p:ph type="title"/>
          </p:nvPr>
        </p:nvSpPr>
        <p:spPr/>
        <p:txBody>
          <a:bodyPr/>
          <a:lstStyle/>
          <a:p>
            <a:r>
              <a:rPr lang="en-US" dirty="0"/>
              <a:t>IEEE </a:t>
            </a:r>
            <a:r>
              <a:rPr lang="en-US" dirty="0" err="1"/>
              <a:t>Std</a:t>
            </a:r>
            <a:r>
              <a:rPr lang="en-US" dirty="0"/>
              <a:t> 2413 IoT Architecture Standard Liaison</a:t>
            </a:r>
          </a:p>
        </p:txBody>
      </p:sp>
      <p:sp>
        <p:nvSpPr>
          <p:cNvPr id="3" name="Content Placeholder 2">
            <a:extLst>
              <a:ext uri="{FF2B5EF4-FFF2-40B4-BE49-F238E27FC236}">
                <a16:creationId xmlns:a16="http://schemas.microsoft.com/office/drawing/2014/main" id="{C3DDAA9F-21D6-4D6D-A642-C160F1CFF65C}"/>
              </a:ext>
            </a:extLst>
          </p:cNvPr>
          <p:cNvSpPr>
            <a:spLocks noGrp="1"/>
          </p:cNvSpPr>
          <p:nvPr>
            <p:ph idx="1"/>
          </p:nvPr>
        </p:nvSpPr>
        <p:spPr/>
        <p:txBody>
          <a:bodyPr>
            <a:normAutofit fontScale="55000" lnSpcReduction="20000"/>
          </a:bodyPr>
          <a:lstStyle/>
          <a:p>
            <a:r>
              <a:rPr lang="en-US" dirty="0"/>
              <a:t>IEEE </a:t>
            </a:r>
            <a:r>
              <a:rPr lang="en-US" dirty="0" err="1"/>
              <a:t>Std</a:t>
            </a:r>
            <a:r>
              <a:rPr lang="en-US" dirty="0"/>
              <a:t> 2413 has been approved by </a:t>
            </a:r>
            <a:r>
              <a:rPr lang="en-US" dirty="0" err="1"/>
              <a:t>RevCom</a:t>
            </a:r>
            <a:r>
              <a:rPr lang="en-US" dirty="0"/>
              <a:t> as of May 21, 2019</a:t>
            </a:r>
          </a:p>
          <a:p>
            <a:endParaRPr lang="en-US" dirty="0"/>
          </a:p>
          <a:p>
            <a:r>
              <a:rPr lang="en-US" dirty="0"/>
              <a:t>Last SB Draft is available in 802.24 Private Area</a:t>
            </a:r>
          </a:p>
          <a:p>
            <a:endParaRPr lang="en-US" dirty="0"/>
          </a:p>
          <a:p>
            <a:r>
              <a:rPr lang="en-US" dirty="0"/>
              <a:t>Covers multiple application domains</a:t>
            </a:r>
          </a:p>
          <a:p>
            <a:r>
              <a:rPr lang="en-US" dirty="0"/>
              <a:t>Maps to architecture framework</a:t>
            </a:r>
          </a:p>
          <a:p>
            <a:pPr lvl="1"/>
            <a:r>
              <a:rPr lang="en-US" dirty="0"/>
              <a:t>Used ISO/IEC/IEEE 42010 document to reference how to describe an architectural framework. </a:t>
            </a:r>
          </a:p>
          <a:p>
            <a:pPr lvl="1"/>
            <a:r>
              <a:rPr lang="en-US" dirty="0"/>
              <a:t>2413 provided feedback to architecture reference WG</a:t>
            </a:r>
          </a:p>
          <a:p>
            <a:pPr lvl="1"/>
            <a:endParaRPr lang="en-US" dirty="0"/>
          </a:p>
          <a:p>
            <a:r>
              <a:rPr lang="en-US" dirty="0"/>
              <a:t>SEG8 provided report to IEC SMB</a:t>
            </a:r>
          </a:p>
          <a:p>
            <a:pPr lvl="1"/>
            <a:r>
              <a:rPr lang="en-US" dirty="0"/>
              <a:t>SEG is proposing to create a System Committee on communication networks. </a:t>
            </a:r>
          </a:p>
          <a:p>
            <a:pPr lvl="1"/>
            <a:r>
              <a:rPr lang="en-US" dirty="0"/>
              <a:t>Decision will be made soon, but will take months to establish – check in early 2020. </a:t>
            </a:r>
          </a:p>
          <a:p>
            <a:pPr lvl="1"/>
            <a:r>
              <a:rPr lang="en-US" dirty="0"/>
              <a:t>Plan to establish a liaison with “IEC System Committee” on communications network. </a:t>
            </a:r>
          </a:p>
          <a:p>
            <a:pPr lvl="1"/>
            <a:r>
              <a:rPr lang="en-US" dirty="0"/>
              <a:t>System Committee does not make standards, but coordinates between standards groups, white papers, etc. </a:t>
            </a:r>
          </a:p>
          <a:p>
            <a:pPr lvl="1"/>
            <a:r>
              <a:rPr lang="en-US" dirty="0"/>
              <a:t>Action to check back with committee in March 2020 to see with SMB is formed, </a:t>
            </a:r>
          </a:p>
          <a:p>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5244878C-3D55-4F3A-8E55-FC0FAA00D4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429EE79-D504-4905-ACA2-9B90D4DA91D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370063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Network Integration White Paper</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Proposed Title:</a:t>
            </a:r>
          </a:p>
          <a:p>
            <a:pPr lvl="1"/>
            <a:r>
              <a:rPr lang="en-US" dirty="0"/>
              <a:t>IEEE 802 Solutions for Vertical Applications White Paper</a:t>
            </a:r>
          </a:p>
          <a:p>
            <a:r>
              <a:rPr lang="en-US" dirty="0"/>
              <a:t>Review Draft Outline of White Paper based on discussion points from last two meetings</a:t>
            </a:r>
          </a:p>
          <a:p>
            <a:pPr lvl="2"/>
            <a:r>
              <a:rPr lang="en-US" dirty="0">
                <a:hlinkClick r:id="rId2"/>
              </a:rPr>
              <a:t>IEEE802-24/19-0017r0</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38832-FE16-4034-B4BC-5C87EF319593}"/>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53B313E4-F861-4072-9A55-B7473173015E}"/>
              </a:ext>
            </a:extLst>
          </p:cNvPr>
          <p:cNvSpPr>
            <a:spLocks noGrp="1"/>
          </p:cNvSpPr>
          <p:nvPr>
            <p:ph idx="1"/>
          </p:nvPr>
        </p:nvSpPr>
        <p:spPr/>
        <p:txBody>
          <a:bodyPr>
            <a:normAutofit fontScale="55000" lnSpcReduction="20000"/>
          </a:bodyPr>
          <a:lstStyle/>
          <a:p>
            <a:r>
              <a:rPr lang="en-US" dirty="0"/>
              <a:t>802.1 started a PAR for a standardized engineering interface for configuration of TSN behavior in networks, which can be used by SDN. </a:t>
            </a:r>
          </a:p>
          <a:p>
            <a:pPr lvl="1"/>
            <a:r>
              <a:rPr lang="en-US" dirty="0"/>
              <a:t>This project will be 802.1Qdj</a:t>
            </a:r>
          </a:p>
          <a:p>
            <a:pPr lvl="1"/>
            <a:endParaRPr lang="en-US" dirty="0"/>
          </a:p>
          <a:p>
            <a:r>
              <a:rPr lang="en-US" dirty="0"/>
              <a:t>Ability to provide service assurance across best-effort networks</a:t>
            </a:r>
          </a:p>
          <a:p>
            <a:endParaRPr lang="en-US" dirty="0"/>
          </a:p>
          <a:p>
            <a:r>
              <a:rPr lang="en-US" dirty="0"/>
              <a:t>IEEE 802 delivers connectivity solutions over 9 orders of magnitude of data rate</a:t>
            </a:r>
          </a:p>
          <a:p>
            <a:pPr lvl="1"/>
            <a:r>
              <a:rPr lang="en-US" dirty="0"/>
              <a:t> </a:t>
            </a:r>
          </a:p>
          <a:p>
            <a:r>
              <a:rPr lang="en-US" dirty="0"/>
              <a:t>OPC-UA (Unified Architecture)</a:t>
            </a:r>
          </a:p>
          <a:p>
            <a:pPr lvl="1"/>
            <a:r>
              <a:rPr lang="en-US" dirty="0"/>
              <a:t>Industrial Automation, OPC Foundation. </a:t>
            </a:r>
          </a:p>
          <a:p>
            <a:pPr lvl="1"/>
            <a:r>
              <a:rPr lang="en-US" dirty="0"/>
              <a:t>Communication protocol independent access to devices</a:t>
            </a:r>
          </a:p>
          <a:p>
            <a:pPr lvl="1"/>
            <a:r>
              <a:rPr lang="en-US" dirty="0"/>
              <a:t>Abstracts the interface from control to device</a:t>
            </a:r>
          </a:p>
          <a:p>
            <a:pPr lvl="1"/>
            <a:r>
              <a:rPr lang="en-US" dirty="0"/>
              <a:t>Described in IEC 62541</a:t>
            </a:r>
          </a:p>
          <a:p>
            <a:pPr lvl="1"/>
            <a:endParaRPr lang="en-US" dirty="0"/>
          </a:p>
          <a:p>
            <a:r>
              <a:rPr lang="en-US" dirty="0"/>
              <a:t>Describe what IEEE 802 does well</a:t>
            </a:r>
          </a:p>
          <a:p>
            <a:r>
              <a:rPr lang="en-US" dirty="0"/>
              <a:t>Describe the gaps where IEEE 802 could better support </a:t>
            </a:r>
            <a:r>
              <a:rPr lang="en-US"/>
              <a:t>vertical applications</a:t>
            </a:r>
            <a:endParaRPr lang="en-US" dirty="0"/>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3B8FD037-7A27-43FC-B55C-2BC1E78D743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1C00EA-FC89-4730-B655-91A3692DC4D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366803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Update from Licensed Narrowband Amendment meeting at UTC Fort Worth</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p:txBody>
          <a:bodyPr>
            <a:normAutofit fontScale="92500" lnSpcReduction="20000"/>
          </a:bodyPr>
          <a:lstStyle/>
          <a:p>
            <a:r>
              <a:rPr lang="en-US" dirty="0"/>
              <a:t>24 people met to discuss possibility of Narrowband data standard for licensed spectrum</a:t>
            </a:r>
          </a:p>
          <a:p>
            <a:pPr lvl="1"/>
            <a:r>
              <a:rPr lang="en-US" dirty="0"/>
              <a:t>Possibly an amendment of 802.16s</a:t>
            </a:r>
          </a:p>
          <a:p>
            <a:r>
              <a:rPr lang="en-US" dirty="0" err="1"/>
              <a:t>Ondas</a:t>
            </a:r>
            <a:r>
              <a:rPr lang="en-US" dirty="0"/>
              <a:t> Networks, GE, Motorola, CML and other vendors. </a:t>
            </a:r>
          </a:p>
          <a:p>
            <a:r>
              <a:rPr lang="en-US" dirty="0"/>
              <a:t>Potential to bring 802.16 out of hibernation for amendment?</a:t>
            </a:r>
          </a:p>
          <a:p>
            <a:r>
              <a:rPr lang="en-US" dirty="0"/>
              <a:t>Schedule ad-hoc Teleconferences for PAR development</a:t>
            </a:r>
          </a:p>
          <a:p>
            <a:pPr lvl="1"/>
            <a:r>
              <a:rPr lang="en-US" dirty="0"/>
              <a:t>Propose August 5, at 1pm Pacific, 4pm Eastern for 1 hour</a:t>
            </a:r>
          </a:p>
          <a:p>
            <a:pPr lvl="1"/>
            <a:r>
              <a:rPr lang="en-US" dirty="0"/>
              <a:t>Post to reflector</a:t>
            </a:r>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640385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54AD5A-A55D-4AB0-976C-422B99F22399}"/>
              </a:ext>
            </a:extLst>
          </p:cNvPr>
          <p:cNvSpPr>
            <a:spLocks noGrp="1"/>
          </p:cNvSpPr>
          <p:nvPr>
            <p:ph type="title"/>
          </p:nvPr>
        </p:nvSpPr>
        <p:spPr/>
        <p:txBody>
          <a:bodyPr/>
          <a:lstStyle/>
          <a:p>
            <a:r>
              <a:rPr lang="en-US" dirty="0"/>
              <a:t>Review of TSN White Paper </a:t>
            </a:r>
          </a:p>
        </p:txBody>
      </p:sp>
      <p:sp>
        <p:nvSpPr>
          <p:cNvPr id="7" name="Content Placeholder 6">
            <a:extLst>
              <a:ext uri="{FF2B5EF4-FFF2-40B4-BE49-F238E27FC236}">
                <a16:creationId xmlns:a16="http://schemas.microsoft.com/office/drawing/2014/main" id="{AFE32169-9973-48CC-94BF-8ADF0329CE1A}"/>
              </a:ext>
            </a:extLst>
          </p:cNvPr>
          <p:cNvSpPr>
            <a:spLocks noGrp="1"/>
          </p:cNvSpPr>
          <p:nvPr>
            <p:ph idx="1"/>
          </p:nvPr>
        </p:nvSpPr>
        <p:spPr/>
        <p:txBody>
          <a:bodyPr/>
          <a:lstStyle/>
          <a:p>
            <a:r>
              <a:rPr lang="en-US" dirty="0"/>
              <a:t>IEEE Publishers have provided first draft of TSN White Paper in preparation for publishing</a:t>
            </a:r>
          </a:p>
          <a:p>
            <a:endParaRPr lang="en-US" dirty="0"/>
          </a:p>
        </p:txBody>
      </p:sp>
      <p:sp>
        <p:nvSpPr>
          <p:cNvPr id="4" name="Footer Placeholder 3">
            <a:extLst>
              <a:ext uri="{FF2B5EF4-FFF2-40B4-BE49-F238E27FC236}">
                <a16:creationId xmlns:a16="http://schemas.microsoft.com/office/drawing/2014/main" id="{7E95C0F8-6F8D-4842-9E7B-41B2D6D7610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32A81EC-396E-497A-9424-7FEA8C834206}"/>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26</a:t>
            </a:fld>
            <a:endParaRPr lang="en-US" altLang="en-US"/>
          </a:p>
        </p:txBody>
      </p:sp>
    </p:spTree>
    <p:extLst>
      <p:ext uri="{BB962C8B-B14F-4D97-AF65-F5344CB8AC3E}">
        <p14:creationId xmlns:p14="http://schemas.microsoft.com/office/powerpoint/2010/main" val="2780019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89D2-0202-49F6-BCC6-172EAC1F18B3}"/>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FDDC01EF-0306-46D5-88B6-C7CDDAE2C8C5}"/>
              </a:ext>
            </a:extLst>
          </p:cNvPr>
          <p:cNvSpPr>
            <a:spLocks noGrp="1"/>
          </p:cNvSpPr>
          <p:nvPr>
            <p:ph idx="1"/>
          </p:nvPr>
        </p:nvSpPr>
        <p:spPr/>
        <p:txBody>
          <a:bodyPr>
            <a:normAutofit fontScale="92500" lnSpcReduction="10000"/>
          </a:bodyPr>
          <a:lstStyle/>
          <a:p>
            <a:endParaRPr lang="en-US" dirty="0"/>
          </a:p>
          <a:p>
            <a:endParaRPr lang="en-US" dirty="0"/>
          </a:p>
          <a:p>
            <a:r>
              <a:rPr lang="en-US" dirty="0"/>
              <a:t>Edited draft with revision marks uploaded as 19-0003r3</a:t>
            </a:r>
          </a:p>
          <a:p>
            <a:endParaRPr lang="en-US" dirty="0"/>
          </a:p>
          <a:p>
            <a:r>
              <a:rPr lang="en-US" dirty="0"/>
              <a:t>Clean Draft 0003r4 </a:t>
            </a:r>
          </a:p>
          <a:p>
            <a:r>
              <a:rPr lang="en-US" dirty="0"/>
              <a:t>Dillon will edit the ARVR section as 0003r5</a:t>
            </a:r>
          </a:p>
          <a:p>
            <a:r>
              <a:rPr lang="en-US" dirty="0"/>
              <a:t>Oliver can review and make further contribution after r5</a:t>
            </a:r>
          </a:p>
          <a:p>
            <a:r>
              <a:rPr lang="en-US" dirty="0"/>
              <a:t>Ben will make text contribution </a:t>
            </a:r>
          </a:p>
          <a:p>
            <a:endParaRPr lang="en-US" dirty="0"/>
          </a:p>
          <a:p>
            <a:pPr lvl="1"/>
            <a:endParaRPr lang="en-US" dirty="0"/>
          </a:p>
        </p:txBody>
      </p:sp>
      <p:sp>
        <p:nvSpPr>
          <p:cNvPr id="4" name="Footer Placeholder 3">
            <a:extLst>
              <a:ext uri="{FF2B5EF4-FFF2-40B4-BE49-F238E27FC236}">
                <a16:creationId xmlns:a16="http://schemas.microsoft.com/office/drawing/2014/main" id="{3D2E5E79-1175-411E-8A70-E890417C54D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7229E10-BB67-4BD2-B55B-06AE098F6B2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1902873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700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pPr lvl="2"/>
            <a:endParaRPr lang="en-US" dirty="0"/>
          </a:p>
          <a:p>
            <a:r>
              <a:rPr lang="en-US" dirty="0"/>
              <a:t>802.19.3 project schedule: </a:t>
            </a:r>
          </a:p>
          <a:p>
            <a:pPr lvl="1"/>
            <a:r>
              <a:rPr lang="en-US" dirty="0"/>
              <a:t>A draft ready by April</a:t>
            </a:r>
          </a:p>
          <a:p>
            <a:pPr lvl="1"/>
            <a:r>
              <a:rPr lang="en-US" dirty="0"/>
              <a:t>WG Ballot Sept 2019</a:t>
            </a:r>
          </a:p>
          <a:p>
            <a:pPr lvl="1"/>
            <a:r>
              <a:rPr lang="en-US" dirty="0"/>
              <a:t>SA Ballot November 2019</a:t>
            </a:r>
          </a:p>
          <a:p>
            <a:pPr lvl="1"/>
            <a:endParaRPr lang="en-US" dirty="0"/>
          </a:p>
          <a:p>
            <a:r>
              <a:rPr lang="en-US" dirty="0"/>
              <a:t>Not ready to start this yet – review again when 19.3 is in ballot in November. </a:t>
            </a:r>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2" name="Table 1">
            <a:extLst>
              <a:ext uri="{FF2B5EF4-FFF2-40B4-BE49-F238E27FC236}">
                <a16:creationId xmlns:a16="http://schemas.microsoft.com/office/drawing/2014/main" id="{0D348FBA-D9E2-4BFA-BF05-67483D253918}"/>
              </a:ext>
            </a:extLst>
          </p:cNvPr>
          <p:cNvGraphicFramePr>
            <a:graphicFrameLocks noGrp="1"/>
          </p:cNvGraphicFramePr>
          <p:nvPr>
            <p:extLst>
              <p:ext uri="{D42A27DB-BD31-4B8C-83A1-F6EECF244321}">
                <p14:modId xmlns:p14="http://schemas.microsoft.com/office/powerpoint/2010/main" val="404978462"/>
              </p:ext>
            </p:extLst>
          </p:nvPr>
        </p:nvGraphicFramePr>
        <p:xfrm>
          <a:off x="685800" y="685800"/>
          <a:ext cx="10896600" cy="6073363"/>
        </p:xfrm>
        <a:graphic>
          <a:graphicData uri="http://schemas.openxmlformats.org/drawingml/2006/table">
            <a:tbl>
              <a:tblPr>
                <a:tableStyleId>{5C22544A-7EE6-4342-B048-85BDC9FD1C3A}</a:tableStyleId>
              </a:tblPr>
              <a:tblGrid>
                <a:gridCol w="811873">
                  <a:extLst>
                    <a:ext uri="{9D8B030D-6E8A-4147-A177-3AD203B41FA5}">
                      <a16:colId xmlns:a16="http://schemas.microsoft.com/office/drawing/2014/main" val="2832165503"/>
                    </a:ext>
                  </a:extLst>
                </a:gridCol>
                <a:gridCol w="7195416">
                  <a:extLst>
                    <a:ext uri="{9D8B030D-6E8A-4147-A177-3AD203B41FA5}">
                      <a16:colId xmlns:a16="http://schemas.microsoft.com/office/drawing/2014/main" val="758715618"/>
                    </a:ext>
                  </a:extLst>
                </a:gridCol>
                <a:gridCol w="1420777">
                  <a:extLst>
                    <a:ext uri="{9D8B030D-6E8A-4147-A177-3AD203B41FA5}">
                      <a16:colId xmlns:a16="http://schemas.microsoft.com/office/drawing/2014/main" val="1100922742"/>
                    </a:ext>
                  </a:extLst>
                </a:gridCol>
                <a:gridCol w="656661">
                  <a:extLst>
                    <a:ext uri="{9D8B030D-6E8A-4147-A177-3AD203B41FA5}">
                      <a16:colId xmlns:a16="http://schemas.microsoft.com/office/drawing/2014/main" val="3267383210"/>
                    </a:ext>
                  </a:extLst>
                </a:gridCol>
                <a:gridCol w="811873">
                  <a:extLst>
                    <a:ext uri="{9D8B030D-6E8A-4147-A177-3AD203B41FA5}">
                      <a16:colId xmlns:a16="http://schemas.microsoft.com/office/drawing/2014/main" val="1379029001"/>
                    </a:ext>
                  </a:extLst>
                </a:gridCol>
              </a:tblGrid>
              <a:tr h="186287">
                <a:tc gridSpan="2">
                  <a:txBody>
                    <a:bodyPr/>
                    <a:lstStyle/>
                    <a:p>
                      <a:pPr algn="l" fontAlgn="b"/>
                      <a:r>
                        <a:rPr lang="en-US" sz="1400" u="none" strike="noStrike" dirty="0">
                          <a:effectLst/>
                        </a:rPr>
                        <a:t>802.24 Agenda - July 2019, Vienna, Austria</a:t>
                      </a:r>
                      <a:endParaRPr lang="en-US" sz="1400" b="1" i="0" u="none" strike="noStrike" dirty="0">
                        <a:solidFill>
                          <a:srgbClr val="000000"/>
                        </a:solidFill>
                        <a:effectLst/>
                        <a:latin typeface="Arial1"/>
                      </a:endParaRPr>
                    </a:p>
                  </a:txBody>
                  <a:tcPr marL="6777" marR="6777" marT="6777" marB="0" anchor="b"/>
                </a:tc>
                <a:tc hMerge="1">
                  <a:txBody>
                    <a:bodyPr/>
                    <a:lstStyle/>
                    <a:p>
                      <a:endParaRPr lang="en-US"/>
                    </a:p>
                  </a:txBody>
                  <a:tcPr/>
                </a:tc>
                <a:tc gridSpan="2">
                  <a:txBody>
                    <a:bodyPr/>
                    <a:lstStyle/>
                    <a:p>
                      <a:pPr algn="l" fontAlgn="b"/>
                      <a:r>
                        <a:rPr lang="en-US" sz="1400" u="none" strike="noStrike">
                          <a:effectLst/>
                        </a:rPr>
                        <a:t>24-19-0013-02-0000</a:t>
                      </a:r>
                      <a:endParaRPr lang="en-US" sz="1400" b="1" i="0" u="none" strike="noStrike" dirty="0">
                        <a:solidFill>
                          <a:srgbClr val="000000"/>
                        </a:solidFill>
                        <a:effectLst/>
                        <a:latin typeface="Arial1"/>
                      </a:endParaRPr>
                    </a:p>
                  </a:txBody>
                  <a:tcPr marL="6777" marR="6777" marT="6777" marB="0" anchor="b"/>
                </a:tc>
                <a:tc hMerge="1">
                  <a:txBody>
                    <a:bodyPr/>
                    <a:lstStyle/>
                    <a:p>
                      <a:endParaRPr lang="en-US"/>
                    </a:p>
                  </a:txBody>
                  <a:tcPr/>
                </a:tc>
                <a:tc>
                  <a:txBody>
                    <a:bodyPr/>
                    <a:lstStyle/>
                    <a:p>
                      <a:pPr algn="l" fontAlgn="b"/>
                      <a:endParaRPr lang="en-US" sz="1100" b="0" i="0" u="none" strike="noStrike">
                        <a:solidFill>
                          <a:srgbClr val="000000"/>
                        </a:solidFill>
                        <a:effectLst/>
                        <a:latin typeface="Arial1"/>
                      </a:endParaRPr>
                    </a:p>
                  </a:txBody>
                  <a:tcPr marL="6777" marR="6777" marT="6777" marB="0" anchor="b"/>
                </a:tc>
                <a:extLst>
                  <a:ext uri="{0D108BD9-81ED-4DB2-BD59-A6C34878D82A}">
                    <a16:rowId xmlns:a16="http://schemas.microsoft.com/office/drawing/2014/main" val="4103238619"/>
                  </a:ext>
                </a:extLst>
              </a:tr>
              <a:tr h="175411">
                <a:tc>
                  <a:txBody>
                    <a:bodyPr/>
                    <a:lstStyle/>
                    <a:p>
                      <a:pPr algn="ctr" fontAlgn="b"/>
                      <a:endParaRPr lang="en-US" sz="1100" b="0" i="0" u="none" strike="noStrike">
                        <a:solidFill>
                          <a:srgbClr val="000000"/>
                        </a:solidFill>
                        <a:effectLst/>
                        <a:latin typeface="Times New Roman1"/>
                      </a:endParaRPr>
                    </a:p>
                  </a:txBody>
                  <a:tcPr marL="6777" marR="6777" marT="6777" marB="0" anchor="b"/>
                </a:tc>
                <a:tc>
                  <a:txBody>
                    <a:bodyPr/>
                    <a:lstStyle/>
                    <a:p>
                      <a:pPr algn="l" fontAlgn="b"/>
                      <a:endParaRPr lang="en-US" sz="1100" b="0" i="0" u="none" strike="noStrike">
                        <a:solidFill>
                          <a:srgbClr val="000000"/>
                        </a:solidFill>
                        <a:effectLst/>
                        <a:latin typeface="Times New Roman1"/>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947880584"/>
                  </a:ext>
                </a:extLst>
              </a:tr>
              <a:tr h="186287">
                <a:tc>
                  <a:txBody>
                    <a:bodyPr/>
                    <a:lstStyle/>
                    <a:p>
                      <a:pPr algn="ctr" fontAlgn="t"/>
                      <a:r>
                        <a:rPr lang="en-US" sz="1400" u="none" strike="noStrike">
                          <a:effectLst/>
                        </a:rPr>
                        <a:t>1</a:t>
                      </a:r>
                      <a:endParaRPr lang="en-US" sz="1400" b="1" i="0" u="none" strike="noStrike">
                        <a:solidFill>
                          <a:srgbClr val="000000"/>
                        </a:solidFill>
                        <a:effectLst/>
                        <a:latin typeface="Times New Roman1"/>
                      </a:endParaRPr>
                    </a:p>
                  </a:txBody>
                  <a:tcPr marL="6777" marR="6777" marT="6777" marB="0"/>
                </a:tc>
                <a:tc>
                  <a:txBody>
                    <a:bodyPr/>
                    <a:lstStyle/>
                    <a:p>
                      <a:pPr algn="ctr" fontAlgn="b"/>
                      <a:r>
                        <a:rPr lang="en-US" sz="1400" u="none" strike="noStrike">
                          <a:effectLst/>
                        </a:rPr>
                        <a:t>Monday PM2 </a:t>
                      </a:r>
                      <a:endParaRPr lang="en-US" sz="1400" b="1" i="0" u="none" strike="noStrike">
                        <a:solidFill>
                          <a:srgbClr val="000000"/>
                        </a:solidFill>
                        <a:effectLst/>
                        <a:latin typeface="Times New Roman1"/>
                      </a:endParaRPr>
                    </a:p>
                  </a:txBody>
                  <a:tcPr marL="6777" marR="6777" marT="6777" marB="0" anchor="b"/>
                </a:tc>
                <a:tc>
                  <a:txBody>
                    <a:bodyPr/>
                    <a:lstStyle/>
                    <a:p>
                      <a:pPr algn="l" fontAlgn="b"/>
                      <a:endParaRPr lang="en-US" sz="1200" b="0" i="0" u="none" strike="noStrike">
                        <a:solidFill>
                          <a:srgbClr val="000000"/>
                        </a:solidFill>
                        <a:effectLst/>
                        <a:latin typeface="Arial1"/>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Arial1"/>
                      </a:endParaRPr>
                    </a:p>
                  </a:txBody>
                  <a:tcPr marL="6777" marR="6777" marT="6777" marB="0" anchor="b"/>
                </a:tc>
                <a:extLst>
                  <a:ext uri="{0D108BD9-81ED-4DB2-BD59-A6C34878D82A}">
                    <a16:rowId xmlns:a16="http://schemas.microsoft.com/office/drawing/2014/main" val="310666920"/>
                  </a:ext>
                </a:extLst>
              </a:tr>
              <a:tr h="175411">
                <a:tc>
                  <a:txBody>
                    <a:bodyPr/>
                    <a:lstStyle/>
                    <a:p>
                      <a:pPr algn="ctr" fontAlgn="t"/>
                      <a:r>
                        <a:rPr lang="en-US" sz="1200" u="none" strike="noStrike">
                          <a:effectLst/>
                        </a:rPr>
                        <a:t>1.1</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Call session to order, present “Guidelines for IEEE SA meetings”, Quorum</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289145466"/>
                  </a:ext>
                </a:extLst>
              </a:tr>
              <a:tr h="175411">
                <a:tc>
                  <a:txBody>
                    <a:bodyPr/>
                    <a:lstStyle/>
                    <a:p>
                      <a:pPr algn="ctr" fontAlgn="t"/>
                      <a:r>
                        <a:rPr lang="en-US" sz="1200" u="none" strike="noStrike">
                          <a:effectLst/>
                        </a:rPr>
                        <a:t>1.2</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Review of Agenda / Approval of Agenda</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777259495"/>
                  </a:ext>
                </a:extLst>
              </a:tr>
              <a:tr h="175411">
                <a:tc>
                  <a:txBody>
                    <a:bodyPr/>
                    <a:lstStyle/>
                    <a:p>
                      <a:pPr algn="ctr" fontAlgn="t"/>
                      <a:r>
                        <a:rPr lang="en-US" sz="1200" u="none" strike="noStrike">
                          <a:effectLst/>
                        </a:rPr>
                        <a:t>1.3</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Approve minutes from prior TAG meeting</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4:10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625373479"/>
                  </a:ext>
                </a:extLst>
              </a:tr>
              <a:tr h="175411">
                <a:tc>
                  <a:txBody>
                    <a:bodyPr/>
                    <a:lstStyle/>
                    <a:p>
                      <a:pPr algn="ctr" fontAlgn="t"/>
                      <a:r>
                        <a:rPr lang="en-US" sz="1200" u="none" strike="noStrike">
                          <a:effectLst/>
                        </a:rPr>
                        <a:t>1.4</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Introduction/meeting objectives / Review action items from previous meeting</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4:15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643599073"/>
                  </a:ext>
                </a:extLst>
              </a:tr>
              <a:tr h="175411">
                <a:tc>
                  <a:txBody>
                    <a:bodyPr/>
                    <a:lstStyle/>
                    <a:p>
                      <a:pPr algn="ctr" fontAlgn="t"/>
                      <a:r>
                        <a:rPr lang="en-US" sz="1200" u="none" strike="noStrike">
                          <a:effectLst/>
                        </a:rPr>
                        <a:t>1.5</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802.24.1 Smart Grid Task Group </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083267480"/>
                  </a:ext>
                </a:extLst>
              </a:tr>
              <a:tr h="175411">
                <a:tc>
                  <a:txBody>
                    <a:bodyPr/>
                    <a:lstStyle/>
                    <a:p>
                      <a:pPr algn="ctr" fontAlgn="t"/>
                      <a:r>
                        <a:rPr lang="en-US" sz="1200" u="none" strike="noStrike">
                          <a:effectLst/>
                        </a:rPr>
                        <a:t>1.6</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Update from Licensed Narrowband Amendment meeting at UTC Fort Worth</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10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637469509"/>
                  </a:ext>
                </a:extLst>
              </a:tr>
              <a:tr h="175411">
                <a:tc>
                  <a:txBody>
                    <a:bodyPr/>
                    <a:lstStyle/>
                    <a:p>
                      <a:pPr algn="ctr" fontAlgn="t"/>
                      <a:r>
                        <a:rPr lang="en-US" sz="1200" u="none" strike="noStrike">
                          <a:effectLst/>
                        </a:rPr>
                        <a:t>1.7</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Liaison Review</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4:30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090111576"/>
                  </a:ext>
                </a:extLst>
              </a:tr>
              <a:tr h="324353">
                <a:tc>
                  <a:txBody>
                    <a:bodyPr/>
                    <a:lstStyle/>
                    <a:p>
                      <a:pPr algn="ctr" fontAlgn="t"/>
                      <a:r>
                        <a:rPr lang="en-US" sz="1200" u="none" strike="noStrike">
                          <a:effectLst/>
                        </a:rPr>
                        <a:t>1.8</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Collaboration with 802.21: 'Network Enablers for Seamless HMD-based VR (Virtual Reality)’ </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 / Das</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60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4:35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563608423"/>
                  </a:ext>
                </a:extLst>
              </a:tr>
              <a:tr h="175411">
                <a:tc>
                  <a:txBody>
                    <a:bodyPr/>
                    <a:lstStyle/>
                    <a:p>
                      <a:pPr algn="ctr" fontAlgn="t"/>
                      <a:r>
                        <a:rPr lang="en-US" sz="1200" u="none" strike="noStrike">
                          <a:effectLst/>
                        </a:rPr>
                        <a:t>1.9</a:t>
                      </a:r>
                      <a:endParaRPr lang="en-US" sz="12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Recess </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5:35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806004202"/>
                  </a:ext>
                </a:extLst>
              </a:tr>
              <a:tr h="210492">
                <a:tc>
                  <a:txBody>
                    <a:bodyPr/>
                    <a:lstStyle/>
                    <a:p>
                      <a:pPr algn="ctr" fontAlgn="t"/>
                      <a:endParaRPr lang="en-US" sz="1200" b="0" i="0" u="none" strike="noStrike">
                        <a:solidFill>
                          <a:srgbClr val="000000"/>
                        </a:solidFill>
                        <a:effectLst/>
                        <a:latin typeface="Times New Roman1"/>
                      </a:endParaRPr>
                    </a:p>
                  </a:txBody>
                  <a:tcPr marL="6777" marR="6777" marT="6777" marB="0"/>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983281876"/>
                  </a:ext>
                </a:extLst>
              </a:tr>
              <a:tr h="186287">
                <a:tc>
                  <a:txBody>
                    <a:bodyPr/>
                    <a:lstStyle/>
                    <a:p>
                      <a:pPr algn="ctr" fontAlgn="t"/>
                      <a:r>
                        <a:rPr lang="en-US" sz="1400" u="none" strike="noStrike">
                          <a:effectLst/>
                        </a:rPr>
                        <a:t>2</a:t>
                      </a:r>
                      <a:endParaRPr lang="en-US" sz="1400" b="1" i="0" u="none" strike="noStrike">
                        <a:solidFill>
                          <a:srgbClr val="000000"/>
                        </a:solidFill>
                        <a:effectLst/>
                        <a:latin typeface="Times New Roman1"/>
                      </a:endParaRPr>
                    </a:p>
                  </a:txBody>
                  <a:tcPr marL="6777" marR="6777" marT="6777" marB="0"/>
                </a:tc>
                <a:tc>
                  <a:txBody>
                    <a:bodyPr/>
                    <a:lstStyle/>
                    <a:p>
                      <a:pPr algn="ctr" fontAlgn="b"/>
                      <a:r>
                        <a:rPr lang="en-US" sz="1400" u="none" strike="noStrike">
                          <a:effectLst/>
                        </a:rPr>
                        <a:t>Tuesday PM2 </a:t>
                      </a:r>
                      <a:endParaRPr lang="en-US" sz="1400" b="1" i="0" u="none" strike="noStrike">
                        <a:solidFill>
                          <a:srgbClr val="000000"/>
                        </a:solidFill>
                        <a:effectLst/>
                        <a:latin typeface="Times New Roman1"/>
                      </a:endParaRPr>
                    </a:p>
                  </a:txBody>
                  <a:tcPr marL="6777" marR="6777" marT="6777" marB="0" anchor="b"/>
                </a:tc>
                <a:tc>
                  <a:txBody>
                    <a:bodyPr/>
                    <a:lstStyle/>
                    <a:p>
                      <a:pPr algn="l" fontAlgn="b"/>
                      <a:endParaRPr lang="en-US" sz="1200" b="0" i="0" u="none" strike="noStrike">
                        <a:solidFill>
                          <a:srgbClr val="000000"/>
                        </a:solidFill>
                        <a:effectLst/>
                        <a:latin typeface="Arial1"/>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3963647453"/>
                  </a:ext>
                </a:extLst>
              </a:tr>
              <a:tr h="175411">
                <a:tc>
                  <a:txBody>
                    <a:bodyPr/>
                    <a:lstStyle/>
                    <a:p>
                      <a:pPr algn="ctr" fontAlgn="t"/>
                      <a:r>
                        <a:rPr lang="en-US" sz="1100" u="none" strike="noStrike">
                          <a:effectLst/>
                        </a:rPr>
                        <a:t>2.1</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Call to Order  802.24.2 TG</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154763647"/>
                  </a:ext>
                </a:extLst>
              </a:tr>
              <a:tr h="324353">
                <a:tc>
                  <a:txBody>
                    <a:bodyPr/>
                    <a:lstStyle/>
                    <a:p>
                      <a:pPr algn="ctr" fontAlgn="t"/>
                      <a:r>
                        <a:rPr lang="en-US" sz="1100" u="none" strike="noStrike">
                          <a:effectLst/>
                        </a:rPr>
                        <a:t>2.2</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ITU and regulatory items</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Godfrey/Holcomb</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409723712"/>
                  </a:ext>
                </a:extLst>
              </a:tr>
              <a:tr h="175411">
                <a:tc>
                  <a:txBody>
                    <a:bodyPr/>
                    <a:lstStyle/>
                    <a:p>
                      <a:pPr algn="ctr" fontAlgn="t"/>
                      <a:r>
                        <a:rPr lang="en-US" sz="1100" u="none" strike="noStrike">
                          <a:effectLst/>
                        </a:rPr>
                        <a:t>2.3</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802.24.2 Liaison Coordinator's Report and Update</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DiMinico</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4:15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602486415"/>
                  </a:ext>
                </a:extLst>
              </a:tr>
              <a:tr h="175411">
                <a:tc>
                  <a:txBody>
                    <a:bodyPr/>
                    <a:lstStyle/>
                    <a:p>
                      <a:pPr algn="ctr" fontAlgn="t"/>
                      <a:r>
                        <a:rPr lang="en-US" sz="1100" u="none" strike="noStrike">
                          <a:effectLst/>
                        </a:rPr>
                        <a:t>2.4</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Review of IoT white paper development, expanding scope and participation</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DiMinico</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4:35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580449346"/>
                  </a:ext>
                </a:extLst>
              </a:tr>
              <a:tr h="175411">
                <a:tc>
                  <a:txBody>
                    <a:bodyPr/>
                    <a:lstStyle/>
                    <a:p>
                      <a:pPr algn="ctr" fontAlgn="t"/>
                      <a:r>
                        <a:rPr lang="en-US" sz="1100" u="none" strike="noStrike">
                          <a:effectLst/>
                        </a:rPr>
                        <a:t>2.5</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P2413 Liaison report / Update</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Winkel</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4:55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934000601"/>
                  </a:ext>
                </a:extLst>
              </a:tr>
              <a:tr h="175411">
                <a:tc>
                  <a:txBody>
                    <a:bodyPr/>
                    <a:lstStyle/>
                    <a:p>
                      <a:pPr algn="ctr" fontAlgn="t"/>
                      <a:r>
                        <a:rPr lang="en-US" sz="1100" u="none" strike="noStrike">
                          <a:effectLst/>
                        </a:rPr>
                        <a:t>2.6</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dirty="0">
                          <a:effectLst/>
                        </a:rPr>
                        <a:t>Progressing "Network Integration" concept into a project</a:t>
                      </a:r>
                      <a:endParaRPr lang="en-US" sz="1200" b="0" i="0" u="none" strike="noStrike" dirty="0">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Godfrey/Riegel</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5:25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977959676"/>
                  </a:ext>
                </a:extLst>
              </a:tr>
              <a:tr h="175411">
                <a:tc>
                  <a:txBody>
                    <a:bodyPr/>
                    <a:lstStyle/>
                    <a:p>
                      <a:pPr algn="ctr" fontAlgn="t"/>
                      <a:r>
                        <a:rPr lang="en-US" sz="1100" u="none" strike="noStrike">
                          <a:effectLst/>
                        </a:rPr>
                        <a:t>2.7</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Recess</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t"/>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r" fontAlgn="b"/>
                      <a:r>
                        <a:rPr lang="en-US" sz="1200" u="none" strike="noStrike">
                          <a:effectLst/>
                        </a:rPr>
                        <a:t>5:55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363756407"/>
                  </a:ext>
                </a:extLst>
              </a:tr>
              <a:tr h="175411">
                <a:tc>
                  <a:txBody>
                    <a:bodyPr/>
                    <a:lstStyle/>
                    <a:p>
                      <a:pPr algn="ctr" fontAlgn="t"/>
                      <a:endParaRPr lang="en-US" sz="1200" b="0" i="0" u="none" strike="noStrike">
                        <a:solidFill>
                          <a:srgbClr val="000000"/>
                        </a:solidFill>
                        <a:effectLst/>
                        <a:latin typeface="Calibri" panose="020F0502020204030204" pitchFamily="34" charset="0"/>
                      </a:endParaRPr>
                    </a:p>
                  </a:txBody>
                  <a:tcPr marL="6777" marR="6777" marT="6777" marB="0"/>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extLst>
                  <a:ext uri="{0D108BD9-81ED-4DB2-BD59-A6C34878D82A}">
                    <a16:rowId xmlns:a16="http://schemas.microsoft.com/office/drawing/2014/main" val="3704793146"/>
                  </a:ext>
                </a:extLst>
              </a:tr>
              <a:tr h="175411">
                <a:tc>
                  <a:txBody>
                    <a:bodyPr/>
                    <a:lstStyle/>
                    <a:p>
                      <a:pPr algn="ctr" fontAlgn="b"/>
                      <a:endParaRPr lang="en-US" sz="1200" b="0" i="0" u="none" strike="noStrike">
                        <a:solidFill>
                          <a:srgbClr val="000000"/>
                        </a:solidFill>
                        <a:effectLst/>
                        <a:latin typeface="Calibri" panose="020F0502020204030204" pitchFamily="34"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extLst>
                  <a:ext uri="{0D108BD9-81ED-4DB2-BD59-A6C34878D82A}">
                    <a16:rowId xmlns:a16="http://schemas.microsoft.com/office/drawing/2014/main" val="393176154"/>
                  </a:ext>
                </a:extLst>
              </a:tr>
              <a:tr h="186287">
                <a:tc>
                  <a:txBody>
                    <a:bodyPr/>
                    <a:lstStyle/>
                    <a:p>
                      <a:pPr algn="ctr" fontAlgn="t"/>
                      <a:r>
                        <a:rPr lang="en-US" sz="1400" u="none" strike="noStrike">
                          <a:effectLst/>
                        </a:rPr>
                        <a:t>3</a:t>
                      </a:r>
                      <a:endParaRPr lang="en-US" sz="1400" b="1" i="0" u="none" strike="noStrike">
                        <a:solidFill>
                          <a:srgbClr val="000000"/>
                        </a:solidFill>
                        <a:effectLst/>
                        <a:latin typeface="Times New Roman1"/>
                      </a:endParaRPr>
                    </a:p>
                  </a:txBody>
                  <a:tcPr marL="6777" marR="6777" marT="6777" marB="0"/>
                </a:tc>
                <a:tc>
                  <a:txBody>
                    <a:bodyPr/>
                    <a:lstStyle/>
                    <a:p>
                      <a:pPr algn="ctr" fontAlgn="b"/>
                      <a:r>
                        <a:rPr lang="en-US" sz="1400" u="none" strike="noStrike">
                          <a:effectLst/>
                        </a:rPr>
                        <a:t>Thursday PM2 </a:t>
                      </a:r>
                      <a:endParaRPr lang="en-US" sz="1400" b="1" i="0" u="none" strike="noStrike">
                        <a:solidFill>
                          <a:srgbClr val="000000"/>
                        </a:solidFill>
                        <a:effectLst/>
                        <a:latin typeface="Times New Roman1"/>
                      </a:endParaRPr>
                    </a:p>
                  </a:txBody>
                  <a:tcPr marL="6777" marR="6777" marT="6777" marB="0" anchor="b"/>
                </a:tc>
                <a:tc>
                  <a:txBody>
                    <a:bodyPr/>
                    <a:lstStyle/>
                    <a:p>
                      <a:pPr algn="l" fontAlgn="b"/>
                      <a:endParaRPr lang="en-US" sz="1200" b="0" i="0" u="none" strike="noStrike">
                        <a:solidFill>
                          <a:srgbClr val="000000"/>
                        </a:solidFill>
                        <a:effectLst/>
                        <a:latin typeface="Arial1"/>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133389369"/>
                  </a:ext>
                </a:extLst>
              </a:tr>
              <a:tr h="175411">
                <a:tc>
                  <a:txBody>
                    <a:bodyPr/>
                    <a:lstStyle/>
                    <a:p>
                      <a:pPr algn="ctr" fontAlgn="t"/>
                      <a:r>
                        <a:rPr lang="en-US" sz="1100" u="none" strike="noStrike">
                          <a:effectLst/>
                        </a:rPr>
                        <a:t>3.1</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Call to Order  802.24 TAG</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095275686"/>
                  </a:ext>
                </a:extLst>
              </a:tr>
              <a:tr h="175411">
                <a:tc>
                  <a:txBody>
                    <a:bodyPr/>
                    <a:lstStyle/>
                    <a:p>
                      <a:pPr algn="ctr" fontAlgn="t"/>
                      <a:r>
                        <a:rPr lang="en-US" sz="1100" u="none" strike="noStrike">
                          <a:effectLst/>
                        </a:rPr>
                        <a:t>3.2</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Low Latency White Paper</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Holland</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60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905092289"/>
                  </a:ext>
                </a:extLst>
              </a:tr>
              <a:tr h="350820">
                <a:tc>
                  <a:txBody>
                    <a:bodyPr/>
                    <a:lstStyle/>
                    <a:p>
                      <a:pPr algn="ctr" fontAlgn="t"/>
                      <a:r>
                        <a:rPr lang="en-US" sz="1100" u="none" strike="noStrike">
                          <a:effectLst/>
                        </a:rPr>
                        <a:t>3.3</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Whitepaper/document for application-specific use cases of Sub 1GHz standards 802.15.4g and 802.11ah</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Godfrey/Rolfe</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3245127815"/>
                  </a:ext>
                </a:extLst>
              </a:tr>
              <a:tr h="175411">
                <a:tc>
                  <a:txBody>
                    <a:bodyPr/>
                    <a:lstStyle/>
                    <a:p>
                      <a:pPr algn="ctr" fontAlgn="t"/>
                      <a:r>
                        <a:rPr lang="en-US" sz="1100" u="none" strike="noStrike">
                          <a:effectLst/>
                        </a:rPr>
                        <a:t>3.4</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802.24 New Action Items, New Activities, AOB</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5:15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617972748"/>
                  </a:ext>
                </a:extLst>
              </a:tr>
              <a:tr h="175411">
                <a:tc>
                  <a:txBody>
                    <a:bodyPr/>
                    <a:lstStyle/>
                    <a:p>
                      <a:pPr algn="ctr" fontAlgn="t"/>
                      <a:r>
                        <a:rPr lang="en-US" sz="1100" u="none" strike="noStrike">
                          <a:effectLst/>
                        </a:rPr>
                        <a:t>3.5</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Adjourn </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t"/>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r" fontAlgn="b"/>
                      <a:r>
                        <a:rPr lang="en-US" sz="1200" u="none" strike="noStrike" dirty="0">
                          <a:effectLst/>
                        </a:rPr>
                        <a:t>5:30 PM</a:t>
                      </a:r>
                      <a:endParaRPr lang="en-US" sz="1200" b="0" i="0" u="none" strike="noStrike" dirty="0">
                        <a:solidFill>
                          <a:srgbClr val="000000"/>
                        </a:solidFill>
                        <a:effectLst/>
                        <a:latin typeface="Times New Roman1"/>
                      </a:endParaRPr>
                    </a:p>
                  </a:txBody>
                  <a:tcPr marL="6777" marR="6777" marT="6777" marB="0" anchor="b"/>
                </a:tc>
                <a:extLst>
                  <a:ext uri="{0D108BD9-81ED-4DB2-BD59-A6C34878D82A}">
                    <a16:rowId xmlns:a16="http://schemas.microsoft.com/office/drawing/2014/main" val="3632999754"/>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r>
              <a:rPr lang="en-US" dirty="0"/>
              <a:t>Active</a:t>
            </a:r>
          </a:p>
          <a:p>
            <a:pPr lvl="1"/>
            <a:r>
              <a:rPr lang="en-US" dirty="0"/>
              <a:t>“Low latency” White Paper </a:t>
            </a:r>
          </a:p>
          <a:p>
            <a:pPr lvl="2"/>
            <a:r>
              <a:rPr lang="en-US" dirty="0"/>
              <a:t>Include AR/VR input from 802.21</a:t>
            </a:r>
          </a:p>
          <a:p>
            <a:pPr lvl="2"/>
            <a:r>
              <a:rPr lang="en-US" dirty="0"/>
              <a:t>Nendica FFIOT might also fit into this</a:t>
            </a:r>
          </a:p>
          <a:p>
            <a:pPr lvl="1"/>
            <a:r>
              <a:rPr lang="en-US" dirty="0"/>
              <a:t>“IEEE 802 Solutions for Vertical Applications White Paper”</a:t>
            </a:r>
          </a:p>
          <a:p>
            <a:pPr lvl="1"/>
            <a:r>
              <a:rPr lang="en-US" dirty="0"/>
              <a:t>Revisit 24.2 IoT White Paper – </a:t>
            </a:r>
          </a:p>
          <a:p>
            <a:pPr lvl="2"/>
            <a:r>
              <a:rPr lang="en-US" dirty="0"/>
              <a:t>Update on IEEE 2413 and on additional contributions on IEEE 802 wireless IoT standards</a:t>
            </a:r>
          </a:p>
          <a:p>
            <a:endParaRPr lang="en-US" dirty="0"/>
          </a:p>
          <a:p>
            <a:r>
              <a:rPr lang="en-US" dirty="0"/>
              <a:t>Future</a:t>
            </a:r>
          </a:p>
          <a:p>
            <a:pPr lvl="1"/>
            <a:r>
              <a:rPr lang="en-US" dirty="0"/>
              <a:t>A whitepaper/document for application-specific use cases of Sub 1GHz standards 802.15.4g and 802.11ah. Identifying where each standard is most suitable, and how to make best use of mechanisms proposed in 802.19.3 TG. </a:t>
            </a:r>
          </a:p>
          <a:p>
            <a:pPr lvl="2"/>
            <a:r>
              <a:rPr lang="en-US" dirty="0"/>
              <a:t>Can this also include applying 802.15.4s in sub-1GHz spectrum?</a:t>
            </a:r>
          </a:p>
          <a:p>
            <a:pPr lvl="2"/>
            <a:r>
              <a:rPr lang="en-US" dirty="0"/>
              <a:t>2020 project </a:t>
            </a:r>
          </a:p>
          <a:p>
            <a:pPr lvl="1"/>
            <a:r>
              <a:rPr lang="en-US" dirty="0"/>
              <a:t>Update of first Smart Grid white paper to address latest amendments of 802.15.4 u, v, w, x, y, </a:t>
            </a:r>
            <a:r>
              <a:rPr lang="en-US" dirty="0" err="1"/>
              <a:t>Revmd</a:t>
            </a:r>
            <a:endParaRPr lang="en-US" dirty="0"/>
          </a:p>
          <a:p>
            <a:pPr lvl="2"/>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r>
              <a:rPr lang="en-US" dirty="0"/>
              <a:t>Teleconference for discussion on narrow channel licensed wireless amendment. Post to reflector</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lnSpcReduction="10000"/>
          </a:bodyPr>
          <a:lstStyle/>
          <a:p>
            <a:endParaRPr lang="en-US" dirty="0"/>
          </a:p>
          <a:p>
            <a:r>
              <a:rPr lang="en-US" dirty="0"/>
              <a:t>Approve May minutes</a:t>
            </a:r>
          </a:p>
          <a:p>
            <a:pPr lvl="1"/>
            <a:r>
              <a:rPr lang="en-US" dirty="0"/>
              <a:t>802.24-19-18r0</a:t>
            </a:r>
          </a:p>
          <a:p>
            <a:pPr lvl="2"/>
            <a:r>
              <a:rPr lang="en-US" dirty="0"/>
              <a:t>Approved Unanimous Consent</a:t>
            </a:r>
          </a:p>
          <a:p>
            <a:pPr lvl="1"/>
            <a:endParaRPr lang="en-US" dirty="0"/>
          </a:p>
          <a:p>
            <a:pPr lvl="1"/>
            <a:endParaRPr lang="en-US" dirty="0"/>
          </a:p>
          <a:p>
            <a:r>
              <a:rPr lang="en-US" dirty="0"/>
              <a:t>TAG Action Items from May:</a:t>
            </a:r>
          </a:p>
          <a:p>
            <a:pPr lvl="1"/>
            <a:r>
              <a:rPr lang="en-US" dirty="0"/>
              <a:t>Follow Up on Low Latency White Paper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0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endParaRPr lang="en-US" dirty="0"/>
          </a:p>
          <a:p>
            <a:r>
              <a:rPr lang="en-US" dirty="0"/>
              <a:t>Documents shared in 802.24 Private Area</a:t>
            </a:r>
          </a:p>
          <a:p>
            <a:pPr lvl="1"/>
            <a:r>
              <a:rPr lang="en-US" dirty="0"/>
              <a:t>IEC_SEG8_Deliverable 3_Market Trend_Meeting_Review_010419_v3_clean.pdf</a:t>
            </a:r>
          </a:p>
          <a:p>
            <a:pPr lvl="1"/>
            <a:endParaRPr lang="en-US" dirty="0"/>
          </a:p>
          <a:p>
            <a:endParaRPr lang="en-US" dirty="0"/>
          </a:p>
          <a:p>
            <a:r>
              <a:rPr lang="en-US" dirty="0"/>
              <a:t>SEG8 is planning on finishing in next few months</a:t>
            </a:r>
          </a:p>
          <a:p>
            <a:endParaRPr lang="en-US" dirty="0"/>
          </a:p>
          <a:p>
            <a:r>
              <a:rPr lang="en-US" dirty="0"/>
              <a:t>Reviewed – no action out of July 2019 meeting</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464303629"/>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38683</TotalTime>
  <Words>2650</Words>
  <Application>Microsoft Office PowerPoint</Application>
  <PresentationFormat>Widescreen</PresentationFormat>
  <Paragraphs>478</Paragraphs>
  <Slides>31</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MS Gothic</vt:lpstr>
      <vt:lpstr>ＭＳ Ｐゴシック</vt: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Participation in IEEE 802 Meetings</vt:lpstr>
      <vt:lpstr>Administration</vt:lpstr>
      <vt:lpstr>802.24 TAG</vt:lpstr>
      <vt:lpstr>Liaison Review</vt:lpstr>
      <vt:lpstr>Liaison with IEC SEG8</vt:lpstr>
      <vt:lpstr>Collaboration with 802.21 AR/VR Vertical Applications</vt:lpstr>
      <vt:lpstr>Goals for AR/VR collaboration in 802.24</vt:lpstr>
      <vt:lpstr>Discussion</vt:lpstr>
      <vt:lpstr>Next Steps</vt:lpstr>
      <vt:lpstr>Discussion Notes 2019-07-15</vt:lpstr>
      <vt:lpstr>Tuesday 802.24.2 TG</vt:lpstr>
      <vt:lpstr>Radio Regulatory Items</vt:lpstr>
      <vt:lpstr>802.24.2</vt:lpstr>
      <vt:lpstr>802.24.2 White Paper</vt:lpstr>
      <vt:lpstr>Building engagement in TG2 IoT</vt:lpstr>
      <vt:lpstr>Single Pair Ethernet white paper</vt:lpstr>
      <vt:lpstr>IEEE Std 2413 IoT Architecture Standard Liaison</vt:lpstr>
      <vt:lpstr>Network Integration White Paper</vt:lpstr>
      <vt:lpstr>Discussion</vt:lpstr>
      <vt:lpstr>Thursday 802.24 TAG</vt:lpstr>
      <vt:lpstr>Update from Licensed Narrowband Amendment meeting at UTC Fort Worth</vt:lpstr>
      <vt:lpstr>Review of TSN White Paper </vt:lpstr>
      <vt:lpstr>“Low latency” White Paper</vt:lpstr>
      <vt:lpstr>“Low latency” White Paper</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741</cp:revision>
  <cp:lastPrinted>1998-02-10T13:28:06Z</cp:lastPrinted>
  <dcterms:created xsi:type="dcterms:W3CDTF">2015-05-13T21:49:41Z</dcterms:created>
  <dcterms:modified xsi:type="dcterms:W3CDTF">2019-07-18T15:37:12Z</dcterms:modified>
</cp:coreProperties>
</file>