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0"/>
  </p:notesMasterIdLst>
  <p:handoutMasterIdLst>
    <p:handoutMasterId r:id="rId31"/>
  </p:handoutMasterIdLst>
  <p:sldIdLst>
    <p:sldId id="258" r:id="rId2"/>
    <p:sldId id="500" r:id="rId3"/>
    <p:sldId id="285" r:id="rId4"/>
    <p:sldId id="414" r:id="rId5"/>
    <p:sldId id="418" r:id="rId6"/>
    <p:sldId id="259" r:id="rId7"/>
    <p:sldId id="270" r:id="rId8"/>
    <p:sldId id="502" r:id="rId9"/>
    <p:sldId id="495" r:id="rId10"/>
    <p:sldId id="477" r:id="rId11"/>
    <p:sldId id="415" r:id="rId12"/>
    <p:sldId id="478" r:id="rId13"/>
    <p:sldId id="482" r:id="rId14"/>
    <p:sldId id="498" r:id="rId15"/>
    <p:sldId id="488" r:id="rId16"/>
    <p:sldId id="448" r:id="rId17"/>
    <p:sldId id="455" r:id="rId18"/>
    <p:sldId id="457" r:id="rId19"/>
    <p:sldId id="459" r:id="rId20"/>
    <p:sldId id="487" r:id="rId21"/>
    <p:sldId id="493" r:id="rId22"/>
    <p:sldId id="486" r:id="rId23"/>
    <p:sldId id="501" r:id="rId24"/>
    <p:sldId id="475" r:id="rId25"/>
    <p:sldId id="494" r:id="rId26"/>
    <p:sldId id="433" r:id="rId27"/>
    <p:sldId id="474" r:id="rId28"/>
    <p:sldId id="391" r:id="rId2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041" autoAdjust="0"/>
    <p:restoredTop sz="94099" autoAdjust="0"/>
  </p:normalViewPr>
  <p:slideViewPr>
    <p:cSldViewPr>
      <p:cViewPr varScale="1">
        <p:scale>
          <a:sx n="102" d="100"/>
          <a:sy n="102" d="100"/>
        </p:scale>
        <p:origin x="132" y="109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200" d="100"/>
        <a:sy n="200" d="100"/>
      </p:scale>
      <p:origin x="0" y="-131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384175" y="701675"/>
            <a:ext cx="6165850"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802.24-19-0014r0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 2019</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24/dcn/19/24-19-0017-00-0000-ieee-802-architecture-and-vertical-applications-white-pape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24/dcn/19/24-19-0003-01-0000-low-latency-communication-white-paper.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July 2019 </a:t>
            </a:r>
          </a:p>
          <a:p>
            <a:endParaRPr lang="en-US" dirty="0"/>
          </a:p>
          <a:p>
            <a:r>
              <a:rPr lang="en-US" dirty="0"/>
              <a:t>Vienna, Austria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77500" lnSpcReduction="2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pPr lvl="1"/>
            <a:r>
              <a:rPr lang="en-US" dirty="0"/>
              <a:t>The report includes aspects relevant to both Smart Grid and IoT. </a:t>
            </a:r>
          </a:p>
          <a:p>
            <a:endParaRPr lang="en-US" dirty="0"/>
          </a:p>
          <a:p>
            <a:r>
              <a:rPr lang="en-US" dirty="0"/>
              <a:t>Documents shared in 802.24 Private Area</a:t>
            </a:r>
          </a:p>
          <a:p>
            <a:pPr lvl="1"/>
            <a:r>
              <a:rPr lang="en-US" dirty="0"/>
              <a:t>IEC_SEG8_Deliverable 3_Market Trend_Meeting_Review_010419_v3_clean.pdf</a:t>
            </a:r>
          </a:p>
          <a:p>
            <a:pPr lvl="1"/>
            <a:endParaRPr lang="en-US" dirty="0"/>
          </a:p>
          <a:p>
            <a:endParaRPr lang="en-US" dirty="0"/>
          </a:p>
          <a:p>
            <a:r>
              <a:rPr lang="en-US" dirty="0"/>
              <a:t>SEG8 is planning on finishing in next few months</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2464303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endParaRPr lang="en-US" dirty="0"/>
          </a:p>
          <a:p>
            <a:pPr lvl="1"/>
            <a:endParaRPr lang="en-US" dirty="0"/>
          </a:p>
          <a:p>
            <a:r>
              <a:rPr lang="en-US" dirty="0"/>
              <a:t>From May 2019: Converting UNII4 band to cellular – implications for smart grid or verticals?   802.18 will look at comments</a:t>
            </a:r>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11</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13809-C082-4515-BCA0-8024249E9CC9}"/>
              </a:ext>
            </a:extLst>
          </p:cNvPr>
          <p:cNvSpPr>
            <a:spLocks noGrp="1"/>
          </p:cNvSpPr>
          <p:nvPr>
            <p:ph type="title"/>
          </p:nvPr>
        </p:nvSpPr>
        <p:spPr/>
        <p:txBody>
          <a:bodyPr/>
          <a:lstStyle/>
          <a:p>
            <a:r>
              <a:rPr lang="en-US" dirty="0"/>
              <a:t>Collaboration with 802.21</a:t>
            </a:r>
            <a:br>
              <a:rPr lang="en-US" dirty="0"/>
            </a:br>
            <a:r>
              <a:rPr lang="en-US" dirty="0"/>
              <a:t>AR/VR Vertical Applications</a:t>
            </a:r>
          </a:p>
        </p:txBody>
      </p:sp>
      <p:sp>
        <p:nvSpPr>
          <p:cNvPr id="3" name="Content Placeholder 2">
            <a:extLst>
              <a:ext uri="{FF2B5EF4-FFF2-40B4-BE49-F238E27FC236}">
                <a16:creationId xmlns:a16="http://schemas.microsoft.com/office/drawing/2014/main" id="{AC15AA86-C47E-4F6C-9AD1-E14A688ADD39}"/>
              </a:ext>
            </a:extLst>
          </p:cNvPr>
          <p:cNvSpPr>
            <a:spLocks noGrp="1"/>
          </p:cNvSpPr>
          <p:nvPr>
            <p:ph idx="1"/>
          </p:nvPr>
        </p:nvSpPr>
        <p:spPr/>
        <p:txBody>
          <a:bodyPr>
            <a:normAutofit/>
          </a:bodyPr>
          <a:lstStyle/>
          <a:p>
            <a:r>
              <a:rPr lang="en-US" dirty="0"/>
              <a:t>'Network Enablers for Seamless HMD-based VR (Virtual Reality)’ </a:t>
            </a:r>
          </a:p>
          <a:p>
            <a:r>
              <a:rPr lang="en-US" dirty="0"/>
              <a:t>Dillon </a:t>
            </a:r>
            <a:r>
              <a:rPr lang="en-US" dirty="0" err="1"/>
              <a:t>Seo</a:t>
            </a:r>
            <a:endParaRPr lang="en-US" dirty="0"/>
          </a:p>
          <a:p>
            <a:endParaRPr lang="en-US" dirty="0"/>
          </a:p>
          <a:p>
            <a:r>
              <a:rPr lang="en-US" dirty="0"/>
              <a:t>Presentation to 802.1 TSN May interim</a:t>
            </a:r>
          </a:p>
          <a:p>
            <a:r>
              <a:rPr lang="en-US" dirty="0"/>
              <a:t>802.11be will address AR/VR use cases</a:t>
            </a:r>
          </a:p>
          <a:p>
            <a:endParaRPr lang="en-US" dirty="0"/>
          </a:p>
          <a:p>
            <a:pPr lvl="1"/>
            <a:endParaRPr lang="en-US" dirty="0"/>
          </a:p>
          <a:p>
            <a:pPr lvl="1"/>
            <a:endParaRPr lang="en-US" dirty="0"/>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44861049-D076-4350-99B5-9E26A90D93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609E97-E6B3-4677-B159-2875E0DBB2FB}"/>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090988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B238D-9EDD-4189-81C6-53449CD9715A}"/>
              </a:ext>
            </a:extLst>
          </p:cNvPr>
          <p:cNvSpPr>
            <a:spLocks noGrp="1"/>
          </p:cNvSpPr>
          <p:nvPr>
            <p:ph type="title"/>
          </p:nvPr>
        </p:nvSpPr>
        <p:spPr/>
        <p:txBody>
          <a:bodyPr/>
          <a:lstStyle/>
          <a:p>
            <a:r>
              <a:rPr lang="en-US" dirty="0"/>
              <a:t>Goals for AR/VR collaboration in 802.24</a:t>
            </a:r>
          </a:p>
        </p:txBody>
      </p:sp>
      <p:sp>
        <p:nvSpPr>
          <p:cNvPr id="3" name="Content Placeholder 2">
            <a:extLst>
              <a:ext uri="{FF2B5EF4-FFF2-40B4-BE49-F238E27FC236}">
                <a16:creationId xmlns:a16="http://schemas.microsoft.com/office/drawing/2014/main" id="{4B530E05-E0AD-49CD-B879-5F2928E52DBD}"/>
              </a:ext>
            </a:extLst>
          </p:cNvPr>
          <p:cNvSpPr>
            <a:spLocks noGrp="1"/>
          </p:cNvSpPr>
          <p:nvPr>
            <p:ph idx="1"/>
          </p:nvPr>
        </p:nvSpPr>
        <p:spPr/>
        <p:txBody>
          <a:bodyPr>
            <a:normAutofit fontScale="47500" lnSpcReduction="20000"/>
          </a:bodyPr>
          <a:lstStyle/>
          <a:p>
            <a:r>
              <a:rPr lang="en-US" dirty="0"/>
              <a:t>AR/VR is an identified vertical application for Smart Grid (electric utilities) for field force, safety, and training</a:t>
            </a:r>
          </a:p>
          <a:p>
            <a:pPr lvl="1"/>
            <a:endParaRPr lang="en-US" dirty="0"/>
          </a:p>
          <a:p>
            <a:r>
              <a:rPr lang="en-US" dirty="0"/>
              <a:t>802.24 will liaise to other WGs if they develop amendments to their standards to support low latency. </a:t>
            </a:r>
          </a:p>
          <a:p>
            <a:pPr lvl="1"/>
            <a:r>
              <a:rPr lang="en-US" dirty="0"/>
              <a:t>The low-latency white paper will provide input on requirements to WGs </a:t>
            </a:r>
          </a:p>
          <a:p>
            <a:pPr lvl="1"/>
            <a:r>
              <a:rPr lang="en-US" dirty="0"/>
              <a:t>Vertical Application areas can provide input on specific use cases</a:t>
            </a:r>
          </a:p>
          <a:p>
            <a:pPr lvl="1"/>
            <a:r>
              <a:rPr lang="en-US" dirty="0"/>
              <a:t>Include representatives from related activities in other WG’s: 802.1 TSN, 802.11be, 802.15.3e</a:t>
            </a:r>
          </a:p>
          <a:p>
            <a:pPr lvl="1"/>
            <a:endParaRPr lang="en-US" dirty="0"/>
          </a:p>
          <a:p>
            <a:pPr lvl="1"/>
            <a:endParaRPr lang="en-US" dirty="0"/>
          </a:p>
          <a:p>
            <a:r>
              <a:rPr lang="en-US" dirty="0"/>
              <a:t>802.24 will provide a venue for collaboration (joint meetings)</a:t>
            </a:r>
          </a:p>
          <a:p>
            <a:endParaRPr lang="en-US" dirty="0"/>
          </a:p>
          <a:p>
            <a:r>
              <a:rPr lang="en-US" dirty="0"/>
              <a:t>Build on 802.24 Low Latency White Paper</a:t>
            </a:r>
          </a:p>
          <a:p>
            <a:pPr lvl="1"/>
            <a:r>
              <a:rPr lang="en-US" dirty="0"/>
              <a:t>Broadly define the set of applications (vertical and otherwise) around bounded / low latency</a:t>
            </a:r>
          </a:p>
          <a:p>
            <a:pPr lvl="1"/>
            <a:r>
              <a:rPr lang="en-US" dirty="0"/>
              <a:t>Look at the VR architecture diagram and consider the appropriate standard for each link. They will be a mix of wireless and wired.</a:t>
            </a:r>
          </a:p>
          <a:p>
            <a:pPr lvl="2"/>
            <a:r>
              <a:rPr lang="en-US" dirty="0"/>
              <a:t>In current white paper, latency limit is 5mS.  Combination of wired/wireless.  </a:t>
            </a:r>
          </a:p>
          <a:p>
            <a:pPr lvl="2"/>
            <a:r>
              <a:rPr lang="en-US" dirty="0"/>
              <a:t>Some use case may incorporate a WAN. </a:t>
            </a:r>
          </a:p>
          <a:p>
            <a:pPr lvl="2"/>
            <a:r>
              <a:rPr lang="en-US" dirty="0"/>
              <a:t>Existing testing shows challenges exceeding two hops (switches) in a network</a:t>
            </a:r>
          </a:p>
          <a:p>
            <a:pPr lvl="1"/>
            <a:r>
              <a:rPr lang="en-US" dirty="0"/>
              <a:t>IEEE 802 could provide comparable services to what is promised by 5G. </a:t>
            </a:r>
          </a:p>
          <a:p>
            <a:endParaRPr lang="en-US" dirty="0"/>
          </a:p>
          <a:p>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75D6E43E-38E9-43E0-A435-A2E3A8900FD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7C950DA-ED37-47C6-9855-58DF3CAC13F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680893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DB156-CB76-479F-B330-D1782FD687A5}"/>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8295E8BD-BBB8-43F5-9678-A1CD23FBEBA1}"/>
              </a:ext>
            </a:extLst>
          </p:cNvPr>
          <p:cNvSpPr>
            <a:spLocks noGrp="1"/>
          </p:cNvSpPr>
          <p:nvPr>
            <p:ph idx="1"/>
          </p:nvPr>
        </p:nvSpPr>
        <p:spPr/>
        <p:txBody>
          <a:bodyPr>
            <a:normAutofit fontScale="70000" lnSpcReduction="20000"/>
          </a:bodyPr>
          <a:lstStyle/>
          <a:p>
            <a:r>
              <a:rPr lang="en-US" dirty="0"/>
              <a:t>What are the key requirements for </a:t>
            </a:r>
            <a:r>
              <a:rPr lang="en-US" dirty="0" err="1"/>
              <a:t>QoE</a:t>
            </a:r>
            <a:r>
              <a:rPr lang="en-US" dirty="0"/>
              <a:t> for AR/VR?</a:t>
            </a:r>
          </a:p>
          <a:p>
            <a:r>
              <a:rPr lang="en-US" dirty="0"/>
              <a:t>Are latency and jitter separate?</a:t>
            </a:r>
          </a:p>
          <a:p>
            <a:r>
              <a:rPr lang="en-US" dirty="0"/>
              <a:t>Motion to Photon latency – 20mS Upper Bound</a:t>
            </a:r>
          </a:p>
          <a:p>
            <a:r>
              <a:rPr lang="en-US" dirty="0"/>
              <a:t>Jitter doesn’t really matter if latency bound is met</a:t>
            </a:r>
          </a:p>
          <a:p>
            <a:r>
              <a:rPr lang="en-US" dirty="0"/>
              <a:t>Dillon: Need for this work in IEEE 802 is based on prohibitive cost of serving these applications over commercial cellular</a:t>
            </a:r>
          </a:p>
          <a:p>
            <a:r>
              <a:rPr lang="en-US" dirty="0"/>
              <a:t>Consider an IEEE 802 scenario using existing standards:</a:t>
            </a:r>
          </a:p>
          <a:p>
            <a:pPr lvl="1"/>
            <a:r>
              <a:rPr lang="en-US" dirty="0"/>
              <a:t>802.1 TSN with 10G Ethernet, and 802.11ac, ad, or ax</a:t>
            </a:r>
          </a:p>
          <a:p>
            <a:pPr lvl="1"/>
            <a:r>
              <a:rPr lang="en-US" dirty="0"/>
              <a:t>Identify gaps and contribute to 802.11be as a proposed requirement.</a:t>
            </a:r>
          </a:p>
          <a:p>
            <a:pPr lvl="1"/>
            <a:r>
              <a:rPr lang="en-US" dirty="0"/>
              <a:t>Need to ensure that TSN end-to-end mechanisms can be adopted into 802.11</a:t>
            </a:r>
          </a:p>
          <a:p>
            <a:r>
              <a:rPr lang="en-US" dirty="0"/>
              <a:t>802.21 scenario with moving train – between heterogeneous networks </a:t>
            </a:r>
          </a:p>
          <a:p>
            <a:pPr lvl="1"/>
            <a:endParaRPr lang="en-US" dirty="0"/>
          </a:p>
          <a:p>
            <a:endParaRPr lang="en-US" dirty="0"/>
          </a:p>
        </p:txBody>
      </p:sp>
      <p:sp>
        <p:nvSpPr>
          <p:cNvPr id="4" name="Footer Placeholder 3">
            <a:extLst>
              <a:ext uri="{FF2B5EF4-FFF2-40B4-BE49-F238E27FC236}">
                <a16:creationId xmlns:a16="http://schemas.microsoft.com/office/drawing/2014/main" id="{1EA6866A-E599-43B7-B4D3-410648C80486}"/>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FF79C6D-5681-4205-9F48-DC043C59086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405064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70000" lnSpcReduction="20000"/>
          </a:bodyPr>
          <a:lstStyle/>
          <a:p>
            <a:r>
              <a:rPr lang="en-US" dirty="0"/>
              <a:t>802.21 to provide text contributions</a:t>
            </a:r>
          </a:p>
          <a:p>
            <a:r>
              <a:rPr lang="en-US" dirty="0"/>
              <a:t>Goal is to have the real time white paper by 2020?</a:t>
            </a:r>
          </a:p>
          <a:p>
            <a:r>
              <a:rPr lang="en-US" dirty="0"/>
              <a:t>Bring together various working groups to solve issues for VR and performance. </a:t>
            </a:r>
          </a:p>
          <a:p>
            <a:r>
              <a:rPr lang="en-US" dirty="0"/>
              <a:t>Application space is driven by ever increasing resolution. Target HDMI 1.2 specification. Resolution and frame rate drive data rate.  Can it be compressed? </a:t>
            </a:r>
          </a:p>
          <a:p>
            <a:endParaRPr lang="en-US" dirty="0"/>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endParaRPr lang="en-US" dirty="0"/>
          </a:p>
          <a:p>
            <a:pPr lvl="1"/>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br>
              <a:rPr lang="en-US" dirty="0"/>
            </a:br>
            <a:r>
              <a:rPr lang="en-US" dirty="0"/>
              <a:t>TG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p:txBody>
          <a:bodyPr>
            <a:normAutofit/>
          </a:bodyPr>
          <a:lstStyle/>
          <a:p>
            <a:r>
              <a:rPr lang="en-US" dirty="0"/>
              <a:t>802.24.2 Liaison Coordinator's Report</a:t>
            </a:r>
          </a:p>
          <a:p>
            <a:pPr rtl="0" eaLnBrk="1" fontAlgn="base" hangingPunct="1"/>
            <a:endParaRPr lang="en-US" dirty="0"/>
          </a:p>
          <a:p>
            <a:pPr rtl="0" eaLnBrk="1" fontAlgn="base" hangingPunct="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547777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endParaRPr lang="en-US" dirty="0"/>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Building engagement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4013319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a:p>
            <a:pPr marL="342900" lvl="1" indent="-342900">
              <a:buFontTx/>
              <a:buChar char="•"/>
            </a:pPr>
            <a:r>
              <a:rPr lang="en-US" altLang="en-US" dirty="0"/>
              <a:t>Agenda: 	</a:t>
            </a:r>
            <a:r>
              <a:rPr lang="en-US" dirty="0"/>
              <a:t>24-19-0013-00</a:t>
            </a:r>
            <a:endParaRPr lang="en-US" altLang="en-US" dirty="0"/>
          </a:p>
          <a:p>
            <a:r>
              <a:rPr lang="en-US" altLang="en-US" dirty="0"/>
              <a:t>Meetings for the Week</a:t>
            </a:r>
          </a:p>
          <a:p>
            <a:pPr lvl="1"/>
            <a:r>
              <a:rPr lang="en-US" altLang="en-US" dirty="0"/>
              <a:t>Monday PM2		24.1	</a:t>
            </a:r>
          </a:p>
          <a:p>
            <a:pPr lvl="1"/>
            <a:r>
              <a:rPr lang="en-US" altLang="en-US" dirty="0"/>
              <a:t>Tuesday PM2		24.2</a:t>
            </a:r>
          </a:p>
          <a:p>
            <a:pPr lvl="1"/>
            <a:r>
              <a:rPr lang="en-US" altLang="en-US" dirty="0"/>
              <a:t>Thursday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4F296-D417-4FB9-AF89-53595AABC891}"/>
              </a:ext>
            </a:extLst>
          </p:cNvPr>
          <p:cNvSpPr>
            <a:spLocks noGrp="1"/>
          </p:cNvSpPr>
          <p:nvPr>
            <p:ph type="title"/>
          </p:nvPr>
        </p:nvSpPr>
        <p:spPr/>
        <p:txBody>
          <a:bodyPr/>
          <a:lstStyle/>
          <a:p>
            <a:r>
              <a:rPr lang="en-US" dirty="0"/>
              <a:t>Single Pair Ethernet white paper</a:t>
            </a:r>
          </a:p>
        </p:txBody>
      </p:sp>
      <p:sp>
        <p:nvSpPr>
          <p:cNvPr id="3" name="Content Placeholder 2">
            <a:extLst>
              <a:ext uri="{FF2B5EF4-FFF2-40B4-BE49-F238E27FC236}">
                <a16:creationId xmlns:a16="http://schemas.microsoft.com/office/drawing/2014/main" id="{EAE42A43-33C7-45A4-9576-DB9D0F1614D7}"/>
              </a:ext>
            </a:extLst>
          </p:cNvPr>
          <p:cNvSpPr>
            <a:spLocks noGrp="1"/>
          </p:cNvSpPr>
          <p:nvPr>
            <p:ph idx="1"/>
          </p:nvPr>
        </p:nvSpPr>
        <p:spPr/>
        <p:txBody>
          <a:bodyPr/>
          <a:lstStyle/>
          <a:p>
            <a:r>
              <a:rPr lang="en-US" dirty="0"/>
              <a:t>Review</a:t>
            </a:r>
          </a:p>
          <a:p>
            <a:r>
              <a:rPr lang="en-US" dirty="0"/>
              <a:t>Start Single Pair Ethernet white paper through IEEE process</a:t>
            </a:r>
          </a:p>
          <a:p>
            <a:pPr lvl="1"/>
            <a:r>
              <a:rPr lang="en-US" dirty="0"/>
              <a:t>802.24-18-0011r0</a:t>
            </a:r>
          </a:p>
          <a:p>
            <a:pPr lvl="1"/>
            <a:r>
              <a:rPr lang="en-US" dirty="0"/>
              <a:t>Comment collection on reflector</a:t>
            </a:r>
          </a:p>
          <a:p>
            <a:pPr lvl="1"/>
            <a:endParaRPr lang="en-US" dirty="0"/>
          </a:p>
          <a:p>
            <a:pPr lvl="1"/>
            <a:r>
              <a:rPr lang="en-US" dirty="0"/>
              <a:t>TIA and IEC standards related to SPE and IoT</a:t>
            </a:r>
          </a:p>
          <a:p>
            <a:pPr lvl="2"/>
            <a:r>
              <a:rPr lang="en-US" dirty="0"/>
              <a:t>TIA TR42 report to 802.3, ISO IEC SC25</a:t>
            </a:r>
          </a:p>
          <a:p>
            <a:pPr lvl="2"/>
            <a:r>
              <a:rPr lang="en-US" dirty="0"/>
              <a:t>Power over Ethernet – UL and NEC are getting involved</a:t>
            </a:r>
          </a:p>
          <a:p>
            <a:endParaRPr lang="en-US" dirty="0"/>
          </a:p>
        </p:txBody>
      </p:sp>
      <p:sp>
        <p:nvSpPr>
          <p:cNvPr id="4" name="Footer Placeholder 3">
            <a:extLst>
              <a:ext uri="{FF2B5EF4-FFF2-40B4-BE49-F238E27FC236}">
                <a16:creationId xmlns:a16="http://schemas.microsoft.com/office/drawing/2014/main" id="{B6C682E7-3593-413C-A728-311E082EB2F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33F6A7C-51A0-4235-ACC2-363D27DB609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3561840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456F2-DD6B-422D-A338-7198FE67D6C4}"/>
              </a:ext>
            </a:extLst>
          </p:cNvPr>
          <p:cNvSpPr>
            <a:spLocks noGrp="1"/>
          </p:cNvSpPr>
          <p:nvPr>
            <p:ph type="title"/>
          </p:nvPr>
        </p:nvSpPr>
        <p:spPr/>
        <p:txBody>
          <a:bodyPr/>
          <a:lstStyle/>
          <a:p>
            <a:r>
              <a:rPr lang="en-US" dirty="0"/>
              <a:t>P2413 Liaison</a:t>
            </a:r>
          </a:p>
        </p:txBody>
      </p:sp>
      <p:sp>
        <p:nvSpPr>
          <p:cNvPr id="3" name="Content Placeholder 2">
            <a:extLst>
              <a:ext uri="{FF2B5EF4-FFF2-40B4-BE49-F238E27FC236}">
                <a16:creationId xmlns:a16="http://schemas.microsoft.com/office/drawing/2014/main" id="{C3DDAA9F-21D6-4D6D-A642-C160F1CFF65C}"/>
              </a:ext>
            </a:extLst>
          </p:cNvPr>
          <p:cNvSpPr>
            <a:spLocks noGrp="1"/>
          </p:cNvSpPr>
          <p:nvPr>
            <p:ph idx="1"/>
          </p:nvPr>
        </p:nvSpPr>
        <p:spPr/>
        <p:txBody>
          <a:bodyPr/>
          <a:lstStyle/>
          <a:p>
            <a:r>
              <a:rPr lang="en-US" dirty="0"/>
              <a:t>P2413-D0.4.6.pdf currently in Sponsor Ballot</a:t>
            </a:r>
          </a:p>
          <a:p>
            <a:endParaRPr lang="en-US" dirty="0"/>
          </a:p>
          <a:p>
            <a:r>
              <a:rPr lang="en-US" dirty="0"/>
              <a:t>Available in 802.24 Private Area</a:t>
            </a:r>
          </a:p>
          <a:p>
            <a:endParaRPr lang="en-US" dirty="0"/>
          </a:p>
        </p:txBody>
      </p:sp>
      <p:sp>
        <p:nvSpPr>
          <p:cNvPr id="4" name="Footer Placeholder 3">
            <a:extLst>
              <a:ext uri="{FF2B5EF4-FFF2-40B4-BE49-F238E27FC236}">
                <a16:creationId xmlns:a16="http://schemas.microsoft.com/office/drawing/2014/main" id="{5244878C-3D55-4F3A-8E55-FC0FAA00D44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429EE79-D504-4905-ACA2-9B90D4DA91D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5789118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Network Integration</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lnSpcReduction="10000"/>
          </a:bodyPr>
          <a:lstStyle/>
          <a:p>
            <a:r>
              <a:rPr lang="en-US" dirty="0"/>
              <a:t>Proposed Title:</a:t>
            </a:r>
          </a:p>
          <a:p>
            <a:pPr lvl="1"/>
            <a:r>
              <a:rPr lang="en-US" dirty="0"/>
              <a:t>IEEE 802 Architecture and Vertical Applications White Paper</a:t>
            </a:r>
          </a:p>
          <a:p>
            <a:r>
              <a:rPr lang="en-US" dirty="0"/>
              <a:t>Review Draft Outline of White Paper based on discussion points from last two meetings</a:t>
            </a:r>
          </a:p>
          <a:p>
            <a:pPr lvl="2"/>
            <a:r>
              <a:rPr lang="en-US" dirty="0">
                <a:hlinkClick r:id="rId2"/>
              </a:rPr>
              <a:t>IEEE802-24/19-0017r0</a:t>
            </a:r>
            <a:endParaRPr lang="en-US" dirty="0"/>
          </a:p>
          <a:p>
            <a:pPr lvl="1"/>
            <a:endParaRPr lang="en-US" dirty="0"/>
          </a:p>
          <a:p>
            <a:r>
              <a:rPr lang="en-US" dirty="0"/>
              <a:t>Volunteers requested provide text contributions</a:t>
            </a:r>
          </a:p>
          <a:p>
            <a:endParaRPr lang="en-US" dirty="0"/>
          </a:p>
          <a:p>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494893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00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Oliver Holland to lead white paper development</a:t>
            </a:r>
          </a:p>
          <a:p>
            <a:pPr lvl="1"/>
            <a:r>
              <a:rPr lang="en-US" dirty="0"/>
              <a:t>Current Draft </a:t>
            </a:r>
            <a:r>
              <a:rPr lang="en-US" dirty="0">
                <a:hlinkClick r:id="rId2"/>
              </a:rPr>
              <a:t>802.24-19-0003r1</a:t>
            </a:r>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C89D2-0202-49F6-BCC6-172EAC1F18B3}"/>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FDDC01EF-0306-46D5-88B6-C7CDDAE2C8C5}"/>
              </a:ext>
            </a:extLst>
          </p:cNvPr>
          <p:cNvSpPr>
            <a:spLocks noGrp="1"/>
          </p:cNvSpPr>
          <p:nvPr>
            <p:ph idx="1"/>
          </p:nvPr>
        </p:nvSpPr>
        <p:spPr/>
        <p:txBody>
          <a:bodyPr>
            <a:normAutofit fontScale="47500" lnSpcReduction="20000"/>
          </a:bodyPr>
          <a:lstStyle/>
          <a:p>
            <a:r>
              <a:rPr lang="en-US" dirty="0"/>
              <a:t>AR/VR</a:t>
            </a:r>
          </a:p>
          <a:p>
            <a:pPr lvl="1"/>
            <a:r>
              <a:rPr lang="en-US" dirty="0"/>
              <a:t>Take 802.21 white paper, dissect use cases and requirements. </a:t>
            </a:r>
          </a:p>
          <a:p>
            <a:endParaRPr lang="en-US" dirty="0"/>
          </a:p>
          <a:p>
            <a:r>
              <a:rPr lang="en-US" dirty="0"/>
              <a:t>Goal for white paper </a:t>
            </a:r>
          </a:p>
          <a:p>
            <a:pPr lvl="1"/>
            <a:r>
              <a:rPr lang="en-US" dirty="0"/>
              <a:t>Influence 802.11be or other groups working in low-latency areas</a:t>
            </a:r>
          </a:p>
          <a:p>
            <a:pPr lvl="1"/>
            <a:r>
              <a:rPr lang="en-US" dirty="0"/>
              <a:t>Outreach to other standard groups</a:t>
            </a:r>
          </a:p>
          <a:p>
            <a:pPr lvl="1"/>
            <a:endParaRPr lang="en-US" dirty="0"/>
          </a:p>
          <a:p>
            <a:r>
              <a:rPr lang="en-US" dirty="0"/>
              <a:t>Review progress since meeting:</a:t>
            </a:r>
          </a:p>
          <a:p>
            <a:pPr lvl="1"/>
            <a:r>
              <a:rPr lang="en-US" dirty="0"/>
              <a:t>Dillon will take 802.21 white paper “21-18-0061-04-0000-a-white-paper-on-use-cases-and-requirements-for-supporting-hmd-based-vr-applications” and use as source text for next revision of White Paper draft “24-19-0003-03-0000-low-latency-communication-white-paper”</a:t>
            </a:r>
          </a:p>
          <a:p>
            <a:pPr lvl="1"/>
            <a:r>
              <a:rPr lang="en-US" dirty="0"/>
              <a:t>Check with Alan Jones to see if there is an interest in creating a contribution based in RTA TIG output. </a:t>
            </a:r>
          </a:p>
          <a:p>
            <a:pPr lvl="1"/>
            <a:r>
              <a:rPr lang="en-US" dirty="0"/>
              <a:t>Tim will take some use cases from TSN white paper for utility applications</a:t>
            </a:r>
          </a:p>
          <a:p>
            <a:endParaRPr lang="en-US" dirty="0"/>
          </a:p>
          <a:p>
            <a:r>
              <a:rPr lang="en-US" dirty="0"/>
              <a:t>Consider a section to distinguish between latency and jitter implications. </a:t>
            </a:r>
          </a:p>
          <a:p>
            <a:r>
              <a:rPr lang="en-US" dirty="0"/>
              <a:t>Low latency also has implications on reliability, predictability, </a:t>
            </a:r>
            <a:r>
              <a:rPr lang="en-US" dirty="0" err="1"/>
              <a:t>etc</a:t>
            </a:r>
            <a:endParaRPr lang="en-US" dirty="0"/>
          </a:p>
          <a:p>
            <a:endParaRPr lang="en-US" dirty="0"/>
          </a:p>
          <a:p>
            <a:r>
              <a:rPr lang="en-US" dirty="0"/>
              <a:t>Notes captured into draft: Current Draft 802.24-19-0003r2</a:t>
            </a:r>
          </a:p>
          <a:p>
            <a:endParaRPr lang="en-US" dirty="0"/>
          </a:p>
          <a:p>
            <a:pPr lvl="1"/>
            <a:endParaRPr lang="en-US" dirty="0"/>
          </a:p>
        </p:txBody>
      </p:sp>
      <p:sp>
        <p:nvSpPr>
          <p:cNvPr id="4" name="Footer Placeholder 3">
            <a:extLst>
              <a:ext uri="{FF2B5EF4-FFF2-40B4-BE49-F238E27FC236}">
                <a16:creationId xmlns:a16="http://schemas.microsoft.com/office/drawing/2014/main" id="{3D2E5E79-1175-411E-8A70-E890417C54D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7229E10-BB67-4BD2-B55B-06AE098F6B2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9028739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 (802.19.3)</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914400" y="1752600"/>
            <a:ext cx="10363200" cy="4722815"/>
          </a:xfrm>
        </p:spPr>
        <p:txBody>
          <a:bodyPr>
            <a:normAutofit fontScale="77500" lnSpcReduction="20000"/>
          </a:bodyPr>
          <a:lstStyle/>
          <a:p>
            <a:r>
              <a:rPr lang="en-US" dirty="0"/>
              <a:t>802.24 will develop a whitepaper/document for application-specific use cases. Identifying where each standard is most suitable, and how to make best use of other changes. </a:t>
            </a:r>
          </a:p>
          <a:p>
            <a:pPr lvl="2"/>
            <a:r>
              <a:rPr lang="en-US" dirty="0"/>
              <a:t>Identify use cases where 802.15.4g is not sufficient and both are needed</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pPr lvl="2"/>
            <a:endParaRPr lang="en-US" dirty="0"/>
          </a:p>
          <a:p>
            <a:r>
              <a:rPr lang="en-US" dirty="0"/>
              <a:t>802.19.3 project schedule: </a:t>
            </a:r>
          </a:p>
          <a:p>
            <a:pPr lvl="1"/>
            <a:r>
              <a:rPr lang="en-US" dirty="0"/>
              <a:t>A draft ready by April</a:t>
            </a:r>
          </a:p>
          <a:p>
            <a:pPr lvl="1"/>
            <a:r>
              <a:rPr lang="en-US" dirty="0"/>
              <a:t>WG Ballot Sept 2019</a:t>
            </a:r>
          </a:p>
          <a:p>
            <a:pPr lvl="1"/>
            <a:r>
              <a:rPr lang="en-US" dirty="0"/>
              <a:t>SA Ballot November 2019</a:t>
            </a:r>
          </a:p>
          <a:p>
            <a:r>
              <a:rPr lang="en-US" dirty="0"/>
              <a:t>Plan to develop a white paper in 2</a:t>
            </a:r>
            <a:r>
              <a:rPr lang="en-US" baseline="30000" dirty="0"/>
              <a:t>nd</a:t>
            </a:r>
            <a:r>
              <a:rPr lang="en-US" dirty="0"/>
              <a:t> half of year. Review status in July</a:t>
            </a:r>
          </a:p>
          <a:p>
            <a:endParaRPr lang="en-US" dirty="0"/>
          </a:p>
          <a:p>
            <a:pPr marL="0" indent="0">
              <a:buNone/>
            </a:pPr>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2019 TAG Activity Plan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0000" lnSpcReduction="20000"/>
          </a:bodyPr>
          <a:lstStyle/>
          <a:p>
            <a:r>
              <a:rPr lang="en-US" dirty="0"/>
              <a:t>“Low latency” White Paper </a:t>
            </a:r>
          </a:p>
          <a:p>
            <a:pPr lvl="1"/>
            <a:r>
              <a:rPr lang="en-US" dirty="0"/>
              <a:t>Include 802.21 AR/VR activity</a:t>
            </a:r>
          </a:p>
          <a:p>
            <a:pPr lvl="1"/>
            <a:r>
              <a:rPr lang="en-US" dirty="0"/>
              <a:t>Nendica FFIOT might also fit into this</a:t>
            </a:r>
          </a:p>
          <a:p>
            <a:r>
              <a:rPr lang="en-US" dirty="0"/>
              <a:t>“Network Integration” white paper about unique benefits of IEEE 802 architecture</a:t>
            </a:r>
          </a:p>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2H 2019 for starting</a:t>
            </a:r>
          </a:p>
          <a:p>
            <a:r>
              <a:rPr lang="en-US" dirty="0"/>
              <a:t>TBD</a:t>
            </a:r>
          </a:p>
          <a:p>
            <a:pPr lvl="1"/>
            <a:r>
              <a:rPr lang="en-US" dirty="0"/>
              <a:t>802.24 white paper on IoT and P2413</a:t>
            </a:r>
          </a:p>
          <a:p>
            <a:pPr lvl="1"/>
            <a:r>
              <a:rPr lang="en-US" dirty="0"/>
              <a:t>Update of first Smart Grid white paper to address latest amendments of 802.15.4 u, v, w, x, y, </a:t>
            </a:r>
            <a:r>
              <a:rPr lang="en-US" dirty="0" err="1"/>
              <a:t>Revmd</a:t>
            </a:r>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9" name="Table 8">
            <a:extLst>
              <a:ext uri="{FF2B5EF4-FFF2-40B4-BE49-F238E27FC236}">
                <a16:creationId xmlns:a16="http://schemas.microsoft.com/office/drawing/2014/main" id="{2EC6D6DA-90A8-4D70-BC95-985062EEA7E4}"/>
              </a:ext>
            </a:extLst>
          </p:cNvPr>
          <p:cNvGraphicFramePr>
            <a:graphicFrameLocks noGrp="1"/>
          </p:cNvGraphicFramePr>
          <p:nvPr>
            <p:extLst>
              <p:ext uri="{D42A27DB-BD31-4B8C-83A1-F6EECF244321}">
                <p14:modId xmlns:p14="http://schemas.microsoft.com/office/powerpoint/2010/main" val="1738556498"/>
              </p:ext>
            </p:extLst>
          </p:nvPr>
        </p:nvGraphicFramePr>
        <p:xfrm>
          <a:off x="838200" y="838200"/>
          <a:ext cx="10210799" cy="5564093"/>
        </p:xfrm>
        <a:graphic>
          <a:graphicData uri="http://schemas.openxmlformats.org/drawingml/2006/table">
            <a:tbl>
              <a:tblPr/>
              <a:tblGrid>
                <a:gridCol w="760775">
                  <a:extLst>
                    <a:ext uri="{9D8B030D-6E8A-4147-A177-3AD203B41FA5}">
                      <a16:colId xmlns:a16="http://schemas.microsoft.com/office/drawing/2014/main" val="665956219"/>
                    </a:ext>
                  </a:extLst>
                </a:gridCol>
                <a:gridCol w="6742560">
                  <a:extLst>
                    <a:ext uri="{9D8B030D-6E8A-4147-A177-3AD203B41FA5}">
                      <a16:colId xmlns:a16="http://schemas.microsoft.com/office/drawing/2014/main" val="1356317930"/>
                    </a:ext>
                  </a:extLst>
                </a:gridCol>
                <a:gridCol w="1331357">
                  <a:extLst>
                    <a:ext uri="{9D8B030D-6E8A-4147-A177-3AD203B41FA5}">
                      <a16:colId xmlns:a16="http://schemas.microsoft.com/office/drawing/2014/main" val="1317468596"/>
                    </a:ext>
                  </a:extLst>
                </a:gridCol>
                <a:gridCol w="615332">
                  <a:extLst>
                    <a:ext uri="{9D8B030D-6E8A-4147-A177-3AD203B41FA5}">
                      <a16:colId xmlns:a16="http://schemas.microsoft.com/office/drawing/2014/main" val="284068349"/>
                    </a:ext>
                  </a:extLst>
                </a:gridCol>
                <a:gridCol w="760775">
                  <a:extLst>
                    <a:ext uri="{9D8B030D-6E8A-4147-A177-3AD203B41FA5}">
                      <a16:colId xmlns:a16="http://schemas.microsoft.com/office/drawing/2014/main" val="807043974"/>
                    </a:ext>
                  </a:extLst>
                </a:gridCol>
              </a:tblGrid>
              <a:tr h="203128">
                <a:tc gridSpan="2">
                  <a:txBody>
                    <a:bodyPr/>
                    <a:lstStyle/>
                    <a:p>
                      <a:pPr algn="l" fontAlgn="b"/>
                      <a:r>
                        <a:rPr lang="en-US" sz="1400" b="1" i="0" u="none" strike="noStrike">
                          <a:solidFill>
                            <a:srgbClr val="000000"/>
                          </a:solidFill>
                          <a:effectLst/>
                          <a:latin typeface="Arial1"/>
                        </a:rPr>
                        <a:t>802.24 Agenda - July 2019, Vienna, Austria</a:t>
                      </a:r>
                    </a:p>
                  </a:txBody>
                  <a:tcPr marL="7255" marR="7255" marT="7255" marB="0" anchor="b">
                    <a:lnL>
                      <a:noFill/>
                    </a:lnL>
                    <a:lnR>
                      <a:noFill/>
                    </a:lnR>
                    <a:lnT>
                      <a:noFill/>
                    </a:lnT>
                    <a:lnB>
                      <a:noFill/>
                    </a:lnB>
                  </a:tcPr>
                </a:tc>
                <a:tc hMerge="1">
                  <a:txBody>
                    <a:bodyPr/>
                    <a:lstStyle/>
                    <a:p>
                      <a:endParaRPr lang="en-US"/>
                    </a:p>
                  </a:txBody>
                  <a:tcPr/>
                </a:tc>
                <a:tc gridSpan="2">
                  <a:txBody>
                    <a:bodyPr/>
                    <a:lstStyle/>
                    <a:p>
                      <a:pPr algn="l" fontAlgn="b"/>
                      <a:r>
                        <a:rPr lang="en-US" sz="1400" b="1" i="0" u="none" strike="noStrike">
                          <a:solidFill>
                            <a:srgbClr val="000000"/>
                          </a:solidFill>
                          <a:effectLst/>
                          <a:latin typeface="Arial1"/>
                        </a:rPr>
                        <a:t>24-19-0013-00-0000</a:t>
                      </a:r>
                    </a:p>
                  </a:txBody>
                  <a:tcPr marL="7255" marR="7255" marT="7255" marB="0" anchor="b">
                    <a:lnL>
                      <a:noFill/>
                    </a:lnL>
                    <a:lnR>
                      <a:noFill/>
                    </a:lnR>
                    <a:lnT>
                      <a:noFill/>
                    </a:lnT>
                    <a:lnB>
                      <a:noFill/>
                    </a:lnB>
                  </a:tcPr>
                </a:tc>
                <a:tc hMerge="1">
                  <a:txBody>
                    <a:bodyPr/>
                    <a:lstStyle/>
                    <a:p>
                      <a:endParaRPr lang="en-US"/>
                    </a:p>
                  </a:txBody>
                  <a:tcPr/>
                </a:tc>
                <a:tc>
                  <a:txBody>
                    <a:bodyPr/>
                    <a:lstStyle/>
                    <a:p>
                      <a:pPr algn="l" fontAlgn="b"/>
                      <a:endParaRPr lang="en-US" sz="1200" b="0" i="0" u="none" strike="noStrike">
                        <a:solidFill>
                          <a:srgbClr val="000000"/>
                        </a:solidFill>
                        <a:effectLst/>
                        <a:latin typeface="Arial1"/>
                      </a:endParaRPr>
                    </a:p>
                  </a:txBody>
                  <a:tcPr marL="7255" marR="7255" marT="7255" marB="0" anchor="b">
                    <a:lnL>
                      <a:noFill/>
                    </a:lnL>
                    <a:lnR>
                      <a:noFill/>
                    </a:lnR>
                    <a:lnT>
                      <a:noFill/>
                    </a:lnT>
                    <a:lnB>
                      <a:noFill/>
                    </a:lnB>
                  </a:tcPr>
                </a:tc>
                <a:extLst>
                  <a:ext uri="{0D108BD9-81ED-4DB2-BD59-A6C34878D82A}">
                    <a16:rowId xmlns:a16="http://schemas.microsoft.com/office/drawing/2014/main" val="3576219018"/>
                  </a:ext>
                </a:extLst>
              </a:tr>
              <a:tr h="193456">
                <a:tc>
                  <a:txBody>
                    <a:bodyPr/>
                    <a:lstStyle/>
                    <a:p>
                      <a:pPr algn="ctr" fontAlgn="b"/>
                      <a:endParaRPr lang="en-US" sz="1200" b="0" i="0" u="none" strike="noStrike">
                        <a:solidFill>
                          <a:srgbClr val="000000"/>
                        </a:solidFill>
                        <a:effectLst/>
                        <a:latin typeface="Times New Roman1"/>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1"/>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1"/>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1"/>
                      </a:endParaRPr>
                    </a:p>
                  </a:txBody>
                  <a:tcPr marL="7255" marR="7255" marT="7255" marB="0" anchor="b">
                    <a:lnL>
                      <a:noFill/>
                    </a:lnL>
                    <a:lnR>
                      <a:noFill/>
                    </a:lnR>
                    <a:lnT>
                      <a:noFill/>
                    </a:lnT>
                    <a:lnB>
                      <a:noFill/>
                    </a:lnB>
                  </a:tcPr>
                </a:tc>
                <a:extLst>
                  <a:ext uri="{0D108BD9-81ED-4DB2-BD59-A6C34878D82A}">
                    <a16:rowId xmlns:a16="http://schemas.microsoft.com/office/drawing/2014/main" val="3750902242"/>
                  </a:ext>
                </a:extLst>
              </a:tr>
              <a:tr h="195390">
                <a:tc>
                  <a:txBody>
                    <a:bodyPr/>
                    <a:lstStyle/>
                    <a:p>
                      <a:pPr algn="ctr" fontAlgn="t"/>
                      <a:r>
                        <a:rPr lang="en-US" sz="1400" b="1" i="0" u="none" strike="noStrike">
                          <a:solidFill>
                            <a:srgbClr val="000000"/>
                          </a:solidFill>
                          <a:effectLst/>
                          <a:latin typeface="Times New Roman1"/>
                        </a:rPr>
                        <a:t>1</a:t>
                      </a:r>
                    </a:p>
                  </a:txBody>
                  <a:tcPr marL="7255" marR="7255" marT="7255" marB="0">
                    <a:lnL>
                      <a:noFill/>
                    </a:lnL>
                    <a:lnR>
                      <a:noFill/>
                    </a:lnR>
                    <a:lnT>
                      <a:noFill/>
                    </a:lnT>
                    <a:lnB>
                      <a:noFill/>
                    </a:lnB>
                  </a:tcPr>
                </a:tc>
                <a:tc>
                  <a:txBody>
                    <a:bodyPr/>
                    <a:lstStyle/>
                    <a:p>
                      <a:pPr algn="ctr" fontAlgn="b"/>
                      <a:r>
                        <a:rPr lang="en-US" sz="1400" b="1" i="0" u="none" strike="noStrike">
                          <a:solidFill>
                            <a:srgbClr val="000000"/>
                          </a:solidFill>
                          <a:effectLst/>
                          <a:latin typeface="Times New Roman1"/>
                        </a:rPr>
                        <a:t>Monday PM2 </a:t>
                      </a: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Arial1"/>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Arial1"/>
                      </a:endParaRPr>
                    </a:p>
                  </a:txBody>
                  <a:tcPr marL="7255" marR="7255" marT="7255" marB="0" anchor="b">
                    <a:lnL>
                      <a:noFill/>
                    </a:lnL>
                    <a:lnR>
                      <a:noFill/>
                    </a:lnR>
                    <a:lnT>
                      <a:noFill/>
                    </a:lnT>
                    <a:lnB>
                      <a:noFill/>
                    </a:lnB>
                  </a:tcPr>
                </a:tc>
                <a:extLst>
                  <a:ext uri="{0D108BD9-81ED-4DB2-BD59-A6C34878D82A}">
                    <a16:rowId xmlns:a16="http://schemas.microsoft.com/office/drawing/2014/main" val="962500969"/>
                  </a:ext>
                </a:extLst>
              </a:tr>
              <a:tr h="193456">
                <a:tc>
                  <a:txBody>
                    <a:bodyPr/>
                    <a:lstStyle/>
                    <a:p>
                      <a:pPr algn="ctr" fontAlgn="t"/>
                      <a:r>
                        <a:rPr lang="en-US" sz="1200" b="0" i="0" u="none" strike="noStrike">
                          <a:solidFill>
                            <a:srgbClr val="000000"/>
                          </a:solidFill>
                          <a:effectLst/>
                          <a:latin typeface="Times New Roman1"/>
                        </a:rPr>
                        <a:t>1.1</a:t>
                      </a:r>
                    </a:p>
                  </a:txBody>
                  <a:tcPr marL="7255" marR="7255" marT="7255"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Call session to order, present “Guidelines for IEEE SA meetings”, Quorum</a:t>
                      </a:r>
                    </a:p>
                  </a:txBody>
                  <a:tcPr marL="7255" marR="7255" marT="7255"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5</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4:00 PM</a:t>
                      </a:r>
                    </a:p>
                  </a:txBody>
                  <a:tcPr marL="7255" marR="7255" marT="7255" marB="0" anchor="b">
                    <a:lnL>
                      <a:noFill/>
                    </a:lnL>
                    <a:lnR>
                      <a:noFill/>
                    </a:lnR>
                    <a:lnT>
                      <a:noFill/>
                    </a:lnT>
                    <a:lnB>
                      <a:noFill/>
                    </a:lnB>
                  </a:tcPr>
                </a:tc>
                <a:extLst>
                  <a:ext uri="{0D108BD9-81ED-4DB2-BD59-A6C34878D82A}">
                    <a16:rowId xmlns:a16="http://schemas.microsoft.com/office/drawing/2014/main" val="1402355720"/>
                  </a:ext>
                </a:extLst>
              </a:tr>
              <a:tr h="193456">
                <a:tc>
                  <a:txBody>
                    <a:bodyPr/>
                    <a:lstStyle/>
                    <a:p>
                      <a:pPr algn="ctr" fontAlgn="t"/>
                      <a:r>
                        <a:rPr lang="en-US" sz="1200" b="0" i="0" u="none" strike="noStrike">
                          <a:solidFill>
                            <a:srgbClr val="000000"/>
                          </a:solidFill>
                          <a:effectLst/>
                          <a:latin typeface="Times New Roman1"/>
                        </a:rPr>
                        <a:t>1.2</a:t>
                      </a:r>
                    </a:p>
                  </a:txBody>
                  <a:tcPr marL="7255" marR="7255" marT="7255"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Review of Agenda / Approval of Agenda</a:t>
                      </a:r>
                    </a:p>
                  </a:txBody>
                  <a:tcPr marL="7255" marR="7255" marT="7255"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5</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4:05 PM</a:t>
                      </a:r>
                    </a:p>
                  </a:txBody>
                  <a:tcPr marL="7255" marR="7255" marT="7255" marB="0" anchor="b">
                    <a:lnL>
                      <a:noFill/>
                    </a:lnL>
                    <a:lnR>
                      <a:noFill/>
                    </a:lnR>
                    <a:lnT>
                      <a:noFill/>
                    </a:lnT>
                    <a:lnB>
                      <a:noFill/>
                    </a:lnB>
                  </a:tcPr>
                </a:tc>
                <a:extLst>
                  <a:ext uri="{0D108BD9-81ED-4DB2-BD59-A6C34878D82A}">
                    <a16:rowId xmlns:a16="http://schemas.microsoft.com/office/drawing/2014/main" val="794043895"/>
                  </a:ext>
                </a:extLst>
              </a:tr>
              <a:tr h="193456">
                <a:tc>
                  <a:txBody>
                    <a:bodyPr/>
                    <a:lstStyle/>
                    <a:p>
                      <a:pPr algn="ctr" fontAlgn="t"/>
                      <a:r>
                        <a:rPr lang="en-US" sz="1200" b="0" i="0" u="none" strike="noStrike">
                          <a:solidFill>
                            <a:srgbClr val="000000"/>
                          </a:solidFill>
                          <a:effectLst/>
                          <a:latin typeface="Times New Roman1"/>
                        </a:rPr>
                        <a:t>1.3</a:t>
                      </a:r>
                    </a:p>
                  </a:txBody>
                  <a:tcPr marL="7255" marR="7255" marT="7255"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Approve minutes from prior TAG meeting</a:t>
                      </a:r>
                    </a:p>
                  </a:txBody>
                  <a:tcPr marL="7255" marR="7255" marT="7255"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5</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4:10 PM</a:t>
                      </a:r>
                    </a:p>
                  </a:txBody>
                  <a:tcPr marL="7255" marR="7255" marT="7255" marB="0" anchor="b">
                    <a:lnL>
                      <a:noFill/>
                    </a:lnL>
                    <a:lnR>
                      <a:noFill/>
                    </a:lnR>
                    <a:lnT>
                      <a:noFill/>
                    </a:lnT>
                    <a:lnB>
                      <a:noFill/>
                    </a:lnB>
                  </a:tcPr>
                </a:tc>
                <a:extLst>
                  <a:ext uri="{0D108BD9-81ED-4DB2-BD59-A6C34878D82A}">
                    <a16:rowId xmlns:a16="http://schemas.microsoft.com/office/drawing/2014/main" val="3445495376"/>
                  </a:ext>
                </a:extLst>
              </a:tr>
              <a:tr h="193456">
                <a:tc>
                  <a:txBody>
                    <a:bodyPr/>
                    <a:lstStyle/>
                    <a:p>
                      <a:pPr algn="ctr" fontAlgn="t"/>
                      <a:r>
                        <a:rPr lang="en-US" sz="1200" b="0" i="0" u="none" strike="noStrike">
                          <a:solidFill>
                            <a:srgbClr val="000000"/>
                          </a:solidFill>
                          <a:effectLst/>
                          <a:latin typeface="Times New Roman1"/>
                        </a:rPr>
                        <a:t>1.4</a:t>
                      </a:r>
                    </a:p>
                  </a:txBody>
                  <a:tcPr marL="7255" marR="7255" marT="7255"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Introduction/meeting objectives / Review action items from previous meeting</a:t>
                      </a:r>
                    </a:p>
                  </a:txBody>
                  <a:tcPr marL="7255" marR="7255" marT="7255"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5</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4:15 PM</a:t>
                      </a:r>
                    </a:p>
                  </a:txBody>
                  <a:tcPr marL="7255" marR="7255" marT="7255" marB="0" anchor="b">
                    <a:lnL>
                      <a:noFill/>
                    </a:lnL>
                    <a:lnR>
                      <a:noFill/>
                    </a:lnR>
                    <a:lnT>
                      <a:noFill/>
                    </a:lnT>
                    <a:lnB>
                      <a:noFill/>
                    </a:lnB>
                  </a:tcPr>
                </a:tc>
                <a:extLst>
                  <a:ext uri="{0D108BD9-81ED-4DB2-BD59-A6C34878D82A}">
                    <a16:rowId xmlns:a16="http://schemas.microsoft.com/office/drawing/2014/main" val="2198620652"/>
                  </a:ext>
                </a:extLst>
              </a:tr>
              <a:tr h="193456">
                <a:tc>
                  <a:txBody>
                    <a:bodyPr/>
                    <a:lstStyle/>
                    <a:p>
                      <a:pPr algn="ctr" fontAlgn="t"/>
                      <a:r>
                        <a:rPr lang="en-US" sz="1200" b="0" i="0" u="none" strike="noStrike">
                          <a:solidFill>
                            <a:srgbClr val="000000"/>
                          </a:solidFill>
                          <a:effectLst/>
                          <a:latin typeface="Times New Roman1"/>
                        </a:rPr>
                        <a:t>1.5</a:t>
                      </a:r>
                    </a:p>
                  </a:txBody>
                  <a:tcPr marL="7255" marR="7255" marT="7255"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802.24.1 Smart Grid Task Group </a:t>
                      </a:r>
                    </a:p>
                  </a:txBody>
                  <a:tcPr marL="7255" marR="7255" marT="7255"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0</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4:20 PM</a:t>
                      </a:r>
                    </a:p>
                  </a:txBody>
                  <a:tcPr marL="7255" marR="7255" marT="7255" marB="0" anchor="b">
                    <a:lnL>
                      <a:noFill/>
                    </a:lnL>
                    <a:lnR>
                      <a:noFill/>
                    </a:lnR>
                    <a:lnT>
                      <a:noFill/>
                    </a:lnT>
                    <a:lnB>
                      <a:noFill/>
                    </a:lnB>
                  </a:tcPr>
                </a:tc>
                <a:extLst>
                  <a:ext uri="{0D108BD9-81ED-4DB2-BD59-A6C34878D82A}">
                    <a16:rowId xmlns:a16="http://schemas.microsoft.com/office/drawing/2014/main" val="1894883095"/>
                  </a:ext>
                </a:extLst>
              </a:tr>
              <a:tr h="193456">
                <a:tc>
                  <a:txBody>
                    <a:bodyPr/>
                    <a:lstStyle/>
                    <a:p>
                      <a:pPr algn="ctr" fontAlgn="t"/>
                      <a:r>
                        <a:rPr lang="en-US" sz="1200" b="0" i="0" u="none" strike="noStrike">
                          <a:solidFill>
                            <a:srgbClr val="000000"/>
                          </a:solidFill>
                          <a:effectLst/>
                          <a:latin typeface="Times New Roman1"/>
                        </a:rPr>
                        <a:t>1.6</a:t>
                      </a:r>
                    </a:p>
                  </a:txBody>
                  <a:tcPr marL="7255" marR="7255" marT="7255"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ITU and regulatory items</a:t>
                      </a:r>
                    </a:p>
                  </a:txBody>
                  <a:tcPr marL="7255" marR="7255" marT="7255"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Godfrey/Holcomb</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15</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4:20 PM</a:t>
                      </a:r>
                    </a:p>
                  </a:txBody>
                  <a:tcPr marL="7255" marR="7255" marT="7255" marB="0" anchor="b">
                    <a:lnL>
                      <a:noFill/>
                    </a:lnL>
                    <a:lnR>
                      <a:noFill/>
                    </a:lnR>
                    <a:lnT>
                      <a:noFill/>
                    </a:lnT>
                    <a:lnB>
                      <a:noFill/>
                    </a:lnB>
                  </a:tcPr>
                </a:tc>
                <a:extLst>
                  <a:ext uri="{0D108BD9-81ED-4DB2-BD59-A6C34878D82A}">
                    <a16:rowId xmlns:a16="http://schemas.microsoft.com/office/drawing/2014/main" val="1445137114"/>
                  </a:ext>
                </a:extLst>
              </a:tr>
              <a:tr h="193456">
                <a:tc>
                  <a:txBody>
                    <a:bodyPr/>
                    <a:lstStyle/>
                    <a:p>
                      <a:pPr algn="ctr" fontAlgn="t"/>
                      <a:r>
                        <a:rPr lang="en-US" sz="1200" b="0" i="0" u="none" strike="noStrike">
                          <a:solidFill>
                            <a:srgbClr val="000000"/>
                          </a:solidFill>
                          <a:effectLst/>
                          <a:latin typeface="Times New Roman1"/>
                        </a:rPr>
                        <a:t>1.7</a:t>
                      </a:r>
                    </a:p>
                  </a:txBody>
                  <a:tcPr marL="7255" marR="7255" marT="7255"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Collaboration with 802.21: 'Network Enablers for Seamless HMD-based VR (Virtual Reality)’ </a:t>
                      </a:r>
                    </a:p>
                  </a:txBody>
                  <a:tcPr marL="7255" marR="7255" marT="7255"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 / Das</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60</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4:35 PM</a:t>
                      </a:r>
                    </a:p>
                  </a:txBody>
                  <a:tcPr marL="7255" marR="7255" marT="7255" marB="0" anchor="b">
                    <a:lnL>
                      <a:noFill/>
                    </a:lnL>
                    <a:lnR>
                      <a:noFill/>
                    </a:lnR>
                    <a:lnT>
                      <a:noFill/>
                    </a:lnT>
                    <a:lnB>
                      <a:noFill/>
                    </a:lnB>
                  </a:tcPr>
                </a:tc>
                <a:extLst>
                  <a:ext uri="{0D108BD9-81ED-4DB2-BD59-A6C34878D82A}">
                    <a16:rowId xmlns:a16="http://schemas.microsoft.com/office/drawing/2014/main" val="202584648"/>
                  </a:ext>
                </a:extLst>
              </a:tr>
              <a:tr h="193456">
                <a:tc>
                  <a:txBody>
                    <a:bodyPr/>
                    <a:lstStyle/>
                    <a:p>
                      <a:pPr algn="ctr" fontAlgn="t"/>
                      <a:r>
                        <a:rPr lang="en-US" sz="1200" b="0" i="0" u="none" strike="noStrike">
                          <a:solidFill>
                            <a:srgbClr val="000000"/>
                          </a:solidFill>
                          <a:effectLst/>
                          <a:latin typeface="Times New Roman1"/>
                        </a:rPr>
                        <a:t>1.8</a:t>
                      </a:r>
                    </a:p>
                  </a:txBody>
                  <a:tcPr marL="7255" marR="7255" marT="7255"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Recess </a:t>
                      </a:r>
                    </a:p>
                  </a:txBody>
                  <a:tcPr marL="7255" marR="7255" marT="7255" marB="0" anchor="b">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0</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5:35 PM</a:t>
                      </a:r>
                    </a:p>
                  </a:txBody>
                  <a:tcPr marL="7255" marR="7255" marT="7255" marB="0" anchor="b">
                    <a:lnL>
                      <a:noFill/>
                    </a:lnL>
                    <a:lnR>
                      <a:noFill/>
                    </a:lnR>
                    <a:lnT>
                      <a:noFill/>
                    </a:lnT>
                    <a:lnB>
                      <a:noFill/>
                    </a:lnB>
                  </a:tcPr>
                </a:tc>
                <a:extLst>
                  <a:ext uri="{0D108BD9-81ED-4DB2-BD59-A6C34878D82A}">
                    <a16:rowId xmlns:a16="http://schemas.microsoft.com/office/drawing/2014/main" val="1684956671"/>
                  </a:ext>
                </a:extLst>
              </a:tr>
              <a:tr h="232147">
                <a:tc>
                  <a:txBody>
                    <a:bodyPr/>
                    <a:lstStyle/>
                    <a:p>
                      <a:pPr algn="ctr" fontAlgn="t"/>
                      <a:endParaRPr lang="en-US" sz="1200" b="0" i="0" u="none" strike="noStrike">
                        <a:solidFill>
                          <a:srgbClr val="000000"/>
                        </a:solidFill>
                        <a:effectLst/>
                        <a:latin typeface="Times New Roman1"/>
                      </a:endParaRPr>
                    </a:p>
                  </a:txBody>
                  <a:tcPr marL="7255" marR="7255" marT="7255" marB="0">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1"/>
                      </a:endParaRPr>
                    </a:p>
                  </a:txBody>
                  <a:tcPr marL="7255" marR="7255" marT="7255" marB="0" anchor="b">
                    <a:lnL>
                      <a:noFill/>
                    </a:lnL>
                    <a:lnR>
                      <a:noFill/>
                    </a:lnR>
                    <a:lnT>
                      <a:noFill/>
                    </a:lnT>
                    <a:lnB>
                      <a:noFill/>
                    </a:lnB>
                  </a:tcPr>
                </a:tc>
                <a:extLst>
                  <a:ext uri="{0D108BD9-81ED-4DB2-BD59-A6C34878D82A}">
                    <a16:rowId xmlns:a16="http://schemas.microsoft.com/office/drawing/2014/main" val="3280724888"/>
                  </a:ext>
                </a:extLst>
              </a:tr>
              <a:tr h="203128">
                <a:tc>
                  <a:txBody>
                    <a:bodyPr/>
                    <a:lstStyle/>
                    <a:p>
                      <a:pPr algn="ctr" fontAlgn="t"/>
                      <a:r>
                        <a:rPr lang="en-US" sz="1400" b="1" i="0" u="none" strike="noStrike">
                          <a:solidFill>
                            <a:srgbClr val="000000"/>
                          </a:solidFill>
                          <a:effectLst/>
                          <a:latin typeface="Times New Roman1"/>
                        </a:rPr>
                        <a:t>2</a:t>
                      </a:r>
                    </a:p>
                  </a:txBody>
                  <a:tcPr marL="7255" marR="7255" marT="7255" marB="0">
                    <a:lnL>
                      <a:noFill/>
                    </a:lnL>
                    <a:lnR>
                      <a:noFill/>
                    </a:lnR>
                    <a:lnT>
                      <a:noFill/>
                    </a:lnT>
                    <a:lnB>
                      <a:noFill/>
                    </a:lnB>
                  </a:tcPr>
                </a:tc>
                <a:tc>
                  <a:txBody>
                    <a:bodyPr/>
                    <a:lstStyle/>
                    <a:p>
                      <a:pPr algn="ctr" fontAlgn="b"/>
                      <a:r>
                        <a:rPr lang="en-US" sz="1400" b="1" i="0" u="none" strike="noStrike">
                          <a:solidFill>
                            <a:srgbClr val="000000"/>
                          </a:solidFill>
                          <a:effectLst/>
                          <a:latin typeface="Times New Roman1"/>
                        </a:rPr>
                        <a:t>Tuesday PM2 </a:t>
                      </a: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Arial1"/>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1"/>
                      </a:endParaRPr>
                    </a:p>
                  </a:txBody>
                  <a:tcPr marL="7255" marR="7255" marT="7255" marB="0" anchor="b">
                    <a:lnL>
                      <a:noFill/>
                    </a:lnL>
                    <a:lnR>
                      <a:noFill/>
                    </a:lnR>
                    <a:lnT>
                      <a:noFill/>
                    </a:lnT>
                    <a:lnB>
                      <a:noFill/>
                    </a:lnB>
                  </a:tcPr>
                </a:tc>
                <a:extLst>
                  <a:ext uri="{0D108BD9-81ED-4DB2-BD59-A6C34878D82A}">
                    <a16:rowId xmlns:a16="http://schemas.microsoft.com/office/drawing/2014/main" val="2744597210"/>
                  </a:ext>
                </a:extLst>
              </a:tr>
              <a:tr h="193456">
                <a:tc>
                  <a:txBody>
                    <a:bodyPr/>
                    <a:lstStyle/>
                    <a:p>
                      <a:pPr algn="ctr" fontAlgn="t"/>
                      <a:r>
                        <a:rPr lang="en-US" sz="1200" b="0" i="0" u="none" strike="noStrike">
                          <a:solidFill>
                            <a:srgbClr val="000000"/>
                          </a:solidFill>
                          <a:effectLst/>
                          <a:latin typeface="Times New Roman1"/>
                        </a:rPr>
                        <a:t>2.1</a:t>
                      </a:r>
                    </a:p>
                  </a:txBody>
                  <a:tcPr marL="7255" marR="7255" marT="7255"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Call to Order  802.24.2 TG</a:t>
                      </a:r>
                    </a:p>
                  </a:txBody>
                  <a:tcPr marL="7255" marR="7255" marT="7255" marB="0" anchor="b">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0</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4:00 PM</a:t>
                      </a:r>
                    </a:p>
                  </a:txBody>
                  <a:tcPr marL="7255" marR="7255" marT="7255" marB="0" anchor="b">
                    <a:lnL>
                      <a:noFill/>
                    </a:lnL>
                    <a:lnR>
                      <a:noFill/>
                    </a:lnR>
                    <a:lnT>
                      <a:noFill/>
                    </a:lnT>
                    <a:lnB>
                      <a:noFill/>
                    </a:lnB>
                  </a:tcPr>
                </a:tc>
                <a:extLst>
                  <a:ext uri="{0D108BD9-81ED-4DB2-BD59-A6C34878D82A}">
                    <a16:rowId xmlns:a16="http://schemas.microsoft.com/office/drawing/2014/main" val="2643907711"/>
                  </a:ext>
                </a:extLst>
              </a:tr>
              <a:tr h="193456">
                <a:tc>
                  <a:txBody>
                    <a:bodyPr/>
                    <a:lstStyle/>
                    <a:p>
                      <a:pPr algn="ctr" fontAlgn="t"/>
                      <a:r>
                        <a:rPr lang="en-US" sz="1200" b="0" i="0" u="none" strike="noStrike">
                          <a:solidFill>
                            <a:srgbClr val="000000"/>
                          </a:solidFill>
                          <a:effectLst/>
                          <a:latin typeface="Times New Roman1"/>
                        </a:rPr>
                        <a:t>2.2</a:t>
                      </a:r>
                    </a:p>
                  </a:txBody>
                  <a:tcPr marL="7255" marR="7255" marT="7255"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802.24.2 Liaison Coordinator's Report and Update</a:t>
                      </a:r>
                    </a:p>
                  </a:txBody>
                  <a:tcPr marL="7255" marR="7255" marT="7255" marB="0" anchor="b">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DiMinico</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30</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4:00 PM</a:t>
                      </a:r>
                    </a:p>
                  </a:txBody>
                  <a:tcPr marL="7255" marR="7255" marT="7255" marB="0" anchor="b">
                    <a:lnL>
                      <a:noFill/>
                    </a:lnL>
                    <a:lnR>
                      <a:noFill/>
                    </a:lnR>
                    <a:lnT>
                      <a:noFill/>
                    </a:lnT>
                    <a:lnB>
                      <a:noFill/>
                    </a:lnB>
                  </a:tcPr>
                </a:tc>
                <a:extLst>
                  <a:ext uri="{0D108BD9-81ED-4DB2-BD59-A6C34878D82A}">
                    <a16:rowId xmlns:a16="http://schemas.microsoft.com/office/drawing/2014/main" val="892312479"/>
                  </a:ext>
                </a:extLst>
              </a:tr>
              <a:tr h="193456">
                <a:tc>
                  <a:txBody>
                    <a:bodyPr/>
                    <a:lstStyle/>
                    <a:p>
                      <a:pPr algn="ctr" fontAlgn="t"/>
                      <a:r>
                        <a:rPr lang="en-US" sz="1200" b="0" i="0" u="none" strike="noStrike">
                          <a:solidFill>
                            <a:srgbClr val="000000"/>
                          </a:solidFill>
                          <a:effectLst/>
                          <a:latin typeface="Times New Roman1"/>
                        </a:rPr>
                        <a:t>2.3</a:t>
                      </a:r>
                    </a:p>
                  </a:txBody>
                  <a:tcPr marL="7255" marR="7255" marT="7255"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Review of IoT white paper development, expanding scope and participation</a:t>
                      </a:r>
                    </a:p>
                  </a:txBody>
                  <a:tcPr marL="7255" marR="7255" marT="7255" marB="0" anchor="b">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DiMinico</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40</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4:30 PM</a:t>
                      </a:r>
                    </a:p>
                  </a:txBody>
                  <a:tcPr marL="7255" marR="7255" marT="7255" marB="0" anchor="b">
                    <a:lnL>
                      <a:noFill/>
                    </a:lnL>
                    <a:lnR>
                      <a:noFill/>
                    </a:lnR>
                    <a:lnT>
                      <a:noFill/>
                    </a:lnT>
                    <a:lnB>
                      <a:noFill/>
                    </a:lnB>
                  </a:tcPr>
                </a:tc>
                <a:extLst>
                  <a:ext uri="{0D108BD9-81ED-4DB2-BD59-A6C34878D82A}">
                    <a16:rowId xmlns:a16="http://schemas.microsoft.com/office/drawing/2014/main" val="3204196888"/>
                  </a:ext>
                </a:extLst>
              </a:tr>
              <a:tr h="193456">
                <a:tc>
                  <a:txBody>
                    <a:bodyPr/>
                    <a:lstStyle/>
                    <a:p>
                      <a:pPr algn="ctr" fontAlgn="t"/>
                      <a:r>
                        <a:rPr lang="en-US" sz="1200" b="0" i="0" u="none" strike="noStrike">
                          <a:solidFill>
                            <a:srgbClr val="000000"/>
                          </a:solidFill>
                          <a:effectLst/>
                          <a:latin typeface="Times New Roman1"/>
                        </a:rPr>
                        <a:t>2.4</a:t>
                      </a:r>
                    </a:p>
                  </a:txBody>
                  <a:tcPr marL="7255" marR="7255" marT="7255"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P2413 Liaison report / Update</a:t>
                      </a:r>
                    </a:p>
                  </a:txBody>
                  <a:tcPr marL="7255" marR="7255" marT="7255"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Winkel</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30</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5:10 PM</a:t>
                      </a:r>
                    </a:p>
                  </a:txBody>
                  <a:tcPr marL="7255" marR="7255" marT="7255" marB="0" anchor="b">
                    <a:lnL>
                      <a:noFill/>
                    </a:lnL>
                    <a:lnR>
                      <a:noFill/>
                    </a:lnR>
                    <a:lnT>
                      <a:noFill/>
                    </a:lnT>
                    <a:lnB>
                      <a:noFill/>
                    </a:lnB>
                  </a:tcPr>
                </a:tc>
                <a:extLst>
                  <a:ext uri="{0D108BD9-81ED-4DB2-BD59-A6C34878D82A}">
                    <a16:rowId xmlns:a16="http://schemas.microsoft.com/office/drawing/2014/main" val="4267105922"/>
                  </a:ext>
                </a:extLst>
              </a:tr>
              <a:tr h="193456">
                <a:tc>
                  <a:txBody>
                    <a:bodyPr/>
                    <a:lstStyle/>
                    <a:p>
                      <a:pPr algn="ctr" fontAlgn="t"/>
                      <a:r>
                        <a:rPr lang="en-US" sz="1200" b="0" i="0" u="none" strike="noStrike">
                          <a:solidFill>
                            <a:srgbClr val="000000"/>
                          </a:solidFill>
                          <a:effectLst/>
                          <a:latin typeface="Times New Roman1"/>
                        </a:rPr>
                        <a:t>2.5</a:t>
                      </a:r>
                    </a:p>
                  </a:txBody>
                  <a:tcPr marL="7255" marR="7255" marT="7255"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Progressing "Network Integration" concept into a project</a:t>
                      </a:r>
                    </a:p>
                  </a:txBody>
                  <a:tcPr marL="7255" marR="7255" marT="7255"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Godfrey/Riegel</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30</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5:40 PM</a:t>
                      </a:r>
                    </a:p>
                  </a:txBody>
                  <a:tcPr marL="7255" marR="7255" marT="7255" marB="0" anchor="b">
                    <a:lnL>
                      <a:noFill/>
                    </a:lnL>
                    <a:lnR>
                      <a:noFill/>
                    </a:lnR>
                    <a:lnT>
                      <a:noFill/>
                    </a:lnT>
                    <a:lnB>
                      <a:noFill/>
                    </a:lnB>
                  </a:tcPr>
                </a:tc>
                <a:extLst>
                  <a:ext uri="{0D108BD9-81ED-4DB2-BD59-A6C34878D82A}">
                    <a16:rowId xmlns:a16="http://schemas.microsoft.com/office/drawing/2014/main" val="3409476653"/>
                  </a:ext>
                </a:extLst>
              </a:tr>
              <a:tr h="193456">
                <a:tc>
                  <a:txBody>
                    <a:bodyPr/>
                    <a:lstStyle/>
                    <a:p>
                      <a:pPr algn="ctr" fontAlgn="t"/>
                      <a:r>
                        <a:rPr lang="en-US" sz="1200" b="0" i="0" u="none" strike="noStrike">
                          <a:solidFill>
                            <a:srgbClr val="000000"/>
                          </a:solidFill>
                          <a:effectLst/>
                          <a:latin typeface="Times New Roman1"/>
                        </a:rPr>
                        <a:t>2.6</a:t>
                      </a:r>
                    </a:p>
                  </a:txBody>
                  <a:tcPr marL="7255" marR="7255" marT="7255"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Recess</a:t>
                      </a:r>
                    </a:p>
                  </a:txBody>
                  <a:tcPr marL="7255" marR="7255" marT="7255" marB="0" anchor="b">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7255" marR="7255" marT="7255" marB="0" anchor="b">
                    <a:lnL>
                      <a:noFill/>
                    </a:lnL>
                    <a:lnR>
                      <a:noFill/>
                    </a:lnR>
                    <a:lnT>
                      <a:noFill/>
                    </a:lnT>
                    <a:lnB>
                      <a:noFill/>
                    </a:lnB>
                  </a:tcPr>
                </a:tc>
                <a:tc>
                  <a:txBody>
                    <a:bodyPr/>
                    <a:lstStyle/>
                    <a:p>
                      <a:pPr algn="r" fontAlgn="t"/>
                      <a:r>
                        <a:rPr lang="en-US" sz="1200" b="0" i="0" u="none" strike="noStrike">
                          <a:solidFill>
                            <a:srgbClr val="000000"/>
                          </a:solidFill>
                          <a:effectLst/>
                          <a:latin typeface="Times New Roman" panose="02020603050405020304" pitchFamily="18" charset="0"/>
                        </a:rPr>
                        <a:t>0</a:t>
                      </a:r>
                    </a:p>
                  </a:txBody>
                  <a:tcPr marL="7255" marR="7255" marT="7255" marB="0">
                    <a:lnL>
                      <a:noFill/>
                    </a:lnL>
                    <a:lnR>
                      <a:noFill/>
                    </a:lnR>
                    <a:lnT>
                      <a:noFill/>
                    </a:lnT>
                    <a:lnB>
                      <a:noFill/>
                    </a:lnB>
                  </a:tcPr>
                </a:tc>
                <a:tc>
                  <a:txBody>
                    <a:bodyPr/>
                    <a:lstStyle/>
                    <a:p>
                      <a:pPr algn="r" fontAlgn="b"/>
                      <a:r>
                        <a:rPr lang="en-US" sz="1200" b="0" i="0" u="none" strike="noStrike">
                          <a:solidFill>
                            <a:srgbClr val="000000"/>
                          </a:solidFill>
                          <a:effectLst/>
                          <a:latin typeface="Times New Roman1"/>
                        </a:rPr>
                        <a:t>5:40 PM</a:t>
                      </a:r>
                    </a:p>
                  </a:txBody>
                  <a:tcPr marL="7255" marR="7255" marT="7255" marB="0" anchor="b">
                    <a:lnL>
                      <a:noFill/>
                    </a:lnL>
                    <a:lnR>
                      <a:noFill/>
                    </a:lnR>
                    <a:lnT>
                      <a:noFill/>
                    </a:lnT>
                    <a:lnB>
                      <a:noFill/>
                    </a:lnB>
                  </a:tcPr>
                </a:tc>
                <a:extLst>
                  <a:ext uri="{0D108BD9-81ED-4DB2-BD59-A6C34878D82A}">
                    <a16:rowId xmlns:a16="http://schemas.microsoft.com/office/drawing/2014/main" val="2762448354"/>
                  </a:ext>
                </a:extLst>
              </a:tr>
              <a:tr h="193456">
                <a:tc>
                  <a:txBody>
                    <a:bodyPr/>
                    <a:lstStyle/>
                    <a:p>
                      <a:pPr algn="ctr" fontAlgn="t"/>
                      <a:endParaRPr lang="en-US" sz="1200" b="0" i="0" u="none" strike="noStrike">
                        <a:solidFill>
                          <a:srgbClr val="000000"/>
                        </a:solidFill>
                        <a:effectLst/>
                        <a:latin typeface="Calibri" panose="020F0502020204030204" pitchFamily="34" charset="0"/>
                      </a:endParaRPr>
                    </a:p>
                  </a:txBody>
                  <a:tcPr marL="7255" marR="7255" marT="7255" marB="0">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7255" marR="7255" marT="7255" marB="0" anchor="b">
                    <a:lnL>
                      <a:noFill/>
                    </a:lnL>
                    <a:lnR>
                      <a:noFill/>
                    </a:lnR>
                    <a:lnT>
                      <a:noFill/>
                    </a:lnT>
                    <a:lnB>
                      <a:noFill/>
                    </a:lnB>
                  </a:tcPr>
                </a:tc>
                <a:extLst>
                  <a:ext uri="{0D108BD9-81ED-4DB2-BD59-A6C34878D82A}">
                    <a16:rowId xmlns:a16="http://schemas.microsoft.com/office/drawing/2014/main" val="3942822526"/>
                  </a:ext>
                </a:extLst>
              </a:tr>
              <a:tr h="193456">
                <a:tc>
                  <a:txBody>
                    <a:bodyPr/>
                    <a:lstStyle/>
                    <a:p>
                      <a:pPr algn="ctr" fontAlgn="b"/>
                      <a:endParaRPr lang="en-US" sz="1200" b="0" i="0" u="none" strike="noStrike">
                        <a:solidFill>
                          <a:srgbClr val="000000"/>
                        </a:solidFill>
                        <a:effectLst/>
                        <a:latin typeface="Calibri" panose="020F0502020204030204" pitchFamily="34" charset="0"/>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7255" marR="7255" marT="7255" marB="0" anchor="b">
                    <a:lnL>
                      <a:noFill/>
                    </a:lnL>
                    <a:lnR>
                      <a:noFill/>
                    </a:lnR>
                    <a:lnT>
                      <a:noFill/>
                    </a:lnT>
                    <a:lnB>
                      <a:noFill/>
                    </a:lnB>
                  </a:tcPr>
                </a:tc>
                <a:extLst>
                  <a:ext uri="{0D108BD9-81ED-4DB2-BD59-A6C34878D82A}">
                    <a16:rowId xmlns:a16="http://schemas.microsoft.com/office/drawing/2014/main" val="2732347547"/>
                  </a:ext>
                </a:extLst>
              </a:tr>
              <a:tr h="203128">
                <a:tc>
                  <a:txBody>
                    <a:bodyPr/>
                    <a:lstStyle/>
                    <a:p>
                      <a:pPr algn="ctr" fontAlgn="t"/>
                      <a:r>
                        <a:rPr lang="en-US" sz="1400" b="1" i="0" u="none" strike="noStrike">
                          <a:solidFill>
                            <a:srgbClr val="000000"/>
                          </a:solidFill>
                          <a:effectLst/>
                          <a:latin typeface="Times New Roman1"/>
                        </a:rPr>
                        <a:t>3</a:t>
                      </a:r>
                    </a:p>
                  </a:txBody>
                  <a:tcPr marL="7255" marR="7255" marT="7255" marB="0">
                    <a:lnL>
                      <a:noFill/>
                    </a:lnL>
                    <a:lnR>
                      <a:noFill/>
                    </a:lnR>
                    <a:lnT>
                      <a:noFill/>
                    </a:lnT>
                    <a:lnB>
                      <a:noFill/>
                    </a:lnB>
                  </a:tcPr>
                </a:tc>
                <a:tc>
                  <a:txBody>
                    <a:bodyPr/>
                    <a:lstStyle/>
                    <a:p>
                      <a:pPr algn="ctr" fontAlgn="b"/>
                      <a:r>
                        <a:rPr lang="en-US" sz="1400" b="1" i="0" u="none" strike="noStrike">
                          <a:solidFill>
                            <a:srgbClr val="000000"/>
                          </a:solidFill>
                          <a:effectLst/>
                          <a:latin typeface="Times New Roman1"/>
                        </a:rPr>
                        <a:t>Thursday PM2 </a:t>
                      </a: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Arial1"/>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7255" marR="7255" marT="7255" marB="0" anchor="b">
                    <a:lnL>
                      <a:noFill/>
                    </a:lnL>
                    <a:lnR>
                      <a:noFill/>
                    </a:lnR>
                    <a:lnT>
                      <a:noFill/>
                    </a:lnT>
                    <a:lnB>
                      <a:noFill/>
                    </a:lnB>
                  </a:tcPr>
                </a:tc>
                <a:tc>
                  <a:txBody>
                    <a:bodyPr/>
                    <a:lstStyle/>
                    <a:p>
                      <a:pPr algn="l" fontAlgn="b"/>
                      <a:endParaRPr lang="en-US" sz="1200" b="0" i="0" u="none" strike="noStrike">
                        <a:solidFill>
                          <a:srgbClr val="000000"/>
                        </a:solidFill>
                        <a:effectLst/>
                        <a:latin typeface="Times New Roman1"/>
                      </a:endParaRPr>
                    </a:p>
                  </a:txBody>
                  <a:tcPr marL="7255" marR="7255" marT="7255" marB="0" anchor="b">
                    <a:lnL>
                      <a:noFill/>
                    </a:lnL>
                    <a:lnR>
                      <a:noFill/>
                    </a:lnR>
                    <a:lnT>
                      <a:noFill/>
                    </a:lnT>
                    <a:lnB>
                      <a:noFill/>
                    </a:lnB>
                  </a:tcPr>
                </a:tc>
                <a:extLst>
                  <a:ext uri="{0D108BD9-81ED-4DB2-BD59-A6C34878D82A}">
                    <a16:rowId xmlns:a16="http://schemas.microsoft.com/office/drawing/2014/main" val="3020333531"/>
                  </a:ext>
                </a:extLst>
              </a:tr>
              <a:tr h="193456">
                <a:tc>
                  <a:txBody>
                    <a:bodyPr/>
                    <a:lstStyle/>
                    <a:p>
                      <a:pPr algn="ctr" fontAlgn="t"/>
                      <a:r>
                        <a:rPr lang="en-US" sz="1200" b="0" i="0" u="none" strike="noStrike">
                          <a:solidFill>
                            <a:srgbClr val="000000"/>
                          </a:solidFill>
                          <a:effectLst/>
                          <a:latin typeface="Times New Roman1"/>
                        </a:rPr>
                        <a:t>3.1</a:t>
                      </a:r>
                    </a:p>
                  </a:txBody>
                  <a:tcPr marL="7255" marR="7255" marT="7255"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Call to Order  802.24 TAG</a:t>
                      </a:r>
                    </a:p>
                  </a:txBody>
                  <a:tcPr marL="7255" marR="7255" marT="7255" marB="0" anchor="b">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0</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4:00 PM</a:t>
                      </a:r>
                    </a:p>
                  </a:txBody>
                  <a:tcPr marL="7255" marR="7255" marT="7255" marB="0" anchor="b">
                    <a:lnL>
                      <a:noFill/>
                    </a:lnL>
                    <a:lnR>
                      <a:noFill/>
                    </a:lnR>
                    <a:lnT>
                      <a:noFill/>
                    </a:lnT>
                    <a:lnB>
                      <a:noFill/>
                    </a:lnB>
                  </a:tcPr>
                </a:tc>
                <a:extLst>
                  <a:ext uri="{0D108BD9-81ED-4DB2-BD59-A6C34878D82A}">
                    <a16:rowId xmlns:a16="http://schemas.microsoft.com/office/drawing/2014/main" val="325775340"/>
                  </a:ext>
                </a:extLst>
              </a:tr>
              <a:tr h="193456">
                <a:tc>
                  <a:txBody>
                    <a:bodyPr/>
                    <a:lstStyle/>
                    <a:p>
                      <a:pPr algn="ctr" fontAlgn="t"/>
                      <a:r>
                        <a:rPr lang="en-US" sz="1200" b="0" i="0" u="none" strike="noStrike">
                          <a:solidFill>
                            <a:srgbClr val="000000"/>
                          </a:solidFill>
                          <a:effectLst/>
                          <a:latin typeface="Times New Roman1"/>
                        </a:rPr>
                        <a:t>3.2</a:t>
                      </a:r>
                    </a:p>
                  </a:txBody>
                  <a:tcPr marL="7255" marR="7255" marT="7255"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Low Latency White Paper</a:t>
                      </a:r>
                    </a:p>
                  </a:txBody>
                  <a:tcPr marL="7255" marR="7255" marT="7255"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Holland</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60</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4:00 PM</a:t>
                      </a:r>
                    </a:p>
                  </a:txBody>
                  <a:tcPr marL="7255" marR="7255" marT="7255" marB="0" anchor="b">
                    <a:lnL>
                      <a:noFill/>
                    </a:lnL>
                    <a:lnR>
                      <a:noFill/>
                    </a:lnR>
                    <a:lnT>
                      <a:noFill/>
                    </a:lnT>
                    <a:lnB>
                      <a:noFill/>
                    </a:lnB>
                  </a:tcPr>
                </a:tc>
                <a:extLst>
                  <a:ext uri="{0D108BD9-81ED-4DB2-BD59-A6C34878D82A}">
                    <a16:rowId xmlns:a16="http://schemas.microsoft.com/office/drawing/2014/main" val="3304821884"/>
                  </a:ext>
                </a:extLst>
              </a:tr>
              <a:tr h="386910">
                <a:tc>
                  <a:txBody>
                    <a:bodyPr/>
                    <a:lstStyle/>
                    <a:p>
                      <a:pPr algn="ctr" fontAlgn="t"/>
                      <a:r>
                        <a:rPr lang="en-US" sz="1200" b="0" i="0" u="none" strike="noStrike">
                          <a:solidFill>
                            <a:srgbClr val="000000"/>
                          </a:solidFill>
                          <a:effectLst/>
                          <a:latin typeface="Times New Roman1"/>
                        </a:rPr>
                        <a:t>3.3</a:t>
                      </a:r>
                    </a:p>
                  </a:txBody>
                  <a:tcPr marL="7255" marR="7255" marT="7255" marB="0">
                    <a:lnL>
                      <a:noFill/>
                    </a:lnL>
                    <a:lnR>
                      <a:noFill/>
                    </a:lnR>
                    <a:lnT>
                      <a:noFill/>
                    </a:lnT>
                    <a:lnB>
                      <a:noFill/>
                    </a:lnB>
                  </a:tcPr>
                </a:tc>
                <a:tc>
                  <a:txBody>
                    <a:bodyPr/>
                    <a:lstStyle/>
                    <a:p>
                      <a:pPr algn="l" fontAlgn="t"/>
                      <a:r>
                        <a:rPr lang="en-US" sz="1200" b="0" i="0" u="none" strike="noStrike">
                          <a:solidFill>
                            <a:srgbClr val="000000"/>
                          </a:solidFill>
                          <a:effectLst/>
                          <a:latin typeface="Times New Roman" panose="02020603050405020304" pitchFamily="18" charset="0"/>
                        </a:rPr>
                        <a:t>Whitepaper/document for application-specific use cases of Sub 1GHz standards 802.15.4g and 802.11ah</a:t>
                      </a:r>
                    </a:p>
                  </a:txBody>
                  <a:tcPr marL="7255" marR="7255" marT="7255"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Godfrey/Rolfe</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15</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5:00 PM</a:t>
                      </a:r>
                    </a:p>
                  </a:txBody>
                  <a:tcPr marL="7255" marR="7255" marT="7255" marB="0" anchor="b">
                    <a:lnL>
                      <a:noFill/>
                    </a:lnL>
                    <a:lnR>
                      <a:noFill/>
                    </a:lnR>
                    <a:lnT>
                      <a:noFill/>
                    </a:lnT>
                    <a:lnB>
                      <a:noFill/>
                    </a:lnB>
                  </a:tcPr>
                </a:tc>
                <a:extLst>
                  <a:ext uri="{0D108BD9-81ED-4DB2-BD59-A6C34878D82A}">
                    <a16:rowId xmlns:a16="http://schemas.microsoft.com/office/drawing/2014/main" val="1239086944"/>
                  </a:ext>
                </a:extLst>
              </a:tr>
              <a:tr h="193456">
                <a:tc>
                  <a:txBody>
                    <a:bodyPr/>
                    <a:lstStyle/>
                    <a:p>
                      <a:pPr algn="ctr" fontAlgn="t"/>
                      <a:r>
                        <a:rPr lang="en-US" sz="1200" b="0" i="0" u="none" strike="noStrike">
                          <a:solidFill>
                            <a:srgbClr val="000000"/>
                          </a:solidFill>
                          <a:effectLst/>
                          <a:latin typeface="Times New Roman1"/>
                        </a:rPr>
                        <a:t>3.4</a:t>
                      </a:r>
                    </a:p>
                  </a:txBody>
                  <a:tcPr marL="7255" marR="7255" marT="7255"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802.24 New Action Items, New Activities, AOB</a:t>
                      </a:r>
                    </a:p>
                  </a:txBody>
                  <a:tcPr marL="7255" marR="7255" marT="7255" marB="0" anchor="b">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 panose="02020603050405020304" pitchFamily="18" charset="0"/>
                        </a:rPr>
                        <a:t>15</a:t>
                      </a:r>
                    </a:p>
                  </a:txBody>
                  <a:tcPr marL="7255" marR="7255" marT="7255" marB="0" anchor="b">
                    <a:lnL>
                      <a:noFill/>
                    </a:lnL>
                    <a:lnR>
                      <a:noFill/>
                    </a:lnR>
                    <a:lnT>
                      <a:noFill/>
                    </a:lnT>
                    <a:lnB>
                      <a:noFill/>
                    </a:lnB>
                  </a:tcPr>
                </a:tc>
                <a:tc>
                  <a:txBody>
                    <a:bodyPr/>
                    <a:lstStyle/>
                    <a:p>
                      <a:pPr algn="r" fontAlgn="b"/>
                      <a:r>
                        <a:rPr lang="en-US" sz="1200" b="0" i="0" u="none" strike="noStrike">
                          <a:solidFill>
                            <a:srgbClr val="000000"/>
                          </a:solidFill>
                          <a:effectLst/>
                          <a:latin typeface="Times New Roman1"/>
                        </a:rPr>
                        <a:t>5:15 PM</a:t>
                      </a:r>
                    </a:p>
                  </a:txBody>
                  <a:tcPr marL="7255" marR="7255" marT="7255" marB="0" anchor="b">
                    <a:lnL>
                      <a:noFill/>
                    </a:lnL>
                    <a:lnR>
                      <a:noFill/>
                    </a:lnR>
                    <a:lnT>
                      <a:noFill/>
                    </a:lnT>
                    <a:lnB>
                      <a:noFill/>
                    </a:lnB>
                  </a:tcPr>
                </a:tc>
                <a:extLst>
                  <a:ext uri="{0D108BD9-81ED-4DB2-BD59-A6C34878D82A}">
                    <a16:rowId xmlns:a16="http://schemas.microsoft.com/office/drawing/2014/main" val="1110954123"/>
                  </a:ext>
                </a:extLst>
              </a:tr>
              <a:tr h="193456">
                <a:tc>
                  <a:txBody>
                    <a:bodyPr/>
                    <a:lstStyle/>
                    <a:p>
                      <a:pPr algn="ctr" fontAlgn="t"/>
                      <a:r>
                        <a:rPr lang="en-US" sz="1200" b="0" i="0" u="none" strike="noStrike">
                          <a:solidFill>
                            <a:srgbClr val="000000"/>
                          </a:solidFill>
                          <a:effectLst/>
                          <a:latin typeface="Times New Roman1"/>
                        </a:rPr>
                        <a:t>3.5</a:t>
                      </a:r>
                    </a:p>
                  </a:txBody>
                  <a:tcPr marL="7255" marR="7255" marT="7255" marB="0">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Adjourn </a:t>
                      </a:r>
                    </a:p>
                  </a:txBody>
                  <a:tcPr marL="7255" marR="7255" marT="7255" marB="0" anchor="b">
                    <a:lnL>
                      <a:noFill/>
                    </a:lnL>
                    <a:lnR>
                      <a:noFill/>
                    </a:lnR>
                    <a:lnT>
                      <a:noFill/>
                    </a:lnT>
                    <a:lnB>
                      <a:noFill/>
                    </a:lnB>
                  </a:tcPr>
                </a:tc>
                <a:tc>
                  <a:txBody>
                    <a:bodyPr/>
                    <a:lstStyle/>
                    <a:p>
                      <a:pPr algn="l" fontAlgn="b"/>
                      <a:r>
                        <a:rPr lang="en-US" sz="1200" b="0" i="0" u="none" strike="noStrike">
                          <a:solidFill>
                            <a:srgbClr val="000000"/>
                          </a:solidFill>
                          <a:effectLst/>
                          <a:latin typeface="Times New Roman" panose="02020603050405020304" pitchFamily="18" charset="0"/>
                        </a:rPr>
                        <a:t>Godfrey</a:t>
                      </a:r>
                    </a:p>
                  </a:txBody>
                  <a:tcPr marL="7255" marR="7255" marT="7255" marB="0" anchor="b">
                    <a:lnL>
                      <a:noFill/>
                    </a:lnL>
                    <a:lnR>
                      <a:noFill/>
                    </a:lnR>
                    <a:lnT>
                      <a:noFill/>
                    </a:lnT>
                    <a:lnB>
                      <a:noFill/>
                    </a:lnB>
                  </a:tcPr>
                </a:tc>
                <a:tc>
                  <a:txBody>
                    <a:bodyPr/>
                    <a:lstStyle/>
                    <a:p>
                      <a:pPr algn="r" fontAlgn="t"/>
                      <a:r>
                        <a:rPr lang="en-US" sz="1200" b="0" i="0" u="none" strike="noStrike">
                          <a:solidFill>
                            <a:srgbClr val="000000"/>
                          </a:solidFill>
                          <a:effectLst/>
                          <a:latin typeface="Times New Roman" panose="02020603050405020304" pitchFamily="18" charset="0"/>
                        </a:rPr>
                        <a:t>0</a:t>
                      </a:r>
                    </a:p>
                  </a:txBody>
                  <a:tcPr marL="7255" marR="7255" marT="7255" marB="0">
                    <a:lnL>
                      <a:noFill/>
                    </a:lnL>
                    <a:lnR>
                      <a:noFill/>
                    </a:lnR>
                    <a:lnT>
                      <a:noFill/>
                    </a:lnT>
                    <a:lnB>
                      <a:noFill/>
                    </a:lnB>
                  </a:tcPr>
                </a:tc>
                <a:tc>
                  <a:txBody>
                    <a:bodyPr/>
                    <a:lstStyle/>
                    <a:p>
                      <a:pPr algn="r" fontAlgn="b"/>
                      <a:r>
                        <a:rPr lang="en-US" sz="1200" b="0" i="0" u="none" strike="noStrike" dirty="0">
                          <a:solidFill>
                            <a:srgbClr val="000000"/>
                          </a:solidFill>
                          <a:effectLst/>
                          <a:latin typeface="Times New Roman1"/>
                        </a:rPr>
                        <a:t>5:30 PM</a:t>
                      </a:r>
                    </a:p>
                  </a:txBody>
                  <a:tcPr marL="7255" marR="7255" marT="7255" marB="0" anchor="b">
                    <a:lnL>
                      <a:noFill/>
                    </a:lnL>
                    <a:lnR>
                      <a:noFill/>
                    </a:lnR>
                    <a:lnT>
                      <a:noFill/>
                    </a:lnT>
                    <a:lnB>
                      <a:noFill/>
                    </a:lnB>
                  </a:tcPr>
                </a:tc>
                <a:extLst>
                  <a:ext uri="{0D108BD9-81ED-4DB2-BD59-A6C34878D82A}">
                    <a16:rowId xmlns:a16="http://schemas.microsoft.com/office/drawing/2014/main" val="653061972"/>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5868991" y="6475416"/>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2209800" y="609603"/>
            <a:ext cx="8001000" cy="1160463"/>
          </a:xfrm>
        </p:spPr>
        <p:txBody>
          <a:bodyPr vert="horz" wrap="square" lIns="90000" tIns="46800" rIns="90000" bIns="46800" numCol="1" anchor="ctr" anchorCtr="0" compatLnSpc="1">
            <a:prstTxWarp prst="textNoShape">
              <a:avLst/>
            </a:prstTxWarp>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876300" y="1828800"/>
            <a:ext cx="10668000" cy="464661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6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6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8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2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4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a:bodyPr>
          <a:lstStyle/>
          <a:p>
            <a:endParaRPr lang="en-US" dirty="0"/>
          </a:p>
          <a:p>
            <a:r>
              <a:rPr lang="en-US" dirty="0"/>
              <a:t>Approve May minutes</a:t>
            </a:r>
          </a:p>
          <a:p>
            <a:pPr lvl="1"/>
            <a:endParaRPr lang="en-US" dirty="0"/>
          </a:p>
          <a:p>
            <a:pPr lvl="1"/>
            <a:endParaRPr lang="en-US" dirty="0"/>
          </a:p>
          <a:p>
            <a:r>
              <a:rPr lang="en-US" dirty="0"/>
              <a:t>TAG Action Items from May:</a:t>
            </a:r>
          </a:p>
          <a:p>
            <a:pPr lvl="1"/>
            <a:r>
              <a:rPr lang="en-US" dirty="0"/>
              <a:t>Follow Up on Low Latency White Paper</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CA8FD-16D4-4ADC-9D8C-560B5B08F695}"/>
              </a:ext>
            </a:extLst>
          </p:cNvPr>
          <p:cNvSpPr>
            <a:spLocks noGrp="1"/>
          </p:cNvSpPr>
          <p:nvPr>
            <p:ph type="title"/>
          </p:nvPr>
        </p:nvSpPr>
        <p:spPr/>
        <p:txBody>
          <a:bodyPr/>
          <a:lstStyle/>
          <a:p>
            <a:r>
              <a:rPr lang="en-US" dirty="0"/>
              <a:t>Update from Licensed Narrowband Amendment meeting at UTC Fort Worth</a:t>
            </a:r>
          </a:p>
        </p:txBody>
      </p:sp>
      <p:sp>
        <p:nvSpPr>
          <p:cNvPr id="3" name="Content Placeholder 2">
            <a:extLst>
              <a:ext uri="{FF2B5EF4-FFF2-40B4-BE49-F238E27FC236}">
                <a16:creationId xmlns:a16="http://schemas.microsoft.com/office/drawing/2014/main" id="{243AFEDB-B60E-4600-9B04-7ED03AB8613F}"/>
              </a:ext>
            </a:extLst>
          </p:cNvPr>
          <p:cNvSpPr>
            <a:spLocks noGrp="1"/>
          </p:cNvSpPr>
          <p:nvPr>
            <p:ph idx="1"/>
          </p:nvPr>
        </p:nvSpPr>
        <p:spPr/>
        <p:txBody>
          <a:bodyPr>
            <a:normAutofit/>
          </a:bodyPr>
          <a:lstStyle/>
          <a:p>
            <a:r>
              <a:rPr lang="en-US" dirty="0"/>
              <a:t>24 people met to discuss possibility of Narrowband data standard for licensed spectrum</a:t>
            </a:r>
          </a:p>
          <a:p>
            <a:pPr lvl="1"/>
            <a:r>
              <a:rPr lang="en-US" dirty="0"/>
              <a:t>Possibly an amendment of 802.16s</a:t>
            </a:r>
          </a:p>
          <a:p>
            <a:r>
              <a:rPr lang="en-US" dirty="0" err="1"/>
              <a:t>Ondas</a:t>
            </a:r>
            <a:r>
              <a:rPr lang="en-US" dirty="0"/>
              <a:t> Networks, GE, Motorola, CML and other vendors. </a:t>
            </a:r>
          </a:p>
          <a:p>
            <a:r>
              <a:rPr lang="en-US" dirty="0"/>
              <a:t>Potential to bring 802.16 out of hibernation for amendment?</a:t>
            </a:r>
          </a:p>
        </p:txBody>
      </p:sp>
      <p:sp>
        <p:nvSpPr>
          <p:cNvPr id="4" name="Footer Placeholder 3">
            <a:extLst>
              <a:ext uri="{FF2B5EF4-FFF2-40B4-BE49-F238E27FC236}">
                <a16:creationId xmlns:a16="http://schemas.microsoft.com/office/drawing/2014/main" id="{14D6BD1A-E17C-4934-BF72-F9550CCD095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44E28A-0E40-449E-989A-FEA66DFC975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2640385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IEC SEG8	 			Patrick Wetterwald   (concluding)</a:t>
            </a:r>
          </a:p>
          <a:p>
            <a:r>
              <a:rPr lang="en-US" sz="2400" dirty="0"/>
              <a:t>IEEE PSCC TF S6		Marc Lacroix</a:t>
            </a:r>
          </a:p>
          <a:p>
            <a:r>
              <a:rPr lang="en-US" sz="2400" dirty="0"/>
              <a:t>IEEE P2030.5			Bob </a:t>
            </a:r>
            <a:r>
              <a:rPr lang="en-US" sz="2400" dirty="0" err="1"/>
              <a:t>Heile</a:t>
            </a:r>
            <a:endParaRPr lang="en-US" sz="2400" dirty="0"/>
          </a:p>
          <a:p>
            <a:r>
              <a:rPr lang="en-US" sz="2400" dirty="0"/>
              <a:t>Industrial Internet Consortium	Wael Diab (status?)  assign to Chris D</a:t>
            </a:r>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1858319231"/>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37938</TotalTime>
  <Words>2319</Words>
  <Application>Microsoft Office PowerPoint</Application>
  <PresentationFormat>Widescreen</PresentationFormat>
  <Paragraphs>419</Paragraphs>
  <Slides>28</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28</vt:i4>
      </vt:variant>
    </vt:vector>
  </HeadingPairs>
  <TitlesOfParts>
    <vt:vector size="38" baseType="lpstr">
      <vt:lpstr>MS Gothic</vt:lpstr>
      <vt:lpstr>MS PGothic</vt:lpstr>
      <vt:lpstr>Arial</vt:lpstr>
      <vt:lpstr>Arial1</vt:lpstr>
      <vt:lpstr>Calibri</vt:lpstr>
      <vt:lpstr>Helvetica</vt:lpstr>
      <vt:lpstr>Monotype Sorts</vt:lpstr>
      <vt:lpstr>Times New Roman</vt:lpstr>
      <vt:lpstr>Times New Roman1</vt:lpstr>
      <vt:lpstr>802-24-Theme1</vt:lpstr>
      <vt:lpstr>802.24 Vertical Applications TAG</vt:lpstr>
      <vt:lpstr>802.24 Overview</vt:lpstr>
      <vt:lpstr>PowerPoint Presentation</vt:lpstr>
      <vt:lpstr>Guidelines for IEEE-SA Meetings</vt:lpstr>
      <vt:lpstr>Participation in IEEE 802 Meetings</vt:lpstr>
      <vt:lpstr>Administration</vt:lpstr>
      <vt:lpstr>802.24 TAG</vt:lpstr>
      <vt:lpstr>Update from Licensed Narrowband Amendment meeting at UTC Fort Worth</vt:lpstr>
      <vt:lpstr>Liaison Review</vt:lpstr>
      <vt:lpstr>Liaison with IEC SEG8</vt:lpstr>
      <vt:lpstr>Radio Regulatory Items</vt:lpstr>
      <vt:lpstr>Collaboration with 802.21 AR/VR Vertical Applications</vt:lpstr>
      <vt:lpstr>Goals for AR/VR collaboration in 802.24</vt:lpstr>
      <vt:lpstr>Discussion</vt:lpstr>
      <vt:lpstr>Next Steps</vt:lpstr>
      <vt:lpstr>Tuesday 802.24.2 TG</vt:lpstr>
      <vt:lpstr>802.24.2</vt:lpstr>
      <vt:lpstr>802.24.2 White Paper</vt:lpstr>
      <vt:lpstr>Building engagement in TG2 IoT</vt:lpstr>
      <vt:lpstr>Single Pair Ethernet white paper</vt:lpstr>
      <vt:lpstr>P2413 Liaison</vt:lpstr>
      <vt:lpstr>Network Integration</vt:lpstr>
      <vt:lpstr>Thursday 802.24 TAG</vt:lpstr>
      <vt:lpstr>“Low latency” White Paper</vt:lpstr>
      <vt:lpstr>“Low latency” White Paper</vt:lpstr>
      <vt:lpstr>802.15.4g and 802.11ah Coexistence (802.19.3)</vt:lpstr>
      <vt:lpstr>2019 TAG Activity Plan</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703</cp:revision>
  <cp:lastPrinted>1998-02-10T13:28:06Z</cp:lastPrinted>
  <dcterms:created xsi:type="dcterms:W3CDTF">2015-05-13T21:49:41Z</dcterms:created>
  <dcterms:modified xsi:type="dcterms:W3CDTF">2019-07-03T20:08:57Z</dcterms:modified>
</cp:coreProperties>
</file>