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2"/>
  </p:notesMasterIdLst>
  <p:handoutMasterIdLst>
    <p:handoutMasterId r:id="rId33"/>
  </p:handoutMasterIdLst>
  <p:sldIdLst>
    <p:sldId id="258" r:id="rId2"/>
    <p:sldId id="447" r:id="rId3"/>
    <p:sldId id="285" r:id="rId4"/>
    <p:sldId id="414" r:id="rId5"/>
    <p:sldId id="418" r:id="rId6"/>
    <p:sldId id="259" r:id="rId7"/>
    <p:sldId id="270" r:id="rId8"/>
    <p:sldId id="495" r:id="rId9"/>
    <p:sldId id="415" r:id="rId10"/>
    <p:sldId id="478" r:id="rId11"/>
    <p:sldId id="481" r:id="rId12"/>
    <p:sldId id="482" r:id="rId13"/>
    <p:sldId id="488" r:id="rId14"/>
    <p:sldId id="484" r:id="rId15"/>
    <p:sldId id="485" r:id="rId16"/>
    <p:sldId id="489" r:id="rId17"/>
    <p:sldId id="490" r:id="rId18"/>
    <p:sldId id="491" r:id="rId19"/>
    <p:sldId id="492" r:id="rId20"/>
    <p:sldId id="486" r:id="rId21"/>
    <p:sldId id="448" r:id="rId22"/>
    <p:sldId id="477" r:id="rId23"/>
    <p:sldId id="493" r:id="rId24"/>
    <p:sldId id="496" r:id="rId25"/>
    <p:sldId id="497" r:id="rId26"/>
    <p:sldId id="475" r:id="rId27"/>
    <p:sldId id="494" r:id="rId28"/>
    <p:sldId id="433" r:id="rId29"/>
    <p:sldId id="474" r:id="rId30"/>
    <p:sldId id="391"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725" autoAdjust="0"/>
    <p:restoredTop sz="94099" autoAdjust="0"/>
  </p:normalViewPr>
  <p:slideViewPr>
    <p:cSldViewPr>
      <p:cViewPr varScale="1">
        <p:scale>
          <a:sx n="76" d="100"/>
          <a:sy n="76" d="100"/>
        </p:scale>
        <p:origin x="132" y="73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8386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384175" y="701675"/>
            <a:ext cx="6165850"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802.24-19-0012r1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 2019</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newsroom.cisco.com/press-release-content?type=webcontent&amp;articleId=1955935" TargetMode="External"/><Relationship Id="rId2" Type="http://schemas.openxmlformats.org/officeDocument/2006/relationships/hyperlink" Target="https://www.wi-fi.org/value-of-wi-fi"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24/dcn/19/24-19-0003-01-0000-low-latency-communication-white-paper.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May 2019 </a:t>
            </a:r>
          </a:p>
          <a:p>
            <a:endParaRPr lang="en-US" dirty="0"/>
          </a:p>
          <a:p>
            <a:r>
              <a:rPr lang="en-US" dirty="0"/>
              <a:t>Atlanta, GA,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13809-C082-4515-BCA0-8024249E9CC9}"/>
              </a:ext>
            </a:extLst>
          </p:cNvPr>
          <p:cNvSpPr>
            <a:spLocks noGrp="1"/>
          </p:cNvSpPr>
          <p:nvPr>
            <p:ph type="title"/>
          </p:nvPr>
        </p:nvSpPr>
        <p:spPr/>
        <p:txBody>
          <a:bodyPr/>
          <a:lstStyle/>
          <a:p>
            <a:r>
              <a:rPr lang="en-US" dirty="0"/>
              <a:t>Collaboration with 802.21</a:t>
            </a:r>
            <a:br>
              <a:rPr lang="en-US" dirty="0"/>
            </a:br>
            <a:r>
              <a:rPr lang="en-US" dirty="0"/>
              <a:t>AR/VR Vertical Applications</a:t>
            </a:r>
          </a:p>
        </p:txBody>
      </p:sp>
      <p:sp>
        <p:nvSpPr>
          <p:cNvPr id="3" name="Content Placeholder 2">
            <a:extLst>
              <a:ext uri="{FF2B5EF4-FFF2-40B4-BE49-F238E27FC236}">
                <a16:creationId xmlns:a16="http://schemas.microsoft.com/office/drawing/2014/main" id="{AC15AA86-C47E-4F6C-9AD1-E14A688ADD39}"/>
              </a:ext>
            </a:extLst>
          </p:cNvPr>
          <p:cNvSpPr>
            <a:spLocks noGrp="1"/>
          </p:cNvSpPr>
          <p:nvPr>
            <p:ph idx="1"/>
          </p:nvPr>
        </p:nvSpPr>
        <p:spPr/>
        <p:txBody>
          <a:bodyPr>
            <a:normAutofit/>
          </a:bodyPr>
          <a:lstStyle/>
          <a:p>
            <a:r>
              <a:rPr lang="en-US" dirty="0"/>
              <a:t>'Network Enablers for Seamless HMD-based VR (Virtual Reality)’ </a:t>
            </a:r>
          </a:p>
          <a:p>
            <a:r>
              <a:rPr lang="en-US" dirty="0" err="1"/>
              <a:t>Subir</a:t>
            </a:r>
            <a:r>
              <a:rPr lang="en-US" dirty="0"/>
              <a:t> Das</a:t>
            </a:r>
          </a:p>
          <a:p>
            <a:endParaRPr lang="en-US" dirty="0"/>
          </a:p>
          <a:p>
            <a:pPr lvl="1"/>
            <a:endParaRPr lang="en-US" dirty="0"/>
          </a:p>
          <a:p>
            <a:pPr lvl="1"/>
            <a:endParaRPr lang="en-US" dirty="0"/>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44861049-D076-4350-99B5-9E26A90D93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609E97-E6B3-4677-B159-2875E0DBB2FB}"/>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4090988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6D1ED-8F8A-42DC-B2DB-BE14C95649DE}"/>
              </a:ext>
            </a:extLst>
          </p:cNvPr>
          <p:cNvSpPr>
            <a:spLocks noGrp="1"/>
          </p:cNvSpPr>
          <p:nvPr>
            <p:ph type="title"/>
          </p:nvPr>
        </p:nvSpPr>
        <p:spPr/>
        <p:txBody>
          <a:bodyPr/>
          <a:lstStyle/>
          <a:p>
            <a:r>
              <a:rPr lang="en-US" dirty="0"/>
              <a:t>Goals for AR/VR collaboration in 802.24</a:t>
            </a:r>
          </a:p>
        </p:txBody>
      </p:sp>
      <p:sp>
        <p:nvSpPr>
          <p:cNvPr id="3" name="Content Placeholder 2">
            <a:extLst>
              <a:ext uri="{FF2B5EF4-FFF2-40B4-BE49-F238E27FC236}">
                <a16:creationId xmlns:a16="http://schemas.microsoft.com/office/drawing/2014/main" id="{A5B1BDFD-63A2-4450-AE7A-ED2CB15966D9}"/>
              </a:ext>
            </a:extLst>
          </p:cNvPr>
          <p:cNvSpPr>
            <a:spLocks noGrp="1"/>
          </p:cNvSpPr>
          <p:nvPr>
            <p:ph idx="1"/>
          </p:nvPr>
        </p:nvSpPr>
        <p:spPr/>
        <p:txBody>
          <a:bodyPr>
            <a:normAutofit fontScale="62500" lnSpcReduction="20000"/>
          </a:bodyPr>
          <a:lstStyle/>
          <a:p>
            <a:r>
              <a:rPr lang="en-US" dirty="0"/>
              <a:t>IEEE 802 can create a community for developing a suite of capabilities suited for this class of applications</a:t>
            </a:r>
          </a:p>
          <a:p>
            <a:pPr lvl="1"/>
            <a:r>
              <a:rPr lang="en-US" dirty="0"/>
              <a:t>Moving the focus from maximizing throughput only to also consider quality of experience and reliability. </a:t>
            </a:r>
          </a:p>
          <a:p>
            <a:endParaRPr lang="en-US" dirty="0"/>
          </a:p>
          <a:p>
            <a:r>
              <a:rPr lang="en-US" dirty="0"/>
              <a:t>Build on 802.24 Low Latency White Paper</a:t>
            </a:r>
          </a:p>
          <a:p>
            <a:pPr lvl="1"/>
            <a:r>
              <a:rPr lang="en-US" dirty="0"/>
              <a:t>Broadly define the set of applications (vertical and otherwise) around bounded / low latency</a:t>
            </a:r>
          </a:p>
          <a:p>
            <a:pPr lvl="1"/>
            <a:r>
              <a:rPr lang="en-US" dirty="0"/>
              <a:t>Look at the VR architecture diagram and consider the appropriate standard for each link. They will be a mix of wireless and wired.</a:t>
            </a:r>
          </a:p>
          <a:p>
            <a:pPr lvl="2"/>
            <a:r>
              <a:rPr lang="en-US" dirty="0"/>
              <a:t>In current white paper, latency limit is 5mS.  Combination of wired/wireless.  </a:t>
            </a:r>
          </a:p>
          <a:p>
            <a:pPr lvl="2"/>
            <a:r>
              <a:rPr lang="en-US" dirty="0"/>
              <a:t>Some use case may incorporate a WAN. </a:t>
            </a:r>
          </a:p>
          <a:p>
            <a:pPr lvl="2"/>
            <a:r>
              <a:rPr lang="en-US" dirty="0"/>
              <a:t>Existing testing shows challenges exceeding two hops (switches) in a network</a:t>
            </a:r>
          </a:p>
          <a:p>
            <a:pPr lvl="2"/>
            <a:endParaRPr lang="en-US" dirty="0"/>
          </a:p>
          <a:p>
            <a:pPr lvl="2"/>
            <a:endParaRPr lang="en-US" dirty="0"/>
          </a:p>
          <a:p>
            <a:r>
              <a:rPr lang="en-US" dirty="0"/>
              <a:t>IEEE 802 could provide comparable services to what is promised by 5G. </a:t>
            </a:r>
          </a:p>
          <a:p>
            <a:endParaRPr lang="en-US" dirty="0"/>
          </a:p>
        </p:txBody>
      </p:sp>
      <p:sp>
        <p:nvSpPr>
          <p:cNvPr id="4" name="Footer Placeholder 3">
            <a:extLst>
              <a:ext uri="{FF2B5EF4-FFF2-40B4-BE49-F238E27FC236}">
                <a16:creationId xmlns:a16="http://schemas.microsoft.com/office/drawing/2014/main" id="{3BD13CD7-8EAE-466C-B206-2BA8EBF59BB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18F17D6-BC3E-45FE-9C2C-741EC6BA549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2380276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B238D-9EDD-4189-81C6-53449CD9715A}"/>
              </a:ext>
            </a:extLst>
          </p:cNvPr>
          <p:cNvSpPr>
            <a:spLocks noGrp="1"/>
          </p:cNvSpPr>
          <p:nvPr>
            <p:ph type="title"/>
          </p:nvPr>
        </p:nvSpPr>
        <p:spPr/>
        <p:txBody>
          <a:bodyPr/>
          <a:lstStyle/>
          <a:p>
            <a:r>
              <a:rPr lang="en-US" dirty="0"/>
              <a:t>Goals for AR/VR collaboration in 802.24</a:t>
            </a:r>
          </a:p>
        </p:txBody>
      </p:sp>
      <p:sp>
        <p:nvSpPr>
          <p:cNvPr id="3" name="Content Placeholder 2">
            <a:extLst>
              <a:ext uri="{FF2B5EF4-FFF2-40B4-BE49-F238E27FC236}">
                <a16:creationId xmlns:a16="http://schemas.microsoft.com/office/drawing/2014/main" id="{4B530E05-E0AD-49CD-B879-5F2928E52DBD}"/>
              </a:ext>
            </a:extLst>
          </p:cNvPr>
          <p:cNvSpPr>
            <a:spLocks noGrp="1"/>
          </p:cNvSpPr>
          <p:nvPr>
            <p:ph idx="1"/>
          </p:nvPr>
        </p:nvSpPr>
        <p:spPr/>
        <p:txBody>
          <a:bodyPr>
            <a:normAutofit fontScale="77500" lnSpcReduction="20000"/>
          </a:bodyPr>
          <a:lstStyle/>
          <a:p>
            <a:r>
              <a:rPr lang="en-US" dirty="0"/>
              <a:t>802.21 plans to provide the services layer above the MAC/PHY</a:t>
            </a:r>
          </a:p>
          <a:p>
            <a:pPr lvl="1"/>
            <a:r>
              <a:rPr lang="en-US" dirty="0"/>
              <a:t>AR/VR is an identified vertical application for Smart Grid (electric utilities) for field force, safety, and training</a:t>
            </a:r>
          </a:p>
          <a:p>
            <a:pPr lvl="1"/>
            <a:endParaRPr lang="en-US" dirty="0"/>
          </a:p>
          <a:p>
            <a:r>
              <a:rPr lang="en-US" dirty="0"/>
              <a:t>802.24 will liaise to other WGs if they develop amendments to their standards to support RTC. </a:t>
            </a:r>
          </a:p>
          <a:p>
            <a:pPr lvl="1"/>
            <a:r>
              <a:rPr lang="en-US" dirty="0"/>
              <a:t>802.21 will provide input on requirements to WGs </a:t>
            </a:r>
          </a:p>
          <a:p>
            <a:pPr lvl="1"/>
            <a:r>
              <a:rPr lang="en-US" dirty="0"/>
              <a:t>Vertical Application areas can provide input on specific use cases</a:t>
            </a:r>
          </a:p>
          <a:p>
            <a:pPr lvl="1"/>
            <a:r>
              <a:rPr lang="en-US" dirty="0"/>
              <a:t>Include representatives from related activities in other WG’s </a:t>
            </a:r>
          </a:p>
          <a:p>
            <a:pPr lvl="1"/>
            <a:endParaRPr lang="en-US" dirty="0"/>
          </a:p>
          <a:p>
            <a:r>
              <a:rPr lang="en-US" dirty="0"/>
              <a:t>802.24 will provide a venue for collaboration (joint meetings) at Plenary</a:t>
            </a:r>
          </a:p>
          <a:p>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75D6E43E-38E9-43E0-A435-A2E3A8900FD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7C950DA-ED37-47C6-9855-58DF3CAC13F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680893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70000" lnSpcReduction="20000"/>
          </a:bodyPr>
          <a:lstStyle/>
          <a:p>
            <a:r>
              <a:rPr lang="en-US" dirty="0"/>
              <a:t>802.21 to provide text contributions</a:t>
            </a:r>
          </a:p>
          <a:p>
            <a:r>
              <a:rPr lang="en-US" dirty="0"/>
              <a:t>Goal is to have the real time white paper by 2020?</a:t>
            </a:r>
          </a:p>
          <a:p>
            <a:r>
              <a:rPr lang="en-US" dirty="0"/>
              <a:t>Bring together various working groups to solve issues for VR and performance. </a:t>
            </a:r>
          </a:p>
          <a:p>
            <a:r>
              <a:rPr lang="en-US" dirty="0"/>
              <a:t>Application space is driven by ever increasing resolution. Target HDMI 1.2 specification. Resolution and frame rate drive data rate.  Can it be compressed? </a:t>
            </a:r>
          </a:p>
          <a:p>
            <a:endParaRPr lang="en-US" dirty="0"/>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endParaRPr lang="en-US" dirty="0"/>
          </a:p>
          <a:p>
            <a:pPr lvl="1"/>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8E80-FAE4-4D1C-BB26-62581BB50E44}"/>
              </a:ext>
            </a:extLst>
          </p:cNvPr>
          <p:cNvSpPr>
            <a:spLocks noGrp="1"/>
          </p:cNvSpPr>
          <p:nvPr>
            <p:ph type="title"/>
          </p:nvPr>
        </p:nvSpPr>
        <p:spPr/>
        <p:txBody>
          <a:bodyPr/>
          <a:lstStyle/>
          <a:p>
            <a:r>
              <a:rPr lang="en-US" dirty="0"/>
              <a:t>“Network Integration” action item</a:t>
            </a:r>
          </a:p>
        </p:txBody>
      </p:sp>
      <p:sp>
        <p:nvSpPr>
          <p:cNvPr id="3" name="Content Placeholder 2">
            <a:extLst>
              <a:ext uri="{FF2B5EF4-FFF2-40B4-BE49-F238E27FC236}">
                <a16:creationId xmlns:a16="http://schemas.microsoft.com/office/drawing/2014/main" id="{76EB2320-95F5-4729-9627-50B6204D8250}"/>
              </a:ext>
            </a:extLst>
          </p:cNvPr>
          <p:cNvSpPr>
            <a:spLocks noGrp="1"/>
          </p:cNvSpPr>
          <p:nvPr>
            <p:ph idx="1"/>
          </p:nvPr>
        </p:nvSpPr>
        <p:spPr>
          <a:xfrm>
            <a:off x="914400" y="1981200"/>
            <a:ext cx="9982200" cy="4572000"/>
          </a:xfrm>
        </p:spPr>
        <p:txBody>
          <a:bodyPr>
            <a:normAutofit lnSpcReduction="10000"/>
          </a:bodyPr>
          <a:lstStyle/>
          <a:p>
            <a:pPr lvl="1"/>
            <a:r>
              <a:rPr lang="en-US" dirty="0"/>
              <a:t>Define the value and differentiation of the IEEE 802 architecture in the context of vertical markets</a:t>
            </a:r>
          </a:p>
          <a:p>
            <a:pPr lvl="1"/>
            <a:r>
              <a:rPr lang="en-US" dirty="0"/>
              <a:t>How is IEEE 802 better suited to deployment in the communication infrastructure of private enterprise, industry, and the individual user? </a:t>
            </a:r>
          </a:p>
          <a:p>
            <a:pPr lvl="2"/>
            <a:r>
              <a:rPr lang="en-US" dirty="0"/>
              <a:t>Compared to network architectures oriented towards service providers</a:t>
            </a:r>
          </a:p>
          <a:p>
            <a:pPr lvl="1"/>
            <a:r>
              <a:rPr lang="en-US" dirty="0"/>
              <a:t>The IEEE 802 architecture enables networks that are like Ethernet: Well understood, mature, predictable. A “cleaner” integration of disparate technologies under the common architecture and addressing.</a:t>
            </a:r>
          </a:p>
        </p:txBody>
      </p:sp>
      <p:sp>
        <p:nvSpPr>
          <p:cNvPr id="4" name="Footer Placeholder 3">
            <a:extLst>
              <a:ext uri="{FF2B5EF4-FFF2-40B4-BE49-F238E27FC236}">
                <a16:creationId xmlns:a16="http://schemas.microsoft.com/office/drawing/2014/main" id="{3140B0F3-6E64-42A0-96FF-7B657BBDB0A4}"/>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B66C2B-BB44-4AF5-8592-E040D2BCA6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748110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B3A8-1B07-4D18-A7D7-8536DFA110A0}"/>
              </a:ext>
            </a:extLst>
          </p:cNvPr>
          <p:cNvSpPr>
            <a:spLocks noGrp="1"/>
          </p:cNvSpPr>
          <p:nvPr>
            <p:ph type="title"/>
          </p:nvPr>
        </p:nvSpPr>
        <p:spPr/>
        <p:txBody>
          <a:bodyPr/>
          <a:lstStyle/>
          <a:p>
            <a:r>
              <a:rPr lang="en-US" dirty="0"/>
              <a:t>Review of 802.1CF in this context</a:t>
            </a:r>
          </a:p>
        </p:txBody>
      </p:sp>
      <p:sp>
        <p:nvSpPr>
          <p:cNvPr id="3" name="Content Placeholder 2">
            <a:extLst>
              <a:ext uri="{FF2B5EF4-FFF2-40B4-BE49-F238E27FC236}">
                <a16:creationId xmlns:a16="http://schemas.microsoft.com/office/drawing/2014/main" id="{93242D2C-C780-4167-B905-05792F84377E}"/>
              </a:ext>
            </a:extLst>
          </p:cNvPr>
          <p:cNvSpPr>
            <a:spLocks noGrp="1"/>
          </p:cNvSpPr>
          <p:nvPr>
            <p:ph idx="1"/>
          </p:nvPr>
        </p:nvSpPr>
        <p:spPr>
          <a:xfrm>
            <a:off x="965202" y="1523999"/>
            <a:ext cx="10617197" cy="4951413"/>
          </a:xfrm>
        </p:spPr>
        <p:txBody>
          <a:bodyPr>
            <a:normAutofit fontScale="70000" lnSpcReduction="20000"/>
          </a:bodyPr>
          <a:lstStyle/>
          <a:p>
            <a:r>
              <a:rPr lang="en-US" dirty="0"/>
              <a:t>Introductory Presentation</a:t>
            </a:r>
          </a:p>
          <a:p>
            <a:pPr lvl="1"/>
            <a:r>
              <a:rPr lang="en-US" dirty="0"/>
              <a:t>Max Riegel  “Thoughts on IEEE 802 network integration with respect to P802.1CF”  24-18-0026r0</a:t>
            </a:r>
          </a:p>
          <a:p>
            <a:r>
              <a:rPr lang="en-US" dirty="0"/>
              <a:t>Discussion</a:t>
            </a:r>
          </a:p>
          <a:p>
            <a:pPr lvl="1"/>
            <a:r>
              <a:rPr lang="en-US" dirty="0"/>
              <a:t>Based on many discussions of the place of 802.11 in 5G. </a:t>
            </a:r>
          </a:p>
          <a:p>
            <a:pPr lvl="1"/>
            <a:r>
              <a:rPr lang="en-US" dirty="0"/>
              <a:t>5G SC</a:t>
            </a:r>
          </a:p>
          <a:p>
            <a:pPr lvl="2"/>
            <a:r>
              <a:rPr lang="en-US" dirty="0"/>
              <a:t>Conclusions – AANI integrating 802.11 into 5G domain.  Nothing corresponding in 3GPP</a:t>
            </a:r>
          </a:p>
          <a:p>
            <a:pPr lvl="2"/>
            <a:r>
              <a:rPr lang="en-US" dirty="0"/>
              <a:t>Industry connections – NENDICA</a:t>
            </a:r>
          </a:p>
          <a:p>
            <a:pPr lvl="3"/>
            <a:r>
              <a:rPr lang="en-US" dirty="0"/>
              <a:t>Flexible Factory IoT, Data Center Bridging</a:t>
            </a:r>
          </a:p>
          <a:p>
            <a:pPr lvl="1"/>
            <a:r>
              <a:rPr lang="en-US" dirty="0"/>
              <a:t>What’s missing – a picture of 802 as a peer to 5G</a:t>
            </a:r>
          </a:p>
          <a:p>
            <a:pPr lvl="1"/>
            <a:r>
              <a:rPr lang="en-US" dirty="0"/>
              <a:t>5G promises they will do “everything”</a:t>
            </a:r>
          </a:p>
          <a:p>
            <a:pPr lvl="2"/>
            <a:r>
              <a:rPr lang="en-US" dirty="0"/>
              <a:t>But, they don’t do anything wired</a:t>
            </a:r>
          </a:p>
          <a:p>
            <a:pPr lvl="1"/>
            <a:r>
              <a:rPr lang="en-US" dirty="0"/>
              <a:t>5G requires an extensive PLMN to support it. </a:t>
            </a:r>
          </a:p>
          <a:p>
            <a:pPr lvl="2"/>
            <a:r>
              <a:rPr lang="en-US" dirty="0"/>
              <a:t>It is designed to help the cellular operator grow their market</a:t>
            </a:r>
          </a:p>
          <a:p>
            <a:pPr lvl="1"/>
            <a:r>
              <a:rPr lang="en-US" dirty="0"/>
              <a:t>Verticals might not want an operator in the middle of their network</a:t>
            </a:r>
          </a:p>
          <a:p>
            <a:pPr lvl="1"/>
            <a:r>
              <a:rPr lang="en-US" dirty="0"/>
              <a:t>Value proposition: 802 networks are customer-owned</a:t>
            </a:r>
          </a:p>
          <a:p>
            <a:pPr lvl="2"/>
            <a:r>
              <a:rPr lang="en-US" dirty="0"/>
              <a:t>Example – Santa Clara Emergency services issues</a:t>
            </a:r>
          </a:p>
        </p:txBody>
      </p:sp>
      <p:sp>
        <p:nvSpPr>
          <p:cNvPr id="4" name="Footer Placeholder 3">
            <a:extLst>
              <a:ext uri="{FF2B5EF4-FFF2-40B4-BE49-F238E27FC236}">
                <a16:creationId xmlns:a16="http://schemas.microsoft.com/office/drawing/2014/main" id="{FE50B737-7C73-4370-B8E7-C22BF958A215}"/>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8D8350E-D1B6-4DFD-A839-A94D05CD74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902403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0C44C-702B-44F4-AC9A-44E625E283B6}"/>
              </a:ext>
            </a:extLst>
          </p:cNvPr>
          <p:cNvSpPr>
            <a:spLocks noGrp="1"/>
          </p:cNvSpPr>
          <p:nvPr>
            <p:ph type="title"/>
          </p:nvPr>
        </p:nvSpPr>
        <p:spPr/>
        <p:txBody>
          <a:bodyPr/>
          <a:lstStyle/>
          <a:p>
            <a:r>
              <a:rPr lang="en-US" dirty="0"/>
              <a:t>Points For Whitepaper Outline</a:t>
            </a:r>
          </a:p>
        </p:txBody>
      </p:sp>
      <p:sp>
        <p:nvSpPr>
          <p:cNvPr id="3" name="Content Placeholder 2">
            <a:extLst>
              <a:ext uri="{FF2B5EF4-FFF2-40B4-BE49-F238E27FC236}">
                <a16:creationId xmlns:a16="http://schemas.microsoft.com/office/drawing/2014/main" id="{631FFA78-CAE9-4A48-A287-31B5F31D1F0E}"/>
              </a:ext>
            </a:extLst>
          </p:cNvPr>
          <p:cNvSpPr>
            <a:spLocks noGrp="1"/>
          </p:cNvSpPr>
          <p:nvPr>
            <p:ph idx="1"/>
          </p:nvPr>
        </p:nvSpPr>
        <p:spPr/>
        <p:txBody>
          <a:bodyPr>
            <a:normAutofit fontScale="77500" lnSpcReduction="20000"/>
          </a:bodyPr>
          <a:lstStyle/>
          <a:p>
            <a:r>
              <a:rPr lang="en-US" dirty="0"/>
              <a:t>IEEE 802 is a transport network</a:t>
            </a:r>
          </a:p>
          <a:p>
            <a:r>
              <a:rPr lang="en-US" dirty="0"/>
              <a:t>IEEE 802 is Layer 2</a:t>
            </a:r>
          </a:p>
          <a:p>
            <a:r>
              <a:rPr lang="en-US" dirty="0"/>
              <a:t>3GPP RAN is layer 3 only, Layer 2 is not available</a:t>
            </a:r>
          </a:p>
          <a:p>
            <a:r>
              <a:rPr lang="en-US" dirty="0"/>
              <a:t>Direct support of IPv4 and IPv6 or pure layer 2 protocols</a:t>
            </a:r>
          </a:p>
          <a:p>
            <a:r>
              <a:rPr lang="en-US" dirty="0"/>
              <a:t>Trade-off between flexibility (L2) and scalability (L3)</a:t>
            </a:r>
          </a:p>
          <a:p>
            <a:pPr lvl="1"/>
            <a:r>
              <a:rPr lang="en-US" dirty="0"/>
              <a:t>Routing provides path to higher scale</a:t>
            </a:r>
          </a:p>
          <a:p>
            <a:pPr lvl="1"/>
            <a:r>
              <a:rPr lang="en-US" dirty="0"/>
              <a:t>Smaller scale provide more flexibility</a:t>
            </a:r>
          </a:p>
          <a:p>
            <a:pPr lvl="1"/>
            <a:r>
              <a:rPr lang="en-US" dirty="0"/>
              <a:t>Smaller scale provides opportunity for real-time</a:t>
            </a:r>
          </a:p>
          <a:p>
            <a:pPr lvl="1"/>
            <a:r>
              <a:rPr lang="en-US" dirty="0"/>
              <a:t>IEEE 802 can route via L3 when needed. 3GPP cannot offer L2</a:t>
            </a:r>
          </a:p>
          <a:p>
            <a:pPr lvl="1"/>
            <a:r>
              <a:rPr lang="en-US" dirty="0"/>
              <a:t>IEEE 802 can also offer L2 routing when appropriate (e.g. 802.15.10)</a:t>
            </a:r>
          </a:p>
          <a:p>
            <a:pPr lvl="2"/>
            <a:r>
              <a:rPr lang="en-US" dirty="0"/>
              <a:t>Not an alternative to L3 routing, but there to address a different problem</a:t>
            </a:r>
          </a:p>
          <a:p>
            <a:endParaRPr lang="en-US" dirty="0"/>
          </a:p>
          <a:p>
            <a:endParaRPr lang="en-US" dirty="0"/>
          </a:p>
        </p:txBody>
      </p:sp>
      <p:sp>
        <p:nvSpPr>
          <p:cNvPr id="4" name="Footer Placeholder 3">
            <a:extLst>
              <a:ext uri="{FF2B5EF4-FFF2-40B4-BE49-F238E27FC236}">
                <a16:creationId xmlns:a16="http://schemas.microsoft.com/office/drawing/2014/main" id="{61CB9D65-4559-42A5-9E43-08E22C08577D}"/>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6BA8213-9768-4E5E-AE2E-F8D61C51CD3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328070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4A99C-2D70-40A8-BD54-6044096AB104}"/>
              </a:ext>
            </a:extLst>
          </p:cNvPr>
          <p:cNvSpPr>
            <a:spLocks noGrp="1"/>
          </p:cNvSpPr>
          <p:nvPr>
            <p:ph type="title"/>
          </p:nvPr>
        </p:nvSpPr>
        <p:spPr/>
        <p:txBody>
          <a:bodyPr/>
          <a:lstStyle/>
          <a:p>
            <a:r>
              <a:rPr lang="en-US" dirty="0"/>
              <a:t>Points For Whitepaper Outline</a:t>
            </a:r>
          </a:p>
        </p:txBody>
      </p:sp>
      <p:sp>
        <p:nvSpPr>
          <p:cNvPr id="3" name="Content Placeholder 2">
            <a:extLst>
              <a:ext uri="{FF2B5EF4-FFF2-40B4-BE49-F238E27FC236}">
                <a16:creationId xmlns:a16="http://schemas.microsoft.com/office/drawing/2014/main" id="{DFF70757-3062-430B-83B4-BBC5ED018C55}"/>
              </a:ext>
            </a:extLst>
          </p:cNvPr>
          <p:cNvSpPr>
            <a:spLocks noGrp="1"/>
          </p:cNvSpPr>
          <p:nvPr>
            <p:ph idx="1"/>
          </p:nvPr>
        </p:nvSpPr>
        <p:spPr/>
        <p:txBody>
          <a:bodyPr>
            <a:normAutofit fontScale="85000" lnSpcReduction="10000"/>
          </a:bodyPr>
          <a:lstStyle/>
          <a:p>
            <a:r>
              <a:rPr lang="en-US" dirty="0"/>
              <a:t>802 does not provide as many means control a specific end device and it’s traffic on a path.</a:t>
            </a:r>
          </a:p>
          <a:p>
            <a:pPr lvl="1"/>
            <a:r>
              <a:rPr lang="en-US" dirty="0"/>
              <a:t>There are some management facilities in some standards</a:t>
            </a:r>
          </a:p>
          <a:p>
            <a:r>
              <a:rPr lang="en-US" dirty="0"/>
              <a:t>3GPP networks provide more tools for subscriber management  </a:t>
            </a:r>
          </a:p>
          <a:p>
            <a:r>
              <a:rPr lang="en-US" dirty="0"/>
              <a:t>802 provides local networks that may be (but don’t have to be) connected into an Internet. </a:t>
            </a:r>
          </a:p>
          <a:p>
            <a:r>
              <a:rPr lang="en-US" dirty="0"/>
              <a:t>Operator networks are focused on services for single devices, while 802 networks support and include multiple devices (networks of networks) – devices can communicate with each other as well as with other networks</a:t>
            </a:r>
          </a:p>
          <a:p>
            <a:endParaRPr lang="en-US" dirty="0"/>
          </a:p>
        </p:txBody>
      </p:sp>
      <p:sp>
        <p:nvSpPr>
          <p:cNvPr id="4" name="Footer Placeholder 3">
            <a:extLst>
              <a:ext uri="{FF2B5EF4-FFF2-40B4-BE49-F238E27FC236}">
                <a16:creationId xmlns:a16="http://schemas.microsoft.com/office/drawing/2014/main" id="{7D4F4FB6-BED4-4D4F-BDD2-1BF7A0DBE4D1}"/>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6B0C930-1A61-4913-9431-12F911ED997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3420936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EDA9B-D774-4B9A-88D3-AA743C4E79BE}"/>
              </a:ext>
            </a:extLst>
          </p:cNvPr>
          <p:cNvSpPr>
            <a:spLocks noGrp="1"/>
          </p:cNvSpPr>
          <p:nvPr>
            <p:ph type="title"/>
          </p:nvPr>
        </p:nvSpPr>
        <p:spPr/>
        <p:txBody>
          <a:bodyPr/>
          <a:lstStyle/>
          <a:p>
            <a:r>
              <a:rPr lang="en-US" dirty="0"/>
              <a:t>Points For Whitepaper Outline: Re: </a:t>
            </a:r>
            <a:br>
              <a:rPr lang="en-US" dirty="0"/>
            </a:br>
            <a:r>
              <a:rPr lang="en-US" dirty="0"/>
              <a:t>Non-802 wireless IoT networks</a:t>
            </a:r>
          </a:p>
        </p:txBody>
      </p:sp>
      <p:sp>
        <p:nvSpPr>
          <p:cNvPr id="3" name="Content Placeholder 2">
            <a:extLst>
              <a:ext uri="{FF2B5EF4-FFF2-40B4-BE49-F238E27FC236}">
                <a16:creationId xmlns:a16="http://schemas.microsoft.com/office/drawing/2014/main" id="{7B6C08DF-1780-4D55-85A7-CB4E0B420BC8}"/>
              </a:ext>
            </a:extLst>
          </p:cNvPr>
          <p:cNvSpPr>
            <a:spLocks noGrp="1"/>
          </p:cNvSpPr>
          <p:nvPr>
            <p:ph idx="1"/>
          </p:nvPr>
        </p:nvSpPr>
        <p:spPr>
          <a:xfrm>
            <a:off x="914400" y="1600200"/>
            <a:ext cx="10363200" cy="4953000"/>
          </a:xfrm>
        </p:spPr>
        <p:txBody>
          <a:bodyPr>
            <a:normAutofit fontScale="55000" lnSpcReduction="20000"/>
          </a:bodyPr>
          <a:lstStyle/>
          <a:p>
            <a:r>
              <a:rPr lang="en-US" dirty="0"/>
              <a:t>Commercial, proprietary IoT services</a:t>
            </a:r>
          </a:p>
          <a:p>
            <a:pPr lvl="1"/>
            <a:r>
              <a:rPr lang="en-US" dirty="0"/>
              <a:t>They don’t have an ethernet like L2. The system does not have the concept of a LAN.  It is terminal to central “gateway” only. Star topology only. </a:t>
            </a:r>
          </a:p>
          <a:p>
            <a:pPr lvl="1"/>
            <a:r>
              <a:rPr lang="en-US" dirty="0"/>
              <a:t>Similar to LTE UE to UE traffic that must route through core.  (DTD Proximity services have addressed that to some extent)</a:t>
            </a:r>
          </a:p>
          <a:p>
            <a:r>
              <a:rPr lang="en-US" dirty="0"/>
              <a:t>5G URLLC, and MMTC. </a:t>
            </a:r>
          </a:p>
          <a:p>
            <a:pPr lvl="1"/>
            <a:r>
              <a:rPr lang="en-US" dirty="0"/>
              <a:t>IEEE 802 has already developed TSN in wired, and now being developed for wireless. </a:t>
            </a:r>
          </a:p>
          <a:p>
            <a:pPr lvl="1"/>
            <a:r>
              <a:rPr lang="en-US" dirty="0"/>
              <a:t>Latency is impossible to guarantee in unlicensed, shared spectrum. However it can be highly optimized by the MAC layer.</a:t>
            </a:r>
          </a:p>
          <a:p>
            <a:pPr lvl="1"/>
            <a:r>
              <a:rPr lang="en-US" dirty="0"/>
              <a:t>IEEE 802 has a history and internal coordination of coexistence between different standards operating in unlicensed spectrum.  3GPP is oriented towards exclusively licensed spectrum, “sharing” is a foreign concept. </a:t>
            </a:r>
          </a:p>
          <a:p>
            <a:r>
              <a:rPr lang="en-US" dirty="0"/>
              <a:t>3GPP has a common strategy for the three use cases. IEEE 802 has a common architecture, but not a common business strategy.</a:t>
            </a:r>
          </a:p>
          <a:p>
            <a:pPr lvl="1"/>
            <a:r>
              <a:rPr lang="en-US" dirty="0"/>
              <a:t>License exempt can provide higher economic value per MHz of spectrum. </a:t>
            </a:r>
          </a:p>
          <a:p>
            <a:pPr lvl="1"/>
            <a:r>
              <a:rPr lang="en-US" dirty="0"/>
              <a:t>See </a:t>
            </a:r>
            <a:r>
              <a:rPr lang="en-US" dirty="0">
                <a:hlinkClick r:id="rId2"/>
              </a:rPr>
              <a:t>WFA economic value</a:t>
            </a:r>
            <a:r>
              <a:rPr lang="en-US" dirty="0"/>
              <a:t>. </a:t>
            </a:r>
            <a:r>
              <a:rPr lang="en-US" dirty="0">
                <a:hlinkClick r:id="rId3"/>
              </a:rPr>
              <a:t>Cisco Visual Networking Index</a:t>
            </a:r>
            <a:r>
              <a:rPr lang="en-US" dirty="0"/>
              <a:t>. Wi-Fi carries more data than all cellular spectrum</a:t>
            </a:r>
          </a:p>
          <a:p>
            <a:pPr lvl="1"/>
            <a:r>
              <a:rPr lang="en-US" dirty="0"/>
              <a:t>Wi-Fi created the expectation of broadband wireless that led to the development of LTE</a:t>
            </a:r>
          </a:p>
          <a:p>
            <a:pPr lvl="1"/>
            <a:endParaRPr lang="en-US" dirty="0"/>
          </a:p>
          <a:p>
            <a:r>
              <a:rPr lang="en-US" dirty="0"/>
              <a:t>What would it look like to combine multiple IEEE 802 standards into a single offering? </a:t>
            </a:r>
          </a:p>
          <a:p>
            <a:pPr lvl="1"/>
            <a:r>
              <a:rPr lang="en-US" dirty="0"/>
              <a:t>Some vendors already do that – integrating 802 technologies into systems.</a:t>
            </a:r>
          </a:p>
          <a:p>
            <a:pPr lvl="1"/>
            <a:r>
              <a:rPr lang="en-US" dirty="0"/>
              <a:t>The “Package” offered by the “5G” ecosystem is clearly articulated. </a:t>
            </a:r>
          </a:p>
          <a:p>
            <a:pPr lvl="1"/>
            <a:r>
              <a:rPr lang="en-US" dirty="0"/>
              <a:t>What is the comparable offering from IEEE 802? </a:t>
            </a:r>
          </a:p>
        </p:txBody>
      </p:sp>
      <p:sp>
        <p:nvSpPr>
          <p:cNvPr id="4" name="Footer Placeholder 3">
            <a:extLst>
              <a:ext uri="{FF2B5EF4-FFF2-40B4-BE49-F238E27FC236}">
                <a16:creationId xmlns:a16="http://schemas.microsoft.com/office/drawing/2014/main" id="{B6ADD57B-77B8-479B-93FB-3AC8F09B11C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E193F71-7939-4CD3-BE68-7D9A6B89ADC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7642246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02C8C-246E-4AC4-B245-FDE387AAA180}"/>
              </a:ext>
            </a:extLst>
          </p:cNvPr>
          <p:cNvSpPr>
            <a:spLocks noGrp="1"/>
          </p:cNvSpPr>
          <p:nvPr>
            <p:ph type="title"/>
          </p:nvPr>
        </p:nvSpPr>
        <p:spPr/>
        <p:txBody>
          <a:bodyPr/>
          <a:lstStyle/>
          <a:p>
            <a:r>
              <a:rPr lang="en-US" dirty="0"/>
              <a:t>Points For Whitepaper Outline</a:t>
            </a:r>
          </a:p>
        </p:txBody>
      </p:sp>
      <p:sp>
        <p:nvSpPr>
          <p:cNvPr id="3" name="Content Placeholder 2">
            <a:extLst>
              <a:ext uri="{FF2B5EF4-FFF2-40B4-BE49-F238E27FC236}">
                <a16:creationId xmlns:a16="http://schemas.microsoft.com/office/drawing/2014/main" id="{07266A28-CE15-4B45-92FF-750C43DFA8BA}"/>
              </a:ext>
            </a:extLst>
          </p:cNvPr>
          <p:cNvSpPr>
            <a:spLocks noGrp="1"/>
          </p:cNvSpPr>
          <p:nvPr>
            <p:ph idx="1"/>
          </p:nvPr>
        </p:nvSpPr>
        <p:spPr/>
        <p:txBody>
          <a:bodyPr>
            <a:normAutofit fontScale="55000" lnSpcReduction="20000"/>
          </a:bodyPr>
          <a:lstStyle/>
          <a:p>
            <a:r>
              <a:rPr lang="en-US" dirty="0"/>
              <a:t>IEEE needs to think about how to create that package without a “subscription model”</a:t>
            </a:r>
          </a:p>
          <a:p>
            <a:pPr lvl="1"/>
            <a:r>
              <a:rPr lang="en-US" dirty="0"/>
              <a:t>IEEE 802 is often free</a:t>
            </a:r>
          </a:p>
          <a:p>
            <a:r>
              <a:rPr lang="en-US" dirty="0"/>
              <a:t>IEEE 802 is deployed in vertical markets, where the network is owned and operated by the user of the services.</a:t>
            </a:r>
          </a:p>
          <a:p>
            <a:r>
              <a:rPr lang="en-US" dirty="0"/>
              <a:t>Are there other models for IEEE 802 other than subscription that can provide ancillary economic value?</a:t>
            </a:r>
          </a:p>
          <a:p>
            <a:pPr lvl="1"/>
            <a:r>
              <a:rPr lang="en-US" dirty="0"/>
              <a:t>Is management of shared spectrum a candidate?</a:t>
            </a:r>
          </a:p>
          <a:p>
            <a:r>
              <a:rPr lang="en-US" dirty="0"/>
              <a:t>IEEE 802 and unlicensed spectrum enables faster innovation</a:t>
            </a:r>
          </a:p>
          <a:p>
            <a:pPr lvl="1"/>
            <a:r>
              <a:rPr lang="en-US" dirty="0"/>
              <a:t>Many of the breakthrough innovations were not as planned</a:t>
            </a:r>
          </a:p>
          <a:p>
            <a:pPr lvl="1"/>
            <a:endParaRPr lang="en-US" dirty="0"/>
          </a:p>
          <a:p>
            <a:r>
              <a:rPr lang="en-US" dirty="0"/>
              <a:t>The story of why IEEE 802 complements everything else, and everything else (alone) is not sufficient.</a:t>
            </a:r>
          </a:p>
          <a:p>
            <a:r>
              <a:rPr lang="en-US" dirty="0"/>
              <a:t>IoT is built around many specialized niches. The challenge is meeting the diverse requirements.  IEEE 802 provides multiple standards to address multiple IoT applications.</a:t>
            </a:r>
          </a:p>
        </p:txBody>
      </p:sp>
      <p:sp>
        <p:nvSpPr>
          <p:cNvPr id="4" name="Footer Placeholder 3">
            <a:extLst>
              <a:ext uri="{FF2B5EF4-FFF2-40B4-BE49-F238E27FC236}">
                <a16:creationId xmlns:a16="http://schemas.microsoft.com/office/drawing/2014/main" id="{8331B74D-75BC-403F-AFEE-E04500A3720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F724023-AAC9-4D72-B29C-B261E7F5B73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341146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solidFill>
                  <a:schemeClr val="bg1">
                    <a:lumMod val="75000"/>
                  </a:schemeClr>
                </a:solidFill>
              </a:rPr>
              <a:t>802.24.2	IoT TG			Chris </a:t>
            </a:r>
            <a:r>
              <a:rPr lang="en-US" altLang="en-US" dirty="0" err="1">
                <a:solidFill>
                  <a:schemeClr val="bg1">
                    <a:lumMod val="75000"/>
                  </a:schemeClr>
                </a:solidFill>
              </a:rPr>
              <a:t>DiMinico</a:t>
            </a:r>
            <a:endParaRPr lang="en-US" altLang="en-US" dirty="0">
              <a:solidFill>
                <a:schemeClr val="bg1">
                  <a:lumMod val="75000"/>
                </a:schemeClr>
              </a:solidFill>
            </a:endParaRPr>
          </a:p>
          <a:p>
            <a:r>
              <a:rPr lang="en-US" altLang="en-US" dirty="0"/>
              <a:t>26 Voting Members</a:t>
            </a:r>
          </a:p>
          <a:p>
            <a:pPr marL="342900" lvl="1" indent="-342900">
              <a:buFontTx/>
              <a:buChar char="•"/>
            </a:pPr>
            <a:r>
              <a:rPr lang="en-US" altLang="en-US" dirty="0"/>
              <a:t>Agenda: 	</a:t>
            </a:r>
            <a:r>
              <a:rPr lang="en-US" dirty="0"/>
              <a:t>24-19-0011-00</a:t>
            </a:r>
            <a:endParaRPr lang="en-US" altLang="en-US" dirty="0"/>
          </a:p>
          <a:p>
            <a:r>
              <a:rPr lang="en-US" altLang="en-US" dirty="0"/>
              <a:t>Meetings for the Week</a:t>
            </a:r>
          </a:p>
          <a:p>
            <a:pPr lvl="1"/>
            <a:r>
              <a:rPr lang="en-US" altLang="en-US" dirty="0"/>
              <a:t>Tuesday PM2		24</a:t>
            </a:r>
          </a:p>
          <a:p>
            <a:pPr lvl="1"/>
            <a:r>
              <a:rPr lang="en-US" altLang="en-US" dirty="0"/>
              <a:t>Wednesday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189651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lstStyle/>
          <a:p>
            <a:r>
              <a:rPr lang="en-US" dirty="0"/>
              <a:t>Develop TOC for white paper from these points</a:t>
            </a:r>
          </a:p>
          <a:p>
            <a:endParaRPr lang="en-US" dirty="0"/>
          </a:p>
          <a:p>
            <a:r>
              <a:rPr lang="en-US" dirty="0"/>
              <a:t>Volunteers requested provide text contributions for white paper</a:t>
            </a:r>
          </a:p>
          <a:p>
            <a:endParaRPr lang="en-US" dirty="0"/>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70000" lnSpcReduction="2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pPr lvl="1"/>
            <a:r>
              <a:rPr lang="en-US" dirty="0"/>
              <a:t>The report includes aspects relevant to both Smart Grid and IoT. </a:t>
            </a:r>
          </a:p>
          <a:p>
            <a:endParaRPr lang="en-US" dirty="0"/>
          </a:p>
          <a:p>
            <a:r>
              <a:rPr lang="en-US" dirty="0"/>
              <a:t>New Document shared in 802.24 Private Area</a:t>
            </a:r>
          </a:p>
          <a:p>
            <a:pPr lvl="1"/>
            <a:r>
              <a:rPr lang="en-US" dirty="0"/>
              <a:t>IEC_SEG8_Deliverable 3_Market Trend_Meeting_Review_010419_v3_clean.pdf</a:t>
            </a:r>
          </a:p>
          <a:p>
            <a:pPr lvl="1"/>
            <a:endParaRPr lang="en-US" dirty="0"/>
          </a:p>
          <a:p>
            <a:endParaRPr lang="en-US" dirty="0"/>
          </a:p>
          <a:p>
            <a:r>
              <a:rPr lang="en-US" dirty="0"/>
              <a:t>Final Opportunity to review and comment as SEG8 is finishing in next few months</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4643036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456F2-DD6B-422D-A338-7198FE67D6C4}"/>
              </a:ext>
            </a:extLst>
          </p:cNvPr>
          <p:cNvSpPr>
            <a:spLocks noGrp="1"/>
          </p:cNvSpPr>
          <p:nvPr>
            <p:ph type="title"/>
          </p:nvPr>
        </p:nvSpPr>
        <p:spPr/>
        <p:txBody>
          <a:bodyPr/>
          <a:lstStyle/>
          <a:p>
            <a:r>
              <a:rPr lang="en-US" dirty="0"/>
              <a:t>P2413 Liaison</a:t>
            </a:r>
          </a:p>
        </p:txBody>
      </p:sp>
      <p:sp>
        <p:nvSpPr>
          <p:cNvPr id="3" name="Content Placeholder 2">
            <a:extLst>
              <a:ext uri="{FF2B5EF4-FFF2-40B4-BE49-F238E27FC236}">
                <a16:creationId xmlns:a16="http://schemas.microsoft.com/office/drawing/2014/main" id="{C3DDAA9F-21D6-4D6D-A642-C160F1CFF65C}"/>
              </a:ext>
            </a:extLst>
          </p:cNvPr>
          <p:cNvSpPr>
            <a:spLocks noGrp="1"/>
          </p:cNvSpPr>
          <p:nvPr>
            <p:ph idx="1"/>
          </p:nvPr>
        </p:nvSpPr>
        <p:spPr/>
        <p:txBody>
          <a:bodyPr/>
          <a:lstStyle/>
          <a:p>
            <a:r>
              <a:rPr lang="en-US" dirty="0"/>
              <a:t>P2413-D0.4.6.pdf currently in Sponsor Ballot</a:t>
            </a:r>
          </a:p>
          <a:p>
            <a:endParaRPr lang="en-US" dirty="0"/>
          </a:p>
          <a:p>
            <a:r>
              <a:rPr lang="en-US" dirty="0"/>
              <a:t>Available in 802.24 Private Area</a:t>
            </a:r>
          </a:p>
          <a:p>
            <a:endParaRPr lang="en-US" dirty="0"/>
          </a:p>
        </p:txBody>
      </p:sp>
      <p:sp>
        <p:nvSpPr>
          <p:cNvPr id="4" name="Footer Placeholder 3">
            <a:extLst>
              <a:ext uri="{FF2B5EF4-FFF2-40B4-BE49-F238E27FC236}">
                <a16:creationId xmlns:a16="http://schemas.microsoft.com/office/drawing/2014/main" id="{5244878C-3D55-4F3A-8E55-FC0FAA00D4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429EE79-D504-4905-ACA2-9B90D4DA91D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5789118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BEF15-236D-4A76-9138-6948EC1FCF34}"/>
              </a:ext>
            </a:extLst>
          </p:cNvPr>
          <p:cNvSpPr>
            <a:spLocks noGrp="1"/>
          </p:cNvSpPr>
          <p:nvPr>
            <p:ph type="title"/>
          </p:nvPr>
        </p:nvSpPr>
        <p:spPr/>
        <p:txBody>
          <a:bodyPr/>
          <a:lstStyle/>
          <a:p>
            <a:r>
              <a:rPr lang="en-US" dirty="0"/>
              <a:t>ATIS TOPS Liaison</a:t>
            </a:r>
          </a:p>
        </p:txBody>
      </p:sp>
      <p:sp>
        <p:nvSpPr>
          <p:cNvPr id="3" name="Content Placeholder 2">
            <a:extLst>
              <a:ext uri="{FF2B5EF4-FFF2-40B4-BE49-F238E27FC236}">
                <a16:creationId xmlns:a16="http://schemas.microsoft.com/office/drawing/2014/main" id="{E878EF43-BF71-430F-834C-8681FE0093D4}"/>
              </a:ext>
            </a:extLst>
          </p:cNvPr>
          <p:cNvSpPr>
            <a:spLocks noGrp="1"/>
          </p:cNvSpPr>
          <p:nvPr>
            <p:ph idx="1"/>
          </p:nvPr>
        </p:nvSpPr>
        <p:spPr>
          <a:xfrm>
            <a:off x="914400" y="1600200"/>
            <a:ext cx="10363200" cy="4495800"/>
          </a:xfrm>
        </p:spPr>
        <p:txBody>
          <a:bodyPr/>
          <a:lstStyle/>
          <a:p>
            <a:r>
              <a:rPr lang="en-US" dirty="0"/>
              <a:t>802.24 provided comments to ATIS in document</a:t>
            </a:r>
          </a:p>
          <a:p>
            <a:pPr lvl="1"/>
            <a:r>
              <a:rPr lang="en-US" dirty="0"/>
              <a:t>802.24-19-0004r2 (IoT_Characteristics_Matrix.xlsx)</a:t>
            </a:r>
          </a:p>
          <a:p>
            <a:r>
              <a:rPr lang="en-US" dirty="0"/>
              <a:t>ATIS expressed thanks to the 802.24 TAG for comments on the IoT Matrix.</a:t>
            </a:r>
          </a:p>
          <a:p>
            <a:r>
              <a:rPr lang="en-US" dirty="0"/>
              <a:t>There was one follow up question for the TAG:</a:t>
            </a:r>
          </a:p>
          <a:p>
            <a:pPr lvl="1"/>
            <a:r>
              <a:rPr lang="en-US" dirty="0"/>
              <a:t>We did have one question regarding the notes provided for the Smart Transmission grid category.  Could you help us understand the comment “this category mixes several applications with differing requirements and characteristics”?</a:t>
            </a:r>
          </a:p>
        </p:txBody>
      </p:sp>
      <p:sp>
        <p:nvSpPr>
          <p:cNvPr id="4" name="Footer Placeholder 3">
            <a:extLst>
              <a:ext uri="{FF2B5EF4-FFF2-40B4-BE49-F238E27FC236}">
                <a16:creationId xmlns:a16="http://schemas.microsoft.com/office/drawing/2014/main" id="{D88D516E-7C53-4AA1-A9A8-6395CCCED6DD}"/>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98C8965-A7AF-4B98-AFFA-9E65476A452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937876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97C65-9EC1-4F12-8AE5-269AB9D57099}"/>
              </a:ext>
            </a:extLst>
          </p:cNvPr>
          <p:cNvSpPr>
            <a:spLocks noGrp="1"/>
          </p:cNvSpPr>
          <p:nvPr>
            <p:ph type="title"/>
          </p:nvPr>
        </p:nvSpPr>
        <p:spPr/>
        <p:txBody>
          <a:bodyPr/>
          <a:lstStyle/>
          <a:p>
            <a:r>
              <a:rPr lang="en-US" dirty="0"/>
              <a:t>ATIS TOPS</a:t>
            </a:r>
          </a:p>
        </p:txBody>
      </p:sp>
      <p:sp>
        <p:nvSpPr>
          <p:cNvPr id="3" name="Content Placeholder 2">
            <a:extLst>
              <a:ext uri="{FF2B5EF4-FFF2-40B4-BE49-F238E27FC236}">
                <a16:creationId xmlns:a16="http://schemas.microsoft.com/office/drawing/2014/main" id="{15C33842-F8DA-4B4C-8F3E-5C7BDC2D21E3}"/>
              </a:ext>
            </a:extLst>
          </p:cNvPr>
          <p:cNvSpPr>
            <a:spLocks noGrp="1"/>
          </p:cNvSpPr>
          <p:nvPr>
            <p:ph idx="1"/>
          </p:nvPr>
        </p:nvSpPr>
        <p:spPr/>
        <p:txBody>
          <a:bodyPr/>
          <a:lstStyle/>
          <a:p>
            <a:r>
              <a:rPr lang="en-US" dirty="0"/>
              <a:t>Discussion and response</a:t>
            </a:r>
          </a:p>
        </p:txBody>
      </p:sp>
      <p:sp>
        <p:nvSpPr>
          <p:cNvPr id="4" name="Footer Placeholder 3">
            <a:extLst>
              <a:ext uri="{FF2B5EF4-FFF2-40B4-BE49-F238E27FC236}">
                <a16:creationId xmlns:a16="http://schemas.microsoft.com/office/drawing/2014/main" id="{2C772D8A-B9EA-48B7-9710-9033D0EFB1C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4F29957-5526-4438-9A5D-FE8EA9E8A37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91686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00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Oliver Holland to lead white paper development</a:t>
            </a:r>
          </a:p>
          <a:p>
            <a:pPr lvl="1"/>
            <a:r>
              <a:rPr lang="en-US" dirty="0"/>
              <a:t>Current Draft </a:t>
            </a:r>
            <a:r>
              <a:rPr lang="en-US" dirty="0">
                <a:hlinkClick r:id="rId2"/>
              </a:rPr>
              <a:t>802.24-19-0003r1</a:t>
            </a:r>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C89D2-0202-49F6-BCC6-172EAC1F18B3}"/>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FDDC01EF-0306-46D5-88B6-C7CDDAE2C8C5}"/>
              </a:ext>
            </a:extLst>
          </p:cNvPr>
          <p:cNvSpPr>
            <a:spLocks noGrp="1"/>
          </p:cNvSpPr>
          <p:nvPr>
            <p:ph idx="1"/>
          </p:nvPr>
        </p:nvSpPr>
        <p:spPr/>
        <p:txBody>
          <a:bodyPr/>
          <a:lstStyle/>
          <a:p>
            <a:r>
              <a:rPr lang="en-US" dirty="0"/>
              <a:t>Discussion Notes</a:t>
            </a:r>
          </a:p>
        </p:txBody>
      </p:sp>
      <p:sp>
        <p:nvSpPr>
          <p:cNvPr id="4" name="Footer Placeholder 3">
            <a:extLst>
              <a:ext uri="{FF2B5EF4-FFF2-40B4-BE49-F238E27FC236}">
                <a16:creationId xmlns:a16="http://schemas.microsoft.com/office/drawing/2014/main" id="{3D2E5E79-1175-411E-8A70-E890417C54D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7229E10-BB67-4BD2-B55B-06AE098F6B2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19028739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 (802.19.3)</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914400" y="1752600"/>
            <a:ext cx="10363200" cy="4722815"/>
          </a:xfrm>
        </p:spPr>
        <p:txBody>
          <a:bodyPr>
            <a:normAutofit fontScale="77500" lnSpcReduction="20000"/>
          </a:bodyPr>
          <a:lstStyle/>
          <a:p>
            <a:r>
              <a:rPr lang="en-US" dirty="0"/>
              <a:t>802.24 will develop a whitepaper/document for application-specific use cases. Identifying where each standard is most suitable, and how to make best use of other changes. </a:t>
            </a:r>
          </a:p>
          <a:p>
            <a:pPr lvl="2"/>
            <a:r>
              <a:rPr lang="en-US" dirty="0"/>
              <a:t>Identify use cases where 802.15.4g is not sufficient and both are needed</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pPr lvl="2"/>
            <a:endParaRPr lang="en-US" dirty="0"/>
          </a:p>
          <a:p>
            <a:r>
              <a:rPr lang="en-US" dirty="0"/>
              <a:t>802.19.3 project schedule: </a:t>
            </a:r>
          </a:p>
          <a:p>
            <a:pPr lvl="1"/>
            <a:r>
              <a:rPr lang="en-US" dirty="0"/>
              <a:t>A draft ready by April</a:t>
            </a:r>
          </a:p>
          <a:p>
            <a:pPr lvl="1"/>
            <a:r>
              <a:rPr lang="en-US" dirty="0"/>
              <a:t>WG Ballot Sept 2019</a:t>
            </a:r>
          </a:p>
          <a:p>
            <a:pPr lvl="1"/>
            <a:r>
              <a:rPr lang="en-US" dirty="0"/>
              <a:t>SA Ballot November 2019</a:t>
            </a:r>
          </a:p>
          <a:p>
            <a:r>
              <a:rPr lang="en-US" dirty="0"/>
              <a:t>Plan to develop a white paper in 2</a:t>
            </a:r>
            <a:r>
              <a:rPr lang="en-US" baseline="30000" dirty="0"/>
              <a:t>nd</a:t>
            </a:r>
            <a:r>
              <a:rPr lang="en-US" dirty="0"/>
              <a:t> half of year. Review status in July</a:t>
            </a:r>
          </a:p>
          <a:p>
            <a:endParaRPr lang="en-US" dirty="0"/>
          </a:p>
          <a:p>
            <a:pPr marL="0" indent="0">
              <a:buNone/>
            </a:pPr>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2019 TAG Activity Plan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0000" lnSpcReduction="20000"/>
          </a:bodyPr>
          <a:lstStyle/>
          <a:p>
            <a:r>
              <a:rPr lang="en-US" dirty="0"/>
              <a:t>“Low latency” White Paper </a:t>
            </a:r>
          </a:p>
          <a:p>
            <a:pPr lvl="1"/>
            <a:r>
              <a:rPr lang="en-US" dirty="0"/>
              <a:t>Include 802.21 AR/VR activity</a:t>
            </a:r>
          </a:p>
          <a:p>
            <a:pPr lvl="1"/>
            <a:r>
              <a:rPr lang="en-US" dirty="0"/>
              <a:t>Nendica FFIOT might also fit into this</a:t>
            </a:r>
          </a:p>
          <a:p>
            <a:r>
              <a:rPr lang="en-US" dirty="0"/>
              <a:t>“Network Integration” white paper about unique benefits of IEEE 802 architecture</a:t>
            </a:r>
          </a:p>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2H 2019 for starting</a:t>
            </a:r>
          </a:p>
          <a:p>
            <a:r>
              <a:rPr lang="en-US" dirty="0"/>
              <a:t>TBD</a:t>
            </a:r>
          </a:p>
          <a:p>
            <a:pPr lvl="1"/>
            <a:r>
              <a:rPr lang="en-US" dirty="0"/>
              <a:t>802.24 white paper on IoT and P2413</a:t>
            </a:r>
          </a:p>
          <a:p>
            <a:pPr lvl="1"/>
            <a:r>
              <a:rPr lang="en-US" dirty="0"/>
              <a:t>Update of first Smart Grid white paper to address latest amendments of 802.15.4 u, v, w, x, y, </a:t>
            </a:r>
            <a:r>
              <a:rPr lang="en-US" dirty="0" err="1"/>
              <a:t>Revmd</a:t>
            </a:r>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28600"/>
            <a:ext cx="7772400" cy="381000"/>
          </a:xfrm>
        </p:spPr>
        <p:txBody>
          <a:bodyPr>
            <a:normAutofit fontScale="90000"/>
          </a:bodyPr>
          <a:lstStyle/>
          <a:p>
            <a:r>
              <a:rPr lang="en-US" sz="2400" dirty="0">
                <a:solidFill>
                  <a:srgbClr val="7030A0"/>
                </a:solidFill>
              </a:rPr>
              <a:t>Agenda – 802.24-19-0011r2</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6" name="Table 5">
            <a:extLst>
              <a:ext uri="{FF2B5EF4-FFF2-40B4-BE49-F238E27FC236}">
                <a16:creationId xmlns:a16="http://schemas.microsoft.com/office/drawing/2014/main" id="{EED5A776-1C9C-400F-A4CF-2B018024ADEF}"/>
              </a:ext>
            </a:extLst>
          </p:cNvPr>
          <p:cNvGraphicFramePr>
            <a:graphicFrameLocks noGrp="1"/>
          </p:cNvGraphicFramePr>
          <p:nvPr>
            <p:extLst>
              <p:ext uri="{D42A27DB-BD31-4B8C-83A1-F6EECF244321}">
                <p14:modId xmlns:p14="http://schemas.microsoft.com/office/powerpoint/2010/main" val="3982871041"/>
              </p:ext>
            </p:extLst>
          </p:nvPr>
        </p:nvGraphicFramePr>
        <p:xfrm>
          <a:off x="914401" y="838200"/>
          <a:ext cx="10566398" cy="5410198"/>
        </p:xfrm>
        <a:graphic>
          <a:graphicData uri="http://schemas.openxmlformats.org/drawingml/2006/table">
            <a:tbl>
              <a:tblPr>
                <a:tableStyleId>{5C22544A-7EE6-4342-B048-85BDC9FD1C3A}</a:tableStyleId>
              </a:tblPr>
              <a:tblGrid>
                <a:gridCol w="787270">
                  <a:extLst>
                    <a:ext uri="{9D8B030D-6E8A-4147-A177-3AD203B41FA5}">
                      <a16:colId xmlns:a16="http://schemas.microsoft.com/office/drawing/2014/main" val="614105980"/>
                    </a:ext>
                  </a:extLst>
                </a:gridCol>
                <a:gridCol w="6977373">
                  <a:extLst>
                    <a:ext uri="{9D8B030D-6E8A-4147-A177-3AD203B41FA5}">
                      <a16:colId xmlns:a16="http://schemas.microsoft.com/office/drawing/2014/main" val="187079256"/>
                    </a:ext>
                  </a:extLst>
                </a:gridCol>
                <a:gridCol w="1377723">
                  <a:extLst>
                    <a:ext uri="{9D8B030D-6E8A-4147-A177-3AD203B41FA5}">
                      <a16:colId xmlns:a16="http://schemas.microsoft.com/office/drawing/2014/main" val="314283167"/>
                    </a:ext>
                  </a:extLst>
                </a:gridCol>
                <a:gridCol w="636762">
                  <a:extLst>
                    <a:ext uri="{9D8B030D-6E8A-4147-A177-3AD203B41FA5}">
                      <a16:colId xmlns:a16="http://schemas.microsoft.com/office/drawing/2014/main" val="1098247655"/>
                    </a:ext>
                  </a:extLst>
                </a:gridCol>
                <a:gridCol w="787270">
                  <a:extLst>
                    <a:ext uri="{9D8B030D-6E8A-4147-A177-3AD203B41FA5}">
                      <a16:colId xmlns:a16="http://schemas.microsoft.com/office/drawing/2014/main" val="1808744850"/>
                    </a:ext>
                  </a:extLst>
                </a:gridCol>
              </a:tblGrid>
              <a:tr h="227174">
                <a:tc gridSpan="2">
                  <a:txBody>
                    <a:bodyPr/>
                    <a:lstStyle/>
                    <a:p>
                      <a:pPr algn="l" fontAlgn="b"/>
                      <a:r>
                        <a:rPr lang="en-US" sz="1100" u="none" strike="noStrike">
                          <a:effectLst/>
                        </a:rPr>
                        <a:t>802.24 Agenda - May 2019, Atlanta, Georgia, USA</a:t>
                      </a:r>
                      <a:endParaRPr lang="en-US" sz="1100" b="1" i="0" u="none" strike="noStrike">
                        <a:solidFill>
                          <a:srgbClr val="000000"/>
                        </a:solidFill>
                        <a:effectLst/>
                        <a:latin typeface="Arial1"/>
                      </a:endParaRPr>
                    </a:p>
                  </a:txBody>
                  <a:tcPr marL="8530" marR="8530" marT="8530" marB="0" anchor="b"/>
                </a:tc>
                <a:tc hMerge="1">
                  <a:txBody>
                    <a:bodyPr/>
                    <a:lstStyle/>
                    <a:p>
                      <a:endParaRPr lang="en-US"/>
                    </a:p>
                  </a:txBody>
                  <a:tcPr/>
                </a:tc>
                <a:tc gridSpan="2">
                  <a:txBody>
                    <a:bodyPr/>
                    <a:lstStyle/>
                    <a:p>
                      <a:pPr algn="l" fontAlgn="b"/>
                      <a:r>
                        <a:rPr lang="en-US" sz="1100" u="none" strike="noStrike" dirty="0">
                          <a:effectLst/>
                        </a:rPr>
                        <a:t>24-19-0011-02-0000</a:t>
                      </a:r>
                      <a:endParaRPr lang="en-US" sz="1100" b="1" i="0" u="none" strike="noStrike" dirty="0">
                        <a:solidFill>
                          <a:srgbClr val="000000"/>
                        </a:solidFill>
                        <a:effectLst/>
                        <a:latin typeface="Arial1"/>
                      </a:endParaRPr>
                    </a:p>
                  </a:txBody>
                  <a:tcPr marL="8530" marR="8530" marT="8530" marB="0" anchor="b"/>
                </a:tc>
                <a:tc hMerge="1">
                  <a:txBody>
                    <a:bodyPr/>
                    <a:lstStyle/>
                    <a:p>
                      <a:endParaRPr lang="en-US"/>
                    </a:p>
                  </a:txBody>
                  <a:tcPr/>
                </a:tc>
                <a:tc>
                  <a:txBody>
                    <a:bodyPr/>
                    <a:lstStyle/>
                    <a:p>
                      <a:pPr algn="l" fontAlgn="b"/>
                      <a:endParaRPr lang="en-US" sz="900" b="0" i="0" u="none" strike="noStrike">
                        <a:solidFill>
                          <a:srgbClr val="000000"/>
                        </a:solidFill>
                        <a:effectLst/>
                        <a:latin typeface="Arial1"/>
                      </a:endParaRPr>
                    </a:p>
                  </a:txBody>
                  <a:tcPr marL="8530" marR="8530" marT="8530" marB="0" anchor="b"/>
                </a:tc>
                <a:extLst>
                  <a:ext uri="{0D108BD9-81ED-4DB2-BD59-A6C34878D82A}">
                    <a16:rowId xmlns:a16="http://schemas.microsoft.com/office/drawing/2014/main" val="3362704155"/>
                  </a:ext>
                </a:extLst>
              </a:tr>
              <a:tr h="216356">
                <a:tc>
                  <a:txBody>
                    <a:bodyPr/>
                    <a:lstStyle/>
                    <a:p>
                      <a:pPr algn="ctr" fontAlgn="b"/>
                      <a:endParaRPr lang="en-US" sz="900" b="0" i="0" u="none" strike="noStrike">
                        <a:solidFill>
                          <a:srgbClr val="000000"/>
                        </a:solidFill>
                        <a:effectLst/>
                        <a:latin typeface="Times New Roman1"/>
                      </a:endParaRPr>
                    </a:p>
                  </a:txBody>
                  <a:tcPr marL="8530" marR="8530" marT="8530" marB="0" anchor="b"/>
                </a:tc>
                <a:tc>
                  <a:txBody>
                    <a:bodyPr/>
                    <a:lstStyle/>
                    <a:p>
                      <a:pPr algn="l" fontAlgn="b"/>
                      <a:endParaRPr lang="en-US" sz="900" b="0" i="0" u="none" strike="noStrike">
                        <a:solidFill>
                          <a:srgbClr val="000000"/>
                        </a:solidFill>
                        <a:effectLst/>
                        <a:latin typeface="Times New Roman1"/>
                      </a:endParaRPr>
                    </a:p>
                  </a:txBody>
                  <a:tcPr marL="8530" marR="8530" marT="8530" marB="0" anchor="b"/>
                </a:tc>
                <a:tc>
                  <a:txBody>
                    <a:bodyPr/>
                    <a:lstStyle/>
                    <a:p>
                      <a:pPr algn="l" fontAlgn="b"/>
                      <a:endParaRPr lang="en-US" sz="1000" b="0" i="0" u="none" strike="noStrike">
                        <a:solidFill>
                          <a:srgbClr val="000000"/>
                        </a:solidFill>
                        <a:effectLst/>
                        <a:latin typeface="Times New Roman1"/>
                      </a:endParaRPr>
                    </a:p>
                  </a:txBody>
                  <a:tcPr marL="8530" marR="8530" marT="8530" marB="0" anchor="b"/>
                </a:tc>
                <a:tc>
                  <a:txBody>
                    <a:bodyPr/>
                    <a:lstStyle/>
                    <a:p>
                      <a:pPr algn="l" fontAlgn="b"/>
                      <a:endParaRPr lang="en-US" sz="900" b="0" i="0" u="none" strike="noStrike">
                        <a:solidFill>
                          <a:srgbClr val="000000"/>
                        </a:solidFill>
                        <a:effectLst/>
                        <a:latin typeface="Times New Roman" panose="02020603050405020304" pitchFamily="18" charset="0"/>
                      </a:endParaRPr>
                    </a:p>
                  </a:txBody>
                  <a:tcPr marL="8530" marR="8530" marT="8530" marB="0" anchor="b"/>
                </a:tc>
                <a:tc>
                  <a:txBody>
                    <a:bodyPr/>
                    <a:lstStyle/>
                    <a:p>
                      <a:pPr algn="l" fontAlgn="b"/>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2159258059"/>
                  </a:ext>
                </a:extLst>
              </a:tr>
              <a:tr h="223424">
                <a:tc>
                  <a:txBody>
                    <a:bodyPr/>
                    <a:lstStyle/>
                    <a:p>
                      <a:pPr algn="ctr" fontAlgn="t"/>
                      <a:r>
                        <a:rPr lang="en-US" sz="1100" u="none" strike="noStrike">
                          <a:effectLst/>
                        </a:rPr>
                        <a:t>1</a:t>
                      </a:r>
                      <a:endParaRPr lang="en-US" sz="1100" b="1" i="0" u="none" strike="noStrike">
                        <a:solidFill>
                          <a:srgbClr val="000000"/>
                        </a:solidFill>
                        <a:effectLst/>
                        <a:latin typeface="Times New Roman1"/>
                      </a:endParaRPr>
                    </a:p>
                  </a:txBody>
                  <a:tcPr marL="8530" marR="8530" marT="8530" marB="0"/>
                </a:tc>
                <a:tc>
                  <a:txBody>
                    <a:bodyPr/>
                    <a:lstStyle/>
                    <a:p>
                      <a:pPr algn="ctr" fontAlgn="b"/>
                      <a:r>
                        <a:rPr lang="en-US" sz="1100" u="none" strike="noStrike">
                          <a:effectLst/>
                        </a:rPr>
                        <a:t>Tuesday PM2 session</a:t>
                      </a:r>
                      <a:endParaRPr lang="en-US" sz="1100" b="1" i="0" u="none" strike="noStrike">
                        <a:solidFill>
                          <a:srgbClr val="000000"/>
                        </a:solidFill>
                        <a:effectLst/>
                        <a:latin typeface="Times New Roman1"/>
                      </a:endParaRPr>
                    </a:p>
                  </a:txBody>
                  <a:tcPr marL="8530" marR="8530" marT="8530" marB="0" anchor="b"/>
                </a:tc>
                <a:tc>
                  <a:txBody>
                    <a:bodyPr/>
                    <a:lstStyle/>
                    <a:p>
                      <a:pPr algn="l" fontAlgn="b"/>
                      <a:endParaRPr lang="en-US" sz="1000" b="0" i="0" u="none" strike="noStrike">
                        <a:solidFill>
                          <a:srgbClr val="000000"/>
                        </a:solidFill>
                        <a:effectLst/>
                        <a:latin typeface="Arial1"/>
                      </a:endParaRPr>
                    </a:p>
                  </a:txBody>
                  <a:tcPr marL="8530" marR="8530" marT="8530"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l" fontAlgn="b"/>
                      <a:endParaRPr lang="en-US" sz="1000" b="0" i="0" u="none" strike="noStrike">
                        <a:solidFill>
                          <a:srgbClr val="000000"/>
                        </a:solidFill>
                        <a:effectLst/>
                        <a:latin typeface="Arial1"/>
                      </a:endParaRPr>
                    </a:p>
                  </a:txBody>
                  <a:tcPr marL="8530" marR="8530" marT="8530" marB="0" anchor="b"/>
                </a:tc>
                <a:extLst>
                  <a:ext uri="{0D108BD9-81ED-4DB2-BD59-A6C34878D82A}">
                    <a16:rowId xmlns:a16="http://schemas.microsoft.com/office/drawing/2014/main" val="1302183106"/>
                  </a:ext>
                </a:extLst>
              </a:tr>
              <a:tr h="216356">
                <a:tc>
                  <a:txBody>
                    <a:bodyPr/>
                    <a:lstStyle/>
                    <a:p>
                      <a:pPr algn="ctr" fontAlgn="t"/>
                      <a:r>
                        <a:rPr lang="en-US" sz="1000" u="none" strike="noStrike">
                          <a:effectLst/>
                        </a:rPr>
                        <a:t>1.1</a:t>
                      </a:r>
                      <a:endParaRPr lang="en-US" sz="10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Call session to order, present “Guidelines for IEEE SA meetings”, Quorum</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2453779563"/>
                  </a:ext>
                </a:extLst>
              </a:tr>
              <a:tr h="216356">
                <a:tc>
                  <a:txBody>
                    <a:bodyPr/>
                    <a:lstStyle/>
                    <a:p>
                      <a:pPr algn="ctr" fontAlgn="t"/>
                      <a:r>
                        <a:rPr lang="en-US" sz="1000" u="none" strike="noStrike">
                          <a:effectLst/>
                        </a:rPr>
                        <a:t>1.2</a:t>
                      </a:r>
                      <a:endParaRPr lang="en-US" sz="10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Review of Agenda / Approval of Agenda</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4:05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3419168713"/>
                  </a:ext>
                </a:extLst>
              </a:tr>
              <a:tr h="216356">
                <a:tc>
                  <a:txBody>
                    <a:bodyPr/>
                    <a:lstStyle/>
                    <a:p>
                      <a:pPr algn="ctr" fontAlgn="t"/>
                      <a:r>
                        <a:rPr lang="en-US" sz="1000" u="none" strike="noStrike">
                          <a:effectLst/>
                        </a:rPr>
                        <a:t>1.3</a:t>
                      </a:r>
                      <a:endParaRPr lang="en-US" sz="10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Approve minutes from prior TAG meeting</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4:10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1557432252"/>
                  </a:ext>
                </a:extLst>
              </a:tr>
              <a:tr h="216356">
                <a:tc>
                  <a:txBody>
                    <a:bodyPr/>
                    <a:lstStyle/>
                    <a:p>
                      <a:pPr algn="ctr" fontAlgn="t"/>
                      <a:r>
                        <a:rPr lang="en-US" sz="1000" u="none" strike="noStrike">
                          <a:effectLst/>
                        </a:rPr>
                        <a:t>1.4</a:t>
                      </a:r>
                      <a:endParaRPr lang="en-US" sz="10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Introduction/meeting objectives / Review action items from previous meeting</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4:15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2188264782"/>
                  </a:ext>
                </a:extLst>
              </a:tr>
              <a:tr h="216356">
                <a:tc>
                  <a:txBody>
                    <a:bodyPr/>
                    <a:lstStyle/>
                    <a:p>
                      <a:pPr algn="ctr" fontAlgn="t"/>
                      <a:r>
                        <a:rPr lang="en-US" sz="1000" u="none" strike="noStrike">
                          <a:effectLst/>
                        </a:rPr>
                        <a:t>1.5</a:t>
                      </a:r>
                      <a:endParaRPr lang="en-US" sz="10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Liaison Review </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10</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3884204943"/>
                  </a:ext>
                </a:extLst>
              </a:tr>
              <a:tr h="216356">
                <a:tc>
                  <a:txBody>
                    <a:bodyPr/>
                    <a:lstStyle/>
                    <a:p>
                      <a:pPr algn="ctr" fontAlgn="t"/>
                      <a:r>
                        <a:rPr lang="en-US" sz="1000" u="none" strike="noStrike">
                          <a:effectLst/>
                        </a:rPr>
                        <a:t>1.6</a:t>
                      </a:r>
                      <a:endParaRPr lang="en-US" sz="10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802.24.1 Smart Grid Task Group </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4:30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3729006610"/>
                  </a:ext>
                </a:extLst>
              </a:tr>
              <a:tr h="216356">
                <a:tc>
                  <a:txBody>
                    <a:bodyPr/>
                    <a:lstStyle/>
                    <a:p>
                      <a:pPr algn="ctr" fontAlgn="t"/>
                      <a:r>
                        <a:rPr lang="en-US" sz="1000" u="none" strike="noStrike">
                          <a:effectLst/>
                        </a:rPr>
                        <a:t>1.7</a:t>
                      </a:r>
                      <a:endParaRPr lang="en-US" sz="10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ITU and regulatory items</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Godfrey/Holcomb</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4:30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1589513460"/>
                  </a:ext>
                </a:extLst>
              </a:tr>
              <a:tr h="397374">
                <a:tc>
                  <a:txBody>
                    <a:bodyPr/>
                    <a:lstStyle/>
                    <a:p>
                      <a:pPr algn="ctr" fontAlgn="t"/>
                      <a:r>
                        <a:rPr lang="en-US" sz="1000" u="none" strike="noStrike">
                          <a:effectLst/>
                        </a:rPr>
                        <a:t>1.8</a:t>
                      </a:r>
                      <a:endParaRPr lang="en-US" sz="10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Collaboration with 802.21: 'Network Enablers for Seamless HMD-based VR (Virtual Reality)’ </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 / Das</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30</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4:45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1945494431"/>
                  </a:ext>
                </a:extLst>
              </a:tr>
              <a:tr h="216356">
                <a:tc>
                  <a:txBody>
                    <a:bodyPr/>
                    <a:lstStyle/>
                    <a:p>
                      <a:pPr algn="ctr" fontAlgn="t"/>
                      <a:r>
                        <a:rPr lang="en-US" sz="1000" u="none" strike="noStrike">
                          <a:effectLst/>
                        </a:rPr>
                        <a:t>1.9</a:t>
                      </a:r>
                      <a:endParaRPr lang="en-US" sz="10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Progressing "Network Integration" concept into a project</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30</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5:15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3685482590"/>
                  </a:ext>
                </a:extLst>
              </a:tr>
              <a:tr h="216356">
                <a:tc>
                  <a:txBody>
                    <a:bodyPr/>
                    <a:lstStyle/>
                    <a:p>
                      <a:pPr algn="ctr" fontAlgn="t"/>
                      <a:r>
                        <a:rPr lang="en-US" sz="1000" u="none" strike="noStrike">
                          <a:effectLst/>
                        </a:rPr>
                        <a:t>2</a:t>
                      </a:r>
                      <a:endParaRPr lang="en-US" sz="1000" b="0" i="0" u="none" strike="noStrike">
                        <a:solidFill>
                          <a:srgbClr val="000000"/>
                        </a:solidFill>
                        <a:effectLst/>
                        <a:latin typeface="Times New Roman1"/>
                      </a:endParaRPr>
                    </a:p>
                  </a:txBody>
                  <a:tcPr marL="8530" marR="8530" marT="8530" marB="0"/>
                </a:tc>
                <a:tc>
                  <a:txBody>
                    <a:bodyPr/>
                    <a:lstStyle/>
                    <a:p>
                      <a:pPr algn="l" fontAlgn="b"/>
                      <a:r>
                        <a:rPr lang="en-US" sz="1000" u="none" strike="noStrike">
                          <a:effectLst/>
                        </a:rPr>
                        <a:t>Recess </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5:45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741042237"/>
                  </a:ext>
                </a:extLst>
              </a:tr>
              <a:tr h="259626">
                <a:tc>
                  <a:txBody>
                    <a:bodyPr/>
                    <a:lstStyle/>
                    <a:p>
                      <a:pPr algn="ctr" fontAlgn="t"/>
                      <a:endParaRPr lang="en-US" sz="1000" b="0" i="0" u="none" strike="noStrike">
                        <a:solidFill>
                          <a:srgbClr val="000000"/>
                        </a:solidFill>
                        <a:effectLst/>
                        <a:latin typeface="Times New Roman1"/>
                      </a:endParaRPr>
                    </a:p>
                  </a:txBody>
                  <a:tcPr marL="8530" marR="8530" marT="8530" marB="0"/>
                </a:tc>
                <a:tc>
                  <a:txBody>
                    <a:bodyPr/>
                    <a:lstStyle/>
                    <a:p>
                      <a:pPr algn="l" fontAlgn="b"/>
                      <a:endParaRPr lang="en-US" sz="1000" b="0" i="0" u="none" strike="noStrike">
                        <a:solidFill>
                          <a:srgbClr val="000000"/>
                        </a:solidFill>
                        <a:effectLst/>
                        <a:latin typeface="Calibri" panose="020F0502020204030204" pitchFamily="34" charset="0"/>
                      </a:endParaRPr>
                    </a:p>
                  </a:txBody>
                  <a:tcPr marL="8530" marR="8530" marT="8530"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l" fontAlgn="b"/>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2205180211"/>
                  </a:ext>
                </a:extLst>
              </a:tr>
              <a:tr h="227174">
                <a:tc>
                  <a:txBody>
                    <a:bodyPr/>
                    <a:lstStyle/>
                    <a:p>
                      <a:pPr algn="ctr" fontAlgn="t"/>
                      <a:r>
                        <a:rPr lang="en-US" sz="1100" u="none" strike="noStrike">
                          <a:effectLst/>
                        </a:rPr>
                        <a:t>2</a:t>
                      </a:r>
                      <a:endParaRPr lang="en-US" sz="1100" b="1" i="0" u="none" strike="noStrike">
                        <a:solidFill>
                          <a:srgbClr val="000000"/>
                        </a:solidFill>
                        <a:effectLst/>
                        <a:latin typeface="Times New Roman1"/>
                      </a:endParaRPr>
                    </a:p>
                  </a:txBody>
                  <a:tcPr marL="8530" marR="8530" marT="8530" marB="0"/>
                </a:tc>
                <a:tc>
                  <a:txBody>
                    <a:bodyPr/>
                    <a:lstStyle/>
                    <a:p>
                      <a:pPr algn="ctr" fontAlgn="b"/>
                      <a:r>
                        <a:rPr lang="en-US" sz="1100" u="none" strike="noStrike">
                          <a:effectLst/>
                        </a:rPr>
                        <a:t>Wednesday PM2 session</a:t>
                      </a:r>
                      <a:endParaRPr lang="en-US" sz="1100" b="1" i="0" u="none" strike="noStrike">
                        <a:solidFill>
                          <a:srgbClr val="000000"/>
                        </a:solidFill>
                        <a:effectLst/>
                        <a:latin typeface="Times New Roman1"/>
                      </a:endParaRPr>
                    </a:p>
                  </a:txBody>
                  <a:tcPr marL="8530" marR="8530" marT="8530" marB="0" anchor="b"/>
                </a:tc>
                <a:tc>
                  <a:txBody>
                    <a:bodyPr/>
                    <a:lstStyle/>
                    <a:p>
                      <a:pPr algn="l" fontAlgn="b"/>
                      <a:endParaRPr lang="en-US" sz="1000" b="0" i="0" u="none" strike="noStrike">
                        <a:solidFill>
                          <a:srgbClr val="000000"/>
                        </a:solidFill>
                        <a:effectLst/>
                        <a:latin typeface="Arial1"/>
                      </a:endParaRPr>
                    </a:p>
                  </a:txBody>
                  <a:tcPr marL="8530" marR="8530" marT="8530"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l" fontAlgn="b"/>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4174592843"/>
                  </a:ext>
                </a:extLst>
              </a:tr>
              <a:tr h="216356">
                <a:tc>
                  <a:txBody>
                    <a:bodyPr/>
                    <a:lstStyle/>
                    <a:p>
                      <a:pPr algn="ctr" fontAlgn="t"/>
                      <a:r>
                        <a:rPr lang="en-US" sz="900" u="none" strike="noStrike">
                          <a:effectLst/>
                        </a:rPr>
                        <a:t>2.1</a:t>
                      </a:r>
                      <a:endParaRPr lang="en-US" sz="900" b="0" i="0" u="none" strike="noStrike">
                        <a:solidFill>
                          <a:srgbClr val="000000"/>
                        </a:solidFill>
                        <a:effectLst/>
                        <a:latin typeface="Times New Roman1"/>
                      </a:endParaRPr>
                    </a:p>
                  </a:txBody>
                  <a:tcPr marL="8530" marR="8530" marT="8530" marB="0"/>
                </a:tc>
                <a:tc>
                  <a:txBody>
                    <a:bodyPr/>
                    <a:lstStyle/>
                    <a:p>
                      <a:pPr algn="l" fontAlgn="b"/>
                      <a:r>
                        <a:rPr lang="en-US" sz="1000" u="none" strike="noStrike">
                          <a:effectLst/>
                        </a:rPr>
                        <a:t>Call to Order  802.24 TAG</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1160078658"/>
                  </a:ext>
                </a:extLst>
              </a:tr>
              <a:tr h="216356">
                <a:tc>
                  <a:txBody>
                    <a:bodyPr/>
                    <a:lstStyle/>
                    <a:p>
                      <a:pPr algn="ctr" fontAlgn="t"/>
                      <a:r>
                        <a:rPr lang="en-US" sz="900" u="none" strike="noStrike">
                          <a:effectLst/>
                        </a:rPr>
                        <a:t>2.2</a:t>
                      </a:r>
                      <a:endParaRPr lang="en-US" sz="9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Liasion Discussion of IEC SEG8 report "Deliverable 3_Market Trend_Meeting_Review"</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4:15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3758445868"/>
                  </a:ext>
                </a:extLst>
              </a:tr>
              <a:tr h="216356">
                <a:tc>
                  <a:txBody>
                    <a:bodyPr/>
                    <a:lstStyle/>
                    <a:p>
                      <a:pPr algn="ctr" fontAlgn="t"/>
                      <a:r>
                        <a:rPr lang="en-US" sz="900" u="none" strike="noStrike">
                          <a:effectLst/>
                        </a:rPr>
                        <a:t>2.3</a:t>
                      </a:r>
                      <a:endParaRPr lang="en-US" sz="9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Update on P2413 Liaison</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Winkel?</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4:30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939974684"/>
                  </a:ext>
                </a:extLst>
              </a:tr>
              <a:tr h="216356">
                <a:tc>
                  <a:txBody>
                    <a:bodyPr/>
                    <a:lstStyle/>
                    <a:p>
                      <a:pPr algn="ctr" fontAlgn="t"/>
                      <a:r>
                        <a:rPr lang="en-US" sz="900" u="none" strike="noStrike">
                          <a:effectLst/>
                        </a:rPr>
                        <a:t>2.4</a:t>
                      </a:r>
                      <a:endParaRPr lang="en-US" sz="9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Update on ATIS TOPS Liaison on IoT </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Godfrey/Khatibi</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4:45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1966346779"/>
                  </a:ext>
                </a:extLst>
              </a:tr>
              <a:tr h="216356">
                <a:tc>
                  <a:txBody>
                    <a:bodyPr/>
                    <a:lstStyle/>
                    <a:p>
                      <a:pPr algn="ctr" fontAlgn="t"/>
                      <a:r>
                        <a:rPr lang="en-US" sz="900" u="none" strike="noStrike">
                          <a:effectLst/>
                        </a:rPr>
                        <a:t>2.4</a:t>
                      </a:r>
                      <a:endParaRPr lang="en-US" sz="9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Low Latency White Paper</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Holland</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40</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5:25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3646834755"/>
                  </a:ext>
                </a:extLst>
              </a:tr>
              <a:tr h="397374">
                <a:tc>
                  <a:txBody>
                    <a:bodyPr/>
                    <a:lstStyle/>
                    <a:p>
                      <a:pPr algn="ctr" fontAlgn="t"/>
                      <a:r>
                        <a:rPr lang="en-US" sz="900" u="none" strike="noStrike">
                          <a:effectLst/>
                        </a:rPr>
                        <a:t>2.5</a:t>
                      </a:r>
                      <a:endParaRPr lang="en-US" sz="900" b="0" i="0" u="none" strike="noStrike">
                        <a:solidFill>
                          <a:srgbClr val="000000"/>
                        </a:solidFill>
                        <a:effectLst/>
                        <a:latin typeface="Times New Roman1"/>
                      </a:endParaRPr>
                    </a:p>
                  </a:txBody>
                  <a:tcPr marL="8530" marR="8530" marT="8530" marB="0"/>
                </a:tc>
                <a:tc>
                  <a:txBody>
                    <a:bodyPr/>
                    <a:lstStyle/>
                    <a:p>
                      <a:pPr algn="l" fontAlgn="t"/>
                      <a:r>
                        <a:rPr lang="en-US" sz="1000" u="none" strike="noStrike">
                          <a:effectLst/>
                        </a:rPr>
                        <a:t>Whitepaper/document for application-specific use cases of Sub 1GHz standards 802.15.4g and 802.11ah</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l" fontAlgn="b"/>
                      <a:r>
                        <a:rPr lang="en-US" sz="1000" u="none" strike="noStrike">
                          <a:effectLst/>
                        </a:rPr>
                        <a:t>Godfrey/Rolfe</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5:40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1452698267"/>
                  </a:ext>
                </a:extLst>
              </a:tr>
              <a:tr h="216356">
                <a:tc>
                  <a:txBody>
                    <a:bodyPr/>
                    <a:lstStyle/>
                    <a:p>
                      <a:pPr algn="ctr" fontAlgn="t"/>
                      <a:r>
                        <a:rPr lang="en-US" sz="900" u="none" strike="noStrike">
                          <a:effectLst/>
                        </a:rPr>
                        <a:t>2.6</a:t>
                      </a:r>
                      <a:endParaRPr lang="en-US" sz="900" b="0" i="0" u="none" strike="noStrike">
                        <a:solidFill>
                          <a:srgbClr val="000000"/>
                        </a:solidFill>
                        <a:effectLst/>
                        <a:latin typeface="Times New Roman1"/>
                      </a:endParaRPr>
                    </a:p>
                  </a:txBody>
                  <a:tcPr marL="8530" marR="8530" marT="8530" marB="0"/>
                </a:tc>
                <a:tc>
                  <a:txBody>
                    <a:bodyPr/>
                    <a:lstStyle/>
                    <a:p>
                      <a:pPr algn="l" fontAlgn="b"/>
                      <a:r>
                        <a:rPr lang="en-US" sz="1000" u="none" strike="noStrike">
                          <a:effectLst/>
                        </a:rPr>
                        <a:t>802.24 New Action Items, New Activities, AOB</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10</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b"/>
                      <a:r>
                        <a:rPr lang="en-US" sz="1000" u="none" strike="noStrike">
                          <a:effectLst/>
                        </a:rPr>
                        <a:t>5:50 PM</a:t>
                      </a:r>
                      <a:endParaRPr lang="en-US" sz="1000" b="0" i="0" u="none" strike="noStrike">
                        <a:solidFill>
                          <a:srgbClr val="000000"/>
                        </a:solidFill>
                        <a:effectLst/>
                        <a:latin typeface="Times New Roman1"/>
                      </a:endParaRPr>
                    </a:p>
                  </a:txBody>
                  <a:tcPr marL="8530" marR="8530" marT="8530" marB="0" anchor="b"/>
                </a:tc>
                <a:extLst>
                  <a:ext uri="{0D108BD9-81ED-4DB2-BD59-A6C34878D82A}">
                    <a16:rowId xmlns:a16="http://schemas.microsoft.com/office/drawing/2014/main" val="3975433047"/>
                  </a:ext>
                </a:extLst>
              </a:tr>
              <a:tr h="216356">
                <a:tc>
                  <a:txBody>
                    <a:bodyPr/>
                    <a:lstStyle/>
                    <a:p>
                      <a:pPr algn="ctr" fontAlgn="t"/>
                      <a:r>
                        <a:rPr lang="en-US" sz="900" u="none" strike="noStrike">
                          <a:effectLst/>
                        </a:rPr>
                        <a:t>2.7</a:t>
                      </a:r>
                      <a:endParaRPr lang="en-US" sz="900" b="0" i="0" u="none" strike="noStrike">
                        <a:solidFill>
                          <a:srgbClr val="000000"/>
                        </a:solidFill>
                        <a:effectLst/>
                        <a:latin typeface="Times New Roman1"/>
                      </a:endParaRPr>
                    </a:p>
                  </a:txBody>
                  <a:tcPr marL="8530" marR="8530" marT="8530" marB="0"/>
                </a:tc>
                <a:tc>
                  <a:txBody>
                    <a:bodyPr/>
                    <a:lstStyle/>
                    <a:p>
                      <a:pPr algn="l" fontAlgn="b"/>
                      <a:r>
                        <a:rPr lang="en-US" sz="1000" u="none" strike="noStrike">
                          <a:effectLst/>
                        </a:rPr>
                        <a:t>Adjourn </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8530" marR="8530" marT="8530" marB="0" anchor="b"/>
                </a:tc>
                <a:tc>
                  <a:txBody>
                    <a:bodyPr/>
                    <a:lstStyle/>
                    <a:p>
                      <a:pPr algn="r" fontAlgn="t"/>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8530" marR="8530" marT="8530" marB="0"/>
                </a:tc>
                <a:tc>
                  <a:txBody>
                    <a:bodyPr/>
                    <a:lstStyle/>
                    <a:p>
                      <a:pPr algn="r" fontAlgn="b"/>
                      <a:r>
                        <a:rPr lang="en-US" sz="1000" u="none" strike="noStrike" dirty="0">
                          <a:effectLst/>
                        </a:rPr>
                        <a:t>5:50 PM</a:t>
                      </a:r>
                      <a:endParaRPr lang="en-US" sz="1000" b="0" i="0" u="none" strike="noStrike" dirty="0">
                        <a:solidFill>
                          <a:srgbClr val="000000"/>
                        </a:solidFill>
                        <a:effectLst/>
                        <a:latin typeface="Times New Roman1"/>
                      </a:endParaRPr>
                    </a:p>
                  </a:txBody>
                  <a:tcPr marL="8530" marR="8530" marT="8530" marB="0" anchor="b"/>
                </a:tc>
                <a:extLst>
                  <a:ext uri="{0D108BD9-81ED-4DB2-BD59-A6C34878D82A}">
                    <a16:rowId xmlns:a16="http://schemas.microsoft.com/office/drawing/2014/main" val="2870292847"/>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5868991" y="6475416"/>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2209800" y="609603"/>
            <a:ext cx="8001000" cy="1160463"/>
          </a:xfrm>
        </p:spPr>
        <p:txBody>
          <a:bodyPr vert="horz" wrap="square" lIns="90000" tIns="46800" rIns="90000" bIns="46800" numCol="1" anchor="ctr" anchorCtr="0" compatLnSpc="1">
            <a:prstTxWarp prst="textNoShape">
              <a:avLst/>
            </a:prstTxWarp>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876300" y="1828800"/>
            <a:ext cx="10668000" cy="46466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4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lnSpcReduction="10000"/>
          </a:bodyPr>
          <a:lstStyle/>
          <a:p>
            <a:endParaRPr lang="en-US" dirty="0"/>
          </a:p>
          <a:p>
            <a:r>
              <a:rPr lang="en-US" dirty="0"/>
              <a:t>Approve March minutes</a:t>
            </a:r>
          </a:p>
          <a:p>
            <a:pPr lvl="1"/>
            <a:r>
              <a:rPr lang="en-US" dirty="0"/>
              <a:t>24-19-00010r0 </a:t>
            </a:r>
          </a:p>
          <a:p>
            <a:pPr lvl="1"/>
            <a:endParaRPr lang="en-US" dirty="0"/>
          </a:p>
          <a:p>
            <a:pPr lvl="1"/>
            <a:endParaRPr lang="en-US" dirty="0"/>
          </a:p>
          <a:p>
            <a:r>
              <a:rPr lang="en-US" dirty="0"/>
              <a:t>TAG Action Items from March:</a:t>
            </a:r>
          </a:p>
          <a:p>
            <a:pPr lvl="1">
              <a:buFont typeface="Wingdings" panose="05000000000000000000" pitchFamily="2" charset="2"/>
              <a:buChar char="ü"/>
            </a:pPr>
            <a:r>
              <a:rPr lang="en-US" dirty="0"/>
              <a:t>Get latest P2413 draft for private area</a:t>
            </a:r>
          </a:p>
          <a:p>
            <a:pPr lvl="1">
              <a:buFont typeface="Wingdings" panose="05000000000000000000" pitchFamily="2" charset="2"/>
              <a:buChar char="q"/>
            </a:pPr>
            <a:r>
              <a:rPr lang="en-US" dirty="0" err="1"/>
              <a:t>Subir</a:t>
            </a:r>
            <a:r>
              <a:rPr lang="en-US" dirty="0"/>
              <a:t> Das to provide VR text for TSN White Paper</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IEC SEG8	 			Patrick Wetterwald   (concluding)</a:t>
            </a:r>
          </a:p>
          <a:p>
            <a:r>
              <a:rPr lang="en-US" sz="2400" dirty="0"/>
              <a:t>IEEE PSCC TF S6		Marc Lacroix</a:t>
            </a:r>
          </a:p>
          <a:p>
            <a:r>
              <a:rPr lang="en-US" sz="2400" dirty="0"/>
              <a:t>IEEE P2030.5			Bob </a:t>
            </a:r>
            <a:r>
              <a:rPr lang="en-US" sz="2400" dirty="0" err="1"/>
              <a:t>Heile</a:t>
            </a:r>
            <a:endParaRPr lang="en-US" sz="2400" dirty="0"/>
          </a:p>
          <a:p>
            <a:r>
              <a:rPr lang="en-US" sz="2400" dirty="0"/>
              <a:t>Industrial Internet Consortium	Wael Diab (status?)</a:t>
            </a:r>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endParaRPr lang="en-US" dirty="0"/>
          </a:p>
          <a:p>
            <a:r>
              <a:rPr lang="en-US" dirty="0"/>
              <a:t>900 MHz licensed spectrum NPRM (Broadband)</a:t>
            </a:r>
          </a:p>
          <a:p>
            <a:pPr lvl="1"/>
            <a:r>
              <a:rPr lang="en-US" dirty="0"/>
              <a:t>Will be discussed at Open Meeting of FCC</a:t>
            </a:r>
          </a:p>
          <a:p>
            <a:pPr lvl="1"/>
            <a:r>
              <a:rPr lang="en-US" dirty="0"/>
              <a:t>Interference with ISM?</a:t>
            </a:r>
          </a:p>
          <a:p>
            <a:pPr lvl="1"/>
            <a:endParaRPr lang="en-US" dirty="0"/>
          </a:p>
          <a:p>
            <a:r>
              <a:rPr lang="en-US" dirty="0"/>
              <a:t>OFCOM – 2390-2400 MHz consultation</a:t>
            </a:r>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9</a:t>
            </a:fld>
            <a:endParaRPr lang="en-US" altLang="en-US"/>
          </a:p>
        </p:txBody>
      </p:sp>
    </p:spTree>
    <p:extLst>
      <p:ext uri="{BB962C8B-B14F-4D97-AF65-F5344CB8AC3E}">
        <p14:creationId xmlns:p14="http://schemas.microsoft.com/office/powerpoint/2010/main" val="1439938235"/>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36031</TotalTime>
  <Words>2811</Words>
  <Application>Microsoft Office PowerPoint</Application>
  <PresentationFormat>Widescreen</PresentationFormat>
  <Paragraphs>436</Paragraphs>
  <Slides>30</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30</vt:i4>
      </vt:variant>
    </vt:vector>
  </HeadingPairs>
  <TitlesOfParts>
    <vt:vector size="41" baseType="lpstr">
      <vt:lpstr>MS Gothic</vt:lpstr>
      <vt:lpstr>ＭＳ Ｐゴシック</vt:lpstr>
      <vt:lpstr>Arial</vt:lpstr>
      <vt:lpstr>Arial1</vt:lpstr>
      <vt:lpstr>Calibri</vt:lpstr>
      <vt:lpstr>Helvetica</vt:lpstr>
      <vt:lpstr>Monotype Sorts</vt:lpstr>
      <vt:lpstr>Times New Roman</vt:lpstr>
      <vt:lpstr>Times New Roman1</vt:lpstr>
      <vt:lpstr>Wingdings</vt:lpstr>
      <vt:lpstr>802-24-Theme1</vt:lpstr>
      <vt:lpstr>802.24 Vertical Applications TAG</vt:lpstr>
      <vt:lpstr>802.24 Overview</vt:lpstr>
      <vt:lpstr>Agenda – 802.24-19-0011r2</vt:lpstr>
      <vt:lpstr>Guidelines for IEEE-SA Meetings</vt:lpstr>
      <vt:lpstr>Participation in IEEE 802 Meetings</vt:lpstr>
      <vt:lpstr>Administration</vt:lpstr>
      <vt:lpstr>802.24 TAG</vt:lpstr>
      <vt:lpstr>Liaison Review</vt:lpstr>
      <vt:lpstr>ITU and Radio Regulatory Items</vt:lpstr>
      <vt:lpstr>Collaboration with 802.21 AR/VR Vertical Applications</vt:lpstr>
      <vt:lpstr>Goals for AR/VR collaboration in 802.24</vt:lpstr>
      <vt:lpstr>Goals for AR/VR collaboration in 802.24</vt:lpstr>
      <vt:lpstr>Next Steps</vt:lpstr>
      <vt:lpstr>“Network Integration” action item</vt:lpstr>
      <vt:lpstr>Review of 802.1CF in this context</vt:lpstr>
      <vt:lpstr>Points For Whitepaper Outline</vt:lpstr>
      <vt:lpstr>Points For Whitepaper Outline</vt:lpstr>
      <vt:lpstr>Points For Whitepaper Outline: Re:  Non-802 wireless IoT networks</vt:lpstr>
      <vt:lpstr>Points For Whitepaper Outline</vt:lpstr>
      <vt:lpstr>Next Steps</vt:lpstr>
      <vt:lpstr>Wednesday 802.24 TAG</vt:lpstr>
      <vt:lpstr>Liaison with IEC SEG8</vt:lpstr>
      <vt:lpstr>P2413 Liaison</vt:lpstr>
      <vt:lpstr>ATIS TOPS Liaison</vt:lpstr>
      <vt:lpstr>ATIS TOPS</vt:lpstr>
      <vt:lpstr>“Low latency” White Paper</vt:lpstr>
      <vt:lpstr>“Low latency” White Paper</vt:lpstr>
      <vt:lpstr>802.15.4g and 802.11ah Coexistence (802.19.3)</vt:lpstr>
      <vt:lpstr>2019 TAG Activity Plan</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672</cp:revision>
  <cp:lastPrinted>1998-02-10T13:28:06Z</cp:lastPrinted>
  <dcterms:created xsi:type="dcterms:W3CDTF">2015-05-13T21:49:41Z</dcterms:created>
  <dcterms:modified xsi:type="dcterms:W3CDTF">2019-05-13T13:19:41Z</dcterms:modified>
</cp:coreProperties>
</file>