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2"/>
  </p:notesMasterIdLst>
  <p:handoutMasterIdLst>
    <p:handoutMasterId r:id="rId33"/>
  </p:handoutMasterIdLst>
  <p:sldIdLst>
    <p:sldId id="258" r:id="rId2"/>
    <p:sldId id="447" r:id="rId3"/>
    <p:sldId id="285" r:id="rId4"/>
    <p:sldId id="414" r:id="rId5"/>
    <p:sldId id="418" r:id="rId6"/>
    <p:sldId id="259" r:id="rId7"/>
    <p:sldId id="270" r:id="rId8"/>
    <p:sldId id="325" r:id="rId9"/>
    <p:sldId id="415" r:id="rId10"/>
    <p:sldId id="478" r:id="rId11"/>
    <p:sldId id="481" r:id="rId12"/>
    <p:sldId id="482" r:id="rId13"/>
    <p:sldId id="406" r:id="rId14"/>
    <p:sldId id="396" r:id="rId15"/>
    <p:sldId id="484" r:id="rId16"/>
    <p:sldId id="485" r:id="rId17"/>
    <p:sldId id="486" r:id="rId18"/>
    <p:sldId id="467" r:id="rId19"/>
    <p:sldId id="455" r:id="rId20"/>
    <p:sldId id="457" r:id="rId21"/>
    <p:sldId id="459" r:id="rId22"/>
    <p:sldId id="487" r:id="rId23"/>
    <p:sldId id="469" r:id="rId24"/>
    <p:sldId id="448" r:id="rId25"/>
    <p:sldId id="466" r:id="rId26"/>
    <p:sldId id="475" r:id="rId27"/>
    <p:sldId id="477" r:id="rId28"/>
    <p:sldId id="433" r:id="rId29"/>
    <p:sldId id="474" r:id="rId30"/>
    <p:sldId id="391"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36" autoAdjust="0"/>
    <p:restoredTop sz="94099" autoAdjust="0"/>
  </p:normalViewPr>
  <p:slideViewPr>
    <p:cSldViewPr>
      <p:cViewPr varScale="1">
        <p:scale>
          <a:sx n="73" d="100"/>
          <a:sy n="73" d="100"/>
        </p:scale>
        <p:origin x="86" y="98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41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802.24-19-0008r0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2019 </a:t>
            </a:r>
          </a:p>
          <a:p>
            <a:endParaRPr lang="en-US" dirty="0"/>
          </a:p>
          <a:p>
            <a:r>
              <a:rPr lang="en-US" dirty="0"/>
              <a:t>Vancouver, BC, Canada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fontScale="85000" lnSpcReduction="20000"/>
          </a:bodyPr>
          <a:lstStyle/>
          <a:p>
            <a:r>
              <a:rPr lang="en-US" dirty="0"/>
              <a:t>'Network Enablers for Seamless HMD-based VR (Virtual Reality)’ </a:t>
            </a:r>
          </a:p>
          <a:p>
            <a:r>
              <a:rPr lang="en-US" dirty="0" err="1"/>
              <a:t>Subir</a:t>
            </a:r>
            <a:r>
              <a:rPr lang="en-US" dirty="0"/>
              <a:t> Das</a:t>
            </a:r>
          </a:p>
          <a:p>
            <a:endParaRPr lang="en-US" dirty="0"/>
          </a:p>
          <a:p>
            <a:r>
              <a:rPr lang="en-US" dirty="0"/>
              <a:t>21-19-0009-01-0000   Was presented in 802.11 and 802.15. Subject of discussion</a:t>
            </a:r>
          </a:p>
          <a:p>
            <a:r>
              <a:rPr lang="en-US" dirty="0"/>
              <a:t>Vertical Applications Collaboration Opportunities</a:t>
            </a:r>
          </a:p>
          <a:p>
            <a:pPr lvl="1"/>
            <a:r>
              <a:rPr lang="en-US" dirty="0"/>
              <a:t>Relates to activities in Real-time. </a:t>
            </a:r>
          </a:p>
          <a:p>
            <a:pPr lvl="1"/>
            <a:r>
              <a:rPr lang="en-US" dirty="0"/>
              <a:t>New activity just starting on Real Time (by Oliver Holland)</a:t>
            </a:r>
          </a:p>
          <a:p>
            <a:pPr lvl="1"/>
            <a:r>
              <a:rPr lang="en-US" dirty="0"/>
              <a:t>Will include text contributions in March 2019. </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700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1"/>
            <a:endParaRPr lang="en-US" dirty="0"/>
          </a:p>
          <a:p>
            <a:r>
              <a:rPr lang="en-US" dirty="0"/>
              <a:t>IEEE 802 could provide comparable services to what is promised by 5G. </a:t>
            </a:r>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802.21 plans to provide the services layer above the MAC/PHY</a:t>
            </a:r>
          </a:p>
          <a:p>
            <a:pPr lvl="1"/>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RTC. </a:t>
            </a:r>
          </a:p>
          <a:p>
            <a:pPr lvl="1"/>
            <a:r>
              <a:rPr lang="en-US" dirty="0"/>
              <a:t>802.21 will provide input on requirements to WGs </a:t>
            </a:r>
          </a:p>
          <a:p>
            <a:pPr lvl="1"/>
            <a:r>
              <a:rPr lang="en-US" dirty="0"/>
              <a:t>Vertical Application areas can provide input on specific use cases</a:t>
            </a:r>
          </a:p>
          <a:p>
            <a:pPr lvl="1"/>
            <a:r>
              <a:rPr lang="en-US" dirty="0"/>
              <a:t>Include representatives from related activities in other WG’s </a:t>
            </a:r>
          </a:p>
          <a:p>
            <a:pPr lvl="1"/>
            <a:endParaRPr lang="en-US" dirty="0"/>
          </a:p>
          <a:p>
            <a:r>
              <a:rPr lang="en-US" dirty="0"/>
              <a:t>802.24 will provide a venue for collaboration (joint meetings) at Plenary</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990600" y="1752600"/>
            <a:ext cx="10363200" cy="4343400"/>
          </a:xfrm>
        </p:spPr>
        <p:txBody>
          <a:bodyPr>
            <a:normAutofit fontScale="92500" lnSpcReduction="20000"/>
          </a:bodyPr>
          <a:lstStyle/>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No comments as of end of February.</a:t>
            </a:r>
          </a:p>
          <a:p>
            <a:r>
              <a:rPr lang="en-US" dirty="0"/>
              <a:t>If none, have final review with 802.1 and move to IEEE for publishing.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4779" y="6475413"/>
            <a:ext cx="504049"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9982200" cy="4572000"/>
          </a:xfrm>
        </p:spPr>
        <p:txBody>
          <a:bodyPr>
            <a:normAutofit fontScale="700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748110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Review of 802.1CF in this context</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a:xfrm>
            <a:off x="965202" y="1523999"/>
            <a:ext cx="10617197" cy="4951413"/>
          </a:xfrm>
        </p:spPr>
        <p:txBody>
          <a:bodyPr>
            <a:normAutofit fontScale="70000" lnSpcReduction="20000"/>
          </a:bodyPr>
          <a:lstStyle/>
          <a:p>
            <a:r>
              <a:rPr lang="en-US" dirty="0"/>
              <a:t>November Presentation</a:t>
            </a:r>
          </a:p>
          <a:p>
            <a:pPr lvl="1"/>
            <a:r>
              <a:rPr lang="en-US" dirty="0"/>
              <a:t>Max Riegel  “Thoughts on IEEE 802 network integration with respect to P802.1CF”  24-18-0026r0</a:t>
            </a:r>
          </a:p>
          <a:p>
            <a:r>
              <a:rPr lang="en-US" dirty="0"/>
              <a:t>Discussion</a:t>
            </a:r>
          </a:p>
          <a:p>
            <a:pPr lvl="1"/>
            <a:r>
              <a:rPr lang="en-US" dirty="0"/>
              <a:t>Based on many discussions of the place of 802.11 in 5G. </a:t>
            </a:r>
          </a:p>
          <a:p>
            <a:pPr lvl="1"/>
            <a:r>
              <a:rPr lang="en-US" dirty="0"/>
              <a:t>5G SC</a:t>
            </a:r>
          </a:p>
          <a:p>
            <a:pPr lvl="2"/>
            <a:r>
              <a:rPr lang="en-US" dirty="0"/>
              <a:t>Conclusions – AANI integrating 802.11 into 5G domain.  Nothing corresponding in 3GPP</a:t>
            </a:r>
          </a:p>
          <a:p>
            <a:pPr lvl="2"/>
            <a:r>
              <a:rPr lang="en-US" dirty="0"/>
              <a:t>Industry connections – NENDICA</a:t>
            </a:r>
          </a:p>
          <a:p>
            <a:pPr lvl="3"/>
            <a:r>
              <a:rPr lang="en-US" dirty="0"/>
              <a:t>Flexible Factory IoT, Data Center Bridging</a:t>
            </a:r>
          </a:p>
          <a:p>
            <a:pPr lvl="1"/>
            <a:r>
              <a:rPr lang="en-US" dirty="0"/>
              <a:t>What’s missing – a picture of 802 as a peer to 5G</a:t>
            </a:r>
          </a:p>
          <a:p>
            <a:pPr lvl="1"/>
            <a:r>
              <a:rPr lang="en-US" dirty="0"/>
              <a:t>5G promises they will do “everything”</a:t>
            </a:r>
          </a:p>
          <a:p>
            <a:pPr lvl="2"/>
            <a:r>
              <a:rPr lang="en-US" dirty="0"/>
              <a:t>But, they don’t do anything wired</a:t>
            </a:r>
          </a:p>
          <a:p>
            <a:pPr lvl="1"/>
            <a:r>
              <a:rPr lang="en-US" dirty="0"/>
              <a:t>5G requires an extensive PLMN to support it. </a:t>
            </a:r>
          </a:p>
          <a:p>
            <a:pPr lvl="2"/>
            <a:r>
              <a:rPr lang="en-US" dirty="0"/>
              <a:t>It is designed to help the cellular operator grow their market</a:t>
            </a:r>
          </a:p>
          <a:p>
            <a:pPr lvl="1"/>
            <a:r>
              <a:rPr lang="en-US" dirty="0"/>
              <a:t>Verticals might not want an operator in the middle of their network</a:t>
            </a:r>
          </a:p>
          <a:p>
            <a:pPr lvl="1"/>
            <a:r>
              <a:rPr lang="en-US" dirty="0"/>
              <a:t>Value proposition: 802 networks are customer-owned</a:t>
            </a:r>
          </a:p>
          <a:p>
            <a:pPr lvl="2"/>
            <a:r>
              <a:rPr lang="en-US" dirty="0"/>
              <a:t>Example – Santa Clara Emergency services issues</a:t>
            </a:r>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902403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lstStyle/>
          <a:p>
            <a:r>
              <a:rPr lang="en-US" dirty="0"/>
              <a:t>Do we pursue a white paper in this area? </a:t>
            </a:r>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060941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rtl="0" eaLnBrk="1" fontAlgn="base" hangingPunct="1"/>
            <a:endParaRPr lang="en-US" dirty="0"/>
          </a:p>
          <a:p>
            <a:pPr rtl="0" eaLnBrk="1" fontAlgn="base" hangingPunct="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24-19-0007-00</a:t>
            </a:r>
            <a:endParaRPr lang="en-US" altLang="en-US" dirty="0"/>
          </a:p>
          <a:p>
            <a:r>
              <a:rPr lang="en-US" altLang="en-US" dirty="0"/>
              <a:t>Meetings for the Week</a:t>
            </a:r>
          </a:p>
          <a:p>
            <a:pPr lvl="1"/>
            <a:r>
              <a:rPr lang="en-US" altLang="en-US" dirty="0"/>
              <a:t>Tuesday PM2		24.1	</a:t>
            </a:r>
          </a:p>
          <a:p>
            <a:pPr lvl="1"/>
            <a:r>
              <a:rPr lang="en-US" altLang="en-US" dirty="0"/>
              <a:t>Wednesday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Review</a:t>
            </a:r>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561840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709D3D-12C5-4464-9B62-FF3F57D006E4}"/>
              </a:ext>
            </a:extLst>
          </p:cNvPr>
          <p:cNvSpPr>
            <a:spLocks noGrp="1"/>
          </p:cNvSpPr>
          <p:nvPr>
            <p:ph type="title"/>
          </p:nvPr>
        </p:nvSpPr>
        <p:spPr/>
        <p:txBody>
          <a:bodyPr/>
          <a:lstStyle/>
          <a:p>
            <a:r>
              <a:rPr lang="en-US" dirty="0"/>
              <a:t>Recess until 18:00</a:t>
            </a:r>
          </a:p>
        </p:txBody>
      </p:sp>
      <p:sp>
        <p:nvSpPr>
          <p:cNvPr id="7" name="Text Placeholder 6">
            <a:extLst>
              <a:ext uri="{FF2B5EF4-FFF2-40B4-BE49-F238E27FC236}">
                <a16:creationId xmlns:a16="http://schemas.microsoft.com/office/drawing/2014/main" id="{AA80B5A0-2BFB-46AA-A767-CA230E7483A5}"/>
              </a:ext>
            </a:extLst>
          </p:cNvPr>
          <p:cNvSpPr>
            <a:spLocks noGrp="1"/>
          </p:cNvSpPr>
          <p:nvPr>
            <p:ph type="body" idx="1"/>
          </p:nvPr>
        </p:nvSpPr>
        <p:spPr/>
        <p:txBody>
          <a:bodyPr/>
          <a:lstStyle/>
          <a:p>
            <a:r>
              <a:rPr lang="en-US" dirty="0"/>
              <a:t>Then Joint meeting with 802.1 TSN</a:t>
            </a:r>
          </a:p>
        </p:txBody>
      </p:sp>
      <p:sp>
        <p:nvSpPr>
          <p:cNvPr id="4" name="Footer Placeholder 3">
            <a:extLst>
              <a:ext uri="{FF2B5EF4-FFF2-40B4-BE49-F238E27FC236}">
                <a16:creationId xmlns:a16="http://schemas.microsoft.com/office/drawing/2014/main" id="{A098B5D8-8620-4590-84B8-D448492BA5CC}"/>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0BC991-D0E6-4FED-9F2F-62DAD087AF5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220049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Liaison with  ATIS TOPS Council IoT Categorization Focus Group</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10058400" cy="4572000"/>
          </a:xfrm>
        </p:spPr>
        <p:txBody>
          <a:bodyPr>
            <a:normAutofit/>
          </a:bodyPr>
          <a:lstStyle/>
          <a:p>
            <a:r>
              <a:rPr lang="en-US" dirty="0"/>
              <a:t>ATIS: Alliance for Telecommunications Industry Solutions</a:t>
            </a:r>
          </a:p>
          <a:p>
            <a:endParaRPr lang="en-US" dirty="0"/>
          </a:p>
          <a:p>
            <a:r>
              <a:rPr lang="en-US" dirty="0"/>
              <a:t>Review and comment on IoT Characteristics Matrix provided by ATIS</a:t>
            </a:r>
          </a:p>
          <a:p>
            <a:endParaRPr lang="en-US" dirty="0"/>
          </a:p>
          <a:p>
            <a:r>
              <a:rPr lang="en-US" dirty="0"/>
              <a:t>Goal – complete review and comments, return to ATIS this week. </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5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shared in 802.24 Private Area</a:t>
            </a:r>
          </a:p>
          <a:p>
            <a:pPr lvl="1"/>
            <a:r>
              <a:rPr lang="en-US" dirty="0"/>
              <a:t>IEC_SEG8_Deliverable2_draft_181118_ext_clean.pdf</a:t>
            </a:r>
          </a:p>
          <a:p>
            <a:pPr lvl="1"/>
            <a:r>
              <a:rPr lang="en-US" dirty="0"/>
              <a:t>Updated version uploaded to private area with annotations</a:t>
            </a:r>
          </a:p>
          <a:p>
            <a:pPr lvl="1"/>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a:p>
            <a:endParaRPr lang="en-US" dirty="0"/>
          </a:p>
          <a:p>
            <a:r>
              <a:rPr lang="en-US" dirty="0"/>
              <a:t>Final Opportunity to review and comment as SEG8 is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92500" lnSpcReduction="1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 </a:t>
            </a:r>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“Low latency” White Paper </a:t>
            </a:r>
          </a:p>
          <a:p>
            <a:pPr lvl="1"/>
            <a:r>
              <a:rPr lang="en-US" dirty="0"/>
              <a:t>Start in March</a:t>
            </a:r>
          </a:p>
          <a:p>
            <a:pPr lvl="1"/>
            <a:r>
              <a:rPr lang="en-US" dirty="0"/>
              <a:t>Include 802.21 AR/VR activity</a:t>
            </a:r>
          </a:p>
          <a:p>
            <a:pPr lvl="1"/>
            <a:r>
              <a:rPr lang="en-US" dirty="0"/>
              <a:t>Nendica FFIOT might also fit into this</a:t>
            </a:r>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r>
              <a:rPr lang="en-US" dirty="0"/>
              <a:t>TBD</a:t>
            </a:r>
          </a:p>
          <a:p>
            <a:pPr lvl="1"/>
            <a:r>
              <a:rPr lang="en-US" dirty="0"/>
              <a:t>802.24 white paper on IoT and P2413</a:t>
            </a:r>
          </a:p>
          <a:p>
            <a:pPr lvl="1"/>
            <a:r>
              <a:rPr lang="en-US" dirty="0"/>
              <a:t>Update of first Smart Grid white paper to address latest amendments of 802.15.4 u, v, w, x, y</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802.24-19-0007r0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418E9AF6-8F4E-436A-8C60-F60C0CB6FF0A}"/>
              </a:ext>
            </a:extLst>
          </p:cNvPr>
          <p:cNvGraphicFramePr>
            <a:graphicFrameLocks noGrp="1"/>
          </p:cNvGraphicFramePr>
          <p:nvPr>
            <p:extLst>
              <p:ext uri="{D42A27DB-BD31-4B8C-83A1-F6EECF244321}">
                <p14:modId xmlns:p14="http://schemas.microsoft.com/office/powerpoint/2010/main" val="4054310059"/>
              </p:ext>
            </p:extLst>
          </p:nvPr>
        </p:nvGraphicFramePr>
        <p:xfrm>
          <a:off x="711200" y="635897"/>
          <a:ext cx="10769600" cy="5917303"/>
        </p:xfrm>
        <a:graphic>
          <a:graphicData uri="http://schemas.openxmlformats.org/drawingml/2006/table">
            <a:tbl>
              <a:tblPr>
                <a:tableStyleId>{5C22544A-7EE6-4342-B048-85BDC9FD1C3A}</a:tableStyleId>
              </a:tblPr>
              <a:tblGrid>
                <a:gridCol w="687004">
                  <a:extLst>
                    <a:ext uri="{9D8B030D-6E8A-4147-A177-3AD203B41FA5}">
                      <a16:colId xmlns:a16="http://schemas.microsoft.com/office/drawing/2014/main" val="794862236"/>
                    </a:ext>
                  </a:extLst>
                </a:gridCol>
                <a:gridCol w="7475254">
                  <a:extLst>
                    <a:ext uri="{9D8B030D-6E8A-4147-A177-3AD203B41FA5}">
                      <a16:colId xmlns:a16="http://schemas.microsoft.com/office/drawing/2014/main" val="1609547560"/>
                    </a:ext>
                  </a:extLst>
                </a:gridCol>
                <a:gridCol w="1197351">
                  <a:extLst>
                    <a:ext uri="{9D8B030D-6E8A-4147-A177-3AD203B41FA5}">
                      <a16:colId xmlns:a16="http://schemas.microsoft.com/office/drawing/2014/main" val="2936170052"/>
                    </a:ext>
                  </a:extLst>
                </a:gridCol>
                <a:gridCol w="559416">
                  <a:extLst>
                    <a:ext uri="{9D8B030D-6E8A-4147-A177-3AD203B41FA5}">
                      <a16:colId xmlns:a16="http://schemas.microsoft.com/office/drawing/2014/main" val="2970118472"/>
                    </a:ext>
                  </a:extLst>
                </a:gridCol>
                <a:gridCol w="850575">
                  <a:extLst>
                    <a:ext uri="{9D8B030D-6E8A-4147-A177-3AD203B41FA5}">
                      <a16:colId xmlns:a16="http://schemas.microsoft.com/office/drawing/2014/main" val="4157864752"/>
                    </a:ext>
                  </a:extLst>
                </a:gridCol>
              </a:tblGrid>
              <a:tr h="161905">
                <a:tc gridSpan="2">
                  <a:txBody>
                    <a:bodyPr/>
                    <a:lstStyle/>
                    <a:p>
                      <a:pPr algn="l" fontAlgn="b"/>
                      <a:r>
                        <a:rPr lang="en-US" sz="1050" u="none" strike="noStrike">
                          <a:effectLst/>
                        </a:rPr>
                        <a:t>802.24 Agenda - March 2019, Vancouver, BC, Canada</a:t>
                      </a:r>
                      <a:endParaRPr lang="en-US" sz="1050" b="1" i="0" u="none" strike="noStrike">
                        <a:solidFill>
                          <a:srgbClr val="000000"/>
                        </a:solidFill>
                        <a:effectLst/>
                        <a:latin typeface="Arial1"/>
                      </a:endParaRPr>
                    </a:p>
                  </a:txBody>
                  <a:tcPr marL="4703" marR="4703" marT="4703" marB="0" anchor="b"/>
                </a:tc>
                <a:tc hMerge="1">
                  <a:txBody>
                    <a:bodyPr/>
                    <a:lstStyle/>
                    <a:p>
                      <a:endParaRPr lang="en-US"/>
                    </a:p>
                  </a:txBody>
                  <a:tcPr/>
                </a:tc>
                <a:tc gridSpan="2">
                  <a:txBody>
                    <a:bodyPr/>
                    <a:lstStyle/>
                    <a:p>
                      <a:pPr algn="l" fontAlgn="b"/>
                      <a:r>
                        <a:rPr lang="en-US" sz="1050" u="none" strike="noStrike">
                          <a:effectLst/>
                        </a:rPr>
                        <a:t>24-19-0007-00-0000</a:t>
                      </a:r>
                      <a:endParaRPr lang="en-US" sz="1050" b="1" i="0" u="none" strike="noStrike">
                        <a:solidFill>
                          <a:srgbClr val="000000"/>
                        </a:solidFill>
                        <a:effectLst/>
                        <a:latin typeface="Arial1"/>
                      </a:endParaRPr>
                    </a:p>
                  </a:txBody>
                  <a:tcPr marL="4703" marR="4703" marT="4703" marB="0" anchor="b"/>
                </a:tc>
                <a:tc hMerge="1">
                  <a:txBody>
                    <a:bodyPr/>
                    <a:lstStyle/>
                    <a:p>
                      <a:endParaRPr lang="en-US"/>
                    </a:p>
                  </a:txBody>
                  <a:tcPr/>
                </a:tc>
                <a:tc>
                  <a:txBody>
                    <a:bodyPr/>
                    <a:lstStyle/>
                    <a:p>
                      <a:pPr algn="l" fontAlgn="b"/>
                      <a:endParaRPr lang="en-US" sz="1000" b="0" i="0" u="none" strike="noStrike">
                        <a:solidFill>
                          <a:srgbClr val="000000"/>
                        </a:solidFill>
                        <a:effectLst/>
                        <a:latin typeface="Arial1"/>
                      </a:endParaRPr>
                    </a:p>
                  </a:txBody>
                  <a:tcPr marL="4703" marR="4703" marT="4703" marB="0" anchor="b"/>
                </a:tc>
                <a:extLst>
                  <a:ext uri="{0D108BD9-81ED-4DB2-BD59-A6C34878D82A}">
                    <a16:rowId xmlns:a16="http://schemas.microsoft.com/office/drawing/2014/main" val="1966271038"/>
                  </a:ext>
                </a:extLst>
              </a:tr>
              <a:tr h="159539">
                <a:tc>
                  <a:txBody>
                    <a:bodyPr/>
                    <a:lstStyle/>
                    <a:p>
                      <a:pPr algn="ctr" fontAlgn="b"/>
                      <a:endParaRPr lang="en-US" sz="1000" b="0" i="0" u="none" strike="noStrike">
                        <a:solidFill>
                          <a:srgbClr val="000000"/>
                        </a:solidFill>
                        <a:effectLst/>
                        <a:latin typeface="Times New Roman1"/>
                      </a:endParaRPr>
                    </a:p>
                  </a:txBody>
                  <a:tcPr marL="4703" marR="4703" marT="4703" marB="0" anchor="b"/>
                </a:tc>
                <a:tc>
                  <a:txBody>
                    <a:bodyPr/>
                    <a:lstStyle/>
                    <a:p>
                      <a:pPr algn="l" fontAlgn="b"/>
                      <a:endParaRPr lang="en-US" sz="1000" b="0" i="0" u="none" strike="noStrike">
                        <a:solidFill>
                          <a:srgbClr val="000000"/>
                        </a:solidFill>
                        <a:effectLst/>
                        <a:latin typeface="Times New Roman1"/>
                      </a:endParaRPr>
                    </a:p>
                  </a:txBody>
                  <a:tcPr marL="4703" marR="4703" marT="4703" marB="0" anchor="b"/>
                </a:tc>
                <a:tc>
                  <a:txBody>
                    <a:bodyPr/>
                    <a:lstStyle/>
                    <a:p>
                      <a:pPr algn="l" fontAlgn="b"/>
                      <a:endParaRPr lang="en-US" sz="1050" b="0" i="0" u="none" strike="noStrike">
                        <a:solidFill>
                          <a:srgbClr val="000000"/>
                        </a:solidFill>
                        <a:effectLst/>
                        <a:latin typeface="Times New Roman1"/>
                      </a:endParaRPr>
                    </a:p>
                  </a:txBody>
                  <a:tcPr marL="4703" marR="4703" marT="4703"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2584877613"/>
                  </a:ext>
                </a:extLst>
              </a:tr>
              <a:tr h="159539">
                <a:tc>
                  <a:txBody>
                    <a:bodyPr/>
                    <a:lstStyle/>
                    <a:p>
                      <a:pPr algn="ctr" fontAlgn="t"/>
                      <a:r>
                        <a:rPr lang="en-US" sz="1050" u="none" strike="noStrike">
                          <a:effectLst/>
                        </a:rPr>
                        <a:t>1</a:t>
                      </a:r>
                      <a:endParaRPr lang="en-US" sz="1050" b="1" i="0" u="none" strike="noStrike">
                        <a:solidFill>
                          <a:srgbClr val="000000"/>
                        </a:solidFill>
                        <a:effectLst/>
                        <a:latin typeface="Times New Roman1"/>
                      </a:endParaRPr>
                    </a:p>
                  </a:txBody>
                  <a:tcPr marL="4703" marR="4703" marT="4703" marB="0"/>
                </a:tc>
                <a:tc>
                  <a:txBody>
                    <a:bodyPr/>
                    <a:lstStyle/>
                    <a:p>
                      <a:pPr algn="ctr" fontAlgn="b"/>
                      <a:r>
                        <a:rPr lang="en-US" sz="1050" u="none" strike="noStrike">
                          <a:effectLst/>
                        </a:rPr>
                        <a:t>Monday PM2 session</a:t>
                      </a:r>
                      <a:endParaRPr lang="en-US" sz="1050" b="1" i="0" u="none" strike="noStrike">
                        <a:solidFill>
                          <a:srgbClr val="000000"/>
                        </a:solidFill>
                        <a:effectLst/>
                        <a:latin typeface="Times New Roman1"/>
                      </a:endParaRPr>
                    </a:p>
                  </a:txBody>
                  <a:tcPr marL="4703" marR="4703" marT="4703" marB="0" anchor="b"/>
                </a:tc>
                <a:tc>
                  <a:txBody>
                    <a:bodyPr/>
                    <a:lstStyle/>
                    <a:p>
                      <a:pPr algn="l" fontAlgn="b"/>
                      <a:endParaRPr lang="en-US" sz="1050" b="0" i="0" u="none" strike="noStrike">
                        <a:solidFill>
                          <a:srgbClr val="000000"/>
                        </a:solidFill>
                        <a:effectLst/>
                        <a:latin typeface="Arial1"/>
                      </a:endParaRPr>
                    </a:p>
                  </a:txBody>
                  <a:tcPr marL="4703" marR="4703" marT="4703"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endParaRPr lang="en-US" sz="1050" b="0" i="0" u="none" strike="noStrike">
                        <a:solidFill>
                          <a:srgbClr val="000000"/>
                        </a:solidFill>
                        <a:effectLst/>
                        <a:latin typeface="Arial1"/>
                      </a:endParaRPr>
                    </a:p>
                  </a:txBody>
                  <a:tcPr marL="4703" marR="4703" marT="4703" marB="0" anchor="b"/>
                </a:tc>
                <a:extLst>
                  <a:ext uri="{0D108BD9-81ED-4DB2-BD59-A6C34878D82A}">
                    <a16:rowId xmlns:a16="http://schemas.microsoft.com/office/drawing/2014/main" val="3744591614"/>
                  </a:ext>
                </a:extLst>
              </a:tr>
              <a:tr h="159539">
                <a:tc>
                  <a:txBody>
                    <a:bodyPr/>
                    <a:lstStyle/>
                    <a:p>
                      <a:pPr algn="ctr" fontAlgn="t"/>
                      <a:r>
                        <a:rPr lang="en-US" sz="1050" u="none" strike="noStrike">
                          <a:effectLst/>
                        </a:rPr>
                        <a:t>1.1</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Call session to order, present “Guidelines for IEEE SA meetings”, Quorum</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4:00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613710079"/>
                  </a:ext>
                </a:extLst>
              </a:tr>
              <a:tr h="159539">
                <a:tc>
                  <a:txBody>
                    <a:bodyPr/>
                    <a:lstStyle/>
                    <a:p>
                      <a:pPr algn="ctr" fontAlgn="t"/>
                      <a:r>
                        <a:rPr lang="en-US" sz="1050" u="none" strike="noStrike">
                          <a:effectLst/>
                        </a:rPr>
                        <a:t>1.2</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Review of Agenda / Approval of Agenda</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4:05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200164586"/>
                  </a:ext>
                </a:extLst>
              </a:tr>
              <a:tr h="159539">
                <a:tc>
                  <a:txBody>
                    <a:bodyPr/>
                    <a:lstStyle/>
                    <a:p>
                      <a:pPr algn="ctr" fontAlgn="t"/>
                      <a:r>
                        <a:rPr lang="en-US" sz="1050" u="none" strike="noStrike">
                          <a:effectLst/>
                        </a:rPr>
                        <a:t>1.3</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Approve minutes from prior TAG meeting</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4:10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395835753"/>
                  </a:ext>
                </a:extLst>
              </a:tr>
              <a:tr h="159539">
                <a:tc>
                  <a:txBody>
                    <a:bodyPr/>
                    <a:lstStyle/>
                    <a:p>
                      <a:pPr algn="ctr" fontAlgn="t"/>
                      <a:r>
                        <a:rPr lang="en-US" sz="1050" u="none" strike="noStrike">
                          <a:effectLst/>
                        </a:rPr>
                        <a:t>1.4</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Introduction/meeting objectives / Review action items from previous meeting</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4:15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898798360"/>
                  </a:ext>
                </a:extLst>
              </a:tr>
              <a:tr h="159539">
                <a:tc>
                  <a:txBody>
                    <a:bodyPr/>
                    <a:lstStyle/>
                    <a:p>
                      <a:pPr algn="ctr" fontAlgn="t"/>
                      <a:r>
                        <a:rPr lang="en-US" sz="1050" u="none" strike="noStrike">
                          <a:effectLst/>
                        </a:rPr>
                        <a:t>1.5</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Liaison Review </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4:20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933725418"/>
                  </a:ext>
                </a:extLst>
              </a:tr>
              <a:tr h="159539">
                <a:tc>
                  <a:txBody>
                    <a:bodyPr/>
                    <a:lstStyle/>
                    <a:p>
                      <a:pPr algn="ctr" fontAlgn="t"/>
                      <a:r>
                        <a:rPr lang="en-US" sz="1050" u="none" strike="noStrike">
                          <a:effectLst/>
                        </a:rPr>
                        <a:t>1.6</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802.24.1 Smart Grid Task Group </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4:35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007469334"/>
                  </a:ext>
                </a:extLst>
              </a:tr>
              <a:tr h="288754">
                <a:tc>
                  <a:txBody>
                    <a:bodyPr/>
                    <a:lstStyle/>
                    <a:p>
                      <a:pPr algn="ctr" fontAlgn="t"/>
                      <a:r>
                        <a:rPr lang="en-US" sz="1050" u="none" strike="noStrike">
                          <a:effectLst/>
                        </a:rPr>
                        <a:t>1.7</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ITU and regulatory items</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Godfrey/Holcomb</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4:35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634981176"/>
                  </a:ext>
                </a:extLst>
              </a:tr>
              <a:tr h="159539">
                <a:tc>
                  <a:txBody>
                    <a:bodyPr/>
                    <a:lstStyle/>
                    <a:p>
                      <a:pPr algn="ctr" fontAlgn="t"/>
                      <a:r>
                        <a:rPr lang="en-US" sz="1050" u="none" strike="noStrike">
                          <a:effectLst/>
                        </a:rPr>
                        <a:t>1.8</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Collaboration with 802.21: 'Network Enablers for Seamless HMD-based VR (Virtual Reality)’ </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 / Das</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30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4:50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301083135"/>
                  </a:ext>
                </a:extLst>
              </a:tr>
              <a:tr h="159539">
                <a:tc>
                  <a:txBody>
                    <a:bodyPr/>
                    <a:lstStyle/>
                    <a:p>
                      <a:pPr algn="ctr" fontAlgn="t"/>
                      <a:r>
                        <a:rPr lang="en-US" sz="1050" u="none" strike="noStrike">
                          <a:effectLst/>
                        </a:rPr>
                        <a:t>1.9</a:t>
                      </a:r>
                      <a:endParaRPr lang="en-US" sz="105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Review any comments and finalize TSN White Paper </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20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5:20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236414209"/>
                  </a:ext>
                </a:extLst>
              </a:tr>
              <a:tr h="159539">
                <a:tc>
                  <a:txBody>
                    <a:bodyPr/>
                    <a:lstStyle/>
                    <a:p>
                      <a:pPr algn="ctr" fontAlgn="t"/>
                      <a:r>
                        <a:rPr lang="en-US" sz="1050" u="none" strike="noStrike">
                          <a:effectLst/>
                        </a:rPr>
                        <a:t>2</a:t>
                      </a:r>
                      <a:endParaRPr lang="en-US" sz="105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Recess </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5:40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756406539"/>
                  </a:ext>
                </a:extLst>
              </a:tr>
              <a:tr h="186814">
                <a:tc>
                  <a:txBody>
                    <a:bodyPr/>
                    <a:lstStyle/>
                    <a:p>
                      <a:pPr algn="ctr" fontAlgn="t"/>
                      <a:endParaRPr lang="en-US" sz="1050" b="0" i="0" u="none" strike="noStrike">
                        <a:solidFill>
                          <a:srgbClr val="000000"/>
                        </a:solidFill>
                        <a:effectLst/>
                        <a:latin typeface="Times New Roman1"/>
                      </a:endParaRPr>
                    </a:p>
                  </a:txBody>
                  <a:tcPr marL="4703" marR="4703" marT="4703" marB="0"/>
                </a:tc>
                <a:tc>
                  <a:txBody>
                    <a:bodyPr/>
                    <a:lstStyle/>
                    <a:p>
                      <a:pPr algn="l" fontAlgn="b"/>
                      <a:endParaRPr lang="en-US" sz="1050" b="0" i="0" u="none" strike="noStrike">
                        <a:solidFill>
                          <a:srgbClr val="000000"/>
                        </a:solidFill>
                        <a:effectLst/>
                        <a:latin typeface="Calibri" panose="020F0502020204030204" pitchFamily="34" charset="0"/>
                      </a:endParaRPr>
                    </a:p>
                  </a:txBody>
                  <a:tcPr marL="4703" marR="4703" marT="4703"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352018142"/>
                  </a:ext>
                </a:extLst>
              </a:tr>
              <a:tr h="161905">
                <a:tc>
                  <a:txBody>
                    <a:bodyPr/>
                    <a:lstStyle/>
                    <a:p>
                      <a:pPr algn="ctr" fontAlgn="t"/>
                      <a:r>
                        <a:rPr lang="en-US" sz="1050" u="none" strike="noStrike">
                          <a:effectLst/>
                        </a:rPr>
                        <a:t>2</a:t>
                      </a:r>
                      <a:endParaRPr lang="en-US" sz="1050" b="1" i="0" u="none" strike="noStrike">
                        <a:solidFill>
                          <a:srgbClr val="000000"/>
                        </a:solidFill>
                        <a:effectLst/>
                        <a:latin typeface="Times New Roman1"/>
                      </a:endParaRPr>
                    </a:p>
                  </a:txBody>
                  <a:tcPr marL="4703" marR="4703" marT="4703" marB="0"/>
                </a:tc>
                <a:tc>
                  <a:txBody>
                    <a:bodyPr/>
                    <a:lstStyle/>
                    <a:p>
                      <a:pPr algn="ctr" fontAlgn="b"/>
                      <a:r>
                        <a:rPr lang="en-US" sz="1050" u="none" strike="noStrike">
                          <a:effectLst/>
                        </a:rPr>
                        <a:t>Tuesday PM2 session</a:t>
                      </a:r>
                      <a:endParaRPr lang="en-US" sz="1050" b="1" i="0" u="none" strike="noStrike">
                        <a:solidFill>
                          <a:srgbClr val="000000"/>
                        </a:solidFill>
                        <a:effectLst/>
                        <a:latin typeface="Times New Roman1"/>
                      </a:endParaRPr>
                    </a:p>
                  </a:txBody>
                  <a:tcPr marL="4703" marR="4703" marT="4703" marB="0" anchor="b"/>
                </a:tc>
                <a:tc>
                  <a:txBody>
                    <a:bodyPr/>
                    <a:lstStyle/>
                    <a:p>
                      <a:pPr algn="l" fontAlgn="b"/>
                      <a:endParaRPr lang="en-US" sz="1050" b="0" i="0" u="none" strike="noStrike">
                        <a:solidFill>
                          <a:srgbClr val="000000"/>
                        </a:solidFill>
                        <a:effectLst/>
                        <a:latin typeface="Arial1"/>
                      </a:endParaRPr>
                    </a:p>
                  </a:txBody>
                  <a:tcPr marL="4703" marR="4703" marT="4703"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2021752962"/>
                  </a:ext>
                </a:extLst>
              </a:tr>
              <a:tr h="159539">
                <a:tc>
                  <a:txBody>
                    <a:bodyPr/>
                    <a:lstStyle/>
                    <a:p>
                      <a:pPr algn="ctr" fontAlgn="t"/>
                      <a:r>
                        <a:rPr lang="en-US" sz="1000" u="none" strike="noStrike">
                          <a:effectLst/>
                        </a:rPr>
                        <a:t>2.1</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Call to Order  802.24 TAG</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4:00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286105350"/>
                  </a:ext>
                </a:extLst>
              </a:tr>
              <a:tr h="159539">
                <a:tc>
                  <a:txBody>
                    <a:bodyPr/>
                    <a:lstStyle/>
                    <a:p>
                      <a:pPr algn="ctr" fontAlgn="t"/>
                      <a:r>
                        <a:rPr lang="en-US" sz="1000" u="none" strike="noStrike">
                          <a:effectLst/>
                        </a:rPr>
                        <a:t>2.2</a:t>
                      </a:r>
                      <a:endParaRPr lang="en-US" sz="100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Progressing "Network Integration" concept into a project</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30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4:30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655045692"/>
                  </a:ext>
                </a:extLst>
              </a:tr>
              <a:tr h="159539">
                <a:tc>
                  <a:txBody>
                    <a:bodyPr/>
                    <a:lstStyle/>
                    <a:p>
                      <a:pPr algn="ctr" fontAlgn="t"/>
                      <a:r>
                        <a:rPr lang="en-US" sz="1000" u="none" strike="noStrike">
                          <a:effectLst/>
                        </a:rPr>
                        <a:t>2.3</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Call to Order  802.24.2 IoT Task Group</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DiMinico</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5:00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2909575015"/>
                  </a:ext>
                </a:extLst>
              </a:tr>
              <a:tr h="159539">
                <a:tc>
                  <a:txBody>
                    <a:bodyPr/>
                    <a:lstStyle/>
                    <a:p>
                      <a:pPr algn="ctr" fontAlgn="t"/>
                      <a:r>
                        <a:rPr lang="en-US" sz="1000" u="none" strike="noStrike">
                          <a:effectLst/>
                        </a:rPr>
                        <a:t>2.4</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802.24.2 Liaison Coordinator's Report</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DiMinico</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5:00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640935511"/>
                  </a:ext>
                </a:extLst>
              </a:tr>
              <a:tr h="288754">
                <a:tc>
                  <a:txBody>
                    <a:bodyPr/>
                    <a:lstStyle/>
                    <a:p>
                      <a:pPr algn="ctr" fontAlgn="t"/>
                      <a:r>
                        <a:rPr lang="en-US" sz="1000" u="none" strike="noStrike">
                          <a:effectLst/>
                        </a:rPr>
                        <a:t>2.5</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Review of IoT white paper development, expanding scope and participation</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DiMinico/Godfrey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5:15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378132408"/>
                  </a:ext>
                </a:extLst>
              </a:tr>
              <a:tr h="159539">
                <a:tc>
                  <a:txBody>
                    <a:bodyPr/>
                    <a:lstStyle/>
                    <a:p>
                      <a:pPr algn="ctr" fontAlgn="t"/>
                      <a:r>
                        <a:rPr lang="en-US" sz="1000" u="none" strike="noStrike">
                          <a:effectLst/>
                        </a:rPr>
                        <a:t>2.6</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Single Pair Ethernet White Paper</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DiMinico</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5:30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579722469"/>
                  </a:ext>
                </a:extLst>
              </a:tr>
              <a:tr h="159539">
                <a:tc>
                  <a:txBody>
                    <a:bodyPr/>
                    <a:lstStyle/>
                    <a:p>
                      <a:pPr algn="ctr" fontAlgn="t"/>
                      <a:r>
                        <a:rPr lang="en-US" sz="1000" u="none" strike="noStrike">
                          <a:effectLst/>
                        </a:rPr>
                        <a:t>2.7</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Recess </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5:45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2396645576"/>
                  </a:ext>
                </a:extLst>
              </a:tr>
              <a:tr h="288754">
                <a:tc>
                  <a:txBody>
                    <a:bodyPr/>
                    <a:lstStyle/>
                    <a:p>
                      <a:pPr algn="ctr" fontAlgn="t"/>
                      <a:r>
                        <a:rPr lang="en-US" sz="1000" u="none" strike="noStrike">
                          <a:effectLst/>
                        </a:rPr>
                        <a:t>2.8</a:t>
                      </a:r>
                      <a:endParaRPr lang="en-US" sz="100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Joint Meeting with 802.1 TSN</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Godfrey/Farkas</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30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6:00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388442"/>
                  </a:ext>
                </a:extLst>
              </a:tr>
              <a:tr h="159539">
                <a:tc>
                  <a:txBody>
                    <a:bodyPr/>
                    <a:lstStyle/>
                    <a:p>
                      <a:pPr algn="ctr" fontAlgn="t"/>
                      <a:endParaRPr lang="en-US" sz="1050" b="0" i="0" u="none" strike="noStrike">
                        <a:solidFill>
                          <a:srgbClr val="000000"/>
                        </a:solidFill>
                        <a:effectLst/>
                        <a:latin typeface="Calibri" panose="020F0502020204030204" pitchFamily="34" charset="0"/>
                      </a:endParaRPr>
                    </a:p>
                  </a:txBody>
                  <a:tcPr marL="4703" marR="4703" marT="4703" marB="0"/>
                </a:tc>
                <a:tc>
                  <a:txBody>
                    <a:bodyPr/>
                    <a:lstStyle/>
                    <a:p>
                      <a:pPr algn="l" fontAlgn="b"/>
                      <a:endParaRPr lang="en-US" sz="1050" b="0" i="0" u="none" strike="noStrike">
                        <a:solidFill>
                          <a:srgbClr val="000000"/>
                        </a:solidFill>
                        <a:effectLst/>
                        <a:latin typeface="Calibri" panose="020F0502020204030204" pitchFamily="34" charset="0"/>
                      </a:endParaRPr>
                    </a:p>
                  </a:txBody>
                  <a:tcPr marL="4703" marR="4703" marT="4703" marB="0" anchor="b"/>
                </a:tc>
                <a:tc>
                  <a:txBody>
                    <a:bodyPr/>
                    <a:lstStyle/>
                    <a:p>
                      <a:pPr algn="l" fontAlgn="b"/>
                      <a:endParaRPr lang="en-US" sz="1050" b="0" i="0" u="none" strike="noStrike">
                        <a:solidFill>
                          <a:srgbClr val="000000"/>
                        </a:solidFill>
                        <a:effectLst/>
                        <a:latin typeface="Calibri" panose="020F0502020204030204" pitchFamily="34" charset="0"/>
                      </a:endParaRPr>
                    </a:p>
                  </a:txBody>
                  <a:tcPr marL="4703" marR="4703" marT="4703"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endParaRPr lang="en-US" sz="1050" b="0" i="0" u="none" strike="noStrike">
                        <a:solidFill>
                          <a:srgbClr val="000000"/>
                        </a:solidFill>
                        <a:effectLst/>
                        <a:latin typeface="Calibri" panose="020F0502020204030204" pitchFamily="34" charset="0"/>
                      </a:endParaRPr>
                    </a:p>
                  </a:txBody>
                  <a:tcPr marL="4703" marR="4703" marT="4703" marB="0" anchor="b"/>
                </a:tc>
                <a:extLst>
                  <a:ext uri="{0D108BD9-81ED-4DB2-BD59-A6C34878D82A}">
                    <a16:rowId xmlns:a16="http://schemas.microsoft.com/office/drawing/2014/main" val="2446125879"/>
                  </a:ext>
                </a:extLst>
              </a:tr>
              <a:tr h="161905">
                <a:tc>
                  <a:txBody>
                    <a:bodyPr/>
                    <a:lstStyle/>
                    <a:p>
                      <a:pPr algn="ctr" fontAlgn="t"/>
                      <a:r>
                        <a:rPr lang="en-US" sz="1050" u="none" strike="noStrike">
                          <a:effectLst/>
                        </a:rPr>
                        <a:t>3</a:t>
                      </a:r>
                      <a:endParaRPr lang="en-US" sz="1050" b="1" i="0" u="none" strike="noStrike">
                        <a:solidFill>
                          <a:srgbClr val="000000"/>
                        </a:solidFill>
                        <a:effectLst/>
                        <a:latin typeface="Times New Roman1"/>
                      </a:endParaRPr>
                    </a:p>
                  </a:txBody>
                  <a:tcPr marL="4703" marR="4703" marT="4703" marB="0"/>
                </a:tc>
                <a:tc>
                  <a:txBody>
                    <a:bodyPr/>
                    <a:lstStyle/>
                    <a:p>
                      <a:pPr algn="ctr" fontAlgn="b"/>
                      <a:r>
                        <a:rPr lang="en-US" sz="1050" u="none" strike="noStrike">
                          <a:effectLst/>
                        </a:rPr>
                        <a:t>Wednesday PM2 session</a:t>
                      </a:r>
                      <a:endParaRPr lang="en-US" sz="1050" b="1" i="0" u="none" strike="noStrike">
                        <a:solidFill>
                          <a:srgbClr val="000000"/>
                        </a:solidFill>
                        <a:effectLst/>
                        <a:latin typeface="Times New Roman1"/>
                      </a:endParaRPr>
                    </a:p>
                  </a:txBody>
                  <a:tcPr marL="4703" marR="4703" marT="4703" marB="0" anchor="b"/>
                </a:tc>
                <a:tc>
                  <a:txBody>
                    <a:bodyPr/>
                    <a:lstStyle/>
                    <a:p>
                      <a:pPr algn="l" fontAlgn="b"/>
                      <a:endParaRPr lang="en-US" sz="1050" b="0" i="0" u="none" strike="noStrike">
                        <a:solidFill>
                          <a:srgbClr val="000000"/>
                        </a:solidFill>
                        <a:effectLst/>
                        <a:latin typeface="Arial1"/>
                      </a:endParaRPr>
                    </a:p>
                  </a:txBody>
                  <a:tcPr marL="4703" marR="4703" marT="4703"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endParaRPr lang="en-US" sz="1050" b="0" i="0" u="none" strike="noStrike">
                        <a:solidFill>
                          <a:srgbClr val="000000"/>
                        </a:solidFill>
                        <a:effectLst/>
                        <a:latin typeface="Arial1"/>
                      </a:endParaRPr>
                    </a:p>
                  </a:txBody>
                  <a:tcPr marL="4703" marR="4703" marT="4703" marB="0" anchor="b"/>
                </a:tc>
                <a:extLst>
                  <a:ext uri="{0D108BD9-81ED-4DB2-BD59-A6C34878D82A}">
                    <a16:rowId xmlns:a16="http://schemas.microsoft.com/office/drawing/2014/main" val="1595344259"/>
                  </a:ext>
                </a:extLst>
              </a:tr>
              <a:tr h="159539">
                <a:tc>
                  <a:txBody>
                    <a:bodyPr/>
                    <a:lstStyle/>
                    <a:p>
                      <a:pPr algn="ctr" fontAlgn="t"/>
                      <a:r>
                        <a:rPr lang="en-US" sz="1000" u="none" strike="noStrike">
                          <a:effectLst/>
                        </a:rPr>
                        <a:t>3.1</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Call to Order  802.24 TAG </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4:00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1622684772"/>
                  </a:ext>
                </a:extLst>
              </a:tr>
              <a:tr h="292675">
                <a:tc>
                  <a:txBody>
                    <a:bodyPr/>
                    <a:lstStyle/>
                    <a:p>
                      <a:pPr algn="ctr" fontAlgn="t"/>
                      <a:r>
                        <a:rPr lang="en-US" sz="1000" u="none" strike="noStrike">
                          <a:effectLst/>
                        </a:rPr>
                        <a:t>3.2</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Liaison with  ATIS TOPS Council IoT Categorization Focus Group - review and comment on IoT Characteristics Matrix</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4:00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2374090422"/>
                  </a:ext>
                </a:extLst>
              </a:tr>
              <a:tr h="159539">
                <a:tc>
                  <a:txBody>
                    <a:bodyPr/>
                    <a:lstStyle/>
                    <a:p>
                      <a:pPr algn="ctr" fontAlgn="t"/>
                      <a:r>
                        <a:rPr lang="en-US" sz="1000" u="none" strike="noStrike">
                          <a:effectLst/>
                        </a:rPr>
                        <a:t>3.3</a:t>
                      </a:r>
                      <a:endParaRPr lang="en-US" sz="100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Low Latency White Paper</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Holland</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30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4:40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047144585"/>
                  </a:ext>
                </a:extLst>
              </a:tr>
              <a:tr h="288754">
                <a:tc>
                  <a:txBody>
                    <a:bodyPr/>
                    <a:lstStyle/>
                    <a:p>
                      <a:pPr algn="ctr" fontAlgn="t"/>
                      <a:r>
                        <a:rPr lang="en-US" sz="1000" u="none" strike="noStrike">
                          <a:effectLst/>
                        </a:rPr>
                        <a:t>3.4</a:t>
                      </a:r>
                      <a:endParaRPr lang="en-US" sz="100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Liasion Discussion of IEC SEG8 report "Monitoring and impact assessment of emerging technologies and architectures"</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5:10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643394999"/>
                  </a:ext>
                </a:extLst>
              </a:tr>
              <a:tr h="159539">
                <a:tc>
                  <a:txBody>
                    <a:bodyPr/>
                    <a:lstStyle/>
                    <a:p>
                      <a:pPr algn="ctr" fontAlgn="t"/>
                      <a:r>
                        <a:rPr lang="en-US" sz="1000" u="none" strike="noStrike">
                          <a:effectLst/>
                        </a:rPr>
                        <a:t>3.5</a:t>
                      </a:r>
                      <a:endParaRPr lang="en-US" sz="1000" b="0" i="0" u="none" strike="noStrike">
                        <a:solidFill>
                          <a:srgbClr val="000000"/>
                        </a:solidFill>
                        <a:effectLst/>
                        <a:latin typeface="Times New Roman1"/>
                      </a:endParaRPr>
                    </a:p>
                  </a:txBody>
                  <a:tcPr marL="4703" marR="4703" marT="4703" marB="0"/>
                </a:tc>
                <a:tc>
                  <a:txBody>
                    <a:bodyPr/>
                    <a:lstStyle/>
                    <a:p>
                      <a:pPr algn="l" fontAlgn="t"/>
                      <a:r>
                        <a:rPr lang="en-US" sz="1050" u="none" strike="noStrike">
                          <a:effectLst/>
                        </a:rPr>
                        <a:t>Coordination with 802.19 on 802.15.4g and 802.11ah Coexistence project</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l" fontAlgn="b"/>
                      <a:r>
                        <a:rPr lang="en-US" sz="1050" u="none" strike="noStrike">
                          <a:effectLst/>
                        </a:rPr>
                        <a:t>Godfrey/Rolfe</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15</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5:25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2983652418"/>
                  </a:ext>
                </a:extLst>
              </a:tr>
              <a:tr h="159539">
                <a:tc>
                  <a:txBody>
                    <a:bodyPr/>
                    <a:lstStyle/>
                    <a:p>
                      <a:pPr algn="ctr" fontAlgn="t"/>
                      <a:r>
                        <a:rPr lang="en-US" sz="1000" u="none" strike="noStrike">
                          <a:effectLst/>
                        </a:rPr>
                        <a:t>3.6</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802.24 New Action Items, New Activities, AOB</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10</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b"/>
                      <a:r>
                        <a:rPr lang="en-US" sz="1050" u="none" strike="noStrike">
                          <a:effectLst/>
                        </a:rPr>
                        <a:t>5:40 PM</a:t>
                      </a:r>
                      <a:endParaRPr lang="en-US" sz="1050" b="0" i="0" u="none" strike="noStrike">
                        <a:solidFill>
                          <a:srgbClr val="000000"/>
                        </a:solidFill>
                        <a:effectLst/>
                        <a:latin typeface="Times New Roman1"/>
                      </a:endParaRPr>
                    </a:p>
                  </a:txBody>
                  <a:tcPr marL="4703" marR="4703" marT="4703" marB="0" anchor="b"/>
                </a:tc>
                <a:extLst>
                  <a:ext uri="{0D108BD9-81ED-4DB2-BD59-A6C34878D82A}">
                    <a16:rowId xmlns:a16="http://schemas.microsoft.com/office/drawing/2014/main" val="343324332"/>
                  </a:ext>
                </a:extLst>
              </a:tr>
              <a:tr h="159539">
                <a:tc>
                  <a:txBody>
                    <a:bodyPr/>
                    <a:lstStyle/>
                    <a:p>
                      <a:pPr algn="ctr" fontAlgn="t"/>
                      <a:r>
                        <a:rPr lang="en-US" sz="1000" u="none" strike="noStrike">
                          <a:effectLst/>
                        </a:rPr>
                        <a:t>3.7</a:t>
                      </a:r>
                      <a:endParaRPr lang="en-US" sz="1000" b="0" i="0" u="none" strike="noStrike">
                        <a:solidFill>
                          <a:srgbClr val="000000"/>
                        </a:solidFill>
                        <a:effectLst/>
                        <a:latin typeface="Times New Roman1"/>
                      </a:endParaRPr>
                    </a:p>
                  </a:txBody>
                  <a:tcPr marL="4703" marR="4703" marT="4703" marB="0"/>
                </a:tc>
                <a:tc>
                  <a:txBody>
                    <a:bodyPr/>
                    <a:lstStyle/>
                    <a:p>
                      <a:pPr algn="l" fontAlgn="b"/>
                      <a:r>
                        <a:rPr lang="en-US" sz="1050" u="none" strike="noStrike">
                          <a:effectLst/>
                        </a:rPr>
                        <a:t>Adjourn </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l" fontAlgn="b"/>
                      <a:r>
                        <a:rPr lang="en-US" sz="1050" u="none" strike="noStrike">
                          <a:effectLst/>
                        </a:rPr>
                        <a:t>Godfrey</a:t>
                      </a:r>
                      <a:endParaRPr lang="en-US" sz="1050" b="0" i="0" u="none" strike="noStrike">
                        <a:solidFill>
                          <a:srgbClr val="000000"/>
                        </a:solidFill>
                        <a:effectLst/>
                        <a:latin typeface="Times New Roman" panose="02020603050405020304" pitchFamily="18" charset="0"/>
                      </a:endParaRPr>
                    </a:p>
                  </a:txBody>
                  <a:tcPr marL="4703" marR="4703" marT="4703" marB="0" anchor="b"/>
                </a:tc>
                <a:tc>
                  <a:txBody>
                    <a:bodyPr/>
                    <a:lstStyle/>
                    <a:p>
                      <a:pPr algn="r" fontAlgn="t"/>
                      <a:r>
                        <a:rPr lang="en-US" sz="1050" u="none" strike="noStrike">
                          <a:effectLst/>
                        </a:rPr>
                        <a:t>0</a:t>
                      </a:r>
                      <a:endParaRPr lang="en-US" sz="1050" b="0" i="0" u="none" strike="noStrike">
                        <a:solidFill>
                          <a:srgbClr val="000000"/>
                        </a:solidFill>
                        <a:effectLst/>
                        <a:latin typeface="Times New Roman" panose="02020603050405020304" pitchFamily="18" charset="0"/>
                      </a:endParaRPr>
                    </a:p>
                  </a:txBody>
                  <a:tcPr marL="4703" marR="4703" marT="4703" marB="0"/>
                </a:tc>
                <a:tc>
                  <a:txBody>
                    <a:bodyPr/>
                    <a:lstStyle/>
                    <a:p>
                      <a:pPr algn="r" fontAlgn="b"/>
                      <a:r>
                        <a:rPr lang="en-US" sz="1050" u="none" strike="noStrike" dirty="0">
                          <a:effectLst/>
                        </a:rPr>
                        <a:t>5:50 PM</a:t>
                      </a:r>
                      <a:endParaRPr lang="en-US" sz="1050" b="0" i="0" u="none" strike="noStrike" dirty="0">
                        <a:solidFill>
                          <a:srgbClr val="000000"/>
                        </a:solidFill>
                        <a:effectLst/>
                        <a:latin typeface="Times New Roman1"/>
                      </a:endParaRPr>
                    </a:p>
                  </a:txBody>
                  <a:tcPr marL="4703" marR="4703" marT="4703" marB="0" anchor="b"/>
                </a:tc>
                <a:extLst>
                  <a:ext uri="{0D108BD9-81ED-4DB2-BD59-A6C34878D82A}">
                    <a16:rowId xmlns:a16="http://schemas.microsoft.com/office/drawing/2014/main" val="1005415803"/>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January minutes</a:t>
            </a:r>
          </a:p>
          <a:p>
            <a:pPr lvl="1"/>
            <a:r>
              <a:rPr lang="en-US" dirty="0"/>
              <a:t>24-19-0005r0 </a:t>
            </a:r>
          </a:p>
          <a:p>
            <a:pPr lvl="1"/>
            <a:endParaRPr lang="en-US" dirty="0"/>
          </a:p>
          <a:p>
            <a:pPr lvl="1"/>
            <a:endParaRPr lang="en-US" dirty="0"/>
          </a:p>
          <a:p>
            <a:r>
              <a:rPr lang="en-US" dirty="0"/>
              <a:t>TAG Action Items from January:</a:t>
            </a:r>
          </a:p>
          <a:p>
            <a:pPr lvl="1">
              <a:buFont typeface="Wingdings" panose="05000000000000000000" pitchFamily="2" charset="2"/>
              <a:buChar char="ü"/>
            </a:pPr>
            <a:r>
              <a:rPr lang="en-US" dirty="0"/>
              <a:t>Announce IoT Matrix teleconference on reflector, with call for comments (done)</a:t>
            </a:r>
          </a:p>
          <a:p>
            <a:pPr lvl="1">
              <a:buFont typeface="Wingdings" panose="05000000000000000000" pitchFamily="2" charset="2"/>
              <a:buChar char="ü"/>
            </a:pPr>
            <a:r>
              <a:rPr lang="en-US" dirty="0"/>
              <a:t>Re-announce TSN white paper call for comments for March meeting (Done)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914400" y="1676402"/>
            <a:ext cx="10439400" cy="4799013"/>
          </a:xfrm>
        </p:spPr>
        <p:txBody>
          <a:bodyPr>
            <a:normAutofit fontScale="70000" lnSpcReduction="20000"/>
          </a:bodyPr>
          <a:lstStyle/>
          <a:p>
            <a:pPr marL="457200" lvl="1" indent="0">
              <a:buNone/>
            </a:pPr>
            <a:endParaRPr lang="en-US" dirty="0"/>
          </a:p>
          <a:p>
            <a:r>
              <a:rPr lang="en-US" dirty="0"/>
              <a:t>Update from 802.18 – Jay Holcomb</a:t>
            </a:r>
          </a:p>
          <a:p>
            <a:endParaRPr lang="en-US" dirty="0"/>
          </a:p>
          <a:p>
            <a:r>
              <a:rPr lang="en-US" dirty="0"/>
              <a:t>Discussion: Ireland consultation on 400 MHz</a:t>
            </a:r>
          </a:p>
          <a:p>
            <a:pPr lvl="1"/>
            <a:r>
              <a:rPr lang="en-US" dirty="0"/>
              <a:t>Further Consultation on the Release of the 410 – 415.5 / 420 – 425.5 MHz Sub-band</a:t>
            </a:r>
          </a:p>
          <a:p>
            <a:pPr lvl="1"/>
            <a:r>
              <a:rPr lang="en-US" dirty="0" err="1"/>
              <a:t>ComReg</a:t>
            </a:r>
            <a:r>
              <a:rPr lang="en-US" dirty="0"/>
              <a:t> 18/92</a:t>
            </a:r>
          </a:p>
          <a:p>
            <a:pPr lvl="1"/>
            <a:r>
              <a:rPr lang="en-US" dirty="0"/>
              <a:t>Spectrum to be auctioned, both for LTE and in small segments of 100 KHz. </a:t>
            </a:r>
          </a:p>
          <a:p>
            <a:pPr lvl="1"/>
            <a:r>
              <a:rPr lang="en-US" dirty="0"/>
              <a:t>Potential for 802.15.4g in this?  similar to “purposed” licensed spectrum in China and elsewhere.   Also 15.4g can operate in Part 90 and Part 101 FCC spectrum.  </a:t>
            </a:r>
          </a:p>
          <a:p>
            <a:pPr lvl="1"/>
            <a:r>
              <a:rPr lang="en-US" dirty="0"/>
              <a:t>This is just Ireland: will this lead to further similar actions in other regulatory areas? </a:t>
            </a:r>
          </a:p>
          <a:p>
            <a:pPr lvl="1"/>
            <a:endParaRPr lang="en-US" dirty="0"/>
          </a:p>
          <a:p>
            <a:r>
              <a:rPr lang="en-US" dirty="0"/>
              <a:t>1.4 GHz spectrum recently announced is being used for telemetry in oil/gas industry with 802.16s</a:t>
            </a:r>
          </a:p>
          <a:p>
            <a:pPr lvl="2"/>
            <a:r>
              <a:rPr lang="en-US" dirty="0"/>
              <a:t>Traditional license model – geographic ownership</a:t>
            </a:r>
          </a:p>
          <a:p>
            <a:pPr lvl="2"/>
            <a:r>
              <a:rPr lang="en-US" dirty="0"/>
              <a:t>Part 90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439938235"/>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34654</TotalTime>
  <Words>2442</Words>
  <Application>Microsoft Office PowerPoint</Application>
  <PresentationFormat>Widescreen</PresentationFormat>
  <Paragraphs>446</Paragraphs>
  <Slides>30</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MS Gothic</vt:lpstr>
      <vt:lpstr>ＭＳ Ｐゴシック</vt:lpstr>
      <vt:lpstr>Arial</vt:lpstr>
      <vt:lpstr>Arial1</vt:lpstr>
      <vt:lpstr>Calibri</vt:lpstr>
      <vt:lpstr>Helvetica</vt:lpstr>
      <vt:lpstr>Monotype Sorts</vt:lpstr>
      <vt:lpstr>Times New Roman</vt:lpstr>
      <vt:lpstr>Times New Roman1</vt:lpstr>
      <vt:lpstr>Wingdings</vt:lpstr>
      <vt:lpstr>802-24-Theme1</vt:lpstr>
      <vt:lpstr>802.24 Vertical Applications TAG</vt:lpstr>
      <vt:lpstr>802.24 Overview</vt:lpstr>
      <vt:lpstr>Agenda – 802.24-19-0007r0</vt:lpstr>
      <vt:lpstr>Guidelines for IEEE-SA Meetings</vt:lpstr>
      <vt:lpstr>Participation in IEEE 802 Meetings</vt:lpstr>
      <vt:lpstr>Administration</vt:lpstr>
      <vt:lpstr>802.24 TAG</vt:lpstr>
      <vt:lpstr>Tuesday 802.24.1</vt:lpstr>
      <vt:lpstr>ITU and Radio Regulatory Items</vt:lpstr>
      <vt:lpstr>Collaboration with 802.21 AR/VR Vertical Applications</vt:lpstr>
      <vt:lpstr>Goals for AR/VR collaboration in 802.24</vt:lpstr>
      <vt:lpstr>Goals for AR/VR collaboration in 802.24</vt:lpstr>
      <vt:lpstr>TSN White Paper</vt:lpstr>
      <vt:lpstr>Wednesday 802.24 TAG</vt:lpstr>
      <vt:lpstr>“Network Integration” action item</vt:lpstr>
      <vt:lpstr>Review of 802.1CF in this context</vt:lpstr>
      <vt:lpstr>Next Steps</vt:lpstr>
      <vt:lpstr>Wednesday 802.24.2 IoT TG</vt:lpstr>
      <vt:lpstr>802.24.2</vt:lpstr>
      <vt:lpstr>802.24.2 White Paper</vt:lpstr>
      <vt:lpstr>Building engagement in TG2 IoT</vt:lpstr>
      <vt:lpstr>Single Pair Ethernet white paper</vt:lpstr>
      <vt:lpstr>Recess until 18:00</vt:lpstr>
      <vt:lpstr>Thursday 802.24 TAG</vt:lpstr>
      <vt:lpstr>Liaison with  ATIS TOPS Council IoT Categorization Focus Group</vt:lpstr>
      <vt:lpstr>“Low latency” White Paper</vt:lpstr>
      <vt:lpstr>Liaison with IEC SEG8</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628</cp:revision>
  <cp:lastPrinted>1998-02-10T13:28:06Z</cp:lastPrinted>
  <dcterms:created xsi:type="dcterms:W3CDTF">2015-05-13T21:49:41Z</dcterms:created>
  <dcterms:modified xsi:type="dcterms:W3CDTF">2019-03-01T22:38:55Z</dcterms:modified>
</cp:coreProperties>
</file>