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7"/>
  </p:notesMasterIdLst>
  <p:handoutMasterIdLst>
    <p:handoutMasterId r:id="rId28"/>
  </p:handoutMasterIdLst>
  <p:sldIdLst>
    <p:sldId id="258" r:id="rId2"/>
    <p:sldId id="447" r:id="rId3"/>
    <p:sldId id="285" r:id="rId4"/>
    <p:sldId id="414" r:id="rId5"/>
    <p:sldId id="418" r:id="rId6"/>
    <p:sldId id="259" r:id="rId7"/>
    <p:sldId id="270" r:id="rId8"/>
    <p:sldId id="434" r:id="rId9"/>
    <p:sldId id="325" r:id="rId10"/>
    <p:sldId id="406" r:id="rId11"/>
    <p:sldId id="478" r:id="rId12"/>
    <p:sldId id="480" r:id="rId13"/>
    <p:sldId id="481" r:id="rId14"/>
    <p:sldId id="482" r:id="rId15"/>
    <p:sldId id="396" r:id="rId16"/>
    <p:sldId id="415" r:id="rId17"/>
    <p:sldId id="466" r:id="rId18"/>
    <p:sldId id="483" r:id="rId19"/>
    <p:sldId id="479" r:id="rId20"/>
    <p:sldId id="476" r:id="rId21"/>
    <p:sldId id="475" r:id="rId22"/>
    <p:sldId id="477" r:id="rId23"/>
    <p:sldId id="433" r:id="rId24"/>
    <p:sldId id="474" r:id="rId25"/>
    <p:sldId id="391" r:id="rId2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644" autoAdjust="0"/>
    <p:restoredTop sz="94099" autoAdjust="0"/>
  </p:normalViewPr>
  <p:slideViewPr>
    <p:cSldViewPr>
      <p:cViewPr varScale="1">
        <p:scale>
          <a:sx n="124" d="100"/>
          <a:sy n="124" d="100"/>
        </p:scale>
        <p:origin x="126" y="180"/>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4133"/>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83869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367AA807-0286-48C5-BA86-F5C8149861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794D6E-7AE0-4D28-8C31-5FC1772FD34E}" type="slidenum">
              <a:rPr lang="en-US" altLang="en-US" smtClean="0"/>
              <a:pPr>
                <a:spcBef>
                  <a:spcPct val="0"/>
                </a:spcBef>
              </a:pPr>
              <a:t>5</a:t>
            </a:fld>
            <a:endParaRPr lang="en-US" altLang="en-US"/>
          </a:p>
        </p:txBody>
      </p:sp>
      <p:sp>
        <p:nvSpPr>
          <p:cNvPr id="24579" name="Text Box 1">
            <a:extLst>
              <a:ext uri="{FF2B5EF4-FFF2-40B4-BE49-F238E27FC236}">
                <a16:creationId xmlns:a16="http://schemas.microsoft.com/office/drawing/2014/main" id="{B66808D5-2D28-43F4-84CD-B9B25DA92788}"/>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sz="1400" b="1">
                <a:solidFill>
                  <a:srgbClr val="000000"/>
                </a:solidFill>
                <a:ea typeface="MS Gothic" panose="020B0609070205080204" pitchFamily="49" charset="-128"/>
              </a:rPr>
              <a:t>doc.: ec-16-0149-00-00EC</a:t>
            </a:r>
          </a:p>
        </p:txBody>
      </p:sp>
      <p:sp>
        <p:nvSpPr>
          <p:cNvPr id="24580" name="Text Box 2">
            <a:extLst>
              <a:ext uri="{FF2B5EF4-FFF2-40B4-BE49-F238E27FC236}">
                <a16:creationId xmlns:a16="http://schemas.microsoft.com/office/drawing/2014/main" id="{0DA99791-8E72-47AD-9550-FF5AA1F2CFE3}"/>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r>
              <a:rPr lang="en-US" altLang="en-US" sz="1400" b="1">
                <a:solidFill>
                  <a:srgbClr val="000000"/>
                </a:solidFill>
                <a:ea typeface="MS Gothic" panose="020B0609070205080204" pitchFamily="49" charset="-128"/>
              </a:rPr>
              <a:t>November 2016</a:t>
            </a:r>
          </a:p>
        </p:txBody>
      </p:sp>
      <p:sp>
        <p:nvSpPr>
          <p:cNvPr id="24581" name="Text Box 3">
            <a:extLst>
              <a:ext uri="{FF2B5EF4-FFF2-40B4-BE49-F238E27FC236}">
                <a16:creationId xmlns:a16="http://schemas.microsoft.com/office/drawing/2014/main" id="{9982B997-B3F6-4E8C-85A7-2653F1746568}"/>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Dorothy Stanley, HP Enterprise</a:t>
            </a:r>
          </a:p>
        </p:txBody>
      </p:sp>
      <p:sp>
        <p:nvSpPr>
          <p:cNvPr id="24582" name="Text Box 4">
            <a:extLst>
              <a:ext uri="{FF2B5EF4-FFF2-40B4-BE49-F238E27FC236}">
                <a16:creationId xmlns:a16="http://schemas.microsoft.com/office/drawing/2014/main" id="{6892924C-9C20-4926-B404-6C58F167794B}"/>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Page </a:t>
            </a:r>
            <a:fld id="{06B3BA76-BF87-4573-9B68-3DD1C4901749}" type="slidenum">
              <a:rPr lang="en-US" altLang="en-US">
                <a:solidFill>
                  <a:srgbClr val="000000"/>
                </a:solidFill>
                <a:ea typeface="MS Gothic" panose="020B0609070205080204" pitchFamily="49" charset="-128"/>
              </a:rPr>
              <a:pPr algn="r"/>
              <a:t>5</a:t>
            </a:fld>
            <a:endParaRPr lang="en-US" altLang="en-US">
              <a:solidFill>
                <a:srgbClr val="000000"/>
              </a:solidFill>
              <a:ea typeface="MS Gothic" panose="020B0609070205080204" pitchFamily="49" charset="-128"/>
            </a:endParaRPr>
          </a:p>
        </p:txBody>
      </p:sp>
      <p:sp>
        <p:nvSpPr>
          <p:cNvPr id="24583" name="Rectangle 5">
            <a:extLst>
              <a:ext uri="{FF2B5EF4-FFF2-40B4-BE49-F238E27FC236}">
                <a16:creationId xmlns:a16="http://schemas.microsoft.com/office/drawing/2014/main" id="{2172B4D7-214D-4657-8303-3AD9535B7C2B}"/>
              </a:ext>
            </a:extLst>
          </p:cNvPr>
          <p:cNvSpPr>
            <a:spLocks noGrp="1" noRot="1" noChangeAspect="1" noChangeArrowheads="1" noTextEdit="1"/>
          </p:cNvSpPr>
          <p:nvPr>
            <p:ph type="sldImg"/>
          </p:nvPr>
        </p:nvSpPr>
        <p:spPr>
          <a:xfrm>
            <a:off x="384175" y="701675"/>
            <a:ext cx="6165850"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4" name="Text Box 6">
            <a:extLst>
              <a:ext uri="{FF2B5EF4-FFF2-40B4-BE49-F238E27FC236}">
                <a16:creationId xmlns:a16="http://schemas.microsoft.com/office/drawing/2014/main" id="{6AB62589-AA99-4E90-A6AF-68A32DADA486}"/>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201092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802.24-19-0002r2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January 2019</a:t>
            </a:r>
          </a:p>
        </p:txBody>
      </p:sp>
      <p:sp>
        <p:nvSpPr>
          <p:cNvPr id="12" name="Rectangle 7">
            <a:extLst>
              <a:ext uri="{FF2B5EF4-FFF2-40B4-BE49-F238E27FC236}">
                <a16:creationId xmlns:a16="http://schemas.microsoft.com/office/drawing/2014/main" id="{2471AF9E-964C-4E35-9B55-E0CEAA81578D}"/>
              </a:ext>
            </a:extLst>
          </p:cNvPr>
          <p:cNvSpPr>
            <a:spLocks noChangeArrowheads="1"/>
          </p:cNvSpPr>
          <p:nvPr userDrawn="1"/>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January 2019</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24/dcn/18/24-18-0023-00-sgtg-comment-spreadsheet.xlsx" TargetMode="External"/><Relationship Id="rId2" Type="http://schemas.openxmlformats.org/officeDocument/2006/relationships/hyperlink" Target="https://mentor.ieee.org/802.24/dcn/18/24-18-0022-00-sgtg-utility-applications-of-time-sensitive-networking-white-pape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ieee802.org/24/Smart%20Grid%20Standards%20for%20Operation%20in%20Sub-1%20GHz%20Bands_white%20paper.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January 2019 </a:t>
            </a:r>
          </a:p>
          <a:p>
            <a:endParaRPr lang="en-US" dirty="0"/>
          </a:p>
          <a:p>
            <a:r>
              <a:rPr lang="en-US" dirty="0"/>
              <a:t>St. Louis, MO, USA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TSN White Paper</a:t>
            </a:r>
          </a:p>
        </p:txBody>
      </p:sp>
      <p:sp>
        <p:nvSpPr>
          <p:cNvPr id="3" name="Content Placeholder 2"/>
          <p:cNvSpPr>
            <a:spLocks noGrp="1"/>
          </p:cNvSpPr>
          <p:nvPr>
            <p:ph idx="1"/>
          </p:nvPr>
        </p:nvSpPr>
        <p:spPr>
          <a:xfrm>
            <a:off x="990600" y="1752600"/>
            <a:ext cx="10363200" cy="4343400"/>
          </a:xfrm>
        </p:spPr>
        <p:txBody>
          <a:bodyPr>
            <a:normAutofit fontScale="92500" lnSpcReduction="10000"/>
          </a:bodyPr>
          <a:lstStyle/>
          <a:p>
            <a:endParaRPr lang="en-US" dirty="0"/>
          </a:p>
          <a:p>
            <a:r>
              <a:rPr lang="en-US" dirty="0"/>
              <a:t>Comment Collection</a:t>
            </a:r>
          </a:p>
          <a:p>
            <a:pPr lvl="1"/>
            <a:r>
              <a:rPr lang="en-US" dirty="0"/>
              <a:t>The 802.24 TAG and 802.1 TSN TG solicit comments on </a:t>
            </a:r>
            <a:r>
              <a:rPr lang="en-US" dirty="0">
                <a:hlinkClick r:id="rId2"/>
              </a:rPr>
              <a:t>802.24-18-0011-00-sgtg</a:t>
            </a:r>
            <a:r>
              <a:rPr lang="en-US" dirty="0"/>
              <a:t>  "Utility Applications of Time Sensitive Networking White Paper"</a:t>
            </a:r>
          </a:p>
          <a:p>
            <a:pPr lvl="1"/>
            <a:r>
              <a:rPr lang="en-US" dirty="0">
                <a:hlinkClick r:id="rId3"/>
              </a:rPr>
              <a:t>Comment submittal spreadsheet</a:t>
            </a:r>
            <a:r>
              <a:rPr lang="en-US" dirty="0"/>
              <a:t> provided </a:t>
            </a:r>
          </a:p>
          <a:p>
            <a:endParaRPr lang="en-US" dirty="0"/>
          </a:p>
          <a:p>
            <a:r>
              <a:rPr lang="en-US" dirty="0"/>
              <a:t>Will remain open until Meeting</a:t>
            </a:r>
          </a:p>
          <a:p>
            <a:r>
              <a:rPr lang="en-US" dirty="0"/>
              <a:t>Expect to finalize in March and start publishing process</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4779" y="6475413"/>
            <a:ext cx="504049" cy="184666"/>
          </a:xfrm>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6679397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13809-C082-4515-BCA0-8024249E9CC9}"/>
              </a:ext>
            </a:extLst>
          </p:cNvPr>
          <p:cNvSpPr>
            <a:spLocks noGrp="1"/>
          </p:cNvSpPr>
          <p:nvPr>
            <p:ph type="title"/>
          </p:nvPr>
        </p:nvSpPr>
        <p:spPr/>
        <p:txBody>
          <a:bodyPr/>
          <a:lstStyle/>
          <a:p>
            <a:r>
              <a:rPr lang="en-US" dirty="0"/>
              <a:t>Collaboration with 802.21</a:t>
            </a:r>
          </a:p>
        </p:txBody>
      </p:sp>
      <p:sp>
        <p:nvSpPr>
          <p:cNvPr id="3" name="Content Placeholder 2">
            <a:extLst>
              <a:ext uri="{FF2B5EF4-FFF2-40B4-BE49-F238E27FC236}">
                <a16:creationId xmlns:a16="http://schemas.microsoft.com/office/drawing/2014/main" id="{AC15AA86-C47E-4F6C-9AD1-E14A688ADD39}"/>
              </a:ext>
            </a:extLst>
          </p:cNvPr>
          <p:cNvSpPr>
            <a:spLocks noGrp="1"/>
          </p:cNvSpPr>
          <p:nvPr>
            <p:ph idx="1"/>
          </p:nvPr>
        </p:nvSpPr>
        <p:spPr/>
        <p:txBody>
          <a:bodyPr>
            <a:normAutofit fontScale="85000" lnSpcReduction="20000"/>
          </a:bodyPr>
          <a:lstStyle/>
          <a:p>
            <a:r>
              <a:rPr lang="en-US" dirty="0"/>
              <a:t>'Network Enablers for Seamless HMD-based VR (Virtual Reality)’ </a:t>
            </a:r>
          </a:p>
          <a:p>
            <a:r>
              <a:rPr lang="en-US" dirty="0" err="1"/>
              <a:t>Subir</a:t>
            </a:r>
            <a:r>
              <a:rPr lang="en-US" dirty="0"/>
              <a:t> Das</a:t>
            </a:r>
          </a:p>
          <a:p>
            <a:endParaRPr lang="en-US" dirty="0"/>
          </a:p>
          <a:p>
            <a:r>
              <a:rPr lang="en-US" dirty="0"/>
              <a:t>21-19-0009-01-0000   Was presented in 802.11 and 802.15. Subject of discussion</a:t>
            </a:r>
          </a:p>
          <a:p>
            <a:r>
              <a:rPr lang="en-US" dirty="0"/>
              <a:t>Vertical Applications Collaboration Opportunities</a:t>
            </a:r>
          </a:p>
          <a:p>
            <a:pPr lvl="1"/>
            <a:r>
              <a:rPr lang="en-US" dirty="0"/>
              <a:t>Relates to activities in Real-time. </a:t>
            </a:r>
          </a:p>
          <a:p>
            <a:pPr lvl="1"/>
            <a:r>
              <a:rPr lang="en-US" dirty="0"/>
              <a:t>New activity just starting on Real Time (by Oliver Holland)</a:t>
            </a:r>
          </a:p>
          <a:p>
            <a:pPr lvl="1"/>
            <a:r>
              <a:rPr lang="en-US" dirty="0"/>
              <a:t>Will include text contributions in March 2019. </a:t>
            </a:r>
          </a:p>
          <a:p>
            <a:pPr lvl="1"/>
            <a:endParaRPr lang="en-US" dirty="0"/>
          </a:p>
          <a:p>
            <a:endParaRPr lang="en-US" dirty="0"/>
          </a:p>
          <a:p>
            <a:endParaRPr lang="en-US" dirty="0"/>
          </a:p>
        </p:txBody>
      </p:sp>
      <p:sp>
        <p:nvSpPr>
          <p:cNvPr id="4" name="Footer Placeholder 3">
            <a:extLst>
              <a:ext uri="{FF2B5EF4-FFF2-40B4-BE49-F238E27FC236}">
                <a16:creationId xmlns:a16="http://schemas.microsoft.com/office/drawing/2014/main" id="{44861049-D076-4350-99B5-9E26A90D935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E609E97-E6B3-4677-B159-2875E0DBB2FB}"/>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4090988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6D1ED-8F8A-42DC-B2DB-BE14C95649DE}"/>
              </a:ext>
            </a:extLst>
          </p:cNvPr>
          <p:cNvSpPr>
            <a:spLocks noGrp="1"/>
          </p:cNvSpPr>
          <p:nvPr>
            <p:ph type="title"/>
          </p:nvPr>
        </p:nvSpPr>
        <p:spPr/>
        <p:txBody>
          <a:bodyPr/>
          <a:lstStyle/>
          <a:p>
            <a:r>
              <a:rPr lang="en-US" dirty="0"/>
              <a:t>AR/VR Low Latency</a:t>
            </a:r>
          </a:p>
        </p:txBody>
      </p:sp>
      <p:sp>
        <p:nvSpPr>
          <p:cNvPr id="3" name="Content Placeholder 2">
            <a:extLst>
              <a:ext uri="{FF2B5EF4-FFF2-40B4-BE49-F238E27FC236}">
                <a16:creationId xmlns:a16="http://schemas.microsoft.com/office/drawing/2014/main" id="{A5B1BDFD-63A2-4450-AE7A-ED2CB15966D9}"/>
              </a:ext>
            </a:extLst>
          </p:cNvPr>
          <p:cNvSpPr>
            <a:spLocks noGrp="1"/>
          </p:cNvSpPr>
          <p:nvPr>
            <p:ph idx="1"/>
          </p:nvPr>
        </p:nvSpPr>
        <p:spPr/>
        <p:txBody>
          <a:bodyPr>
            <a:normAutofit fontScale="40000" lnSpcReduction="20000"/>
          </a:bodyPr>
          <a:lstStyle/>
          <a:p>
            <a:r>
              <a:rPr lang="en-US" dirty="0"/>
              <a:t>Goals of 802.21 activity</a:t>
            </a:r>
          </a:p>
          <a:p>
            <a:pPr lvl="1"/>
            <a:r>
              <a:rPr lang="en-US" dirty="0"/>
              <a:t>independent of what RTA in 802.11 does</a:t>
            </a:r>
          </a:p>
          <a:p>
            <a:pPr lvl="1"/>
            <a:r>
              <a:rPr lang="en-US" dirty="0"/>
              <a:t>Goal 1: Letting the wireless WGs know what the wireless link requirements are</a:t>
            </a:r>
          </a:p>
          <a:p>
            <a:pPr lvl="1"/>
            <a:r>
              <a:rPr lang="en-US" dirty="0"/>
              <a:t>Goal 2:  Define a higher layer adaption layer across all wireless links. (and maybe .3 also)</a:t>
            </a:r>
          </a:p>
          <a:p>
            <a:pPr lvl="1"/>
            <a:r>
              <a:rPr lang="en-US" dirty="0"/>
              <a:t>Timeframe: submit PAR in June for July approval. </a:t>
            </a:r>
          </a:p>
          <a:p>
            <a:r>
              <a:rPr lang="en-US" dirty="0"/>
              <a:t>Link Layer Issues: Jitter, Latency</a:t>
            </a:r>
          </a:p>
          <a:p>
            <a:pPr lvl="1"/>
            <a:r>
              <a:rPr lang="en-US" dirty="0"/>
              <a:t>Provide information to wireless WG</a:t>
            </a:r>
          </a:p>
          <a:p>
            <a:r>
              <a:rPr lang="en-US" dirty="0"/>
              <a:t>High Layer Issue: QoS, </a:t>
            </a:r>
            <a:r>
              <a:rPr lang="en-US" dirty="0" err="1"/>
              <a:t>QoE</a:t>
            </a:r>
            <a:r>
              <a:rPr lang="en-US" dirty="0"/>
              <a:t> &amp; Mobility</a:t>
            </a:r>
          </a:p>
          <a:p>
            <a:pPr lvl="1"/>
            <a:r>
              <a:rPr lang="en-US" dirty="0"/>
              <a:t>A new standard in 802.21</a:t>
            </a:r>
          </a:p>
          <a:p>
            <a:pPr lvl="1"/>
            <a:r>
              <a:rPr lang="en-US" dirty="0"/>
              <a:t>Cross-cutting services and management. </a:t>
            </a:r>
          </a:p>
          <a:p>
            <a:pPr lvl="1"/>
            <a:r>
              <a:rPr lang="en-US" dirty="0"/>
              <a:t>Similar cross=cutting purpose to </a:t>
            </a:r>
            <a:r>
              <a:rPr lang="en-US" dirty="0" err="1"/>
              <a:t>OmniRAN</a:t>
            </a:r>
            <a:r>
              <a:rPr lang="en-US" dirty="0"/>
              <a:t>, but these functions are not defined</a:t>
            </a:r>
          </a:p>
          <a:p>
            <a:r>
              <a:rPr lang="en-US" dirty="0"/>
              <a:t>Focus on Quality of Experience. </a:t>
            </a:r>
          </a:p>
          <a:p>
            <a:pPr lvl="1"/>
            <a:r>
              <a:rPr lang="en-US" dirty="0"/>
              <a:t>Work to solve the problem should be coordinated among multiple working groups. </a:t>
            </a:r>
          </a:p>
          <a:p>
            <a:pPr lvl="1"/>
            <a:endParaRPr lang="en-US" dirty="0"/>
          </a:p>
          <a:p>
            <a:r>
              <a:rPr lang="en-US" dirty="0"/>
              <a:t>This class of applications involves multiple 802 working groups</a:t>
            </a:r>
          </a:p>
          <a:p>
            <a:pPr lvl="1"/>
            <a:r>
              <a:rPr lang="en-US" dirty="0"/>
              <a:t>MAC/PHY WGs,  802.21 as service framework, etc.</a:t>
            </a:r>
          </a:p>
          <a:p>
            <a:pPr lvl="1"/>
            <a:r>
              <a:rPr lang="en-US" dirty="0"/>
              <a:t>802.24 can serve as a point of coordination with joint meetings of the individual projects for component standards</a:t>
            </a:r>
          </a:p>
          <a:p>
            <a:pPr lvl="1"/>
            <a:endParaRPr lang="en-US" dirty="0"/>
          </a:p>
          <a:p>
            <a:r>
              <a:rPr lang="en-US" dirty="0"/>
              <a:t>802.15 is interested from the perspective of 802.15.3 </a:t>
            </a:r>
            <a:r>
              <a:rPr lang="en-US" dirty="0" err="1"/>
              <a:t>mmwave</a:t>
            </a:r>
            <a:r>
              <a:rPr lang="en-US" dirty="0"/>
              <a:t> for very high BW.  The MAC is designed for bounded latency. </a:t>
            </a:r>
          </a:p>
          <a:p>
            <a:endParaRPr lang="en-US" dirty="0"/>
          </a:p>
          <a:p>
            <a:endParaRPr lang="en-US" dirty="0"/>
          </a:p>
        </p:txBody>
      </p:sp>
      <p:sp>
        <p:nvSpPr>
          <p:cNvPr id="4" name="Footer Placeholder 3">
            <a:extLst>
              <a:ext uri="{FF2B5EF4-FFF2-40B4-BE49-F238E27FC236}">
                <a16:creationId xmlns:a16="http://schemas.microsoft.com/office/drawing/2014/main" id="{3BD13CD7-8EAE-466C-B206-2BA8EBF59BB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18F17D6-BC3E-45FE-9C2C-741EC6BA549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701556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6D1ED-8F8A-42DC-B2DB-BE14C95649DE}"/>
              </a:ext>
            </a:extLst>
          </p:cNvPr>
          <p:cNvSpPr>
            <a:spLocks noGrp="1"/>
          </p:cNvSpPr>
          <p:nvPr>
            <p:ph type="title"/>
          </p:nvPr>
        </p:nvSpPr>
        <p:spPr/>
        <p:txBody>
          <a:bodyPr/>
          <a:lstStyle/>
          <a:p>
            <a:r>
              <a:rPr lang="en-US" dirty="0"/>
              <a:t>AR/VR Low Latency</a:t>
            </a:r>
          </a:p>
        </p:txBody>
      </p:sp>
      <p:sp>
        <p:nvSpPr>
          <p:cNvPr id="3" name="Content Placeholder 2">
            <a:extLst>
              <a:ext uri="{FF2B5EF4-FFF2-40B4-BE49-F238E27FC236}">
                <a16:creationId xmlns:a16="http://schemas.microsoft.com/office/drawing/2014/main" id="{A5B1BDFD-63A2-4450-AE7A-ED2CB15966D9}"/>
              </a:ext>
            </a:extLst>
          </p:cNvPr>
          <p:cNvSpPr>
            <a:spLocks noGrp="1"/>
          </p:cNvSpPr>
          <p:nvPr>
            <p:ph idx="1"/>
          </p:nvPr>
        </p:nvSpPr>
        <p:spPr/>
        <p:txBody>
          <a:bodyPr>
            <a:normAutofit fontScale="70000" lnSpcReduction="20000"/>
          </a:bodyPr>
          <a:lstStyle/>
          <a:p>
            <a:r>
              <a:rPr lang="en-US" dirty="0"/>
              <a:t>IEEE 802 can create a community for developing a suite of capabilities suited for this class of applications</a:t>
            </a:r>
          </a:p>
          <a:p>
            <a:pPr lvl="1"/>
            <a:r>
              <a:rPr lang="en-US" dirty="0"/>
              <a:t>Moving the focus from maximizing throughput only to also consider quality of experience and reliability. </a:t>
            </a:r>
          </a:p>
          <a:p>
            <a:endParaRPr lang="en-US" dirty="0"/>
          </a:p>
          <a:p>
            <a:r>
              <a:rPr lang="en-US" dirty="0"/>
              <a:t>Build on 802.24 Low Latency White Paper</a:t>
            </a:r>
          </a:p>
          <a:p>
            <a:pPr lvl="1"/>
            <a:r>
              <a:rPr lang="en-US" dirty="0"/>
              <a:t>Broadly define the set of applications (vertical and otherwise) around bounded / low latency</a:t>
            </a:r>
          </a:p>
          <a:p>
            <a:pPr lvl="1"/>
            <a:r>
              <a:rPr lang="en-US" dirty="0"/>
              <a:t>Look at the VR architecture diagram and consider the appropriate standard for each link. They will be a mix of wireless and wired.</a:t>
            </a:r>
          </a:p>
          <a:p>
            <a:pPr lvl="1"/>
            <a:endParaRPr lang="en-US" dirty="0"/>
          </a:p>
          <a:p>
            <a:r>
              <a:rPr lang="en-US" dirty="0"/>
              <a:t>IEEE 802 could provide comparable services to what is promised by 5G. </a:t>
            </a:r>
          </a:p>
          <a:p>
            <a:endParaRPr lang="en-US" dirty="0"/>
          </a:p>
        </p:txBody>
      </p:sp>
      <p:sp>
        <p:nvSpPr>
          <p:cNvPr id="4" name="Footer Placeholder 3">
            <a:extLst>
              <a:ext uri="{FF2B5EF4-FFF2-40B4-BE49-F238E27FC236}">
                <a16:creationId xmlns:a16="http://schemas.microsoft.com/office/drawing/2014/main" id="{3BD13CD7-8EAE-466C-B206-2BA8EBF59BB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18F17D6-BC3E-45FE-9C2C-741EC6BA549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23802764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B238D-9EDD-4189-81C6-53449CD9715A}"/>
              </a:ext>
            </a:extLst>
          </p:cNvPr>
          <p:cNvSpPr>
            <a:spLocks noGrp="1"/>
          </p:cNvSpPr>
          <p:nvPr>
            <p:ph type="title"/>
          </p:nvPr>
        </p:nvSpPr>
        <p:spPr/>
        <p:txBody>
          <a:bodyPr/>
          <a:lstStyle/>
          <a:p>
            <a:r>
              <a:rPr lang="en-US" dirty="0"/>
              <a:t>Actions</a:t>
            </a:r>
          </a:p>
        </p:txBody>
      </p:sp>
      <p:sp>
        <p:nvSpPr>
          <p:cNvPr id="3" name="Content Placeholder 2">
            <a:extLst>
              <a:ext uri="{FF2B5EF4-FFF2-40B4-BE49-F238E27FC236}">
                <a16:creationId xmlns:a16="http://schemas.microsoft.com/office/drawing/2014/main" id="{4B530E05-E0AD-49CD-B879-5F2928E52DBD}"/>
              </a:ext>
            </a:extLst>
          </p:cNvPr>
          <p:cNvSpPr>
            <a:spLocks noGrp="1"/>
          </p:cNvSpPr>
          <p:nvPr>
            <p:ph idx="1"/>
          </p:nvPr>
        </p:nvSpPr>
        <p:spPr/>
        <p:txBody>
          <a:bodyPr>
            <a:normAutofit fontScale="77500" lnSpcReduction="20000"/>
          </a:bodyPr>
          <a:lstStyle/>
          <a:p>
            <a:r>
              <a:rPr lang="en-US" dirty="0"/>
              <a:t>Plan to continue joint meetings (March)</a:t>
            </a:r>
          </a:p>
          <a:p>
            <a:endParaRPr lang="en-US" dirty="0"/>
          </a:p>
          <a:p>
            <a:r>
              <a:rPr lang="en-US" dirty="0"/>
              <a:t>802.21 plans to provide the services layer above the MAC/PHY</a:t>
            </a:r>
          </a:p>
          <a:p>
            <a:r>
              <a:rPr lang="en-US" dirty="0"/>
              <a:t>Various WG’s will develop amendments to their standards to support RTC. </a:t>
            </a:r>
          </a:p>
          <a:p>
            <a:pPr lvl="1"/>
            <a:r>
              <a:rPr lang="en-US" dirty="0"/>
              <a:t>It is up to WG to determine if any amendment is needed</a:t>
            </a:r>
          </a:p>
          <a:p>
            <a:pPr lvl="1"/>
            <a:r>
              <a:rPr lang="en-US" dirty="0"/>
              <a:t>802.21 will provide input on requirements to WGs </a:t>
            </a:r>
          </a:p>
          <a:p>
            <a:r>
              <a:rPr lang="en-US" dirty="0"/>
              <a:t>802.24 will provide a venue for collaboration (joint meetings) at Plenary</a:t>
            </a:r>
          </a:p>
          <a:p>
            <a:pPr lvl="1"/>
            <a:r>
              <a:rPr lang="en-US" dirty="0"/>
              <a:t>Vertical Application areas can provide input on specific use cases</a:t>
            </a:r>
          </a:p>
          <a:p>
            <a:pPr lvl="1"/>
            <a:r>
              <a:rPr lang="en-US" dirty="0"/>
              <a:t>Include representatives from related activities in other WG’s </a:t>
            </a:r>
          </a:p>
          <a:p>
            <a:endParaRPr lang="en-US" dirty="0"/>
          </a:p>
          <a:p>
            <a:pPr marL="457200" lvl="1" indent="0">
              <a:buNone/>
            </a:pPr>
            <a:endParaRPr lang="en-US" dirty="0"/>
          </a:p>
        </p:txBody>
      </p:sp>
      <p:sp>
        <p:nvSpPr>
          <p:cNvPr id="4" name="Footer Placeholder 3">
            <a:extLst>
              <a:ext uri="{FF2B5EF4-FFF2-40B4-BE49-F238E27FC236}">
                <a16:creationId xmlns:a16="http://schemas.microsoft.com/office/drawing/2014/main" id="{75D6E43E-38E9-43E0-A435-A2E3A8900FD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7C950DA-ED37-47C6-9855-58DF3CAC13F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26808930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802.24</a:t>
            </a:r>
            <a:br>
              <a:rPr lang="en-US" dirty="0"/>
            </a:br>
            <a:r>
              <a:rPr lang="en-US" dirty="0"/>
              <a:t>TAG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180572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ITU and Radio Regulatory Items</a:t>
            </a:r>
          </a:p>
        </p:txBody>
      </p:sp>
      <p:sp>
        <p:nvSpPr>
          <p:cNvPr id="7" name="Content Placeholder 6"/>
          <p:cNvSpPr>
            <a:spLocks noGrp="1"/>
          </p:cNvSpPr>
          <p:nvPr>
            <p:ph idx="1"/>
          </p:nvPr>
        </p:nvSpPr>
        <p:spPr>
          <a:xfrm>
            <a:off x="914400" y="1676402"/>
            <a:ext cx="10439400" cy="4799013"/>
          </a:xfrm>
        </p:spPr>
        <p:txBody>
          <a:bodyPr>
            <a:normAutofit fontScale="70000" lnSpcReduction="20000"/>
          </a:bodyPr>
          <a:lstStyle/>
          <a:p>
            <a:pPr marL="457200" lvl="1" indent="0">
              <a:buNone/>
            </a:pPr>
            <a:endParaRPr lang="en-US" dirty="0"/>
          </a:p>
          <a:p>
            <a:r>
              <a:rPr lang="en-US" dirty="0"/>
              <a:t>Update from 802.18 – Jay Holcomb</a:t>
            </a:r>
          </a:p>
          <a:p>
            <a:endParaRPr lang="en-US" dirty="0"/>
          </a:p>
          <a:p>
            <a:r>
              <a:rPr lang="en-US" dirty="0"/>
              <a:t>Discussion: Ireland consultation on 400 MHz</a:t>
            </a:r>
          </a:p>
          <a:p>
            <a:pPr lvl="1"/>
            <a:r>
              <a:rPr lang="en-US" dirty="0"/>
              <a:t>Further Consultation on the Release of the 410 – 415.5 / 420 – 425.5 MHz Sub-band</a:t>
            </a:r>
          </a:p>
          <a:p>
            <a:pPr lvl="1"/>
            <a:r>
              <a:rPr lang="en-US" dirty="0" err="1"/>
              <a:t>ComReg</a:t>
            </a:r>
            <a:r>
              <a:rPr lang="en-US" dirty="0"/>
              <a:t> 18/92</a:t>
            </a:r>
          </a:p>
          <a:p>
            <a:pPr lvl="1"/>
            <a:r>
              <a:rPr lang="en-US" dirty="0"/>
              <a:t>Spectrum to be auctioned, both for LTE and in small segments of 100 KHz. </a:t>
            </a:r>
          </a:p>
          <a:p>
            <a:pPr lvl="1"/>
            <a:r>
              <a:rPr lang="en-US" dirty="0"/>
              <a:t>Potential for 802.15.4g in this?  similar to “purposed” licensed spectrum in China and elsewhere.   Also 15.4g can operate in Part 90 and Part 101 FCC spectrum.  </a:t>
            </a:r>
          </a:p>
          <a:p>
            <a:pPr lvl="1"/>
            <a:r>
              <a:rPr lang="en-US" dirty="0"/>
              <a:t>This is just Ireland: will this lead to further similar actions in other regulatory areas? </a:t>
            </a:r>
          </a:p>
          <a:p>
            <a:pPr lvl="1"/>
            <a:endParaRPr lang="en-US" dirty="0"/>
          </a:p>
          <a:p>
            <a:r>
              <a:rPr lang="en-US" dirty="0"/>
              <a:t>1.4 GHz spectrum recently announced is being used for telemetry in oil/gas industry with 802.16s</a:t>
            </a:r>
          </a:p>
          <a:p>
            <a:pPr lvl="2"/>
            <a:r>
              <a:rPr lang="en-US" dirty="0"/>
              <a:t>Traditional license model – geographic ownership</a:t>
            </a:r>
          </a:p>
          <a:p>
            <a:pPr lvl="2"/>
            <a:r>
              <a:rPr lang="en-US" dirty="0"/>
              <a:t>Part 90</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16</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D8E80-FAE4-4D1C-BB26-62581BB50E44}"/>
              </a:ext>
            </a:extLst>
          </p:cNvPr>
          <p:cNvSpPr>
            <a:spLocks noGrp="1"/>
          </p:cNvSpPr>
          <p:nvPr>
            <p:ph type="title"/>
          </p:nvPr>
        </p:nvSpPr>
        <p:spPr/>
        <p:txBody>
          <a:bodyPr/>
          <a:lstStyle/>
          <a:p>
            <a:r>
              <a:rPr lang="en-US" dirty="0"/>
              <a:t>Liaison with  ATIS TOPS Council IoT Categorization Focus Group</a:t>
            </a:r>
          </a:p>
        </p:txBody>
      </p:sp>
      <p:sp>
        <p:nvSpPr>
          <p:cNvPr id="3" name="Content Placeholder 2">
            <a:extLst>
              <a:ext uri="{FF2B5EF4-FFF2-40B4-BE49-F238E27FC236}">
                <a16:creationId xmlns:a16="http://schemas.microsoft.com/office/drawing/2014/main" id="{76EB2320-95F5-4729-9627-50B6204D8250}"/>
              </a:ext>
            </a:extLst>
          </p:cNvPr>
          <p:cNvSpPr>
            <a:spLocks noGrp="1"/>
          </p:cNvSpPr>
          <p:nvPr>
            <p:ph idx="1"/>
          </p:nvPr>
        </p:nvSpPr>
        <p:spPr>
          <a:xfrm>
            <a:off x="914400" y="1981200"/>
            <a:ext cx="10058400" cy="4572000"/>
          </a:xfrm>
        </p:spPr>
        <p:txBody>
          <a:bodyPr>
            <a:normAutofit/>
          </a:bodyPr>
          <a:lstStyle/>
          <a:p>
            <a:r>
              <a:rPr lang="en-US" dirty="0"/>
              <a:t>ATIS: Alliance for Telecommunications Industry Solutions</a:t>
            </a:r>
          </a:p>
          <a:p>
            <a:endParaRPr lang="en-US" dirty="0"/>
          </a:p>
          <a:p>
            <a:r>
              <a:rPr lang="en-US" dirty="0"/>
              <a:t>Review and comment on IoT Characteristics Matrix provided by ATIS</a:t>
            </a:r>
          </a:p>
        </p:txBody>
      </p:sp>
      <p:sp>
        <p:nvSpPr>
          <p:cNvPr id="4" name="Footer Placeholder 3">
            <a:extLst>
              <a:ext uri="{FF2B5EF4-FFF2-40B4-BE49-F238E27FC236}">
                <a16:creationId xmlns:a16="http://schemas.microsoft.com/office/drawing/2014/main" id="{3140B0F3-6E64-42A0-96FF-7B657BBDB0A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3B66C2B-BB44-4AF5-8592-E040D2BCA6A9}"/>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5063225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6EA02-1499-4CA4-8584-33D1EED41AAC}"/>
              </a:ext>
            </a:extLst>
          </p:cNvPr>
          <p:cNvSpPr>
            <a:spLocks noGrp="1"/>
          </p:cNvSpPr>
          <p:nvPr>
            <p:ph type="title"/>
          </p:nvPr>
        </p:nvSpPr>
        <p:spPr/>
        <p:txBody>
          <a:bodyPr/>
          <a:lstStyle/>
          <a:p>
            <a:r>
              <a:rPr lang="en-US" dirty="0"/>
              <a:t>Follow Up Teleconference</a:t>
            </a:r>
          </a:p>
        </p:txBody>
      </p:sp>
      <p:sp>
        <p:nvSpPr>
          <p:cNvPr id="3" name="Content Placeholder 2">
            <a:extLst>
              <a:ext uri="{FF2B5EF4-FFF2-40B4-BE49-F238E27FC236}">
                <a16:creationId xmlns:a16="http://schemas.microsoft.com/office/drawing/2014/main" id="{1E0D7AC2-0059-4400-9C88-AF40E4EF3194}"/>
              </a:ext>
            </a:extLst>
          </p:cNvPr>
          <p:cNvSpPr>
            <a:spLocks noGrp="1"/>
          </p:cNvSpPr>
          <p:nvPr>
            <p:ph idx="1"/>
          </p:nvPr>
        </p:nvSpPr>
        <p:spPr/>
        <p:txBody>
          <a:bodyPr>
            <a:normAutofit lnSpcReduction="10000"/>
          </a:bodyPr>
          <a:lstStyle/>
          <a:p>
            <a:r>
              <a:rPr lang="en-US" dirty="0"/>
              <a:t>Invite 24.2 IoT TG to submit comments</a:t>
            </a:r>
          </a:p>
          <a:p>
            <a:r>
              <a:rPr lang="en-US" dirty="0"/>
              <a:t>Consolidate comments for response to ATIS by their requested deadline of Feb 28. </a:t>
            </a:r>
          </a:p>
          <a:p>
            <a:endParaRPr lang="en-US" dirty="0"/>
          </a:p>
          <a:p>
            <a:r>
              <a:rPr lang="en-US" dirty="0"/>
              <a:t>Email to reflector, ask comments to be pre-submitted by Feb 19</a:t>
            </a:r>
            <a:r>
              <a:rPr lang="en-US" baseline="30000" dirty="0"/>
              <a:t>th</a:t>
            </a:r>
            <a:r>
              <a:rPr lang="en-US" dirty="0"/>
              <a:t>. </a:t>
            </a:r>
          </a:p>
          <a:p>
            <a:endParaRPr lang="en-US" dirty="0"/>
          </a:p>
          <a:p>
            <a:r>
              <a:rPr lang="en-US" dirty="0"/>
              <a:t>Call time: Thursday Feb 21, 9 Pacific, Noon Eastern</a:t>
            </a:r>
          </a:p>
        </p:txBody>
      </p:sp>
      <p:sp>
        <p:nvSpPr>
          <p:cNvPr id="4" name="Footer Placeholder 3">
            <a:extLst>
              <a:ext uri="{FF2B5EF4-FFF2-40B4-BE49-F238E27FC236}">
                <a16:creationId xmlns:a16="http://schemas.microsoft.com/office/drawing/2014/main" id="{A1712E23-453C-47B5-A449-444197B2C61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C2BE14B-6396-4661-B9D0-239250FFF2F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33203859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D8E80-FAE4-4D1C-BB26-62581BB50E44}"/>
              </a:ext>
            </a:extLst>
          </p:cNvPr>
          <p:cNvSpPr>
            <a:spLocks noGrp="1"/>
          </p:cNvSpPr>
          <p:nvPr>
            <p:ph type="title"/>
          </p:nvPr>
        </p:nvSpPr>
        <p:spPr/>
        <p:txBody>
          <a:bodyPr/>
          <a:lstStyle/>
          <a:p>
            <a:r>
              <a:rPr lang="en-US" dirty="0"/>
              <a:t>“Network Integration” action item</a:t>
            </a:r>
          </a:p>
        </p:txBody>
      </p:sp>
      <p:sp>
        <p:nvSpPr>
          <p:cNvPr id="3" name="Content Placeholder 2">
            <a:extLst>
              <a:ext uri="{FF2B5EF4-FFF2-40B4-BE49-F238E27FC236}">
                <a16:creationId xmlns:a16="http://schemas.microsoft.com/office/drawing/2014/main" id="{76EB2320-95F5-4729-9627-50B6204D8250}"/>
              </a:ext>
            </a:extLst>
          </p:cNvPr>
          <p:cNvSpPr>
            <a:spLocks noGrp="1"/>
          </p:cNvSpPr>
          <p:nvPr>
            <p:ph idx="1"/>
          </p:nvPr>
        </p:nvSpPr>
        <p:spPr>
          <a:xfrm>
            <a:off x="914400" y="1981200"/>
            <a:ext cx="10515600" cy="4572000"/>
          </a:xfrm>
        </p:spPr>
        <p:txBody>
          <a:bodyPr>
            <a:normAutofit fontScale="77500" lnSpcReduction="20000"/>
          </a:bodyPr>
          <a:lstStyle/>
          <a:p>
            <a:r>
              <a:rPr lang="en-US" dirty="0"/>
              <a:t>Action assigned from 802 EC leadership conference in July. </a:t>
            </a:r>
          </a:p>
          <a:p>
            <a:pPr lvl="1"/>
            <a:r>
              <a:rPr lang="en-US" dirty="0"/>
              <a:t>Discussion on role and positioning of IEEE 802 in standards, especially with respect to 3GPP and the publicity on “5G”</a:t>
            </a:r>
          </a:p>
          <a:p>
            <a:r>
              <a:rPr lang="en-US" dirty="0"/>
              <a:t>What is meant by Network Integration?</a:t>
            </a:r>
          </a:p>
          <a:p>
            <a:pPr lvl="1"/>
            <a:r>
              <a:rPr lang="en-US" dirty="0"/>
              <a:t>Does the IEEE 802 architecture provide a unique value to vertical market?</a:t>
            </a:r>
          </a:p>
          <a:p>
            <a:pPr lvl="1"/>
            <a:r>
              <a:rPr lang="en-US" dirty="0"/>
              <a:t>Is IEEE 802 more suited to deployment in the communication infrastructure of private enterprise, industry, and the individual user? (Compared to 3GPP, which is more oriented towards service providers?)</a:t>
            </a:r>
          </a:p>
          <a:p>
            <a:pPr lvl="1"/>
            <a:r>
              <a:rPr lang="en-US" dirty="0"/>
              <a:t>The IEEE 802 architecture enables networks that are like Ethernet: Well understood, mature, predictable. A “cleaner” integration of disparate technologies under the common architecture and addressing.</a:t>
            </a:r>
          </a:p>
          <a:p>
            <a:r>
              <a:rPr lang="en-US" dirty="0"/>
              <a:t>Can we develop a clearer definition and description of this distinction and the value for the user / implementer?</a:t>
            </a:r>
          </a:p>
          <a:p>
            <a:r>
              <a:rPr lang="en-US" dirty="0"/>
              <a:t>Can this be developed into a white paper?</a:t>
            </a:r>
          </a:p>
        </p:txBody>
      </p:sp>
      <p:sp>
        <p:nvSpPr>
          <p:cNvPr id="4" name="Footer Placeholder 3">
            <a:extLst>
              <a:ext uri="{FF2B5EF4-FFF2-40B4-BE49-F238E27FC236}">
                <a16:creationId xmlns:a16="http://schemas.microsoft.com/office/drawing/2014/main" id="{3140B0F3-6E64-42A0-96FF-7B657BBDB0A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3B66C2B-BB44-4AF5-8592-E040D2BCA6A9}"/>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943054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fontScale="700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solidFill>
                  <a:schemeClr val="bg1">
                    <a:lumMod val="75000"/>
                  </a:schemeClr>
                </a:solidFill>
              </a:rPr>
              <a:t>802.24.2	IoT TG			Chris </a:t>
            </a:r>
            <a:r>
              <a:rPr lang="en-US" altLang="en-US" dirty="0" err="1">
                <a:solidFill>
                  <a:schemeClr val="bg1">
                    <a:lumMod val="75000"/>
                  </a:schemeClr>
                </a:solidFill>
              </a:rPr>
              <a:t>DiMinico</a:t>
            </a:r>
            <a:endParaRPr lang="en-US" altLang="en-US" dirty="0">
              <a:solidFill>
                <a:schemeClr val="bg1">
                  <a:lumMod val="75000"/>
                </a:schemeClr>
              </a:solidFill>
            </a:endParaRPr>
          </a:p>
          <a:p>
            <a:r>
              <a:rPr lang="en-US" altLang="en-US" dirty="0"/>
              <a:t>26 Voting Members</a:t>
            </a:r>
          </a:p>
          <a:p>
            <a:pPr marL="342900" lvl="1" indent="-342900">
              <a:buFontTx/>
              <a:buChar char="•"/>
            </a:pPr>
            <a:r>
              <a:rPr lang="en-US" altLang="en-US" dirty="0"/>
              <a:t>Agenda: 	</a:t>
            </a:r>
            <a:r>
              <a:rPr lang="en-US" dirty="0"/>
              <a:t>24-19-0001-00</a:t>
            </a:r>
            <a:endParaRPr lang="en-US" altLang="en-US" dirty="0"/>
          </a:p>
          <a:p>
            <a:r>
              <a:rPr lang="en-US" altLang="en-US" dirty="0"/>
              <a:t>Meetings for the Week</a:t>
            </a:r>
          </a:p>
          <a:p>
            <a:pPr lvl="1"/>
            <a:r>
              <a:rPr lang="en-US" altLang="en-US" dirty="0"/>
              <a:t>Wednesday PM2		24.1</a:t>
            </a:r>
          </a:p>
          <a:p>
            <a:pPr lvl="1"/>
            <a:r>
              <a:rPr lang="en-US" altLang="en-US" dirty="0"/>
              <a:t>Thursday PM2		24.1</a:t>
            </a:r>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1896514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BB3A8-1B07-4D18-A7D7-8536DFA110A0}"/>
              </a:ext>
            </a:extLst>
          </p:cNvPr>
          <p:cNvSpPr>
            <a:spLocks noGrp="1"/>
          </p:cNvSpPr>
          <p:nvPr>
            <p:ph type="title"/>
          </p:nvPr>
        </p:nvSpPr>
        <p:spPr/>
        <p:txBody>
          <a:bodyPr/>
          <a:lstStyle/>
          <a:p>
            <a:r>
              <a:rPr lang="en-US" dirty="0"/>
              <a:t>Network Integration: Notes from November</a:t>
            </a:r>
          </a:p>
        </p:txBody>
      </p:sp>
      <p:sp>
        <p:nvSpPr>
          <p:cNvPr id="3" name="Content Placeholder 2">
            <a:extLst>
              <a:ext uri="{FF2B5EF4-FFF2-40B4-BE49-F238E27FC236}">
                <a16:creationId xmlns:a16="http://schemas.microsoft.com/office/drawing/2014/main" id="{93242D2C-C780-4167-B905-05792F84377E}"/>
              </a:ext>
            </a:extLst>
          </p:cNvPr>
          <p:cNvSpPr>
            <a:spLocks noGrp="1"/>
          </p:cNvSpPr>
          <p:nvPr>
            <p:ph idx="1"/>
          </p:nvPr>
        </p:nvSpPr>
        <p:spPr/>
        <p:txBody>
          <a:bodyPr>
            <a:normAutofit fontScale="47500" lnSpcReduction="20000"/>
          </a:bodyPr>
          <a:lstStyle/>
          <a:p>
            <a:r>
              <a:rPr lang="en-US" dirty="0"/>
              <a:t>Max Riegel contribution 24-18-0026r0</a:t>
            </a:r>
          </a:p>
          <a:p>
            <a:r>
              <a:rPr lang="en-US" dirty="0"/>
              <a:t>	Thoughts on IEEE 802 network integration with respect to P802.1CF</a:t>
            </a:r>
          </a:p>
          <a:p>
            <a:endParaRPr lang="en-US" dirty="0"/>
          </a:p>
          <a:p>
            <a:r>
              <a:rPr lang="en-US" dirty="0"/>
              <a:t>Based on many discussions of the place of 802.11 in 5G. </a:t>
            </a:r>
          </a:p>
          <a:p>
            <a:endParaRPr lang="en-US" dirty="0"/>
          </a:p>
          <a:p>
            <a:r>
              <a:rPr lang="en-US" dirty="0"/>
              <a:t>5G SC</a:t>
            </a:r>
          </a:p>
          <a:p>
            <a:pPr lvl="1"/>
            <a:r>
              <a:rPr lang="en-US" dirty="0"/>
              <a:t>Conclusions – AANI integrating 802.11 into 5G domain.  Nothing corresponding in 3GPP</a:t>
            </a:r>
          </a:p>
          <a:p>
            <a:pPr lvl="1"/>
            <a:r>
              <a:rPr lang="en-US" dirty="0"/>
              <a:t>Industry connections – NENDICA</a:t>
            </a:r>
          </a:p>
          <a:p>
            <a:pPr lvl="2"/>
            <a:r>
              <a:rPr lang="en-US" dirty="0"/>
              <a:t>Flexible Factory IoT, Data Center Bridging</a:t>
            </a:r>
          </a:p>
          <a:p>
            <a:r>
              <a:rPr lang="en-US" dirty="0"/>
              <a:t>What’s missing – a picture of 802 as a peer to 5G</a:t>
            </a:r>
          </a:p>
          <a:p>
            <a:r>
              <a:rPr lang="en-US" dirty="0"/>
              <a:t>5G promises they will do “everything”</a:t>
            </a:r>
          </a:p>
          <a:p>
            <a:pPr lvl="1"/>
            <a:r>
              <a:rPr lang="en-US" dirty="0"/>
              <a:t>But, they don’t do anything wired</a:t>
            </a:r>
          </a:p>
          <a:p>
            <a:r>
              <a:rPr lang="en-US" dirty="0"/>
              <a:t>5G requires an extensive PLMN to support it. </a:t>
            </a:r>
          </a:p>
          <a:p>
            <a:pPr lvl="1"/>
            <a:r>
              <a:rPr lang="en-US" dirty="0"/>
              <a:t>It is designed to help the cellular operator grow their market</a:t>
            </a:r>
          </a:p>
          <a:p>
            <a:r>
              <a:rPr lang="en-US" dirty="0"/>
              <a:t>Verticals might not want an operator in the middle of their network</a:t>
            </a:r>
          </a:p>
          <a:p>
            <a:r>
              <a:rPr lang="en-US" dirty="0"/>
              <a:t>Value proposition: 802 networks are customer-owned</a:t>
            </a:r>
          </a:p>
          <a:p>
            <a:pPr lvl="1"/>
            <a:r>
              <a:rPr lang="en-US" dirty="0"/>
              <a:t>Example – Santa Clara Emergency services issues</a:t>
            </a:r>
          </a:p>
          <a:p>
            <a:endParaRPr lang="en-US" dirty="0"/>
          </a:p>
          <a:p>
            <a:endParaRPr lang="en-US" dirty="0"/>
          </a:p>
        </p:txBody>
      </p:sp>
      <p:sp>
        <p:nvSpPr>
          <p:cNvPr id="4" name="Footer Placeholder 3">
            <a:extLst>
              <a:ext uri="{FF2B5EF4-FFF2-40B4-BE49-F238E27FC236}">
                <a16:creationId xmlns:a16="http://schemas.microsoft.com/office/drawing/2014/main" id="{FE50B737-7C73-4370-B8E7-C22BF958A21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8D8350E-D1B6-4DFD-A839-A94D05CD74A9}"/>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30969570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p:txBody>
          <a:bodyPr>
            <a:normAutofit fontScale="550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Several people interested in contributing</a:t>
            </a:r>
          </a:p>
          <a:p>
            <a:r>
              <a:rPr lang="en-US" dirty="0"/>
              <a:t>Action: </a:t>
            </a:r>
          </a:p>
          <a:p>
            <a:pPr lvl="1"/>
            <a:r>
              <a:rPr lang="en-US" dirty="0"/>
              <a:t>Post call for contributions</a:t>
            </a:r>
          </a:p>
          <a:p>
            <a:pPr lvl="1"/>
            <a:r>
              <a:rPr lang="en-US" dirty="0"/>
              <a:t>Start reviewing contributions in January</a:t>
            </a:r>
          </a:p>
          <a:p>
            <a:pPr lvl="1"/>
            <a:r>
              <a:rPr lang="en-US" dirty="0"/>
              <a:t>Contribution from Oliver Holland (who cannot attend in January)</a:t>
            </a:r>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384A0-2963-48AA-BFFE-E58A6C6C371A}"/>
              </a:ext>
            </a:extLst>
          </p:cNvPr>
          <p:cNvSpPr>
            <a:spLocks noGrp="1"/>
          </p:cNvSpPr>
          <p:nvPr>
            <p:ph type="title"/>
          </p:nvPr>
        </p:nvSpPr>
        <p:spPr/>
        <p:txBody>
          <a:bodyPr/>
          <a:lstStyle/>
          <a:p>
            <a:r>
              <a:rPr lang="en-US" dirty="0"/>
              <a:t>Liaison with IEC SEG8</a:t>
            </a:r>
          </a:p>
        </p:txBody>
      </p:sp>
      <p:sp>
        <p:nvSpPr>
          <p:cNvPr id="3" name="Content Placeholder 2">
            <a:extLst>
              <a:ext uri="{FF2B5EF4-FFF2-40B4-BE49-F238E27FC236}">
                <a16:creationId xmlns:a16="http://schemas.microsoft.com/office/drawing/2014/main" id="{3CE183CC-2751-4475-8AB7-07F1082CA6B6}"/>
              </a:ext>
            </a:extLst>
          </p:cNvPr>
          <p:cNvSpPr>
            <a:spLocks noGrp="1"/>
          </p:cNvSpPr>
          <p:nvPr>
            <p:ph idx="1"/>
          </p:nvPr>
        </p:nvSpPr>
        <p:spPr/>
        <p:txBody>
          <a:bodyPr>
            <a:normAutofit fontScale="55000" lnSpcReduction="20000"/>
          </a:bodyPr>
          <a:lstStyle/>
          <a:p>
            <a:r>
              <a:rPr lang="en-US" dirty="0"/>
              <a:t>Scope of SEG8:</a:t>
            </a:r>
          </a:p>
          <a:p>
            <a:pPr lvl="1"/>
            <a:r>
              <a:rPr lang="en-US" dirty="0"/>
              <a:t>Assess, provide an overview and prioritization of the evolution of technical development and standardization in the field of communication technologies and architectures</a:t>
            </a:r>
          </a:p>
          <a:p>
            <a:pPr lvl="1"/>
            <a:r>
              <a:rPr lang="en-US" dirty="0"/>
              <a:t>The report includes aspects relevant to both Smart Grid and IoT. </a:t>
            </a:r>
          </a:p>
          <a:p>
            <a:r>
              <a:rPr lang="en-US" dirty="0"/>
              <a:t>Document shared in 802.24 Private Area</a:t>
            </a:r>
          </a:p>
          <a:p>
            <a:pPr lvl="1"/>
            <a:r>
              <a:rPr lang="en-US" dirty="0"/>
              <a:t>IEC_SEG8_Deliverable2_draft_181118_ext_clean.pdf</a:t>
            </a:r>
          </a:p>
          <a:p>
            <a:pPr lvl="1"/>
            <a:r>
              <a:rPr lang="en-US" dirty="0"/>
              <a:t>Updated version uploaded to private area with annotations</a:t>
            </a:r>
          </a:p>
          <a:p>
            <a:pPr lvl="1"/>
            <a:endParaRPr lang="en-US" dirty="0"/>
          </a:p>
          <a:p>
            <a:r>
              <a:rPr lang="en-US" dirty="0"/>
              <a:t>Key chapters relevant to input from 802.24</a:t>
            </a:r>
          </a:p>
          <a:p>
            <a:pPr lvl="1"/>
            <a:r>
              <a:rPr lang="en-US" dirty="0"/>
              <a:t>IoT Technologies</a:t>
            </a:r>
          </a:p>
          <a:p>
            <a:pPr lvl="1"/>
            <a:r>
              <a:rPr lang="en-US" dirty="0"/>
              <a:t>Single-pair Ethernet (SPE)</a:t>
            </a:r>
          </a:p>
          <a:p>
            <a:pPr lvl="1"/>
            <a:r>
              <a:rPr lang="en-US" dirty="0"/>
              <a:t>Deterministic Networking</a:t>
            </a:r>
          </a:p>
          <a:p>
            <a:pPr lvl="1"/>
            <a:r>
              <a:rPr lang="en-US" dirty="0"/>
              <a:t>Low-Power Wide-Area Networks (LPWAN)</a:t>
            </a:r>
          </a:p>
          <a:p>
            <a:pPr lvl="1"/>
            <a:r>
              <a:rPr lang="en-US" dirty="0"/>
              <a:t>V2V, V2I, V2P and V2N communication technologies</a:t>
            </a:r>
          </a:p>
          <a:p>
            <a:endParaRPr lang="en-US" dirty="0"/>
          </a:p>
          <a:p>
            <a:r>
              <a:rPr lang="en-US" dirty="0"/>
              <a:t>Call for other 802 WGs to participate in review and provide comments</a:t>
            </a:r>
          </a:p>
          <a:p>
            <a:endParaRPr lang="en-US" dirty="0"/>
          </a:p>
          <a:p>
            <a:endParaRPr lang="en-US" dirty="0"/>
          </a:p>
        </p:txBody>
      </p:sp>
      <p:sp>
        <p:nvSpPr>
          <p:cNvPr id="4" name="Footer Placeholder 3">
            <a:extLst>
              <a:ext uri="{FF2B5EF4-FFF2-40B4-BE49-F238E27FC236}">
                <a16:creationId xmlns:a16="http://schemas.microsoft.com/office/drawing/2014/main" id="{5D481B45-5A8F-44E4-9889-BD142320ADA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187CD47-C46E-4423-ABDA-C954C7296C81}"/>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24643036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02191-6511-409F-B8EC-587DAD486016}"/>
              </a:ext>
            </a:extLst>
          </p:cNvPr>
          <p:cNvSpPr>
            <a:spLocks noGrp="1"/>
          </p:cNvSpPr>
          <p:nvPr>
            <p:ph type="title"/>
          </p:nvPr>
        </p:nvSpPr>
        <p:spPr/>
        <p:txBody>
          <a:bodyPr/>
          <a:lstStyle/>
          <a:p>
            <a:r>
              <a:rPr lang="en-US" dirty="0"/>
              <a:t>802.15.4g and 802.11ah Coexistence (802.19.3)</a:t>
            </a:r>
          </a:p>
        </p:txBody>
      </p:sp>
      <p:sp>
        <p:nvSpPr>
          <p:cNvPr id="3" name="Content Placeholder 2">
            <a:extLst>
              <a:ext uri="{FF2B5EF4-FFF2-40B4-BE49-F238E27FC236}">
                <a16:creationId xmlns:a16="http://schemas.microsoft.com/office/drawing/2014/main" id="{F7145354-A845-4E5D-BB30-0B1066A95F6E}"/>
              </a:ext>
            </a:extLst>
          </p:cNvPr>
          <p:cNvSpPr>
            <a:spLocks noGrp="1"/>
          </p:cNvSpPr>
          <p:nvPr>
            <p:ph idx="1"/>
          </p:nvPr>
        </p:nvSpPr>
        <p:spPr>
          <a:xfrm>
            <a:off x="914400" y="1752600"/>
            <a:ext cx="10363200" cy="4722815"/>
          </a:xfrm>
        </p:spPr>
        <p:txBody>
          <a:bodyPr>
            <a:normAutofit fontScale="85000" lnSpcReduction="20000"/>
          </a:bodyPr>
          <a:lstStyle/>
          <a:p>
            <a:r>
              <a:rPr lang="en-US" dirty="0"/>
              <a:t>802.24 will develop a whitepaper/document for application-specific use cases. Identifying where each standard is most suitable, and how to make best use of other changes. </a:t>
            </a:r>
          </a:p>
          <a:p>
            <a:pPr lvl="2"/>
            <a:r>
              <a:rPr lang="en-US" dirty="0"/>
              <a:t>Identify use cases where 802.15.4g is not sufficient and both are needed</a:t>
            </a:r>
          </a:p>
          <a:p>
            <a:pPr lvl="2"/>
            <a:r>
              <a:rPr lang="en-US" dirty="0"/>
              <a:t>Could be choices of applications, channel guidelines, duty cycle,</a:t>
            </a:r>
          </a:p>
          <a:p>
            <a:pPr lvl="2"/>
            <a:r>
              <a:rPr lang="en-US" dirty="0"/>
              <a:t>Avoid perception that 802 standards are unable to coexist</a:t>
            </a:r>
          </a:p>
          <a:p>
            <a:pPr lvl="2"/>
            <a:r>
              <a:rPr lang="en-US" dirty="0"/>
              <a:t>Evaluate and describe potential application-level implications of delay/latency increases due to mutual interference</a:t>
            </a:r>
          </a:p>
          <a:p>
            <a:endParaRPr lang="en-US" dirty="0"/>
          </a:p>
          <a:p>
            <a:r>
              <a:rPr lang="en-US" dirty="0"/>
              <a:t>If NS-3 simulation models can be shared, others in IEEE 802 could progress that work. </a:t>
            </a:r>
          </a:p>
          <a:p>
            <a:pPr lvl="1"/>
            <a:r>
              <a:rPr lang="en-US" dirty="0"/>
              <a:t>MERL will share simulation models on </a:t>
            </a:r>
            <a:r>
              <a:rPr lang="en-US" dirty="0" err="1"/>
              <a:t>Github</a:t>
            </a:r>
            <a:r>
              <a:rPr lang="en-US" dirty="0"/>
              <a:t>.   </a:t>
            </a:r>
          </a:p>
          <a:p>
            <a:pPr lvl="1"/>
            <a:r>
              <a:rPr lang="en-US" dirty="0"/>
              <a:t>New modules for 11ah 15.4g</a:t>
            </a:r>
          </a:p>
          <a:p>
            <a:pPr lvl="1"/>
            <a:endParaRPr lang="en-US" dirty="0"/>
          </a:p>
          <a:p>
            <a:endParaRPr lang="en-US" dirty="0"/>
          </a:p>
        </p:txBody>
      </p:sp>
      <p:sp>
        <p:nvSpPr>
          <p:cNvPr id="4" name="Footer Placeholder 3">
            <a:extLst>
              <a:ext uri="{FF2B5EF4-FFF2-40B4-BE49-F238E27FC236}">
                <a16:creationId xmlns:a16="http://schemas.microsoft.com/office/drawing/2014/main" id="{E202BF92-810B-4A60-862A-57EB0784A57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BFE62EA-9A88-4C9E-9BF9-8DE88BC111C4}"/>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8507670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2019 TAG Activity Plan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p:txBody>
          <a:bodyPr>
            <a:normAutofit fontScale="70000" lnSpcReduction="20000"/>
          </a:bodyPr>
          <a:lstStyle/>
          <a:p>
            <a:r>
              <a:rPr lang="en-US" dirty="0"/>
              <a:t>“Low latency” White Paper </a:t>
            </a:r>
          </a:p>
          <a:p>
            <a:pPr lvl="1"/>
            <a:r>
              <a:rPr lang="en-US" dirty="0"/>
              <a:t>Start in January</a:t>
            </a:r>
          </a:p>
          <a:p>
            <a:pPr lvl="1"/>
            <a:r>
              <a:rPr lang="en-US" dirty="0"/>
              <a:t>Include 802.21 AR/VR activity</a:t>
            </a:r>
          </a:p>
          <a:p>
            <a:pPr lvl="1"/>
            <a:r>
              <a:rPr lang="en-US" dirty="0"/>
              <a:t>Nendica FFIOT might also fit into this</a:t>
            </a:r>
          </a:p>
          <a:p>
            <a:r>
              <a:rPr lang="en-US" dirty="0"/>
              <a:t>A whitepaper/document for application-specific use cases of Sub 1GHz standards 802.15.4g and 802.11ah. Identifying where each standard is most suitable, and how to make best use of mechanisms proposed in 802.19.3 TG. </a:t>
            </a:r>
          </a:p>
          <a:p>
            <a:pPr lvl="1"/>
            <a:r>
              <a:rPr lang="en-US" dirty="0"/>
              <a:t>Can this also include applying 802.15.4s in sub-1GHz spectrum?</a:t>
            </a:r>
          </a:p>
          <a:p>
            <a:r>
              <a:rPr lang="en-US" dirty="0"/>
              <a:t>TBD</a:t>
            </a:r>
          </a:p>
          <a:p>
            <a:pPr lvl="1"/>
            <a:r>
              <a:rPr lang="en-US" dirty="0"/>
              <a:t>802.24 white paper on IoT and P2413</a:t>
            </a:r>
          </a:p>
          <a:p>
            <a:pPr lvl="2"/>
            <a:r>
              <a:rPr lang="en-US" dirty="0"/>
              <a:t>P2413 entering Sponsor Ballot</a:t>
            </a:r>
          </a:p>
          <a:p>
            <a:pPr lvl="1"/>
            <a:r>
              <a:rPr lang="en-US" dirty="0"/>
              <a:t>Update of first Smart Grid white paper to address latest amendments of 802.15.4 u, v, w, x, y</a:t>
            </a:r>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fontScale="92500" lnSpcReduction="10000"/>
          </a:bodyPr>
          <a:lstStyle/>
          <a:p>
            <a:r>
              <a:rPr lang="en-US" dirty="0"/>
              <a:t>Action Items from this meeting</a:t>
            </a:r>
          </a:p>
          <a:p>
            <a:pPr lvl="1"/>
            <a:r>
              <a:rPr lang="en-US" dirty="0"/>
              <a:t>Announce teleconference on reflector, with call for comments</a:t>
            </a:r>
          </a:p>
          <a:p>
            <a:pPr lvl="1"/>
            <a:r>
              <a:rPr lang="en-US" dirty="0"/>
              <a:t>Re-announce TSN white paper call for comments for March meeting</a:t>
            </a:r>
          </a:p>
          <a:p>
            <a:pPr lvl="1"/>
            <a:endParaRPr lang="en-US" dirty="0"/>
          </a:p>
          <a:p>
            <a:r>
              <a:rPr lang="en-US" dirty="0"/>
              <a:t>Any New Business?</a:t>
            </a:r>
          </a:p>
          <a:p>
            <a:pPr lvl="1"/>
            <a:endParaRPr lang="en-US" dirty="0"/>
          </a:p>
          <a:p>
            <a:pPr marL="457200" lvl="1" indent="0">
              <a:buNone/>
            </a:pPr>
            <a:endParaRPr lang="en-US" dirty="0"/>
          </a:p>
          <a:p>
            <a:pPr marL="457200" lvl="1" indent="0">
              <a:buNone/>
            </a:pPr>
            <a:r>
              <a:rPr lang="en-US" dirty="0"/>
              <a:t>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28600"/>
            <a:ext cx="7772400" cy="381000"/>
          </a:xfrm>
        </p:spPr>
        <p:txBody>
          <a:bodyPr>
            <a:normAutofit fontScale="90000"/>
          </a:bodyPr>
          <a:lstStyle/>
          <a:p>
            <a:r>
              <a:rPr lang="en-US" sz="2400" dirty="0">
                <a:solidFill>
                  <a:srgbClr val="7030A0"/>
                </a:solidFill>
              </a:rPr>
              <a:t>Agenda – 802.24-19-0001r1</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3</a:t>
            </a:fld>
            <a:endParaRPr lang="en-US" altLang="en-US"/>
          </a:p>
        </p:txBody>
      </p:sp>
      <p:graphicFrame>
        <p:nvGraphicFramePr>
          <p:cNvPr id="6" name="Table 5">
            <a:extLst>
              <a:ext uri="{FF2B5EF4-FFF2-40B4-BE49-F238E27FC236}">
                <a16:creationId xmlns:a16="http://schemas.microsoft.com/office/drawing/2014/main" id="{C6EDAE04-B818-4885-8D72-C6FFEA29C768}"/>
              </a:ext>
            </a:extLst>
          </p:cNvPr>
          <p:cNvGraphicFramePr>
            <a:graphicFrameLocks noGrp="1"/>
          </p:cNvGraphicFramePr>
          <p:nvPr>
            <p:extLst>
              <p:ext uri="{D42A27DB-BD31-4B8C-83A1-F6EECF244321}">
                <p14:modId xmlns:p14="http://schemas.microsoft.com/office/powerpoint/2010/main" val="29388991"/>
              </p:ext>
            </p:extLst>
          </p:nvPr>
        </p:nvGraphicFramePr>
        <p:xfrm>
          <a:off x="914400" y="762000"/>
          <a:ext cx="10363199" cy="5638793"/>
        </p:xfrm>
        <a:graphic>
          <a:graphicData uri="http://schemas.openxmlformats.org/drawingml/2006/table">
            <a:tbl>
              <a:tblPr>
                <a:tableStyleId>{5C22544A-7EE6-4342-B048-85BDC9FD1C3A}</a:tableStyleId>
              </a:tblPr>
              <a:tblGrid>
                <a:gridCol w="780108">
                  <a:extLst>
                    <a:ext uri="{9D8B030D-6E8A-4147-A177-3AD203B41FA5}">
                      <a16:colId xmlns:a16="http://schemas.microsoft.com/office/drawing/2014/main" val="4153053983"/>
                    </a:ext>
                  </a:extLst>
                </a:gridCol>
                <a:gridCol w="6806826">
                  <a:extLst>
                    <a:ext uri="{9D8B030D-6E8A-4147-A177-3AD203B41FA5}">
                      <a16:colId xmlns:a16="http://schemas.microsoft.com/office/drawing/2014/main" val="1956694215"/>
                    </a:ext>
                  </a:extLst>
                </a:gridCol>
                <a:gridCol w="1365188">
                  <a:extLst>
                    <a:ext uri="{9D8B030D-6E8A-4147-A177-3AD203B41FA5}">
                      <a16:colId xmlns:a16="http://schemas.microsoft.com/office/drawing/2014/main" val="1889659359"/>
                    </a:ext>
                  </a:extLst>
                </a:gridCol>
                <a:gridCol w="630969">
                  <a:extLst>
                    <a:ext uri="{9D8B030D-6E8A-4147-A177-3AD203B41FA5}">
                      <a16:colId xmlns:a16="http://schemas.microsoft.com/office/drawing/2014/main" val="3031983236"/>
                    </a:ext>
                  </a:extLst>
                </a:gridCol>
                <a:gridCol w="780108">
                  <a:extLst>
                    <a:ext uri="{9D8B030D-6E8A-4147-A177-3AD203B41FA5}">
                      <a16:colId xmlns:a16="http://schemas.microsoft.com/office/drawing/2014/main" val="2376158047"/>
                    </a:ext>
                  </a:extLst>
                </a:gridCol>
              </a:tblGrid>
              <a:tr h="233929">
                <a:tc gridSpan="2">
                  <a:txBody>
                    <a:bodyPr/>
                    <a:lstStyle/>
                    <a:p>
                      <a:pPr algn="l" fontAlgn="b"/>
                      <a:r>
                        <a:rPr lang="en-US" sz="1100" b="1" u="none" strike="noStrike">
                          <a:effectLst/>
                        </a:rPr>
                        <a:t>802.24 Agenda - January 2019 - St. Louis, MO, USA</a:t>
                      </a:r>
                      <a:endParaRPr lang="en-US" sz="1100" b="1" i="0" u="none" strike="noStrike">
                        <a:solidFill>
                          <a:srgbClr val="000000"/>
                        </a:solidFill>
                        <a:effectLst/>
                        <a:latin typeface="Arial1"/>
                      </a:endParaRPr>
                    </a:p>
                  </a:txBody>
                  <a:tcPr marL="8129" marR="8129" marT="8129" marB="0" anchor="b"/>
                </a:tc>
                <a:tc hMerge="1">
                  <a:txBody>
                    <a:bodyPr/>
                    <a:lstStyle/>
                    <a:p>
                      <a:endParaRPr lang="en-US"/>
                    </a:p>
                  </a:txBody>
                  <a:tcPr/>
                </a:tc>
                <a:tc>
                  <a:txBody>
                    <a:bodyPr/>
                    <a:lstStyle/>
                    <a:p>
                      <a:pPr algn="l" fontAlgn="b"/>
                      <a:r>
                        <a:rPr lang="en-US" sz="1100" b="1" u="none" strike="noStrike">
                          <a:effectLst/>
                        </a:rPr>
                        <a:t>24-19-0001-01</a:t>
                      </a:r>
                      <a:endParaRPr lang="en-US" sz="1100" b="1" i="0" u="none" strike="noStrike">
                        <a:solidFill>
                          <a:srgbClr val="000000"/>
                        </a:solidFill>
                        <a:effectLst/>
                        <a:latin typeface="Arial1"/>
                      </a:endParaRPr>
                    </a:p>
                  </a:txBody>
                  <a:tcPr marL="8129" marR="8129" marT="8129"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l" fontAlgn="b"/>
                      <a:endParaRPr lang="en-US" sz="1050" b="1" i="0" u="none" strike="noStrike">
                        <a:solidFill>
                          <a:srgbClr val="000000"/>
                        </a:solidFill>
                        <a:effectLst/>
                        <a:latin typeface="Arial1"/>
                      </a:endParaRPr>
                    </a:p>
                  </a:txBody>
                  <a:tcPr marL="8129" marR="8129" marT="8129" marB="0" anchor="b"/>
                </a:tc>
                <a:extLst>
                  <a:ext uri="{0D108BD9-81ED-4DB2-BD59-A6C34878D82A}">
                    <a16:rowId xmlns:a16="http://schemas.microsoft.com/office/drawing/2014/main" val="854448425"/>
                  </a:ext>
                </a:extLst>
              </a:tr>
              <a:tr h="222789">
                <a:tc>
                  <a:txBody>
                    <a:bodyPr/>
                    <a:lstStyle/>
                    <a:p>
                      <a:pPr algn="ctr" fontAlgn="b"/>
                      <a:endParaRPr lang="en-US" sz="1050" b="1" i="0" u="none" strike="noStrike">
                        <a:solidFill>
                          <a:srgbClr val="000000"/>
                        </a:solidFill>
                        <a:effectLst/>
                        <a:latin typeface="Times New Roman1"/>
                      </a:endParaRPr>
                    </a:p>
                  </a:txBody>
                  <a:tcPr marL="8129" marR="8129" marT="8129" marB="0" anchor="b"/>
                </a:tc>
                <a:tc>
                  <a:txBody>
                    <a:bodyPr/>
                    <a:lstStyle/>
                    <a:p>
                      <a:pPr algn="l" fontAlgn="b"/>
                      <a:endParaRPr lang="en-US" sz="1050" b="1" i="0" u="none" strike="noStrike">
                        <a:solidFill>
                          <a:srgbClr val="000000"/>
                        </a:solidFill>
                        <a:effectLst/>
                        <a:latin typeface="Times New Roman1"/>
                      </a:endParaRPr>
                    </a:p>
                  </a:txBody>
                  <a:tcPr marL="8129" marR="8129" marT="8129" marB="0" anchor="b"/>
                </a:tc>
                <a:tc>
                  <a:txBody>
                    <a:bodyPr/>
                    <a:lstStyle/>
                    <a:p>
                      <a:pPr algn="l" fontAlgn="b"/>
                      <a:endParaRPr lang="en-US" sz="1050" b="1" i="0" u="none" strike="noStrike">
                        <a:solidFill>
                          <a:srgbClr val="000000"/>
                        </a:solidFill>
                        <a:effectLst/>
                        <a:latin typeface="Times New Roman1"/>
                      </a:endParaRPr>
                    </a:p>
                  </a:txBody>
                  <a:tcPr marL="8129" marR="8129" marT="8129"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l" fontAlgn="b"/>
                      <a:endParaRPr lang="en-US" sz="1050" b="1" i="0" u="none" strike="noStrike">
                        <a:solidFill>
                          <a:srgbClr val="000000"/>
                        </a:solidFill>
                        <a:effectLst/>
                        <a:latin typeface="Times New Roman1"/>
                      </a:endParaRPr>
                    </a:p>
                  </a:txBody>
                  <a:tcPr marL="8129" marR="8129" marT="8129" marB="0" anchor="b"/>
                </a:tc>
                <a:extLst>
                  <a:ext uri="{0D108BD9-81ED-4DB2-BD59-A6C34878D82A}">
                    <a16:rowId xmlns:a16="http://schemas.microsoft.com/office/drawing/2014/main" val="598105458"/>
                  </a:ext>
                </a:extLst>
              </a:tr>
              <a:tr h="225017">
                <a:tc>
                  <a:txBody>
                    <a:bodyPr/>
                    <a:lstStyle/>
                    <a:p>
                      <a:pPr algn="ctr" fontAlgn="t"/>
                      <a:r>
                        <a:rPr lang="en-US" sz="1100" b="1" u="none" strike="noStrike">
                          <a:effectLst/>
                        </a:rPr>
                        <a:t>1</a:t>
                      </a:r>
                      <a:endParaRPr lang="en-US" sz="1100" b="1" i="0" u="none" strike="noStrike">
                        <a:solidFill>
                          <a:srgbClr val="000000"/>
                        </a:solidFill>
                        <a:effectLst/>
                        <a:latin typeface="Times New Roman1"/>
                      </a:endParaRPr>
                    </a:p>
                  </a:txBody>
                  <a:tcPr marL="8129" marR="8129" marT="8129" marB="0"/>
                </a:tc>
                <a:tc>
                  <a:txBody>
                    <a:bodyPr/>
                    <a:lstStyle/>
                    <a:p>
                      <a:pPr algn="ctr" fontAlgn="b"/>
                      <a:r>
                        <a:rPr lang="en-US" sz="1100" b="1" u="none" strike="noStrike">
                          <a:effectLst/>
                        </a:rPr>
                        <a:t>Wednesday PM2 session</a:t>
                      </a:r>
                      <a:endParaRPr lang="en-US" sz="1100" b="1" i="0" u="none" strike="noStrike">
                        <a:solidFill>
                          <a:srgbClr val="000000"/>
                        </a:solidFill>
                        <a:effectLst/>
                        <a:latin typeface="Times New Roman1"/>
                      </a:endParaRPr>
                    </a:p>
                  </a:txBody>
                  <a:tcPr marL="8129" marR="8129" marT="8129" marB="0" anchor="b"/>
                </a:tc>
                <a:tc>
                  <a:txBody>
                    <a:bodyPr/>
                    <a:lstStyle/>
                    <a:p>
                      <a:pPr algn="l" fontAlgn="b"/>
                      <a:endParaRPr lang="en-US" sz="1050" b="1" i="0" u="none" strike="noStrike">
                        <a:solidFill>
                          <a:srgbClr val="000000"/>
                        </a:solidFill>
                        <a:effectLst/>
                        <a:latin typeface="Arial1"/>
                      </a:endParaRPr>
                    </a:p>
                  </a:txBody>
                  <a:tcPr marL="8129" marR="8129" marT="8129"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l" fontAlgn="b"/>
                      <a:endParaRPr lang="en-US" sz="1050" b="1" i="0" u="none" strike="noStrike">
                        <a:solidFill>
                          <a:srgbClr val="000000"/>
                        </a:solidFill>
                        <a:effectLst/>
                        <a:latin typeface="Arial1"/>
                      </a:endParaRPr>
                    </a:p>
                  </a:txBody>
                  <a:tcPr marL="8129" marR="8129" marT="8129" marB="0" anchor="b"/>
                </a:tc>
                <a:extLst>
                  <a:ext uri="{0D108BD9-81ED-4DB2-BD59-A6C34878D82A}">
                    <a16:rowId xmlns:a16="http://schemas.microsoft.com/office/drawing/2014/main" val="826717877"/>
                  </a:ext>
                </a:extLst>
              </a:tr>
              <a:tr h="222789">
                <a:tc>
                  <a:txBody>
                    <a:bodyPr/>
                    <a:lstStyle/>
                    <a:p>
                      <a:pPr algn="ctr" fontAlgn="t"/>
                      <a:r>
                        <a:rPr lang="en-US" sz="1050" b="1" u="none" strike="noStrike">
                          <a:effectLst/>
                        </a:rPr>
                        <a:t>1.1</a:t>
                      </a:r>
                      <a:endParaRPr lang="en-US" sz="1050" b="1" i="0" u="none" strike="noStrike">
                        <a:solidFill>
                          <a:srgbClr val="000000"/>
                        </a:solidFill>
                        <a:effectLst/>
                        <a:latin typeface="Times New Roman1"/>
                      </a:endParaRPr>
                    </a:p>
                  </a:txBody>
                  <a:tcPr marL="8129" marR="8129" marT="8129" marB="0"/>
                </a:tc>
                <a:tc>
                  <a:txBody>
                    <a:bodyPr/>
                    <a:lstStyle/>
                    <a:p>
                      <a:pPr algn="l" fontAlgn="t"/>
                      <a:r>
                        <a:rPr lang="en-US" sz="1050" b="1" u="none" strike="noStrike">
                          <a:effectLst/>
                        </a:rPr>
                        <a:t>Call session to order, present “Guidelines for IEEE SA meetings”, Quorum</a:t>
                      </a:r>
                      <a:endParaRPr lang="en-US" sz="1050" b="1" i="0" u="none" strike="noStrike">
                        <a:solidFill>
                          <a:srgbClr val="000000"/>
                        </a:solidFill>
                        <a:effectLst/>
                        <a:latin typeface="Times New Roman" panose="02020603050405020304" pitchFamily="18" charset="0"/>
                      </a:endParaRPr>
                    </a:p>
                  </a:txBody>
                  <a:tcPr marL="8129" marR="8129" marT="8129"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a:effectLst/>
                        </a:rPr>
                        <a:t>5</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a:effectLst/>
                        </a:rPr>
                        <a:t>4:00 PM</a:t>
                      </a:r>
                      <a:endParaRPr lang="en-US" sz="1050" b="1" i="0" u="none" strike="noStrike">
                        <a:solidFill>
                          <a:srgbClr val="000000"/>
                        </a:solidFill>
                        <a:effectLst/>
                        <a:latin typeface="Times New Roman1"/>
                      </a:endParaRPr>
                    </a:p>
                  </a:txBody>
                  <a:tcPr marL="8129" marR="8129" marT="8129" marB="0" anchor="b"/>
                </a:tc>
                <a:extLst>
                  <a:ext uri="{0D108BD9-81ED-4DB2-BD59-A6C34878D82A}">
                    <a16:rowId xmlns:a16="http://schemas.microsoft.com/office/drawing/2014/main" val="3809798836"/>
                  </a:ext>
                </a:extLst>
              </a:tr>
              <a:tr h="222789">
                <a:tc>
                  <a:txBody>
                    <a:bodyPr/>
                    <a:lstStyle/>
                    <a:p>
                      <a:pPr algn="ctr" fontAlgn="t"/>
                      <a:r>
                        <a:rPr lang="en-US" sz="1050" b="1" u="none" strike="noStrike">
                          <a:effectLst/>
                        </a:rPr>
                        <a:t>1.2</a:t>
                      </a:r>
                      <a:endParaRPr lang="en-US" sz="1050" b="1" i="0" u="none" strike="noStrike">
                        <a:solidFill>
                          <a:srgbClr val="000000"/>
                        </a:solidFill>
                        <a:effectLst/>
                        <a:latin typeface="Times New Roman1"/>
                      </a:endParaRPr>
                    </a:p>
                  </a:txBody>
                  <a:tcPr marL="8129" marR="8129" marT="8129" marB="0"/>
                </a:tc>
                <a:tc>
                  <a:txBody>
                    <a:bodyPr/>
                    <a:lstStyle/>
                    <a:p>
                      <a:pPr algn="l" fontAlgn="t"/>
                      <a:r>
                        <a:rPr lang="en-US" sz="1050" b="1" u="none" strike="noStrike">
                          <a:effectLst/>
                        </a:rPr>
                        <a:t>Review of Agenda / Approval of Agenda</a:t>
                      </a:r>
                      <a:endParaRPr lang="en-US" sz="1050" b="1" i="0" u="none" strike="noStrike">
                        <a:solidFill>
                          <a:srgbClr val="000000"/>
                        </a:solidFill>
                        <a:effectLst/>
                        <a:latin typeface="Times New Roman" panose="02020603050405020304" pitchFamily="18" charset="0"/>
                      </a:endParaRPr>
                    </a:p>
                  </a:txBody>
                  <a:tcPr marL="8129" marR="8129" marT="8129"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a:effectLst/>
                        </a:rPr>
                        <a:t>5</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a:effectLst/>
                        </a:rPr>
                        <a:t>4:05 PM</a:t>
                      </a:r>
                      <a:endParaRPr lang="en-US" sz="1050" b="1" i="0" u="none" strike="noStrike">
                        <a:solidFill>
                          <a:srgbClr val="000000"/>
                        </a:solidFill>
                        <a:effectLst/>
                        <a:latin typeface="Times New Roman1"/>
                      </a:endParaRPr>
                    </a:p>
                  </a:txBody>
                  <a:tcPr marL="8129" marR="8129" marT="8129" marB="0" anchor="b"/>
                </a:tc>
                <a:extLst>
                  <a:ext uri="{0D108BD9-81ED-4DB2-BD59-A6C34878D82A}">
                    <a16:rowId xmlns:a16="http://schemas.microsoft.com/office/drawing/2014/main" val="1943681316"/>
                  </a:ext>
                </a:extLst>
              </a:tr>
              <a:tr h="222789">
                <a:tc>
                  <a:txBody>
                    <a:bodyPr/>
                    <a:lstStyle/>
                    <a:p>
                      <a:pPr algn="ctr" fontAlgn="t"/>
                      <a:r>
                        <a:rPr lang="en-US" sz="1050" b="1" u="none" strike="noStrike">
                          <a:effectLst/>
                        </a:rPr>
                        <a:t>1.3</a:t>
                      </a:r>
                      <a:endParaRPr lang="en-US" sz="1050" b="1" i="0" u="none" strike="noStrike">
                        <a:solidFill>
                          <a:srgbClr val="000000"/>
                        </a:solidFill>
                        <a:effectLst/>
                        <a:latin typeface="Times New Roman1"/>
                      </a:endParaRPr>
                    </a:p>
                  </a:txBody>
                  <a:tcPr marL="8129" marR="8129" marT="8129" marB="0"/>
                </a:tc>
                <a:tc>
                  <a:txBody>
                    <a:bodyPr/>
                    <a:lstStyle/>
                    <a:p>
                      <a:pPr algn="l" fontAlgn="t"/>
                      <a:r>
                        <a:rPr lang="en-US" sz="1050" b="1" u="none" strike="noStrike">
                          <a:effectLst/>
                        </a:rPr>
                        <a:t>Approve minutes from prior TAG meeting</a:t>
                      </a:r>
                      <a:endParaRPr lang="en-US" sz="1050" b="1" i="0" u="none" strike="noStrike">
                        <a:solidFill>
                          <a:srgbClr val="000000"/>
                        </a:solidFill>
                        <a:effectLst/>
                        <a:latin typeface="Times New Roman" panose="02020603050405020304" pitchFamily="18" charset="0"/>
                      </a:endParaRPr>
                    </a:p>
                  </a:txBody>
                  <a:tcPr marL="8129" marR="8129" marT="8129"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a:effectLst/>
                        </a:rPr>
                        <a:t>5</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a:effectLst/>
                        </a:rPr>
                        <a:t>4:10 PM</a:t>
                      </a:r>
                      <a:endParaRPr lang="en-US" sz="1050" b="1" i="0" u="none" strike="noStrike">
                        <a:solidFill>
                          <a:srgbClr val="000000"/>
                        </a:solidFill>
                        <a:effectLst/>
                        <a:latin typeface="Times New Roman1"/>
                      </a:endParaRPr>
                    </a:p>
                  </a:txBody>
                  <a:tcPr marL="8129" marR="8129" marT="8129" marB="0" anchor="b"/>
                </a:tc>
                <a:extLst>
                  <a:ext uri="{0D108BD9-81ED-4DB2-BD59-A6C34878D82A}">
                    <a16:rowId xmlns:a16="http://schemas.microsoft.com/office/drawing/2014/main" val="1284581056"/>
                  </a:ext>
                </a:extLst>
              </a:tr>
              <a:tr h="222789">
                <a:tc>
                  <a:txBody>
                    <a:bodyPr/>
                    <a:lstStyle/>
                    <a:p>
                      <a:pPr algn="ctr" fontAlgn="t"/>
                      <a:r>
                        <a:rPr lang="en-US" sz="1050" b="1" u="none" strike="noStrike">
                          <a:effectLst/>
                        </a:rPr>
                        <a:t>1.4</a:t>
                      </a:r>
                      <a:endParaRPr lang="en-US" sz="1050" b="1" i="0" u="none" strike="noStrike">
                        <a:solidFill>
                          <a:srgbClr val="000000"/>
                        </a:solidFill>
                        <a:effectLst/>
                        <a:latin typeface="Times New Roman1"/>
                      </a:endParaRPr>
                    </a:p>
                  </a:txBody>
                  <a:tcPr marL="8129" marR="8129" marT="8129" marB="0"/>
                </a:tc>
                <a:tc>
                  <a:txBody>
                    <a:bodyPr/>
                    <a:lstStyle/>
                    <a:p>
                      <a:pPr algn="l" fontAlgn="t"/>
                      <a:r>
                        <a:rPr lang="en-US" sz="1050" b="1" u="none" strike="noStrike">
                          <a:effectLst/>
                        </a:rPr>
                        <a:t>Introduction/meeting objectives / Review action items from previous meeting</a:t>
                      </a:r>
                      <a:endParaRPr lang="en-US" sz="1050" b="1" i="0" u="none" strike="noStrike">
                        <a:solidFill>
                          <a:srgbClr val="000000"/>
                        </a:solidFill>
                        <a:effectLst/>
                        <a:latin typeface="Times New Roman" panose="02020603050405020304" pitchFamily="18" charset="0"/>
                      </a:endParaRPr>
                    </a:p>
                  </a:txBody>
                  <a:tcPr marL="8129" marR="8129" marT="8129"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a:effectLst/>
                        </a:rPr>
                        <a:t>5</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a:effectLst/>
                        </a:rPr>
                        <a:t>4:15 PM</a:t>
                      </a:r>
                      <a:endParaRPr lang="en-US" sz="1050" b="1" i="0" u="none" strike="noStrike">
                        <a:solidFill>
                          <a:srgbClr val="000000"/>
                        </a:solidFill>
                        <a:effectLst/>
                        <a:latin typeface="Times New Roman1"/>
                      </a:endParaRPr>
                    </a:p>
                  </a:txBody>
                  <a:tcPr marL="8129" marR="8129" marT="8129" marB="0" anchor="b"/>
                </a:tc>
                <a:extLst>
                  <a:ext uri="{0D108BD9-81ED-4DB2-BD59-A6C34878D82A}">
                    <a16:rowId xmlns:a16="http://schemas.microsoft.com/office/drawing/2014/main" val="1590156980"/>
                  </a:ext>
                </a:extLst>
              </a:tr>
              <a:tr h="222789">
                <a:tc>
                  <a:txBody>
                    <a:bodyPr/>
                    <a:lstStyle/>
                    <a:p>
                      <a:pPr algn="ctr" fontAlgn="t"/>
                      <a:r>
                        <a:rPr lang="en-US" sz="1050" b="1" u="none" strike="noStrike">
                          <a:effectLst/>
                        </a:rPr>
                        <a:t>1.5</a:t>
                      </a:r>
                      <a:endParaRPr lang="en-US" sz="1050" b="1" i="0" u="none" strike="noStrike">
                        <a:solidFill>
                          <a:srgbClr val="000000"/>
                        </a:solidFill>
                        <a:effectLst/>
                        <a:latin typeface="Times New Roman1"/>
                      </a:endParaRPr>
                    </a:p>
                  </a:txBody>
                  <a:tcPr marL="8129" marR="8129" marT="8129" marB="0"/>
                </a:tc>
                <a:tc>
                  <a:txBody>
                    <a:bodyPr/>
                    <a:lstStyle/>
                    <a:p>
                      <a:pPr algn="l" fontAlgn="t"/>
                      <a:r>
                        <a:rPr lang="en-US" sz="1050" b="1" u="none" strike="noStrike">
                          <a:effectLst/>
                        </a:rPr>
                        <a:t>Liaison Review </a:t>
                      </a:r>
                      <a:endParaRPr lang="en-US" sz="1050" b="1" i="0" u="none" strike="noStrike">
                        <a:solidFill>
                          <a:srgbClr val="000000"/>
                        </a:solidFill>
                        <a:effectLst/>
                        <a:latin typeface="Times New Roman" panose="02020603050405020304" pitchFamily="18" charset="0"/>
                      </a:endParaRPr>
                    </a:p>
                  </a:txBody>
                  <a:tcPr marL="8129" marR="8129" marT="8129"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a:effectLst/>
                        </a:rPr>
                        <a:t>10</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a:effectLst/>
                        </a:rPr>
                        <a:t>4:20 PM</a:t>
                      </a:r>
                      <a:endParaRPr lang="en-US" sz="1050" b="1" i="0" u="none" strike="noStrike">
                        <a:solidFill>
                          <a:srgbClr val="000000"/>
                        </a:solidFill>
                        <a:effectLst/>
                        <a:latin typeface="Times New Roman1"/>
                      </a:endParaRPr>
                    </a:p>
                  </a:txBody>
                  <a:tcPr marL="8129" marR="8129" marT="8129" marB="0" anchor="b"/>
                </a:tc>
                <a:extLst>
                  <a:ext uri="{0D108BD9-81ED-4DB2-BD59-A6C34878D82A}">
                    <a16:rowId xmlns:a16="http://schemas.microsoft.com/office/drawing/2014/main" val="344706715"/>
                  </a:ext>
                </a:extLst>
              </a:tr>
              <a:tr h="222789">
                <a:tc>
                  <a:txBody>
                    <a:bodyPr/>
                    <a:lstStyle/>
                    <a:p>
                      <a:pPr algn="ctr" fontAlgn="t"/>
                      <a:r>
                        <a:rPr lang="en-US" sz="1050" b="1" u="none" strike="noStrike">
                          <a:effectLst/>
                        </a:rPr>
                        <a:t>1.6</a:t>
                      </a:r>
                      <a:endParaRPr lang="en-US" sz="1050" b="1" i="0" u="none" strike="noStrike">
                        <a:solidFill>
                          <a:srgbClr val="000000"/>
                        </a:solidFill>
                        <a:effectLst/>
                        <a:latin typeface="Times New Roman1"/>
                      </a:endParaRPr>
                    </a:p>
                  </a:txBody>
                  <a:tcPr marL="8129" marR="8129" marT="8129" marB="0"/>
                </a:tc>
                <a:tc>
                  <a:txBody>
                    <a:bodyPr/>
                    <a:lstStyle/>
                    <a:p>
                      <a:pPr algn="l" fontAlgn="t"/>
                      <a:r>
                        <a:rPr lang="en-US" sz="1050" b="1" u="none" strike="noStrike">
                          <a:effectLst/>
                        </a:rPr>
                        <a:t>802.24.1 Smart Grid Task Group </a:t>
                      </a:r>
                      <a:endParaRPr lang="en-US" sz="1050" b="1" i="0" u="none" strike="noStrike">
                        <a:solidFill>
                          <a:srgbClr val="000000"/>
                        </a:solidFill>
                        <a:effectLst/>
                        <a:latin typeface="Times New Roman" panose="02020603050405020304" pitchFamily="18" charset="0"/>
                      </a:endParaRPr>
                    </a:p>
                  </a:txBody>
                  <a:tcPr marL="8129" marR="8129" marT="8129"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a:effectLst/>
                        </a:rPr>
                        <a:t>4:30 PM</a:t>
                      </a:r>
                      <a:endParaRPr lang="en-US" sz="1050" b="1" i="0" u="none" strike="noStrike">
                        <a:solidFill>
                          <a:srgbClr val="000000"/>
                        </a:solidFill>
                        <a:effectLst/>
                        <a:latin typeface="Times New Roman1"/>
                      </a:endParaRPr>
                    </a:p>
                  </a:txBody>
                  <a:tcPr marL="8129" marR="8129" marT="8129" marB="0" anchor="b"/>
                </a:tc>
                <a:extLst>
                  <a:ext uri="{0D108BD9-81ED-4DB2-BD59-A6C34878D82A}">
                    <a16:rowId xmlns:a16="http://schemas.microsoft.com/office/drawing/2014/main" val="2035176170"/>
                  </a:ext>
                </a:extLst>
              </a:tr>
              <a:tr h="222789">
                <a:tc>
                  <a:txBody>
                    <a:bodyPr/>
                    <a:lstStyle/>
                    <a:p>
                      <a:pPr algn="ctr" fontAlgn="t"/>
                      <a:r>
                        <a:rPr lang="en-US" sz="1050" b="1" u="none" strike="noStrike">
                          <a:effectLst/>
                        </a:rPr>
                        <a:t>1.7</a:t>
                      </a:r>
                      <a:endParaRPr lang="en-US" sz="1050" b="1" i="0" u="none" strike="noStrike">
                        <a:solidFill>
                          <a:srgbClr val="000000"/>
                        </a:solidFill>
                        <a:effectLst/>
                        <a:latin typeface="Times New Roman1"/>
                      </a:endParaRPr>
                    </a:p>
                  </a:txBody>
                  <a:tcPr marL="8129" marR="8129" marT="8129" marB="0"/>
                </a:tc>
                <a:tc>
                  <a:txBody>
                    <a:bodyPr/>
                    <a:lstStyle/>
                    <a:p>
                      <a:pPr algn="l" fontAlgn="t"/>
                      <a:r>
                        <a:rPr lang="en-US" sz="1050" b="1" u="none" strike="noStrike">
                          <a:effectLst/>
                        </a:rPr>
                        <a:t>ITU and regulatory items</a:t>
                      </a:r>
                      <a:endParaRPr lang="en-US" sz="1050" b="1" i="0" u="none" strike="noStrike">
                        <a:solidFill>
                          <a:srgbClr val="000000"/>
                        </a:solidFill>
                        <a:effectLst/>
                        <a:latin typeface="Times New Roman" panose="02020603050405020304" pitchFamily="18" charset="0"/>
                      </a:endParaRPr>
                    </a:p>
                  </a:txBody>
                  <a:tcPr marL="8129" marR="8129" marT="8129" marB="0"/>
                </a:tc>
                <a:tc>
                  <a:txBody>
                    <a:bodyPr/>
                    <a:lstStyle/>
                    <a:p>
                      <a:pPr algn="l" fontAlgn="b"/>
                      <a:r>
                        <a:rPr lang="en-US" sz="1050" b="1" u="none" strike="noStrike">
                          <a:effectLst/>
                        </a:rPr>
                        <a:t>Godfrey/ Holcomb</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a:effectLst/>
                        </a:rPr>
                        <a:t>20</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a:effectLst/>
                        </a:rPr>
                        <a:t>4:30 PM</a:t>
                      </a:r>
                      <a:endParaRPr lang="en-US" sz="1050" b="1" i="0" u="none" strike="noStrike">
                        <a:solidFill>
                          <a:srgbClr val="000000"/>
                        </a:solidFill>
                        <a:effectLst/>
                        <a:latin typeface="Times New Roman1"/>
                      </a:endParaRPr>
                    </a:p>
                  </a:txBody>
                  <a:tcPr marL="8129" marR="8129" marT="8129" marB="0" anchor="b"/>
                </a:tc>
                <a:extLst>
                  <a:ext uri="{0D108BD9-81ED-4DB2-BD59-A6C34878D82A}">
                    <a16:rowId xmlns:a16="http://schemas.microsoft.com/office/drawing/2014/main" val="3464355520"/>
                  </a:ext>
                </a:extLst>
              </a:tr>
              <a:tr h="222789">
                <a:tc>
                  <a:txBody>
                    <a:bodyPr/>
                    <a:lstStyle/>
                    <a:p>
                      <a:pPr algn="ctr" fontAlgn="t"/>
                      <a:r>
                        <a:rPr lang="en-US" sz="1050" b="1" u="none" strike="noStrike">
                          <a:effectLst/>
                        </a:rPr>
                        <a:t>1.8</a:t>
                      </a:r>
                      <a:endParaRPr lang="en-US" sz="1050" b="1" i="0" u="none" strike="noStrike">
                        <a:solidFill>
                          <a:srgbClr val="000000"/>
                        </a:solidFill>
                        <a:effectLst/>
                        <a:latin typeface="Times New Roman1"/>
                      </a:endParaRPr>
                    </a:p>
                  </a:txBody>
                  <a:tcPr marL="8129" marR="8129" marT="8129" marB="0"/>
                </a:tc>
                <a:tc>
                  <a:txBody>
                    <a:bodyPr/>
                    <a:lstStyle/>
                    <a:p>
                      <a:pPr algn="l" fontAlgn="t"/>
                      <a:r>
                        <a:rPr lang="en-US" sz="1050" b="1" u="none" strike="noStrike">
                          <a:effectLst/>
                        </a:rPr>
                        <a:t>Collaboration with 802.21: 'Network Enablers for Seamless HMD-based VR (Virtual Reality)’ </a:t>
                      </a:r>
                      <a:endParaRPr lang="en-US" sz="1050" b="1" i="0" u="none" strike="noStrike">
                        <a:solidFill>
                          <a:srgbClr val="000000"/>
                        </a:solidFill>
                        <a:effectLst/>
                        <a:latin typeface="Times New Roman" panose="02020603050405020304" pitchFamily="18" charset="0"/>
                      </a:endParaRPr>
                    </a:p>
                  </a:txBody>
                  <a:tcPr marL="8129" marR="8129" marT="8129" marB="0"/>
                </a:tc>
                <a:tc>
                  <a:txBody>
                    <a:bodyPr/>
                    <a:lstStyle/>
                    <a:p>
                      <a:pPr algn="l" fontAlgn="b"/>
                      <a:r>
                        <a:rPr lang="en-US" sz="1050" b="1" u="none" strike="noStrike">
                          <a:effectLst/>
                        </a:rPr>
                        <a:t>Godfrey / Das</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a:effectLst/>
                        </a:rPr>
                        <a:t>40</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a:effectLst/>
                        </a:rPr>
                        <a:t>4:50 PM</a:t>
                      </a:r>
                      <a:endParaRPr lang="en-US" sz="1050" b="1" i="0" u="none" strike="noStrike">
                        <a:solidFill>
                          <a:srgbClr val="000000"/>
                        </a:solidFill>
                        <a:effectLst/>
                        <a:latin typeface="Times New Roman1"/>
                      </a:endParaRPr>
                    </a:p>
                  </a:txBody>
                  <a:tcPr marL="8129" marR="8129" marT="8129" marB="0" anchor="b"/>
                </a:tc>
                <a:extLst>
                  <a:ext uri="{0D108BD9-81ED-4DB2-BD59-A6C34878D82A}">
                    <a16:rowId xmlns:a16="http://schemas.microsoft.com/office/drawing/2014/main" val="1837608579"/>
                  </a:ext>
                </a:extLst>
              </a:tr>
              <a:tr h="222789">
                <a:tc>
                  <a:txBody>
                    <a:bodyPr/>
                    <a:lstStyle/>
                    <a:p>
                      <a:pPr algn="ctr" fontAlgn="t"/>
                      <a:r>
                        <a:rPr lang="en-US" sz="1050" b="1" u="none" strike="noStrike">
                          <a:effectLst/>
                        </a:rPr>
                        <a:t>1.9</a:t>
                      </a:r>
                      <a:endParaRPr lang="en-US" sz="1050" b="1" i="0" u="none" strike="noStrike">
                        <a:solidFill>
                          <a:srgbClr val="000000"/>
                        </a:solidFill>
                        <a:effectLst/>
                        <a:latin typeface="Times New Roman1"/>
                      </a:endParaRPr>
                    </a:p>
                  </a:txBody>
                  <a:tcPr marL="8129" marR="8129" marT="8129" marB="0"/>
                </a:tc>
                <a:tc>
                  <a:txBody>
                    <a:bodyPr/>
                    <a:lstStyle/>
                    <a:p>
                      <a:pPr algn="l" fontAlgn="b"/>
                      <a:r>
                        <a:rPr lang="en-US" sz="1050" b="1" u="none" strike="noStrike">
                          <a:effectLst/>
                        </a:rPr>
                        <a:t>Recess </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a:effectLst/>
                        </a:rPr>
                        <a:t>5:30 PM</a:t>
                      </a:r>
                      <a:endParaRPr lang="en-US" sz="1050" b="1" i="0" u="none" strike="noStrike">
                        <a:solidFill>
                          <a:srgbClr val="000000"/>
                        </a:solidFill>
                        <a:effectLst/>
                        <a:latin typeface="Times New Roman1"/>
                      </a:endParaRPr>
                    </a:p>
                  </a:txBody>
                  <a:tcPr marL="8129" marR="8129" marT="8129" marB="0" anchor="b"/>
                </a:tc>
                <a:extLst>
                  <a:ext uri="{0D108BD9-81ED-4DB2-BD59-A6C34878D82A}">
                    <a16:rowId xmlns:a16="http://schemas.microsoft.com/office/drawing/2014/main" val="3690305016"/>
                  </a:ext>
                </a:extLst>
              </a:tr>
              <a:tr h="267347">
                <a:tc>
                  <a:txBody>
                    <a:bodyPr/>
                    <a:lstStyle/>
                    <a:p>
                      <a:pPr algn="ctr" fontAlgn="t"/>
                      <a:endParaRPr lang="en-US" sz="1050" b="1" i="0" u="none" strike="noStrike">
                        <a:solidFill>
                          <a:srgbClr val="000000"/>
                        </a:solidFill>
                        <a:effectLst/>
                        <a:latin typeface="Times New Roman1"/>
                      </a:endParaRPr>
                    </a:p>
                  </a:txBody>
                  <a:tcPr marL="8129" marR="8129" marT="8129" marB="0"/>
                </a:tc>
                <a:tc>
                  <a:txBody>
                    <a:bodyPr/>
                    <a:lstStyle/>
                    <a:p>
                      <a:pPr algn="l" fontAlgn="b"/>
                      <a:endParaRPr lang="en-US" sz="1050" b="1" i="0" u="none" strike="noStrike">
                        <a:solidFill>
                          <a:srgbClr val="000000"/>
                        </a:solidFill>
                        <a:effectLst/>
                        <a:latin typeface="Calibri" panose="020F0502020204030204" pitchFamily="34" charset="0"/>
                      </a:endParaRPr>
                    </a:p>
                  </a:txBody>
                  <a:tcPr marL="8129" marR="8129" marT="8129"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l" fontAlgn="b"/>
                      <a:endParaRPr lang="en-US" sz="1050" b="1" i="0" u="none" strike="noStrike">
                        <a:solidFill>
                          <a:srgbClr val="000000"/>
                        </a:solidFill>
                        <a:effectLst/>
                        <a:latin typeface="Times New Roman1"/>
                      </a:endParaRPr>
                    </a:p>
                  </a:txBody>
                  <a:tcPr marL="8129" marR="8129" marT="8129" marB="0" anchor="b"/>
                </a:tc>
                <a:extLst>
                  <a:ext uri="{0D108BD9-81ED-4DB2-BD59-A6C34878D82A}">
                    <a16:rowId xmlns:a16="http://schemas.microsoft.com/office/drawing/2014/main" val="1844655190"/>
                  </a:ext>
                </a:extLst>
              </a:tr>
              <a:tr h="233929">
                <a:tc>
                  <a:txBody>
                    <a:bodyPr/>
                    <a:lstStyle/>
                    <a:p>
                      <a:pPr algn="ctr" fontAlgn="t"/>
                      <a:r>
                        <a:rPr lang="en-US" sz="1100" b="1" u="none" strike="noStrike">
                          <a:effectLst/>
                        </a:rPr>
                        <a:t>2</a:t>
                      </a:r>
                      <a:endParaRPr lang="en-US" sz="1100" b="1" i="0" u="none" strike="noStrike">
                        <a:solidFill>
                          <a:srgbClr val="000000"/>
                        </a:solidFill>
                        <a:effectLst/>
                        <a:latin typeface="Times New Roman1"/>
                      </a:endParaRPr>
                    </a:p>
                  </a:txBody>
                  <a:tcPr marL="8129" marR="8129" marT="8129" marB="0"/>
                </a:tc>
                <a:tc>
                  <a:txBody>
                    <a:bodyPr/>
                    <a:lstStyle/>
                    <a:p>
                      <a:pPr algn="ctr" fontAlgn="b"/>
                      <a:r>
                        <a:rPr lang="en-US" sz="1100" b="1" u="none" strike="noStrike">
                          <a:effectLst/>
                        </a:rPr>
                        <a:t>Thursday PM2 session</a:t>
                      </a:r>
                      <a:endParaRPr lang="en-US" sz="1100" b="1" i="0" u="none" strike="noStrike">
                        <a:solidFill>
                          <a:srgbClr val="000000"/>
                        </a:solidFill>
                        <a:effectLst/>
                        <a:latin typeface="Times New Roman1"/>
                      </a:endParaRPr>
                    </a:p>
                  </a:txBody>
                  <a:tcPr marL="8129" marR="8129" marT="8129" marB="0" anchor="b"/>
                </a:tc>
                <a:tc>
                  <a:txBody>
                    <a:bodyPr/>
                    <a:lstStyle/>
                    <a:p>
                      <a:pPr algn="l" fontAlgn="b"/>
                      <a:endParaRPr lang="en-US" sz="1050" b="1" i="0" u="none" strike="noStrike">
                        <a:solidFill>
                          <a:srgbClr val="000000"/>
                        </a:solidFill>
                        <a:effectLst/>
                        <a:latin typeface="Arial1"/>
                      </a:endParaRPr>
                    </a:p>
                  </a:txBody>
                  <a:tcPr marL="8129" marR="8129" marT="8129"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l" fontAlgn="b"/>
                      <a:endParaRPr lang="en-US" sz="1050" b="1" i="0" u="none" strike="noStrike">
                        <a:solidFill>
                          <a:srgbClr val="000000"/>
                        </a:solidFill>
                        <a:effectLst/>
                        <a:latin typeface="Times New Roman1"/>
                      </a:endParaRPr>
                    </a:p>
                  </a:txBody>
                  <a:tcPr marL="8129" marR="8129" marT="8129" marB="0" anchor="b"/>
                </a:tc>
                <a:extLst>
                  <a:ext uri="{0D108BD9-81ED-4DB2-BD59-A6C34878D82A}">
                    <a16:rowId xmlns:a16="http://schemas.microsoft.com/office/drawing/2014/main" val="964408455"/>
                  </a:ext>
                </a:extLst>
              </a:tr>
              <a:tr h="222789">
                <a:tc>
                  <a:txBody>
                    <a:bodyPr/>
                    <a:lstStyle/>
                    <a:p>
                      <a:pPr algn="ctr" fontAlgn="t"/>
                      <a:r>
                        <a:rPr lang="en-US" sz="1050" b="1" u="none" strike="noStrike">
                          <a:effectLst/>
                        </a:rPr>
                        <a:t>2.1</a:t>
                      </a:r>
                      <a:endParaRPr lang="en-US" sz="1050" b="1" i="0" u="none" strike="noStrike">
                        <a:solidFill>
                          <a:srgbClr val="000000"/>
                        </a:solidFill>
                        <a:effectLst/>
                        <a:latin typeface="Times New Roman1"/>
                      </a:endParaRPr>
                    </a:p>
                  </a:txBody>
                  <a:tcPr marL="8129" marR="8129" marT="8129" marB="0"/>
                </a:tc>
                <a:tc>
                  <a:txBody>
                    <a:bodyPr/>
                    <a:lstStyle/>
                    <a:p>
                      <a:pPr algn="l" fontAlgn="b"/>
                      <a:r>
                        <a:rPr lang="en-US" sz="1050" b="1" u="none" strike="noStrike">
                          <a:effectLst/>
                        </a:rPr>
                        <a:t>Call to Order  802.24 TAG</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a:effectLst/>
                        </a:rPr>
                        <a:t>4:00 PM</a:t>
                      </a:r>
                      <a:endParaRPr lang="en-US" sz="1050" b="1" i="0" u="none" strike="noStrike">
                        <a:solidFill>
                          <a:srgbClr val="000000"/>
                        </a:solidFill>
                        <a:effectLst/>
                        <a:latin typeface="Times New Roman1"/>
                      </a:endParaRPr>
                    </a:p>
                  </a:txBody>
                  <a:tcPr marL="8129" marR="8129" marT="8129" marB="0" anchor="b"/>
                </a:tc>
                <a:extLst>
                  <a:ext uri="{0D108BD9-81ED-4DB2-BD59-A6C34878D82A}">
                    <a16:rowId xmlns:a16="http://schemas.microsoft.com/office/drawing/2014/main" val="1003620577"/>
                  </a:ext>
                </a:extLst>
              </a:tr>
              <a:tr h="445579">
                <a:tc>
                  <a:txBody>
                    <a:bodyPr/>
                    <a:lstStyle/>
                    <a:p>
                      <a:pPr algn="ctr" fontAlgn="t"/>
                      <a:r>
                        <a:rPr lang="en-US" sz="1050" b="1" u="none" strike="noStrike">
                          <a:effectLst/>
                        </a:rPr>
                        <a:t>2.2</a:t>
                      </a:r>
                      <a:endParaRPr lang="en-US" sz="1050" b="1" i="0" u="none" strike="noStrike">
                        <a:solidFill>
                          <a:srgbClr val="000000"/>
                        </a:solidFill>
                        <a:effectLst/>
                        <a:latin typeface="Times New Roman1"/>
                      </a:endParaRPr>
                    </a:p>
                  </a:txBody>
                  <a:tcPr marL="8129" marR="8129" marT="8129" marB="0"/>
                </a:tc>
                <a:tc>
                  <a:txBody>
                    <a:bodyPr/>
                    <a:lstStyle/>
                    <a:p>
                      <a:pPr algn="l" fontAlgn="b"/>
                      <a:r>
                        <a:rPr lang="en-US" sz="1050" b="1" u="none" strike="noStrike">
                          <a:effectLst/>
                        </a:rPr>
                        <a:t>Liaison with  ATIS TOPS Council IoT Categorization Focus Group - review and comment on IoT Characteristics Matrix</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a:effectLst/>
                        </a:rPr>
                        <a:t>30</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a:effectLst/>
                        </a:rPr>
                        <a:t>4:30 PM</a:t>
                      </a:r>
                      <a:endParaRPr lang="en-US" sz="1050" b="1" i="0" u="none" strike="noStrike">
                        <a:solidFill>
                          <a:srgbClr val="000000"/>
                        </a:solidFill>
                        <a:effectLst/>
                        <a:latin typeface="Times New Roman1"/>
                      </a:endParaRPr>
                    </a:p>
                  </a:txBody>
                  <a:tcPr marL="8129" marR="8129" marT="8129" marB="0" anchor="b"/>
                </a:tc>
                <a:extLst>
                  <a:ext uri="{0D108BD9-81ED-4DB2-BD59-A6C34878D82A}">
                    <a16:rowId xmlns:a16="http://schemas.microsoft.com/office/drawing/2014/main" val="2930137635"/>
                  </a:ext>
                </a:extLst>
              </a:tr>
              <a:tr h="222789">
                <a:tc>
                  <a:txBody>
                    <a:bodyPr/>
                    <a:lstStyle/>
                    <a:p>
                      <a:pPr algn="ctr" fontAlgn="t"/>
                      <a:r>
                        <a:rPr lang="en-US" sz="1050" b="1" u="none" strike="noStrike">
                          <a:effectLst/>
                        </a:rPr>
                        <a:t>2.3</a:t>
                      </a:r>
                      <a:endParaRPr lang="en-US" sz="1050" b="1" i="0" u="none" strike="noStrike">
                        <a:solidFill>
                          <a:srgbClr val="000000"/>
                        </a:solidFill>
                        <a:effectLst/>
                        <a:latin typeface="Times New Roman1"/>
                      </a:endParaRPr>
                    </a:p>
                  </a:txBody>
                  <a:tcPr marL="8129" marR="8129" marT="8129" marB="0"/>
                </a:tc>
                <a:tc>
                  <a:txBody>
                    <a:bodyPr/>
                    <a:lstStyle/>
                    <a:p>
                      <a:pPr algn="l" fontAlgn="t"/>
                      <a:r>
                        <a:rPr lang="en-US" sz="1050" b="1" u="none" strike="noStrike">
                          <a:effectLst/>
                        </a:rPr>
                        <a:t>Follow up on "Network Integration" discussion from November</a:t>
                      </a:r>
                      <a:endParaRPr lang="en-US" sz="1050" b="1" i="0" u="none" strike="noStrike">
                        <a:solidFill>
                          <a:srgbClr val="000000"/>
                        </a:solidFill>
                        <a:effectLst/>
                        <a:latin typeface="Times New Roman" panose="02020603050405020304" pitchFamily="18" charset="0"/>
                      </a:endParaRPr>
                    </a:p>
                  </a:txBody>
                  <a:tcPr marL="8129" marR="8129" marT="8129"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a:effectLst/>
                        </a:rPr>
                        <a:t>15</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a:effectLst/>
                        </a:rPr>
                        <a:t>4:45 PM</a:t>
                      </a:r>
                      <a:endParaRPr lang="en-US" sz="1050" b="1" i="0" u="none" strike="noStrike">
                        <a:solidFill>
                          <a:srgbClr val="000000"/>
                        </a:solidFill>
                        <a:effectLst/>
                        <a:latin typeface="Times New Roman1"/>
                      </a:endParaRPr>
                    </a:p>
                  </a:txBody>
                  <a:tcPr marL="8129" marR="8129" marT="8129" marB="0" anchor="b"/>
                </a:tc>
                <a:extLst>
                  <a:ext uri="{0D108BD9-81ED-4DB2-BD59-A6C34878D82A}">
                    <a16:rowId xmlns:a16="http://schemas.microsoft.com/office/drawing/2014/main" val="1801556167"/>
                  </a:ext>
                </a:extLst>
              </a:tr>
              <a:tr h="222789">
                <a:tc>
                  <a:txBody>
                    <a:bodyPr/>
                    <a:lstStyle/>
                    <a:p>
                      <a:pPr algn="ctr" fontAlgn="t"/>
                      <a:r>
                        <a:rPr lang="en-US" sz="1050" b="1" u="none" strike="noStrike">
                          <a:effectLst/>
                        </a:rPr>
                        <a:t>2.4</a:t>
                      </a:r>
                      <a:endParaRPr lang="en-US" sz="1050" b="1" i="0" u="none" strike="noStrike">
                        <a:solidFill>
                          <a:srgbClr val="000000"/>
                        </a:solidFill>
                        <a:effectLst/>
                        <a:latin typeface="Times New Roman1"/>
                      </a:endParaRPr>
                    </a:p>
                  </a:txBody>
                  <a:tcPr marL="8129" marR="8129" marT="8129" marB="0"/>
                </a:tc>
                <a:tc>
                  <a:txBody>
                    <a:bodyPr/>
                    <a:lstStyle/>
                    <a:p>
                      <a:pPr algn="l" fontAlgn="t"/>
                      <a:r>
                        <a:rPr lang="en-US" sz="1050" b="1" u="none" strike="noStrike">
                          <a:effectLst/>
                        </a:rPr>
                        <a:t>Discussion on Low Latency White Paper proposal</a:t>
                      </a:r>
                      <a:endParaRPr lang="en-US" sz="1050" b="1" i="0" u="none" strike="noStrike">
                        <a:solidFill>
                          <a:srgbClr val="000000"/>
                        </a:solidFill>
                        <a:effectLst/>
                        <a:latin typeface="Times New Roman" panose="02020603050405020304" pitchFamily="18" charset="0"/>
                      </a:endParaRPr>
                    </a:p>
                  </a:txBody>
                  <a:tcPr marL="8129" marR="8129" marT="8129"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a:effectLst/>
                        </a:rPr>
                        <a:t>20</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a:effectLst/>
                        </a:rPr>
                        <a:t>5:05 PM</a:t>
                      </a:r>
                      <a:endParaRPr lang="en-US" sz="1050" b="1" i="0" u="none" strike="noStrike">
                        <a:solidFill>
                          <a:srgbClr val="000000"/>
                        </a:solidFill>
                        <a:effectLst/>
                        <a:latin typeface="Times New Roman1"/>
                      </a:endParaRPr>
                    </a:p>
                  </a:txBody>
                  <a:tcPr marL="8129" marR="8129" marT="8129" marB="0" anchor="b"/>
                </a:tc>
                <a:extLst>
                  <a:ext uri="{0D108BD9-81ED-4DB2-BD59-A6C34878D82A}">
                    <a16:rowId xmlns:a16="http://schemas.microsoft.com/office/drawing/2014/main" val="3200047273"/>
                  </a:ext>
                </a:extLst>
              </a:tr>
              <a:tr h="445579">
                <a:tc>
                  <a:txBody>
                    <a:bodyPr/>
                    <a:lstStyle/>
                    <a:p>
                      <a:pPr algn="ctr" fontAlgn="t"/>
                      <a:r>
                        <a:rPr lang="en-US" sz="1050" b="1" u="none" strike="noStrike">
                          <a:effectLst/>
                        </a:rPr>
                        <a:t>2.5</a:t>
                      </a:r>
                      <a:endParaRPr lang="en-US" sz="1050" b="1" i="0" u="none" strike="noStrike">
                        <a:solidFill>
                          <a:srgbClr val="000000"/>
                        </a:solidFill>
                        <a:effectLst/>
                        <a:latin typeface="Times New Roman1"/>
                      </a:endParaRPr>
                    </a:p>
                  </a:txBody>
                  <a:tcPr marL="8129" marR="8129" marT="8129" marB="0"/>
                </a:tc>
                <a:tc>
                  <a:txBody>
                    <a:bodyPr/>
                    <a:lstStyle/>
                    <a:p>
                      <a:pPr algn="l" fontAlgn="t"/>
                      <a:r>
                        <a:rPr lang="en-US" sz="1050" b="1" u="none" strike="noStrike">
                          <a:effectLst/>
                        </a:rPr>
                        <a:t>Liasion Discussion of IEC SEG8 report "Monitoring and impact assessment of emerging technologies and architectures"</a:t>
                      </a:r>
                      <a:endParaRPr lang="en-US" sz="1050" b="1" i="0" u="none" strike="noStrike">
                        <a:solidFill>
                          <a:srgbClr val="000000"/>
                        </a:solidFill>
                        <a:effectLst/>
                        <a:latin typeface="Times New Roman" panose="02020603050405020304" pitchFamily="18" charset="0"/>
                      </a:endParaRPr>
                    </a:p>
                  </a:txBody>
                  <a:tcPr marL="8129" marR="8129" marT="8129"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a:effectLst/>
                        </a:rPr>
                        <a:t>10</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a:effectLst/>
                        </a:rPr>
                        <a:t>5:15 PM</a:t>
                      </a:r>
                      <a:endParaRPr lang="en-US" sz="1050" b="1" i="0" u="none" strike="noStrike">
                        <a:solidFill>
                          <a:srgbClr val="000000"/>
                        </a:solidFill>
                        <a:effectLst/>
                        <a:latin typeface="Times New Roman1"/>
                      </a:endParaRPr>
                    </a:p>
                  </a:txBody>
                  <a:tcPr marL="8129" marR="8129" marT="8129" marB="0" anchor="b"/>
                </a:tc>
                <a:extLst>
                  <a:ext uri="{0D108BD9-81ED-4DB2-BD59-A6C34878D82A}">
                    <a16:rowId xmlns:a16="http://schemas.microsoft.com/office/drawing/2014/main" val="932732228"/>
                  </a:ext>
                </a:extLst>
              </a:tr>
              <a:tr h="222789">
                <a:tc>
                  <a:txBody>
                    <a:bodyPr/>
                    <a:lstStyle/>
                    <a:p>
                      <a:pPr algn="ctr" fontAlgn="t"/>
                      <a:r>
                        <a:rPr lang="en-US" sz="1050" b="1" u="none" strike="noStrike">
                          <a:effectLst/>
                        </a:rPr>
                        <a:t>2.6</a:t>
                      </a:r>
                      <a:endParaRPr lang="en-US" sz="1050" b="1" i="0" u="none" strike="noStrike">
                        <a:solidFill>
                          <a:srgbClr val="000000"/>
                        </a:solidFill>
                        <a:effectLst/>
                        <a:latin typeface="Times New Roman1"/>
                      </a:endParaRPr>
                    </a:p>
                  </a:txBody>
                  <a:tcPr marL="8129" marR="8129" marT="8129" marB="0"/>
                </a:tc>
                <a:tc>
                  <a:txBody>
                    <a:bodyPr/>
                    <a:lstStyle/>
                    <a:p>
                      <a:pPr algn="l" fontAlgn="t"/>
                      <a:r>
                        <a:rPr lang="en-US" sz="1050" b="1" u="none" strike="noStrike">
                          <a:effectLst/>
                        </a:rPr>
                        <a:t>Comments and feedback from NIST on Smart Grid Wireless Standards Matrix</a:t>
                      </a:r>
                      <a:endParaRPr lang="en-US" sz="1050" b="1" i="0" u="none" strike="noStrike">
                        <a:solidFill>
                          <a:srgbClr val="000000"/>
                        </a:solidFill>
                        <a:effectLst/>
                        <a:latin typeface="Times New Roman" panose="02020603050405020304" pitchFamily="18" charset="0"/>
                      </a:endParaRPr>
                    </a:p>
                  </a:txBody>
                  <a:tcPr marL="8129" marR="8129" marT="8129"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a:effectLst/>
                        </a:rPr>
                        <a:t>15</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a:effectLst/>
                        </a:rPr>
                        <a:t>5:30 PM</a:t>
                      </a:r>
                      <a:endParaRPr lang="en-US" sz="1050" b="1" i="0" u="none" strike="noStrike">
                        <a:solidFill>
                          <a:srgbClr val="000000"/>
                        </a:solidFill>
                        <a:effectLst/>
                        <a:latin typeface="Times New Roman1"/>
                      </a:endParaRPr>
                    </a:p>
                  </a:txBody>
                  <a:tcPr marL="8129" marR="8129" marT="8129" marB="0" anchor="b"/>
                </a:tc>
                <a:extLst>
                  <a:ext uri="{0D108BD9-81ED-4DB2-BD59-A6C34878D82A}">
                    <a16:rowId xmlns:a16="http://schemas.microsoft.com/office/drawing/2014/main" val="2564311563"/>
                  </a:ext>
                </a:extLst>
              </a:tr>
              <a:tr h="222789">
                <a:tc>
                  <a:txBody>
                    <a:bodyPr/>
                    <a:lstStyle/>
                    <a:p>
                      <a:pPr algn="ctr" fontAlgn="t"/>
                      <a:r>
                        <a:rPr lang="en-US" sz="1050" b="1" u="none" strike="noStrike">
                          <a:effectLst/>
                        </a:rPr>
                        <a:t>2.7</a:t>
                      </a:r>
                      <a:endParaRPr lang="en-US" sz="1050" b="1" i="0" u="none" strike="noStrike">
                        <a:solidFill>
                          <a:srgbClr val="000000"/>
                        </a:solidFill>
                        <a:effectLst/>
                        <a:latin typeface="Times New Roman1"/>
                      </a:endParaRPr>
                    </a:p>
                  </a:txBody>
                  <a:tcPr marL="8129" marR="8129" marT="8129" marB="0"/>
                </a:tc>
                <a:tc>
                  <a:txBody>
                    <a:bodyPr/>
                    <a:lstStyle/>
                    <a:p>
                      <a:pPr algn="l" fontAlgn="t"/>
                      <a:r>
                        <a:rPr lang="en-US" sz="1050" b="1" u="none" strike="noStrike">
                          <a:effectLst/>
                        </a:rPr>
                        <a:t>Coordination with 802.19 on 802.15.4g and 802.11ah Coexistence project</a:t>
                      </a:r>
                      <a:endParaRPr lang="en-US" sz="1050" b="1" i="0" u="none" strike="noStrike">
                        <a:solidFill>
                          <a:srgbClr val="000000"/>
                        </a:solidFill>
                        <a:effectLst/>
                        <a:latin typeface="Times New Roman" panose="02020603050405020304" pitchFamily="18" charset="0"/>
                      </a:endParaRPr>
                    </a:p>
                  </a:txBody>
                  <a:tcPr marL="8129" marR="8129" marT="8129" marB="0"/>
                </a:tc>
                <a:tc>
                  <a:txBody>
                    <a:bodyPr/>
                    <a:lstStyle/>
                    <a:p>
                      <a:pPr algn="l" fontAlgn="b"/>
                      <a:r>
                        <a:rPr lang="en-US" sz="1050" b="1" u="none" strike="noStrike">
                          <a:effectLst/>
                        </a:rPr>
                        <a:t>Godfrey / Rolfe</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a:effectLst/>
                        </a:rPr>
                        <a:t>10</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a:effectLst/>
                        </a:rPr>
                        <a:t>5:40 PM</a:t>
                      </a:r>
                      <a:endParaRPr lang="en-US" sz="1050" b="1" i="0" u="none" strike="noStrike">
                        <a:solidFill>
                          <a:srgbClr val="000000"/>
                        </a:solidFill>
                        <a:effectLst/>
                        <a:latin typeface="Times New Roman1"/>
                      </a:endParaRPr>
                    </a:p>
                  </a:txBody>
                  <a:tcPr marL="8129" marR="8129" marT="8129" marB="0" anchor="b"/>
                </a:tc>
                <a:extLst>
                  <a:ext uri="{0D108BD9-81ED-4DB2-BD59-A6C34878D82A}">
                    <a16:rowId xmlns:a16="http://schemas.microsoft.com/office/drawing/2014/main" val="2643253132"/>
                  </a:ext>
                </a:extLst>
              </a:tr>
              <a:tr h="222789">
                <a:tc>
                  <a:txBody>
                    <a:bodyPr/>
                    <a:lstStyle/>
                    <a:p>
                      <a:pPr algn="ctr" fontAlgn="t"/>
                      <a:r>
                        <a:rPr lang="en-US" sz="1050" b="1" u="none" strike="noStrike">
                          <a:effectLst/>
                        </a:rPr>
                        <a:t>2.8</a:t>
                      </a:r>
                      <a:endParaRPr lang="en-US" sz="1050" b="1" i="0" u="none" strike="noStrike">
                        <a:solidFill>
                          <a:srgbClr val="000000"/>
                        </a:solidFill>
                        <a:effectLst/>
                        <a:latin typeface="Times New Roman1"/>
                      </a:endParaRPr>
                    </a:p>
                  </a:txBody>
                  <a:tcPr marL="8129" marR="8129" marT="8129" marB="0"/>
                </a:tc>
                <a:tc>
                  <a:txBody>
                    <a:bodyPr/>
                    <a:lstStyle/>
                    <a:p>
                      <a:pPr algn="l" fontAlgn="b"/>
                      <a:r>
                        <a:rPr lang="en-US" sz="1050" b="1" u="none" strike="noStrike">
                          <a:effectLst/>
                        </a:rPr>
                        <a:t>802.24 New Action Items, New Activities, AOB</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a:effectLst/>
                        </a:rPr>
                        <a:t>5</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a:effectLst/>
                        </a:rPr>
                        <a:t>5:45 PM</a:t>
                      </a:r>
                      <a:endParaRPr lang="en-US" sz="1050" b="1" i="0" u="none" strike="noStrike">
                        <a:solidFill>
                          <a:srgbClr val="000000"/>
                        </a:solidFill>
                        <a:effectLst/>
                        <a:latin typeface="Times New Roman1"/>
                      </a:endParaRPr>
                    </a:p>
                  </a:txBody>
                  <a:tcPr marL="8129" marR="8129" marT="8129" marB="0" anchor="b"/>
                </a:tc>
                <a:extLst>
                  <a:ext uri="{0D108BD9-81ED-4DB2-BD59-A6C34878D82A}">
                    <a16:rowId xmlns:a16="http://schemas.microsoft.com/office/drawing/2014/main" val="1561799249"/>
                  </a:ext>
                </a:extLst>
              </a:tr>
              <a:tr h="222789">
                <a:tc>
                  <a:txBody>
                    <a:bodyPr/>
                    <a:lstStyle/>
                    <a:p>
                      <a:pPr algn="ctr" fontAlgn="t"/>
                      <a:r>
                        <a:rPr lang="en-US" sz="1050" b="1" u="none" strike="noStrike">
                          <a:effectLst/>
                        </a:rPr>
                        <a:t>2.9</a:t>
                      </a:r>
                      <a:endParaRPr lang="en-US" sz="1050" b="1" i="0" u="none" strike="noStrike">
                        <a:solidFill>
                          <a:srgbClr val="000000"/>
                        </a:solidFill>
                        <a:effectLst/>
                        <a:latin typeface="Times New Roman1"/>
                      </a:endParaRPr>
                    </a:p>
                  </a:txBody>
                  <a:tcPr marL="8129" marR="8129" marT="8129" marB="0"/>
                </a:tc>
                <a:tc>
                  <a:txBody>
                    <a:bodyPr/>
                    <a:lstStyle/>
                    <a:p>
                      <a:pPr algn="l" fontAlgn="b"/>
                      <a:r>
                        <a:rPr lang="en-US" sz="1050" b="1" u="none" strike="noStrike">
                          <a:effectLst/>
                        </a:rPr>
                        <a:t>Adjourn </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8129" marR="8129" marT="8129" marB="0" anchor="b"/>
                </a:tc>
                <a:tc>
                  <a:txBody>
                    <a:bodyPr/>
                    <a:lstStyle/>
                    <a:p>
                      <a:pPr algn="r" fontAlgn="b"/>
                      <a:r>
                        <a:rPr lang="en-US" sz="1050" b="1" u="none" strike="noStrike" dirty="0">
                          <a:effectLst/>
                        </a:rPr>
                        <a:t>5:45 PM</a:t>
                      </a:r>
                      <a:endParaRPr lang="en-US" sz="1050" b="1" i="0" u="none" strike="noStrike" dirty="0">
                        <a:solidFill>
                          <a:srgbClr val="000000"/>
                        </a:solidFill>
                        <a:effectLst/>
                        <a:latin typeface="Times New Roman1"/>
                      </a:endParaRPr>
                    </a:p>
                  </a:txBody>
                  <a:tcPr marL="8129" marR="8129" marT="8129" marB="0" anchor="b"/>
                </a:tc>
                <a:extLst>
                  <a:ext uri="{0D108BD9-81ED-4DB2-BD59-A6C34878D82A}">
                    <a16:rowId xmlns:a16="http://schemas.microsoft.com/office/drawing/2014/main" val="1843361070"/>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2">
            <a:extLst>
              <a:ext uri="{FF2B5EF4-FFF2-40B4-BE49-F238E27FC236}">
                <a16:creationId xmlns:a16="http://schemas.microsoft.com/office/drawing/2014/main" id="{ADD93D48-1FCD-42A1-8CDB-A92FDD907FDE}"/>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
        <p:nvSpPr>
          <p:cNvPr id="23556" name="Text Box 3">
            <a:extLst>
              <a:ext uri="{FF2B5EF4-FFF2-40B4-BE49-F238E27FC236}">
                <a16:creationId xmlns:a16="http://schemas.microsoft.com/office/drawing/2014/main" id="{01D521F0-077A-4B7C-BED3-E54754B99070}"/>
              </a:ext>
            </a:extLst>
          </p:cNvPr>
          <p:cNvSpPr txBox="1">
            <a:spLocks noChangeArrowheads="1"/>
          </p:cNvSpPr>
          <p:nvPr/>
        </p:nvSpPr>
        <p:spPr bwMode="auto">
          <a:xfrm>
            <a:off x="5868991" y="6475416"/>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spcBef>
                <a:spcPct val="0"/>
              </a:spcBef>
              <a:buFontTx/>
              <a:buNone/>
            </a:pPr>
            <a:r>
              <a:rPr lang="en-US" altLang="en-US" sz="1200" b="0">
                <a:solidFill>
                  <a:srgbClr val="000000"/>
                </a:solidFill>
                <a:ea typeface="MS Gothic" panose="020B0609070205080204" pitchFamily="49" charset="-128"/>
              </a:rPr>
              <a:t>Slide </a:t>
            </a:r>
            <a:fld id="{49D9AE47-470D-4282-AF5B-698963B7244C}" type="slidenum">
              <a:rPr lang="en-US" altLang="en-US" sz="1200" b="0">
                <a:solidFill>
                  <a:srgbClr val="000000"/>
                </a:solidFill>
                <a:ea typeface="MS Gothic" panose="020B0609070205080204" pitchFamily="49" charset="-128"/>
              </a:rPr>
              <a:pPr>
                <a:spcBef>
                  <a:spcPct val="0"/>
                </a:spcBef>
                <a:buFontTx/>
                <a:buNone/>
              </a:pPr>
              <a:t>5</a:t>
            </a:fld>
            <a:endParaRPr lang="en-US" altLang="en-US" sz="1200" b="0">
              <a:solidFill>
                <a:srgbClr val="000000"/>
              </a:solidFill>
              <a:ea typeface="MS Gothic" panose="020B0609070205080204" pitchFamily="49" charset="-128"/>
            </a:endParaRPr>
          </a:p>
        </p:txBody>
      </p:sp>
      <p:sp>
        <p:nvSpPr>
          <p:cNvPr id="23557" name="Rectangle 4">
            <a:extLst>
              <a:ext uri="{FF2B5EF4-FFF2-40B4-BE49-F238E27FC236}">
                <a16:creationId xmlns:a16="http://schemas.microsoft.com/office/drawing/2014/main" id="{C3C62EF1-28CC-422B-8ACC-7F1087647ACE}"/>
              </a:ext>
            </a:extLst>
          </p:cNvPr>
          <p:cNvSpPr>
            <a:spLocks noGrp="1" noChangeArrowheads="1"/>
          </p:cNvSpPr>
          <p:nvPr>
            <p:ph type="title"/>
          </p:nvPr>
        </p:nvSpPr>
        <p:spPr>
          <a:xfrm>
            <a:off x="2209800" y="609603"/>
            <a:ext cx="8001000" cy="1160463"/>
          </a:xfrm>
        </p:spPr>
        <p:txBody>
          <a:bodyPr vert="horz" wrap="square" lIns="90000" tIns="46800" rIns="90000" bIns="46800" numCol="1" anchor="ctr" anchorCtr="0" compatLnSpc="1">
            <a:prstTxWarp prst="textNoShape">
              <a:avLst/>
            </a:prstTxWarp>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a:solidFill>
                  <a:srgbClr val="000000"/>
                </a:solidFill>
              </a:rPr>
              <a:t>Participation in IEEE 802 Meetings</a:t>
            </a:r>
          </a:p>
        </p:txBody>
      </p:sp>
      <p:sp>
        <p:nvSpPr>
          <p:cNvPr id="23558" name="Text Box 5">
            <a:extLst>
              <a:ext uri="{FF2B5EF4-FFF2-40B4-BE49-F238E27FC236}">
                <a16:creationId xmlns:a16="http://schemas.microsoft.com/office/drawing/2014/main" id="{B1AF009D-110E-415A-A4A5-3DB27F426B7A}"/>
              </a:ext>
            </a:extLst>
          </p:cNvPr>
          <p:cNvSpPr txBox="1">
            <a:spLocks noChangeArrowheads="1"/>
          </p:cNvSpPr>
          <p:nvPr/>
        </p:nvSpPr>
        <p:spPr bwMode="auto">
          <a:xfrm>
            <a:off x="876300" y="1828800"/>
            <a:ext cx="10668000" cy="46466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400" b="1">
                <a:solidFill>
                  <a:schemeClr val="tx1"/>
                </a:solidFill>
                <a:latin typeface="Times New Roman" panose="02020603050405020304" pitchFamily="18" charset="0"/>
              </a:defRPr>
            </a:lvl1pPr>
            <a:lvl2pPr marL="742950" indent="-28575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000">
                <a:solidFill>
                  <a:schemeClr val="tx1"/>
                </a:solidFill>
                <a:latin typeface="Times New Roman" panose="02020603050405020304" pitchFamily="18" charset="0"/>
              </a:defRPr>
            </a:lvl2pPr>
            <a:lvl3pPr marL="11430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chemeClr val="tx1"/>
                </a:solidFill>
                <a:latin typeface="Times New Roman" panose="02020603050405020304" pitchFamily="18" charset="0"/>
              </a:defRPr>
            </a:lvl3pPr>
            <a:lvl4pPr marL="16002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4pPr>
            <a:lvl5pPr marL="20574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Participation in any IEEE 802 meeting (Sponsor, Sponsor subgroup, Working Group, Working Group subgroup, etc.) is on an individual basis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in the IEEE standards development individual process shall act based on their qualifications and experience.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3"/>
              </a:rPr>
              <a:t>https://standards.ieee.org/develop/policies/bylaws/sb_bylaws.pdf section 5.2.1</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IEEE 802 Working Group membership is by individual; “Working Group members shall participate in the consensus process in a manner consistent with their professional expert opinion as individuals, and not as organizational representatives”. (</a:t>
            </a:r>
            <a:r>
              <a:rPr lang="en-US" altLang="en-US" sz="16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4.2.1 “Establishment”, of the IEEE 802 LMSC Working Group Policies and Procedures)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shall not direct the actions or votes of any other member of an IEEE 802 Working Group or retaliate against any other member for their actions or votes within IEEE 802 Working Group meetings, see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4"/>
              </a:rPr>
              <a:t>https://standards.ieee.org/develop/policies/bylaws/sb_bylaws.pdf</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section 5.2.1.3 and the IEEE 802 LMSC Working Group Policies and Procedures, </a:t>
            </a:r>
            <a:r>
              <a:rPr lang="en-US" altLang="en-US" sz="16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3.4.1 “Chair”, list item x.</a:t>
            </a:r>
          </a:p>
          <a:p>
            <a:pPr>
              <a:spcBef>
                <a:spcPct val="0"/>
              </a:spcBef>
              <a:buFontTx/>
              <a:buNone/>
            </a:pPr>
            <a:r>
              <a:rPr lang="en-US" altLang="en-US" sz="1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By participating in IEEE 802 meetings, you accept these requirements. If you do not agree to these policies then you shall not participate.</a:t>
            </a:r>
          </a:p>
          <a:p>
            <a:pPr>
              <a:spcBef>
                <a:spcPct val="0"/>
              </a:spcBef>
              <a:buFontTx/>
              <a:buNone/>
            </a:pP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(Latest revision of IEEE 802 LMSC Working Group Policies and Procedures: </a:t>
            </a: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5"/>
              </a:rPr>
              <a:t>http://www.ieee802.org/devdocs.shtml</a:t>
            </a: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endParaRPr lang="en-GB" altLang="en-US" sz="1400" dirty="0">
              <a:solidFill>
                <a:srgbClr val="000000"/>
              </a:solidFill>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42284290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a:bodyPr>
          <a:lstStyle/>
          <a:p>
            <a:endParaRPr lang="en-US" dirty="0"/>
          </a:p>
          <a:p>
            <a:r>
              <a:rPr lang="en-US" dirty="0"/>
              <a:t>Approve November minutes</a:t>
            </a:r>
          </a:p>
          <a:p>
            <a:pPr lvl="1"/>
            <a:r>
              <a:rPr lang="en-US" dirty="0"/>
              <a:t>24-18-0029r0 </a:t>
            </a:r>
          </a:p>
          <a:p>
            <a:pPr lvl="1"/>
            <a:endParaRPr lang="en-US" dirty="0"/>
          </a:p>
          <a:p>
            <a:pPr lvl="1"/>
            <a:endParaRPr lang="en-US" dirty="0"/>
          </a:p>
          <a:p>
            <a:r>
              <a:rPr lang="en-US" dirty="0"/>
              <a:t>TAG Action Items from November:</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36DCB1A-D509-4D1C-AA96-FDAEEBF05BE1}"/>
              </a:ext>
            </a:extLst>
          </p:cNvPr>
          <p:cNvSpPr>
            <a:spLocks noGrp="1"/>
          </p:cNvSpPr>
          <p:nvPr>
            <p:ph type="title"/>
          </p:nvPr>
        </p:nvSpPr>
        <p:spPr/>
        <p:txBody>
          <a:bodyPr/>
          <a:lstStyle/>
          <a:p>
            <a:r>
              <a:rPr lang="en-US" dirty="0"/>
              <a:t>Sub 1 GHz White Paper</a:t>
            </a:r>
          </a:p>
        </p:txBody>
      </p:sp>
      <p:sp>
        <p:nvSpPr>
          <p:cNvPr id="7" name="Content Placeholder 6">
            <a:extLst>
              <a:ext uri="{FF2B5EF4-FFF2-40B4-BE49-F238E27FC236}">
                <a16:creationId xmlns:a16="http://schemas.microsoft.com/office/drawing/2014/main" id="{211B85AB-81DD-455A-A196-976D64F74796}"/>
              </a:ext>
            </a:extLst>
          </p:cNvPr>
          <p:cNvSpPr>
            <a:spLocks noGrp="1"/>
          </p:cNvSpPr>
          <p:nvPr>
            <p:ph idx="1"/>
          </p:nvPr>
        </p:nvSpPr>
        <p:spPr>
          <a:xfrm>
            <a:off x="914400" y="1981200"/>
            <a:ext cx="10363200" cy="4114800"/>
          </a:xfrm>
        </p:spPr>
        <p:txBody>
          <a:bodyPr>
            <a:normAutofit fontScale="92500" lnSpcReduction="20000"/>
          </a:bodyPr>
          <a:lstStyle/>
          <a:p>
            <a:r>
              <a:rPr lang="en-US" dirty="0"/>
              <a:t>Requested that the paper title was changed from "IEEE 802.24 Vertical Applications TAG“  to "Smart Grid Standards for Operation in Sub 1 GHz Bands“</a:t>
            </a:r>
          </a:p>
          <a:p>
            <a:endParaRPr lang="en-US" dirty="0"/>
          </a:p>
          <a:p>
            <a:r>
              <a:rPr lang="en-US" dirty="0"/>
              <a:t>Published in December</a:t>
            </a:r>
          </a:p>
          <a:p>
            <a:r>
              <a:rPr lang="en-US" dirty="0"/>
              <a:t>Posted on 802.24 web page:</a:t>
            </a:r>
          </a:p>
          <a:p>
            <a:pPr lvl="1"/>
            <a:endParaRPr lang="en-US" dirty="0"/>
          </a:p>
          <a:p>
            <a:r>
              <a:rPr lang="en-US" dirty="0"/>
              <a:t>Working with IEEE publications to make it easier to access</a:t>
            </a:r>
          </a:p>
          <a:p>
            <a:endParaRPr lang="en-US" dirty="0"/>
          </a:p>
        </p:txBody>
      </p:sp>
      <p:sp>
        <p:nvSpPr>
          <p:cNvPr id="4" name="Footer Placeholder 3">
            <a:extLst>
              <a:ext uri="{FF2B5EF4-FFF2-40B4-BE49-F238E27FC236}">
                <a16:creationId xmlns:a16="http://schemas.microsoft.com/office/drawing/2014/main" id="{3E707001-182D-4265-9072-6A55FD61BF2F}"/>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0FCC284-616B-49DF-8476-FE0CD288B458}"/>
              </a:ext>
            </a:extLst>
          </p:cNvPr>
          <p:cNvSpPr>
            <a:spLocks noGrp="1"/>
          </p:cNvSpPr>
          <p:nvPr>
            <p:ph type="sldNum" sz="quarter" idx="12"/>
          </p:nvPr>
        </p:nvSpPr>
        <p:spPr>
          <a:xfrm>
            <a:off x="5930398" y="6475413"/>
            <a:ext cx="432811" cy="184666"/>
          </a:xfrm>
        </p:spPr>
        <p:txBody>
          <a:bodyPr/>
          <a:lstStyle/>
          <a:p>
            <a:r>
              <a:rPr lang="en-US" altLang="en-US"/>
              <a:t>Slide </a:t>
            </a:r>
            <a:fld id="{A42A6F1F-89D0-4C7C-88C0-E46BC40C428C}" type="slidenum">
              <a:rPr lang="en-US" altLang="en-US" smtClean="0"/>
              <a:pPr/>
              <a:t>8</a:t>
            </a:fld>
            <a:endParaRPr lang="en-US" altLang="en-US"/>
          </a:p>
        </p:txBody>
      </p:sp>
      <p:sp>
        <p:nvSpPr>
          <p:cNvPr id="3" name="Rectangle 2">
            <a:extLst>
              <a:ext uri="{FF2B5EF4-FFF2-40B4-BE49-F238E27FC236}">
                <a16:creationId xmlns:a16="http://schemas.microsoft.com/office/drawing/2014/main" id="{F1361DB4-DBC1-4684-8626-076240E0019C}"/>
              </a:ext>
            </a:extLst>
          </p:cNvPr>
          <p:cNvSpPr>
            <a:spLocks noChangeArrowheads="1"/>
          </p:cNvSpPr>
          <p:nvPr/>
        </p:nvSpPr>
        <p:spPr bwMode="auto">
          <a:xfrm>
            <a:off x="2362200" y="51816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2"/>
              </a:rPr>
              <a:t>802.24 Smart Grid Standards for Operation in Sub-1 GHz Bands</a:t>
            </a: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1059671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chor="t" anchorCtr="0"/>
          <a:lstStyle/>
          <a:p>
            <a:r>
              <a:rPr lang="en-US"/>
              <a:t>Wednesday </a:t>
            </a:r>
            <a:r>
              <a:rPr lang="en-US" dirty="0"/>
              <a:t>802.24.1</a:t>
            </a:r>
          </a:p>
        </p:txBody>
      </p:sp>
      <p:sp>
        <p:nvSpPr>
          <p:cNvPr id="7" name="Text Placeholder 6"/>
          <p:cNvSpPr>
            <a:spLocks noGrp="1"/>
          </p:cNvSpPr>
          <p:nvPr>
            <p:ph type="body" idx="1"/>
          </p:nvPr>
        </p:nvSpPr>
        <p:spPr/>
        <p:txBody>
          <a:bodyPr/>
          <a:lstStyle/>
          <a:p>
            <a:pPr algn="ctr"/>
            <a:r>
              <a:rPr lang="en-US" sz="4000"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1537765422"/>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802-24-Theme1</Template>
  <TotalTime>33543</TotalTime>
  <Words>2345</Words>
  <Application>Microsoft Office PowerPoint</Application>
  <PresentationFormat>Widescreen</PresentationFormat>
  <Paragraphs>404</Paragraphs>
  <Slides>25</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25</vt:i4>
      </vt:variant>
    </vt:vector>
  </HeadingPairs>
  <TitlesOfParts>
    <vt:vector size="35" baseType="lpstr">
      <vt:lpstr>MS Gothic</vt:lpstr>
      <vt:lpstr>ＭＳ Ｐゴシック</vt:lpstr>
      <vt:lpstr>Arial</vt:lpstr>
      <vt:lpstr>Arial1</vt:lpstr>
      <vt:lpstr>Calibri</vt:lpstr>
      <vt:lpstr>Helvetica</vt:lpstr>
      <vt:lpstr>Monotype Sorts</vt:lpstr>
      <vt:lpstr>Times New Roman</vt:lpstr>
      <vt:lpstr>Times New Roman1</vt:lpstr>
      <vt:lpstr>802-24-Theme1</vt:lpstr>
      <vt:lpstr>802.24 Vertical Applications TAG</vt:lpstr>
      <vt:lpstr>802.24 Overview</vt:lpstr>
      <vt:lpstr>Agenda – 802.24-19-0001r1</vt:lpstr>
      <vt:lpstr>Guidelines for IEEE-SA Meetings</vt:lpstr>
      <vt:lpstr>Participation in IEEE 802 Meetings</vt:lpstr>
      <vt:lpstr>Administration</vt:lpstr>
      <vt:lpstr>802.24 TAG</vt:lpstr>
      <vt:lpstr>Sub 1 GHz White Paper</vt:lpstr>
      <vt:lpstr>Wednesday 802.24.1</vt:lpstr>
      <vt:lpstr>TSN White Paper</vt:lpstr>
      <vt:lpstr>Collaboration with 802.21</vt:lpstr>
      <vt:lpstr>AR/VR Low Latency</vt:lpstr>
      <vt:lpstr>AR/VR Low Latency</vt:lpstr>
      <vt:lpstr>Actions</vt:lpstr>
      <vt:lpstr>Thursday 802.24 TAG</vt:lpstr>
      <vt:lpstr>ITU and Radio Regulatory Items</vt:lpstr>
      <vt:lpstr>Liaison with  ATIS TOPS Council IoT Categorization Focus Group</vt:lpstr>
      <vt:lpstr>Follow Up Teleconference</vt:lpstr>
      <vt:lpstr>“Network Integration” action item</vt:lpstr>
      <vt:lpstr>Network Integration: Notes from November</vt:lpstr>
      <vt:lpstr>“Low latency” White Paper</vt:lpstr>
      <vt:lpstr>Liaison with IEC SEG8</vt:lpstr>
      <vt:lpstr>802.15.4g and 802.11ah Coexistence (802.19.3)</vt:lpstr>
      <vt:lpstr>2019 TAG Activity Plan</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621</cp:revision>
  <cp:lastPrinted>1998-02-10T13:28:06Z</cp:lastPrinted>
  <dcterms:created xsi:type="dcterms:W3CDTF">2015-05-13T21:49:41Z</dcterms:created>
  <dcterms:modified xsi:type="dcterms:W3CDTF">2019-01-17T23:51:15Z</dcterms:modified>
</cp:coreProperties>
</file>