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8" r:id="rId2"/>
    <p:sldId id="447" r:id="rId3"/>
    <p:sldId id="285" r:id="rId4"/>
    <p:sldId id="414" r:id="rId5"/>
    <p:sldId id="418" r:id="rId6"/>
    <p:sldId id="259" r:id="rId7"/>
    <p:sldId id="270" r:id="rId8"/>
    <p:sldId id="434" r:id="rId9"/>
    <p:sldId id="325" r:id="rId10"/>
    <p:sldId id="415" r:id="rId11"/>
    <p:sldId id="406" r:id="rId12"/>
    <p:sldId id="478" r:id="rId13"/>
    <p:sldId id="396" r:id="rId14"/>
    <p:sldId id="466" r:id="rId15"/>
    <p:sldId id="476" r:id="rId16"/>
    <p:sldId id="475" r:id="rId17"/>
    <p:sldId id="477" r:id="rId18"/>
    <p:sldId id="433" r:id="rId19"/>
    <p:sldId id="474" r:id="rId20"/>
    <p:sldId id="39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744" autoAdjust="0"/>
    <p:restoredTop sz="94099" autoAdjust="0"/>
  </p:normalViewPr>
  <p:slideViewPr>
    <p:cSldViewPr>
      <p:cViewPr varScale="1">
        <p:scale>
          <a:sx n="92" d="100"/>
          <a:sy n="92" d="100"/>
        </p:scale>
        <p:origin x="108" y="348"/>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41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802.24-19-0002r0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2019 </a:t>
            </a:r>
          </a:p>
          <a:p>
            <a:endParaRPr lang="en-US" dirty="0"/>
          </a:p>
          <a:p>
            <a:r>
              <a:rPr lang="en-US" dirty="0"/>
              <a:t>St. Louis, MO,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8077200" cy="4799013"/>
          </a:xfrm>
        </p:spPr>
        <p:txBody>
          <a:bodyPr>
            <a:normAutofit fontScale="85000" lnSpcReduction="20000"/>
          </a:bodyPr>
          <a:lstStyle/>
          <a:p>
            <a:pPr marL="457200" lvl="1" indent="0">
              <a:buNone/>
            </a:pPr>
            <a:endParaRPr lang="en-US" dirty="0"/>
          </a:p>
          <a:p>
            <a:r>
              <a:rPr lang="en-US" dirty="0"/>
              <a:t>Update from 802.18 – Jay Holcomb</a:t>
            </a:r>
          </a:p>
          <a:p>
            <a:endParaRPr lang="en-US" dirty="0"/>
          </a:p>
          <a:p>
            <a:r>
              <a:rPr lang="en-US" dirty="0"/>
              <a:t>Discussion: Ireland consultation on 400 MHz</a:t>
            </a:r>
          </a:p>
          <a:p>
            <a:pPr lvl="1"/>
            <a:r>
              <a:rPr lang="en-US" dirty="0"/>
              <a:t>Further Consultation on the Release of the 410 – 415.5 / 420 – 425.5 MHz Sub-band</a:t>
            </a:r>
          </a:p>
          <a:p>
            <a:pPr lvl="1"/>
            <a:r>
              <a:rPr lang="en-US" dirty="0" err="1"/>
              <a:t>ComReg</a:t>
            </a:r>
            <a:r>
              <a:rPr lang="en-US" dirty="0"/>
              <a:t> 18/92</a:t>
            </a:r>
          </a:p>
          <a:p>
            <a:pPr lvl="1"/>
            <a:endParaRPr lang="en-US" dirty="0"/>
          </a:p>
          <a:p>
            <a:r>
              <a:rPr lang="en-US" dirty="0"/>
              <a:t>1.4 GHz spectrum recently announced is being used for telemetry in oil/gas industry with 802.16s</a:t>
            </a:r>
          </a:p>
          <a:p>
            <a:pPr lvl="2"/>
            <a:r>
              <a:rPr lang="en-US" dirty="0"/>
              <a:t>Traditional license model – geographic ownership</a:t>
            </a:r>
          </a:p>
          <a:p>
            <a:pPr lvl="2"/>
            <a:r>
              <a:rPr lang="en-US" dirty="0"/>
              <a:t>Part 90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fontScale="85000" lnSpcReduction="20000"/>
          </a:bodyPr>
          <a:lstStyle/>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Will remain open until Meeting</a:t>
            </a:r>
          </a:p>
          <a:p>
            <a:r>
              <a:rPr lang="en-US" dirty="0"/>
              <a:t>Expect to finalize in March and start publishing process</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lstStyle/>
          <a:p>
            <a:r>
              <a:rPr lang="en-US" dirty="0"/>
              <a:t>'Network Enablers for Seamless HMD-based VR (Virtual Reality)’ </a:t>
            </a:r>
          </a:p>
          <a:p>
            <a:r>
              <a:rPr lang="en-US" dirty="0" err="1"/>
              <a:t>Subir</a:t>
            </a:r>
            <a:r>
              <a:rPr lang="en-US" dirty="0"/>
              <a:t> Das</a:t>
            </a:r>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090988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685800" y="1981200"/>
            <a:ext cx="7772400" cy="4572000"/>
          </a:xfrm>
        </p:spPr>
        <p:txBody>
          <a:bodyPr>
            <a:normAutofit fontScale="625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Network Integration: Notes from November</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p:txBody>
          <a:bodyPr>
            <a:normAutofit fontScale="47500" lnSpcReduction="20000"/>
          </a:bodyPr>
          <a:lstStyle/>
          <a:p>
            <a:r>
              <a:rPr lang="en-US" dirty="0"/>
              <a:t>Max Riegel contribution 24-18-0026r0</a:t>
            </a:r>
          </a:p>
          <a:p>
            <a:r>
              <a:rPr lang="en-US" dirty="0"/>
              <a:t>	Thoughts on IEEE 802 network integration with respect to P802.1CF</a:t>
            </a:r>
          </a:p>
          <a:p>
            <a:endParaRPr lang="en-US" dirty="0"/>
          </a:p>
          <a:p>
            <a:r>
              <a:rPr lang="en-US" dirty="0"/>
              <a:t>Based on many discussions of the place of 802.11 in 5G. </a:t>
            </a:r>
          </a:p>
          <a:p>
            <a:endParaRPr lang="en-US" dirty="0"/>
          </a:p>
          <a:p>
            <a:r>
              <a:rPr lang="en-US" dirty="0"/>
              <a:t>5G SC</a:t>
            </a:r>
          </a:p>
          <a:p>
            <a:pPr lvl="1"/>
            <a:r>
              <a:rPr lang="en-US" dirty="0"/>
              <a:t>Conclusions – AANI integrating 802.11 into 5G domain.  Nothing corresponding in 3GPP</a:t>
            </a:r>
          </a:p>
          <a:p>
            <a:pPr lvl="1"/>
            <a:r>
              <a:rPr lang="en-US" dirty="0"/>
              <a:t>Industry connections – NENDICA</a:t>
            </a:r>
          </a:p>
          <a:p>
            <a:pPr lvl="2"/>
            <a:r>
              <a:rPr lang="en-US" dirty="0"/>
              <a:t>Flexible Factory IoT, Data Center Bridging</a:t>
            </a:r>
          </a:p>
          <a:p>
            <a:r>
              <a:rPr lang="en-US" dirty="0"/>
              <a:t>What’s missing – a picture of 802 as a peer to 5G</a:t>
            </a:r>
          </a:p>
          <a:p>
            <a:r>
              <a:rPr lang="en-US" dirty="0"/>
              <a:t>5G promises they will do “everything”</a:t>
            </a:r>
          </a:p>
          <a:p>
            <a:pPr lvl="1"/>
            <a:r>
              <a:rPr lang="en-US" dirty="0"/>
              <a:t>But, they don’t do anything wired</a:t>
            </a:r>
          </a:p>
          <a:p>
            <a:r>
              <a:rPr lang="en-US" dirty="0"/>
              <a:t>5G requires an extensive PLMN to support it. </a:t>
            </a:r>
          </a:p>
          <a:p>
            <a:pPr lvl="1"/>
            <a:r>
              <a:rPr lang="en-US" dirty="0"/>
              <a:t>It is designed to help the cellular operator grow their market</a:t>
            </a:r>
          </a:p>
          <a:p>
            <a:r>
              <a:rPr lang="en-US" dirty="0"/>
              <a:t>Verticals might not want an operator in the middle of their network</a:t>
            </a:r>
          </a:p>
          <a:p>
            <a:r>
              <a:rPr lang="en-US" dirty="0"/>
              <a:t>Value proposition: 802 networks are customer-owned</a:t>
            </a:r>
          </a:p>
          <a:p>
            <a:pPr lvl="1"/>
            <a:r>
              <a:rPr lang="en-US" dirty="0"/>
              <a:t>Example – Santa Clara Emergency services issues</a:t>
            </a:r>
          </a:p>
          <a:p>
            <a:endParaRPr lang="en-US" dirty="0"/>
          </a:p>
          <a:p>
            <a:endParaRPr lang="en-US" dirty="0"/>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3096957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p:txBody>
          <a:bodyPr>
            <a:normAutofit fontScale="55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Several people interested in contributing</a:t>
            </a:r>
          </a:p>
          <a:p>
            <a:r>
              <a:rPr lang="en-US" dirty="0"/>
              <a:t>Action: </a:t>
            </a:r>
          </a:p>
          <a:p>
            <a:pPr lvl="1"/>
            <a:r>
              <a:rPr lang="en-US" dirty="0"/>
              <a:t>Post call for contributions</a:t>
            </a:r>
          </a:p>
          <a:p>
            <a:pPr lvl="1"/>
            <a:r>
              <a:rPr lang="en-US" dirty="0"/>
              <a:t>Start reviewing contributions in January</a:t>
            </a:r>
          </a:p>
          <a:p>
            <a:pPr lvl="1"/>
            <a:r>
              <a:rPr lang="en-US" dirty="0"/>
              <a:t>Contribution from Oliver Holland (who cannot attend in January)</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55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shared in 802.24 Private Area</a:t>
            </a:r>
          </a:p>
          <a:p>
            <a:pPr lvl="1"/>
            <a:r>
              <a:rPr lang="en-US" dirty="0"/>
              <a:t>IEC_SEG8_Deliverable2_draft_181118_ext_clean.pdf</a:t>
            </a:r>
          </a:p>
          <a:p>
            <a:pPr lvl="1"/>
            <a:r>
              <a:rPr lang="en-US" dirty="0"/>
              <a:t>Updated version uploaded to private area with annotations</a:t>
            </a:r>
          </a:p>
          <a:p>
            <a:pPr lvl="1"/>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a:p>
            <a:endParaRPr lang="en-US" dirty="0"/>
          </a:p>
          <a:p>
            <a:r>
              <a:rPr lang="en-US" dirty="0"/>
              <a:t>Call for other 802 WGs to participate in review and provide comments</a:t>
            </a:r>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700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If NS-3 simulation models can be shared, others in IEEE 802 could progress that work. </a:t>
            </a:r>
          </a:p>
          <a:p>
            <a:pPr lvl="1"/>
            <a:r>
              <a:rPr lang="en-US" dirty="0"/>
              <a:t>MERL will share simulation models on </a:t>
            </a:r>
            <a:r>
              <a:rPr lang="en-US" dirty="0" err="1"/>
              <a:t>Github</a:t>
            </a:r>
            <a:r>
              <a:rPr lang="en-US" dirty="0"/>
              <a:t>.   </a:t>
            </a:r>
          </a:p>
          <a:p>
            <a:pPr lvl="1"/>
            <a:r>
              <a:rPr lang="en-US" dirty="0"/>
              <a:t>New modules for 11ah 15.4g</a:t>
            </a:r>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p:txBody>
          <a:bodyPr>
            <a:normAutofit fontScale="70000" lnSpcReduction="20000"/>
          </a:bodyPr>
          <a:lstStyle/>
          <a:p>
            <a:r>
              <a:rPr lang="en-US" dirty="0"/>
              <a:t>“Low latency” White Paper </a:t>
            </a:r>
          </a:p>
          <a:p>
            <a:pPr lvl="1"/>
            <a:r>
              <a:rPr lang="en-US" dirty="0"/>
              <a:t>Start in January</a:t>
            </a:r>
          </a:p>
          <a:p>
            <a:r>
              <a:rPr lang="en-US" dirty="0"/>
              <a:t>A whitepaper/document for application-specific use cases of Sub 1GHz standards 802.15.4g and 802.11ah. Identifying where each standard is most suitable, and how to make best use of mechanisms proposed in 802.19 TG. </a:t>
            </a:r>
          </a:p>
          <a:p>
            <a:pPr lvl="1"/>
            <a:r>
              <a:rPr lang="en-US" dirty="0"/>
              <a:t>Can this also include applying 802.15.4s in sub-1GHz spectrum?</a:t>
            </a:r>
          </a:p>
          <a:p>
            <a:r>
              <a:rPr lang="en-US" dirty="0"/>
              <a:t>802.24 white paper on IoT and P2413</a:t>
            </a:r>
          </a:p>
          <a:p>
            <a:pPr lvl="1"/>
            <a:r>
              <a:rPr lang="en-US" dirty="0"/>
              <a:t>P2413 entering Sponsor Ballot</a:t>
            </a:r>
          </a:p>
          <a:p>
            <a:r>
              <a:rPr lang="en-US" dirty="0"/>
              <a:t>Update of first Smart Grid white paper to address latest amendments of 802.15.4 u, v, w, x, y</a:t>
            </a:r>
          </a:p>
          <a:p>
            <a:r>
              <a:rPr lang="en-US" dirty="0"/>
              <a:t>Nendica – Collaborate on Nendica Factory IoT?  </a:t>
            </a:r>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26 Voting Members</a:t>
            </a:r>
          </a:p>
          <a:p>
            <a:pPr marL="342900" lvl="1" indent="-342900">
              <a:buFontTx/>
              <a:buChar char="•"/>
            </a:pPr>
            <a:r>
              <a:rPr lang="en-US" altLang="en-US" dirty="0"/>
              <a:t>Agenda: 	</a:t>
            </a:r>
            <a:r>
              <a:rPr lang="en-US" dirty="0"/>
              <a:t>24-19-0001-00</a:t>
            </a:r>
            <a:endParaRPr lang="en-US" altLang="en-US" dirty="0"/>
          </a:p>
          <a:p>
            <a:r>
              <a:rPr lang="en-US" altLang="en-US" dirty="0"/>
              <a:t>Meetings for the Week</a:t>
            </a:r>
          </a:p>
          <a:p>
            <a:pPr lvl="1"/>
            <a:r>
              <a:rPr lang="en-US" altLang="en-US" dirty="0"/>
              <a:t>Wednesday PM2		24.1</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802.24-19-0001r0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67F812FA-3F7B-498F-97E4-B25ACF21125B}"/>
              </a:ext>
            </a:extLst>
          </p:cNvPr>
          <p:cNvGraphicFramePr>
            <a:graphicFrameLocks noGrp="1"/>
          </p:cNvGraphicFramePr>
          <p:nvPr/>
        </p:nvGraphicFramePr>
        <p:xfrm>
          <a:off x="685800" y="1279525"/>
          <a:ext cx="7772399" cy="4298932"/>
        </p:xfrm>
        <a:graphic>
          <a:graphicData uri="http://schemas.openxmlformats.org/drawingml/2006/table">
            <a:tbl>
              <a:tblPr>
                <a:tableStyleId>{5C22544A-7EE6-4342-B048-85BDC9FD1C3A}</a:tableStyleId>
              </a:tblPr>
              <a:tblGrid>
                <a:gridCol w="585081">
                  <a:extLst>
                    <a:ext uri="{9D8B030D-6E8A-4147-A177-3AD203B41FA5}">
                      <a16:colId xmlns:a16="http://schemas.microsoft.com/office/drawing/2014/main" val="1124126873"/>
                    </a:ext>
                  </a:extLst>
                </a:gridCol>
                <a:gridCol w="5105119">
                  <a:extLst>
                    <a:ext uri="{9D8B030D-6E8A-4147-A177-3AD203B41FA5}">
                      <a16:colId xmlns:a16="http://schemas.microsoft.com/office/drawing/2014/main" val="1581117894"/>
                    </a:ext>
                  </a:extLst>
                </a:gridCol>
                <a:gridCol w="1023891">
                  <a:extLst>
                    <a:ext uri="{9D8B030D-6E8A-4147-A177-3AD203B41FA5}">
                      <a16:colId xmlns:a16="http://schemas.microsoft.com/office/drawing/2014/main" val="3934531796"/>
                    </a:ext>
                  </a:extLst>
                </a:gridCol>
                <a:gridCol w="473227">
                  <a:extLst>
                    <a:ext uri="{9D8B030D-6E8A-4147-A177-3AD203B41FA5}">
                      <a16:colId xmlns:a16="http://schemas.microsoft.com/office/drawing/2014/main" val="3409377855"/>
                    </a:ext>
                  </a:extLst>
                </a:gridCol>
                <a:gridCol w="585081">
                  <a:extLst>
                    <a:ext uri="{9D8B030D-6E8A-4147-A177-3AD203B41FA5}">
                      <a16:colId xmlns:a16="http://schemas.microsoft.com/office/drawing/2014/main" val="3401598960"/>
                    </a:ext>
                  </a:extLst>
                </a:gridCol>
              </a:tblGrid>
              <a:tr h="180820">
                <a:tc gridSpan="2">
                  <a:txBody>
                    <a:bodyPr/>
                    <a:lstStyle/>
                    <a:p>
                      <a:pPr algn="l" fontAlgn="b"/>
                      <a:r>
                        <a:rPr lang="en-US" sz="1100" u="none" strike="noStrike">
                          <a:effectLst/>
                        </a:rPr>
                        <a:t>802.24 Agenda - January 2019 - St. Louis, MO, USA</a:t>
                      </a:r>
                      <a:endParaRPr lang="en-US" sz="1100" b="1" i="0" u="none" strike="noStrike">
                        <a:solidFill>
                          <a:srgbClr val="000000"/>
                        </a:solidFill>
                        <a:effectLst/>
                        <a:latin typeface="Arial1"/>
                      </a:endParaRPr>
                    </a:p>
                  </a:txBody>
                  <a:tcPr marL="8610" marR="8610" marT="8610" marB="0" anchor="b"/>
                </a:tc>
                <a:tc hMerge="1">
                  <a:txBody>
                    <a:bodyPr/>
                    <a:lstStyle/>
                    <a:p>
                      <a:endParaRPr lang="en-US"/>
                    </a:p>
                  </a:txBody>
                  <a:tcPr/>
                </a:tc>
                <a:tc gridSpan="2">
                  <a:txBody>
                    <a:bodyPr/>
                    <a:lstStyle/>
                    <a:p>
                      <a:pPr algn="l" fontAlgn="b"/>
                      <a:r>
                        <a:rPr lang="en-US" sz="1100" u="none" strike="noStrike">
                          <a:effectLst/>
                        </a:rPr>
                        <a:t>24-19-0001-00-0000</a:t>
                      </a:r>
                      <a:endParaRPr lang="en-US" sz="1100" b="1" i="0" u="none" strike="noStrike">
                        <a:solidFill>
                          <a:srgbClr val="000000"/>
                        </a:solidFill>
                        <a:effectLst/>
                        <a:latin typeface="Arial1"/>
                      </a:endParaRPr>
                    </a:p>
                  </a:txBody>
                  <a:tcPr marL="8610" marR="8610" marT="8610" marB="0" anchor="b"/>
                </a:tc>
                <a:tc hMerge="1">
                  <a:txBody>
                    <a:bodyPr/>
                    <a:lstStyle/>
                    <a:p>
                      <a:endParaRPr lang="en-US"/>
                    </a:p>
                  </a:txBody>
                  <a:tcPr/>
                </a:tc>
                <a:tc>
                  <a:txBody>
                    <a:bodyPr/>
                    <a:lstStyle/>
                    <a:p>
                      <a:pPr algn="l" fontAlgn="b"/>
                      <a:endParaRPr lang="en-US" sz="900" b="0" i="0" u="none" strike="noStrike">
                        <a:solidFill>
                          <a:srgbClr val="000000"/>
                        </a:solidFill>
                        <a:effectLst/>
                        <a:latin typeface="Arial1"/>
                      </a:endParaRPr>
                    </a:p>
                  </a:txBody>
                  <a:tcPr marL="8610" marR="8610" marT="8610" marB="0" anchor="b"/>
                </a:tc>
                <a:extLst>
                  <a:ext uri="{0D108BD9-81ED-4DB2-BD59-A6C34878D82A}">
                    <a16:rowId xmlns:a16="http://schemas.microsoft.com/office/drawing/2014/main" val="2316225347"/>
                  </a:ext>
                </a:extLst>
              </a:tr>
              <a:tr h="172210">
                <a:tc>
                  <a:txBody>
                    <a:bodyPr/>
                    <a:lstStyle/>
                    <a:p>
                      <a:pPr algn="ctr" fontAlgn="b"/>
                      <a:endParaRPr lang="en-US" sz="900" b="0" i="0" u="none" strike="noStrike">
                        <a:solidFill>
                          <a:srgbClr val="000000"/>
                        </a:solidFill>
                        <a:effectLst/>
                        <a:latin typeface="Times New Roman1"/>
                      </a:endParaRPr>
                    </a:p>
                  </a:txBody>
                  <a:tcPr marL="8610" marR="8610" marT="8610" marB="0" anchor="b"/>
                </a:tc>
                <a:tc>
                  <a:txBody>
                    <a:bodyPr/>
                    <a:lstStyle/>
                    <a:p>
                      <a:pPr algn="l" fontAlgn="b"/>
                      <a:endParaRPr lang="en-US" sz="900" b="0" i="0" u="none" strike="noStrike">
                        <a:solidFill>
                          <a:srgbClr val="000000"/>
                        </a:solidFill>
                        <a:effectLst/>
                        <a:latin typeface="Times New Roman1"/>
                      </a:endParaRPr>
                    </a:p>
                  </a:txBody>
                  <a:tcPr marL="8610" marR="8610" marT="8610" marB="0" anchor="b"/>
                </a:tc>
                <a:tc>
                  <a:txBody>
                    <a:bodyPr/>
                    <a:lstStyle/>
                    <a:p>
                      <a:pPr algn="l" fontAlgn="b"/>
                      <a:endParaRPr lang="en-US" sz="1000" b="0" i="0" u="none" strike="noStrike">
                        <a:solidFill>
                          <a:srgbClr val="000000"/>
                        </a:solidFill>
                        <a:effectLst/>
                        <a:latin typeface="Times New Roman1"/>
                      </a:endParaRPr>
                    </a:p>
                  </a:txBody>
                  <a:tcPr marL="8610" marR="8610" marT="8610"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8610" marR="8610" marT="8610" marB="0" anchor="b"/>
                </a:tc>
                <a:tc>
                  <a:txBody>
                    <a:bodyPr/>
                    <a:lstStyle/>
                    <a:p>
                      <a:pPr algn="l" fontAlgn="b"/>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3964807343"/>
                  </a:ext>
                </a:extLst>
              </a:tr>
              <a:tr h="173932">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8610" marR="8610" marT="8610"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8610" marR="8610" marT="8610" marB="0" anchor="b"/>
                </a:tc>
                <a:tc>
                  <a:txBody>
                    <a:bodyPr/>
                    <a:lstStyle/>
                    <a:p>
                      <a:pPr algn="l" fontAlgn="b"/>
                      <a:endParaRPr lang="en-US" sz="1000" b="0" i="0" u="none" strike="noStrike">
                        <a:solidFill>
                          <a:srgbClr val="000000"/>
                        </a:solidFill>
                        <a:effectLst/>
                        <a:latin typeface="Arial1"/>
                      </a:endParaRPr>
                    </a:p>
                  </a:txBody>
                  <a:tcPr marL="8610" marR="8610" marT="861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l" fontAlgn="b"/>
                      <a:endParaRPr lang="en-US" sz="1000" b="0" i="0" u="none" strike="noStrike">
                        <a:solidFill>
                          <a:srgbClr val="000000"/>
                        </a:solidFill>
                        <a:effectLst/>
                        <a:latin typeface="Arial1"/>
                      </a:endParaRPr>
                    </a:p>
                  </a:txBody>
                  <a:tcPr marL="8610" marR="8610" marT="8610" marB="0" anchor="b"/>
                </a:tc>
                <a:extLst>
                  <a:ext uri="{0D108BD9-81ED-4DB2-BD59-A6C34878D82A}">
                    <a16:rowId xmlns:a16="http://schemas.microsoft.com/office/drawing/2014/main" val="1116386333"/>
                  </a:ext>
                </a:extLst>
              </a:tr>
              <a:tr h="172210">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3365523577"/>
                  </a:ext>
                </a:extLst>
              </a:tr>
              <a:tr h="172210">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3574198390"/>
                  </a:ext>
                </a:extLst>
              </a:tr>
              <a:tr h="172210">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Approve minutes from prior TAG meeting</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2763052193"/>
                  </a:ext>
                </a:extLst>
              </a:tr>
              <a:tr h="172210">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893081666"/>
                  </a:ext>
                </a:extLst>
              </a:tr>
              <a:tr h="172210">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Liaison Review </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3525746842"/>
                  </a:ext>
                </a:extLst>
              </a:tr>
              <a:tr h="172210">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494296559"/>
                  </a:ext>
                </a:extLst>
              </a:tr>
              <a:tr h="172210">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 Holcomb</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2553574815"/>
                  </a:ext>
                </a:extLst>
              </a:tr>
              <a:tr h="172210">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Collaboration with 802.21: 'Network Enablers for Seamless HMD-based VR (Virtual Reality)’ </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 / Das</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40</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4:50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1522183232"/>
                  </a:ext>
                </a:extLst>
              </a:tr>
              <a:tr h="172210">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8610" marR="8610" marT="8610"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2495744336"/>
                  </a:ext>
                </a:extLst>
              </a:tr>
              <a:tr h="206652">
                <a:tc>
                  <a:txBody>
                    <a:bodyPr/>
                    <a:lstStyle/>
                    <a:p>
                      <a:pPr algn="ctr" fontAlgn="t"/>
                      <a:endParaRPr lang="en-US" sz="1000" b="0" i="0" u="none" strike="noStrike">
                        <a:solidFill>
                          <a:srgbClr val="000000"/>
                        </a:solidFill>
                        <a:effectLst/>
                        <a:latin typeface="Times New Roman1"/>
                      </a:endParaRPr>
                    </a:p>
                  </a:txBody>
                  <a:tcPr marL="8610" marR="8610" marT="8610" marB="0"/>
                </a:tc>
                <a:tc>
                  <a:txBody>
                    <a:bodyPr/>
                    <a:lstStyle/>
                    <a:p>
                      <a:pPr algn="l" fontAlgn="b"/>
                      <a:endParaRPr lang="en-US" sz="1000" b="0" i="0" u="none" strike="noStrike">
                        <a:solidFill>
                          <a:srgbClr val="000000"/>
                        </a:solidFill>
                        <a:effectLst/>
                        <a:latin typeface="Calibri" panose="020F0502020204030204" pitchFamily="34" charset="0"/>
                      </a:endParaRPr>
                    </a:p>
                  </a:txBody>
                  <a:tcPr marL="8610" marR="8610" marT="861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l" fontAlgn="b"/>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3012425142"/>
                  </a:ext>
                </a:extLst>
              </a:tr>
              <a:tr h="180820">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8610" marR="8610" marT="8610" marB="0"/>
                </a:tc>
                <a:tc>
                  <a:txBody>
                    <a:bodyPr/>
                    <a:lstStyle/>
                    <a:p>
                      <a:pPr algn="ctr" fontAlgn="b"/>
                      <a:r>
                        <a:rPr lang="en-US" sz="1100" u="none" strike="noStrike">
                          <a:effectLst/>
                        </a:rPr>
                        <a:t>Thursday PM2 session</a:t>
                      </a:r>
                      <a:endParaRPr lang="en-US" sz="1100" b="1" i="0" u="none" strike="noStrike">
                        <a:solidFill>
                          <a:srgbClr val="000000"/>
                        </a:solidFill>
                        <a:effectLst/>
                        <a:latin typeface="Times New Roman1"/>
                      </a:endParaRPr>
                    </a:p>
                  </a:txBody>
                  <a:tcPr marL="8610" marR="8610" marT="8610" marB="0" anchor="b"/>
                </a:tc>
                <a:tc>
                  <a:txBody>
                    <a:bodyPr/>
                    <a:lstStyle/>
                    <a:p>
                      <a:pPr algn="l" fontAlgn="b"/>
                      <a:endParaRPr lang="en-US" sz="1000" b="0" i="0" u="none" strike="noStrike">
                        <a:solidFill>
                          <a:srgbClr val="000000"/>
                        </a:solidFill>
                        <a:effectLst/>
                        <a:latin typeface="Arial1"/>
                      </a:endParaRPr>
                    </a:p>
                  </a:txBody>
                  <a:tcPr marL="8610" marR="8610" marT="861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l" fontAlgn="b"/>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3951766761"/>
                  </a:ext>
                </a:extLst>
              </a:tr>
              <a:tr h="172210">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8610" marR="8610" marT="8610" marB="0"/>
                </a:tc>
                <a:tc>
                  <a:txBody>
                    <a:bodyPr/>
                    <a:lstStyle/>
                    <a:p>
                      <a:pPr algn="l" fontAlgn="b"/>
                      <a:r>
                        <a:rPr lang="en-US" sz="1000" u="none" strike="noStrike">
                          <a:effectLst/>
                        </a:rPr>
                        <a:t>Call to Order  802.24 TAG</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3675185408"/>
                  </a:ext>
                </a:extLst>
              </a:tr>
              <a:tr h="172210">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Follow up on "Network Integration" discussion from November</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473802893"/>
                  </a:ext>
                </a:extLst>
              </a:tr>
              <a:tr h="172210">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Discussion on Low Latency White Paper proposal</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2785669609"/>
                  </a:ext>
                </a:extLst>
              </a:tr>
              <a:tr h="344420">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Liasion Discussion of IEC SEG8 report "Monitoring and impact assessment of emerging technologies and architectures"</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848821457"/>
                  </a:ext>
                </a:extLst>
              </a:tr>
              <a:tr h="172210">
                <a:tc>
                  <a:txBody>
                    <a:bodyPr/>
                    <a:lstStyle/>
                    <a:p>
                      <a:pPr algn="ctr" fontAlgn="t"/>
                      <a:r>
                        <a:rPr lang="en-US" sz="900" u="none" strike="noStrike">
                          <a:effectLst/>
                        </a:rPr>
                        <a:t>2.5</a:t>
                      </a:r>
                      <a:endParaRPr lang="en-US" sz="9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Comments and feedback from NIST on Smart Grid Wireless Standards Matrix</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5:00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233575255"/>
                  </a:ext>
                </a:extLst>
              </a:tr>
              <a:tr h="172210">
                <a:tc>
                  <a:txBody>
                    <a:bodyPr/>
                    <a:lstStyle/>
                    <a:p>
                      <a:pPr algn="ctr" fontAlgn="t"/>
                      <a:r>
                        <a:rPr lang="en-US" sz="900" u="none" strike="noStrike">
                          <a:effectLst/>
                        </a:rPr>
                        <a:t>2.6</a:t>
                      </a:r>
                      <a:endParaRPr lang="en-US" sz="900" b="0" i="0" u="none" strike="noStrike">
                        <a:solidFill>
                          <a:srgbClr val="000000"/>
                        </a:solidFill>
                        <a:effectLst/>
                        <a:latin typeface="Times New Roman1"/>
                      </a:endParaRPr>
                    </a:p>
                  </a:txBody>
                  <a:tcPr marL="8610" marR="8610" marT="8610" marB="0"/>
                </a:tc>
                <a:tc>
                  <a:txBody>
                    <a:bodyPr/>
                    <a:lstStyle/>
                    <a:p>
                      <a:pPr algn="l" fontAlgn="t"/>
                      <a:r>
                        <a:rPr lang="en-US" sz="1000" u="none" strike="noStrike">
                          <a:effectLst/>
                        </a:rPr>
                        <a:t>Coordination with 802.19 on 802.15.4g and 802.11ah Coexistence project</a:t>
                      </a:r>
                      <a:endParaRPr lang="en-US" sz="1000" b="0" i="0" u="none" strike="noStrike">
                        <a:solidFill>
                          <a:srgbClr val="000000"/>
                        </a:solidFill>
                        <a:effectLst/>
                        <a:latin typeface="Times New Roman" panose="02020603050405020304" pitchFamily="18" charset="0"/>
                      </a:endParaRPr>
                    </a:p>
                  </a:txBody>
                  <a:tcPr marL="8610" marR="8610" marT="8610" marB="0"/>
                </a:tc>
                <a:tc>
                  <a:txBody>
                    <a:bodyPr/>
                    <a:lstStyle/>
                    <a:p>
                      <a:pPr algn="l" fontAlgn="b"/>
                      <a:r>
                        <a:rPr lang="en-US" sz="1000" u="none" strike="noStrike">
                          <a:effectLst/>
                        </a:rPr>
                        <a:t>Godfrey / Rolfe</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2739240111"/>
                  </a:ext>
                </a:extLst>
              </a:tr>
              <a:tr h="172210">
                <a:tc>
                  <a:txBody>
                    <a:bodyPr/>
                    <a:lstStyle/>
                    <a:p>
                      <a:pPr algn="ctr" fontAlgn="t"/>
                      <a:r>
                        <a:rPr lang="en-US" sz="900" u="none" strike="noStrike">
                          <a:effectLst/>
                        </a:rPr>
                        <a:t>2.7</a:t>
                      </a:r>
                      <a:endParaRPr lang="en-US" sz="900" b="0" i="0" u="none" strike="noStrike">
                        <a:solidFill>
                          <a:srgbClr val="000000"/>
                        </a:solidFill>
                        <a:effectLst/>
                        <a:latin typeface="Times New Roman1"/>
                      </a:endParaRPr>
                    </a:p>
                  </a:txBody>
                  <a:tcPr marL="8610" marR="8610" marT="8610" marB="0"/>
                </a:tc>
                <a:tc>
                  <a:txBody>
                    <a:bodyPr/>
                    <a:lstStyle/>
                    <a:p>
                      <a:pPr algn="l" fontAlgn="b"/>
                      <a:r>
                        <a:rPr lang="en-US" sz="1000" u="none" strike="noStrike">
                          <a:effectLst/>
                        </a:rPr>
                        <a:t>802.24 New Action Items, New Activities, AOB</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5:20 PM</a:t>
                      </a:r>
                      <a:endParaRPr lang="en-US" sz="1000" b="0" i="0" u="none" strike="noStrike">
                        <a:solidFill>
                          <a:srgbClr val="000000"/>
                        </a:solidFill>
                        <a:effectLst/>
                        <a:latin typeface="Times New Roman1"/>
                      </a:endParaRPr>
                    </a:p>
                  </a:txBody>
                  <a:tcPr marL="8610" marR="8610" marT="8610" marB="0" anchor="b"/>
                </a:tc>
                <a:extLst>
                  <a:ext uri="{0D108BD9-81ED-4DB2-BD59-A6C34878D82A}">
                    <a16:rowId xmlns:a16="http://schemas.microsoft.com/office/drawing/2014/main" val="4057927596"/>
                  </a:ext>
                </a:extLst>
              </a:tr>
              <a:tr h="172210">
                <a:tc>
                  <a:txBody>
                    <a:bodyPr/>
                    <a:lstStyle/>
                    <a:p>
                      <a:pPr algn="ctr" fontAlgn="t"/>
                      <a:r>
                        <a:rPr lang="en-US" sz="900" u="none" strike="noStrike">
                          <a:effectLst/>
                        </a:rPr>
                        <a:t>2.8</a:t>
                      </a:r>
                      <a:endParaRPr lang="en-US" sz="900" b="0" i="0" u="none" strike="noStrike">
                        <a:solidFill>
                          <a:srgbClr val="000000"/>
                        </a:solidFill>
                        <a:effectLst/>
                        <a:latin typeface="Times New Roman1"/>
                      </a:endParaRPr>
                    </a:p>
                  </a:txBody>
                  <a:tcPr marL="8610" marR="8610" marT="8610" marB="0"/>
                </a:tc>
                <a:tc>
                  <a:txBody>
                    <a:bodyPr/>
                    <a:lstStyle/>
                    <a:p>
                      <a:pPr algn="l" fontAlgn="b"/>
                      <a:r>
                        <a:rPr lang="en-US" sz="1000" u="none" strike="noStrike">
                          <a:effectLst/>
                        </a:rPr>
                        <a:t>Adjourn </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610" marR="8610" marT="8610" marB="0" anchor="b"/>
                </a:tc>
                <a:tc>
                  <a:txBody>
                    <a:bodyPr/>
                    <a:lstStyle/>
                    <a:p>
                      <a:pPr algn="r" fontAlgn="b"/>
                      <a:r>
                        <a:rPr lang="en-US" sz="1000" u="none" strike="noStrike" dirty="0">
                          <a:effectLst/>
                        </a:rPr>
                        <a:t>5:20 PM</a:t>
                      </a:r>
                      <a:endParaRPr lang="en-US" sz="1000" b="0" i="0" u="none" strike="noStrike" dirty="0">
                        <a:solidFill>
                          <a:srgbClr val="000000"/>
                        </a:solidFill>
                        <a:effectLst/>
                        <a:latin typeface="Times New Roman1"/>
                      </a:endParaRPr>
                    </a:p>
                  </a:txBody>
                  <a:tcPr marL="8610" marR="8610" marT="8610" marB="0" anchor="b"/>
                </a:tc>
                <a:extLst>
                  <a:ext uri="{0D108BD9-81ED-4DB2-BD59-A6C34878D82A}">
                    <a16:rowId xmlns:a16="http://schemas.microsoft.com/office/drawing/2014/main" val="573091109"/>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November minutes</a:t>
            </a:r>
          </a:p>
          <a:p>
            <a:pPr lvl="1"/>
            <a:r>
              <a:rPr lang="en-US" dirty="0"/>
              <a:t>24-18-0029r0 </a:t>
            </a:r>
          </a:p>
          <a:p>
            <a:pPr lvl="1"/>
            <a:endParaRPr lang="en-US" dirty="0"/>
          </a:p>
          <a:p>
            <a:pPr lvl="1"/>
            <a:endParaRPr lang="en-US" dirty="0"/>
          </a:p>
          <a:p>
            <a:r>
              <a:rPr lang="en-US" dirty="0"/>
              <a:t>TAG Action Items from November: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Requested that the paper title was changed from "IEEE 802.24 Vertical Applications TAG“  to "Smart Grid Standards for Operation in Sub 1 GHz Bands“</a:t>
            </a:r>
          </a:p>
          <a:p>
            <a:endParaRPr lang="en-US" dirty="0"/>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a:t>Wednesday </a:t>
            </a:r>
            <a:r>
              <a:rPr lang="en-US" dirty="0"/>
              <a:t>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33264</TotalTime>
  <Words>1686</Words>
  <Application>Microsoft Office PowerPoint</Application>
  <PresentationFormat>On-screen Show (4:3)</PresentationFormat>
  <Paragraphs>319</Paragraphs>
  <Slides>20</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802.24-19-0001r0</vt:lpstr>
      <vt:lpstr>Guidelines for IEEE-SA Meetings</vt:lpstr>
      <vt:lpstr>Participation in IEEE 802 Meetings</vt:lpstr>
      <vt:lpstr>Administration</vt:lpstr>
      <vt:lpstr>802.24 TAG</vt:lpstr>
      <vt:lpstr>Sub 1 GHz White Paper</vt:lpstr>
      <vt:lpstr>Wednesday 802.24.1</vt:lpstr>
      <vt:lpstr>ITU and Radio Regulatory Items</vt:lpstr>
      <vt:lpstr>TSN White Paper</vt:lpstr>
      <vt:lpstr>Collaboration with 802.21</vt:lpstr>
      <vt:lpstr>Thursday 802.24 TAG</vt:lpstr>
      <vt:lpstr>“Network Integration” action item</vt:lpstr>
      <vt:lpstr>Network Integration: Notes from November</vt:lpstr>
      <vt:lpstr>“Low latency” White Paper</vt:lpstr>
      <vt:lpstr>Liaison with IEC SEG8</vt:lpstr>
      <vt:lpstr>802.15.4g and 802.11ah Coexistence</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600</cp:revision>
  <cp:lastPrinted>1998-02-10T13:28:06Z</cp:lastPrinted>
  <dcterms:created xsi:type="dcterms:W3CDTF">2015-05-13T21:49:41Z</dcterms:created>
  <dcterms:modified xsi:type="dcterms:W3CDTF">2019-01-09T03:01:25Z</dcterms:modified>
</cp:coreProperties>
</file>