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8" r:id="rId2"/>
    <p:sldId id="447" r:id="rId3"/>
    <p:sldId id="285" r:id="rId4"/>
    <p:sldId id="414" r:id="rId5"/>
    <p:sldId id="418" r:id="rId6"/>
    <p:sldId id="259" r:id="rId7"/>
    <p:sldId id="270" r:id="rId8"/>
    <p:sldId id="434" r:id="rId9"/>
    <p:sldId id="325" r:id="rId10"/>
    <p:sldId id="415" r:id="rId11"/>
    <p:sldId id="406" r:id="rId12"/>
    <p:sldId id="470" r:id="rId13"/>
    <p:sldId id="475" r:id="rId14"/>
    <p:sldId id="471" r:id="rId15"/>
    <p:sldId id="472" r:id="rId16"/>
    <p:sldId id="473" r:id="rId17"/>
    <p:sldId id="474" r:id="rId18"/>
    <p:sldId id="469" r:id="rId19"/>
    <p:sldId id="463" r:id="rId20"/>
    <p:sldId id="396" r:id="rId21"/>
    <p:sldId id="466" r:id="rId22"/>
    <p:sldId id="468" r:id="rId23"/>
    <p:sldId id="476" r:id="rId24"/>
    <p:sldId id="467" r:id="rId25"/>
    <p:sldId id="455" r:id="rId26"/>
    <p:sldId id="457" r:id="rId27"/>
    <p:sldId id="459" r:id="rId28"/>
    <p:sldId id="448" r:id="rId29"/>
    <p:sldId id="465" r:id="rId30"/>
    <p:sldId id="416" r:id="rId31"/>
    <p:sldId id="460" r:id="rId32"/>
    <p:sldId id="461" r:id="rId33"/>
    <p:sldId id="433" r:id="rId34"/>
    <p:sldId id="391"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49" autoAdjust="0"/>
    <p:restoredTop sz="94099" autoAdjust="0"/>
  </p:normalViewPr>
  <p:slideViewPr>
    <p:cSldViewPr>
      <p:cViewPr varScale="1">
        <p:scale>
          <a:sx n="128" d="100"/>
          <a:sy n="128" d="100"/>
        </p:scale>
        <p:origin x="870" y="114"/>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802.24-18-0025r3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2018 Meeting</a:t>
            </a:r>
          </a:p>
          <a:p>
            <a:endParaRPr lang="en-US" dirty="0"/>
          </a:p>
          <a:p>
            <a:r>
              <a:rPr lang="en-US" dirty="0"/>
              <a:t>Bangkok, Thailand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8077200" cy="4799013"/>
          </a:xfrm>
        </p:spPr>
        <p:txBody>
          <a:bodyPr>
            <a:normAutofit fontScale="70000" lnSpcReduction="20000"/>
          </a:bodyPr>
          <a:lstStyle/>
          <a:p>
            <a:pPr marL="457200" lvl="1" indent="0">
              <a:buNone/>
            </a:pPr>
            <a:endParaRPr lang="en-US" dirty="0"/>
          </a:p>
          <a:p>
            <a:r>
              <a:rPr lang="en-US" dirty="0"/>
              <a:t>Update from 802.18 – Jay Holcomb</a:t>
            </a:r>
          </a:p>
          <a:p>
            <a:endParaRPr lang="en-US" dirty="0"/>
          </a:p>
          <a:p>
            <a:r>
              <a:rPr lang="en-US" dirty="0"/>
              <a:t>Open Questions</a:t>
            </a:r>
          </a:p>
          <a:p>
            <a:pPr lvl="1"/>
            <a:r>
              <a:rPr lang="en-US" dirty="0"/>
              <a:t>RE: FCC notice on 3.7 – 4.2 GHz. Are sharing rules similar to CBRS? </a:t>
            </a:r>
          </a:p>
          <a:p>
            <a:pPr lvl="2"/>
            <a:r>
              <a:rPr lang="en-US" dirty="0"/>
              <a:t>Implication of CBRS rules for Smart Grid FANs  - topic for white paper? </a:t>
            </a:r>
          </a:p>
          <a:p>
            <a:pPr lvl="2"/>
            <a:r>
              <a:rPr lang="en-US" dirty="0"/>
              <a:t>Existing 802 standards  </a:t>
            </a:r>
          </a:p>
          <a:p>
            <a:pPr lvl="3"/>
            <a:r>
              <a:rPr lang="en-US" dirty="0"/>
              <a:t>802.11y – not used, </a:t>
            </a:r>
          </a:p>
          <a:p>
            <a:pPr lvl="3"/>
            <a:r>
              <a:rPr lang="en-US" dirty="0"/>
              <a:t>802.16 not use. </a:t>
            </a:r>
          </a:p>
          <a:p>
            <a:pPr lvl="3"/>
            <a:r>
              <a:rPr lang="en-US" dirty="0"/>
              <a:t>802.15.4 HRP-UWB low band (Part 15 – licensing doesn’t matter) </a:t>
            </a:r>
          </a:p>
          <a:p>
            <a:pPr lvl="1"/>
            <a:r>
              <a:rPr lang="en-US" dirty="0"/>
              <a:t>1.4 GHz spectrum recently announced is being used for telemetry in oil/gas industry with 802.16s</a:t>
            </a:r>
          </a:p>
          <a:p>
            <a:pPr lvl="2"/>
            <a:r>
              <a:rPr lang="en-US" dirty="0"/>
              <a:t>Traditional license model – geographic ownership</a:t>
            </a:r>
          </a:p>
          <a:p>
            <a:pPr lvl="2"/>
            <a:r>
              <a:rPr lang="en-US" dirty="0"/>
              <a:t>Part 90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77500" lnSpcReduction="20000"/>
          </a:bodyPr>
          <a:lstStyle/>
          <a:p>
            <a:r>
              <a:rPr lang="en-US" dirty="0"/>
              <a:t>802.1 TSN interested parties joining 802.24 for this meeting slot</a:t>
            </a:r>
          </a:p>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Combined Comments Document </a:t>
            </a:r>
          </a:p>
          <a:p>
            <a:pPr lvl="1"/>
            <a:r>
              <a:rPr lang="en-US" dirty="0"/>
              <a:t>(to be prepared after closing of collection)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981200"/>
            <a:ext cx="8001000" cy="4343400"/>
          </a:xfrm>
        </p:spPr>
        <p:txBody>
          <a:bodyPr>
            <a:normAutofit fontScale="55000" lnSpcReduction="2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pPr lvl="1"/>
            <a:r>
              <a:rPr lang="en-US" dirty="0"/>
              <a:t>ATIS is developing spreadsheet to classify IoT services, and their characteristics, and communication link requirements.  Establish a liaison with that group. </a:t>
            </a:r>
          </a:p>
          <a:p>
            <a:pPr lvl="1"/>
            <a:r>
              <a:rPr lang="en-US" dirty="0"/>
              <a:t>Potentially have a liaison request by September meeting</a:t>
            </a:r>
          </a:p>
          <a:p>
            <a:pPr lvl="1"/>
            <a:endParaRPr lang="en-US" dirty="0"/>
          </a:p>
          <a:p>
            <a:r>
              <a:rPr lang="en-US" dirty="0"/>
              <a:t>Can we progress or expand the activities of the IoT Task Group?</a:t>
            </a:r>
          </a:p>
          <a:p>
            <a:endParaRPr lang="en-US" dirty="0"/>
          </a:p>
          <a:p>
            <a:r>
              <a:rPr lang="en-US" dirty="0"/>
              <a:t>Haptics and Teleoperation as a vertical application  (1-5mS latency)</a:t>
            </a:r>
          </a:p>
          <a:p>
            <a:pPr lvl="1"/>
            <a:r>
              <a:rPr lang="en-US" dirty="0"/>
              <a:t>802 can be a complement to URLLC in industrial communications, remote surgery,  </a:t>
            </a:r>
          </a:p>
          <a:p>
            <a:pPr lvl="1"/>
            <a:endParaRPr lang="en-US" dirty="0"/>
          </a:p>
          <a:p>
            <a:r>
              <a:rPr lang="en-US" dirty="0"/>
              <a:t>Suggested by Paul </a:t>
            </a:r>
            <a:r>
              <a:rPr lang="en-US" dirty="0" err="1"/>
              <a:t>Nikolich</a:t>
            </a:r>
            <a:r>
              <a:rPr lang="en-US" dirty="0"/>
              <a:t>:</a:t>
            </a:r>
          </a:p>
          <a:p>
            <a:pPr lvl="1"/>
            <a:r>
              <a:rPr lang="en-US" dirty="0"/>
              <a:t>Real Time Applications – extending TSN to wireless</a:t>
            </a:r>
          </a:p>
          <a:p>
            <a:pPr lvl="1"/>
            <a:r>
              <a:rPr lang="en-US" dirty="0"/>
              <a:t>802.21 activity around VR</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3119605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p:txBody>
          <a:bodyPr>
            <a:normAutofit fontScale="6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Several people interested in contributing</a:t>
            </a:r>
          </a:p>
          <a:p>
            <a:r>
              <a:rPr lang="en-US" dirty="0"/>
              <a:t>Action: </a:t>
            </a:r>
          </a:p>
          <a:p>
            <a:pPr lvl="1"/>
            <a:r>
              <a:rPr lang="en-US" dirty="0"/>
              <a:t>Post call for contributions</a:t>
            </a:r>
          </a:p>
          <a:p>
            <a:pPr lvl="1"/>
            <a:r>
              <a:rPr lang="en-US" dirty="0"/>
              <a:t>Start reviewing contributions in January</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609617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Develop use cases and examples of an integrated multi-802 network including 802.15.   Explain the 48/64 bit bridging issues and solutions. </a:t>
            </a:r>
          </a:p>
          <a:p>
            <a:pPr lvl="1"/>
            <a:r>
              <a:rPr lang="en-US" dirty="0"/>
              <a:t>Still in development  (review again at end of 2018)</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July 2018</a:t>
            </a:r>
          </a:p>
          <a:p>
            <a:pPr lvl="2"/>
            <a:r>
              <a:rPr lang="en-US" dirty="0"/>
              <a:t>Managing radios and link adaptation – a common issue across different radio types.</a:t>
            </a:r>
          </a:p>
          <a:p>
            <a:pPr lvl="2"/>
            <a:r>
              <a:rPr lang="en-US" dirty="0"/>
              <a:t>Is 4s providing needed measurements?  Can 2-way power control be leveraged in grid applications? </a:t>
            </a:r>
          </a:p>
          <a:p>
            <a:pPr lvl="2"/>
            <a:r>
              <a:rPr lang="en-US" dirty="0"/>
              <a:t>Can this standard be used as a “sensor” to understand how to best use 915 MHz ISM? </a:t>
            </a:r>
          </a:p>
          <a:p>
            <a:pPr lvl="2"/>
            <a:r>
              <a:rPr lang="en-US" dirty="0"/>
              <a:t>Could we create an “application guide” for applying 15.4s in sub-1GHz spectrum?  Better sharing/</a:t>
            </a:r>
            <a:r>
              <a:rPr lang="en-US" dirty="0" err="1"/>
              <a:t>coex</a:t>
            </a:r>
            <a:r>
              <a:rPr lang="en-US" dirty="0"/>
              <a: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247948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See what the new direction is….</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Early 2019: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16005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“Low latency” White Paper </a:t>
            </a:r>
          </a:p>
          <a:p>
            <a:pPr lvl="1"/>
            <a:r>
              <a:rPr lang="en-US" dirty="0"/>
              <a:t>Start in January</a:t>
            </a:r>
          </a:p>
          <a:p>
            <a:r>
              <a:rPr lang="en-US" dirty="0"/>
              <a:t>A whitepaper/document for application-specific use cases of Sub 1GHz standards 802.15.4g and 802.11ah. Identifying where each standard is most suitable, and how to make best use of mechanisms proposed in 802.19 TG. </a:t>
            </a:r>
          </a:p>
          <a:p>
            <a:pPr lvl="1"/>
            <a:r>
              <a:rPr lang="en-US" dirty="0"/>
              <a:t>Can this also include applying 802.15.4s in sub-1GHz spectrum?</a:t>
            </a:r>
          </a:p>
          <a:p>
            <a:r>
              <a:rPr lang="en-US" dirty="0"/>
              <a:t>802.24 white paper on IoT and P2413</a:t>
            </a:r>
          </a:p>
          <a:p>
            <a:pPr lvl="1"/>
            <a:r>
              <a:rPr lang="en-US" dirty="0"/>
              <a:t>P2413 entering Sponsor Ballot</a:t>
            </a:r>
          </a:p>
          <a:p>
            <a:r>
              <a:rPr lang="en-US" dirty="0"/>
              <a:t>Update of first Smart Grid white paper to address latest amendments of 802.15.4 u, v, w, x, y</a:t>
            </a:r>
          </a:p>
          <a:p>
            <a:r>
              <a:rPr lang="en-US" dirty="0"/>
              <a:t>Nendica – Collaborate on Nendica Factory IoT?  </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709D3D-12C5-4464-9B62-FF3F57D006E4}"/>
              </a:ext>
            </a:extLst>
          </p:cNvPr>
          <p:cNvSpPr>
            <a:spLocks noGrp="1"/>
          </p:cNvSpPr>
          <p:nvPr>
            <p:ph type="title"/>
          </p:nvPr>
        </p:nvSpPr>
        <p:spPr/>
        <p:txBody>
          <a:bodyPr/>
          <a:lstStyle/>
          <a:p>
            <a:r>
              <a:rPr lang="en-US" dirty="0"/>
              <a:t>Recess until 18:00</a:t>
            </a:r>
          </a:p>
        </p:txBody>
      </p:sp>
      <p:sp>
        <p:nvSpPr>
          <p:cNvPr id="7" name="Text Placeholder 6">
            <a:extLst>
              <a:ext uri="{FF2B5EF4-FFF2-40B4-BE49-F238E27FC236}">
                <a16:creationId xmlns:a16="http://schemas.microsoft.com/office/drawing/2014/main" id="{AA80B5A0-2BFB-46AA-A767-CA230E7483A5}"/>
              </a:ext>
            </a:extLst>
          </p:cNvPr>
          <p:cNvSpPr>
            <a:spLocks noGrp="1"/>
          </p:cNvSpPr>
          <p:nvPr>
            <p:ph type="body" idx="1"/>
          </p:nvPr>
        </p:nvSpPr>
        <p:spPr/>
        <p:txBody>
          <a:bodyPr/>
          <a:lstStyle/>
          <a:p>
            <a:r>
              <a:rPr lang="en-US" dirty="0"/>
              <a:t>Then Joint meeting with TSN in Pavilion 1&amp;2 – 4</a:t>
            </a:r>
            <a:r>
              <a:rPr lang="en-US" baseline="30000" dirty="0"/>
              <a:t>th</a:t>
            </a:r>
            <a:r>
              <a:rPr lang="en-US" dirty="0"/>
              <a:t> Floor</a:t>
            </a:r>
          </a:p>
        </p:txBody>
      </p:sp>
      <p:sp>
        <p:nvSpPr>
          <p:cNvPr id="4" name="Footer Placeholder 3">
            <a:extLst>
              <a:ext uri="{FF2B5EF4-FFF2-40B4-BE49-F238E27FC236}">
                <a16:creationId xmlns:a16="http://schemas.microsoft.com/office/drawing/2014/main" id="{A098B5D8-8620-4590-84B8-D448492BA5C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0BC991-D0E6-4FED-9F2F-62DAD087AF5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22004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AE77-FEBD-4B98-8CF0-053435651183}"/>
              </a:ext>
            </a:extLst>
          </p:cNvPr>
          <p:cNvSpPr>
            <a:spLocks noGrp="1"/>
          </p:cNvSpPr>
          <p:nvPr>
            <p:ph type="title"/>
          </p:nvPr>
        </p:nvSpPr>
        <p:spPr/>
        <p:txBody>
          <a:bodyPr/>
          <a:lstStyle/>
          <a:p>
            <a:r>
              <a:rPr lang="en-US" dirty="0"/>
              <a:t>TSN White Paper – Joint review with 802.1 TSN</a:t>
            </a:r>
          </a:p>
        </p:txBody>
      </p:sp>
      <p:sp>
        <p:nvSpPr>
          <p:cNvPr id="3" name="Content Placeholder 2">
            <a:extLst>
              <a:ext uri="{FF2B5EF4-FFF2-40B4-BE49-F238E27FC236}">
                <a16:creationId xmlns:a16="http://schemas.microsoft.com/office/drawing/2014/main" id="{A324204B-B828-4D9D-9482-53B65EFADB69}"/>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2310CB9-570C-4602-B06E-AB81D470EF6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89DFAE3-8823-44CC-ADEA-A8D0C0759B3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314548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24-18-0024-00-0000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685800" y="1981200"/>
            <a:ext cx="7772400" cy="4572000"/>
          </a:xfrm>
        </p:spPr>
        <p:txBody>
          <a:bodyPr>
            <a:normAutofit fontScale="625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A9C7-0507-4214-9F2C-02F076266734}"/>
              </a:ext>
            </a:extLst>
          </p:cNvPr>
          <p:cNvSpPr>
            <a:spLocks noGrp="1"/>
          </p:cNvSpPr>
          <p:nvPr>
            <p:ph type="title"/>
          </p:nvPr>
        </p:nvSpPr>
        <p:spPr/>
        <p:txBody>
          <a:bodyPr/>
          <a:lstStyle/>
          <a:p>
            <a:r>
              <a:rPr lang="en-US" dirty="0"/>
              <a:t>Contribution</a:t>
            </a:r>
          </a:p>
        </p:txBody>
      </p:sp>
      <p:sp>
        <p:nvSpPr>
          <p:cNvPr id="3" name="Content Placeholder 2">
            <a:extLst>
              <a:ext uri="{FF2B5EF4-FFF2-40B4-BE49-F238E27FC236}">
                <a16:creationId xmlns:a16="http://schemas.microsoft.com/office/drawing/2014/main" id="{7C444777-11AF-45D8-9D8E-5D7919A74927}"/>
              </a:ext>
            </a:extLst>
          </p:cNvPr>
          <p:cNvSpPr>
            <a:spLocks noGrp="1"/>
          </p:cNvSpPr>
          <p:nvPr>
            <p:ph idx="1"/>
          </p:nvPr>
        </p:nvSpPr>
        <p:spPr/>
        <p:txBody>
          <a:bodyPr/>
          <a:lstStyle/>
          <a:p>
            <a:r>
              <a:rPr lang="en-US" dirty="0"/>
              <a:t>Max Riegel</a:t>
            </a:r>
          </a:p>
          <a:p>
            <a:r>
              <a:rPr lang="en-US" dirty="0"/>
              <a:t>	Thoughts on IEEE 802 network integration with respect to P802.1CF</a:t>
            </a:r>
          </a:p>
          <a:p>
            <a:r>
              <a:rPr lang="en-US" dirty="0"/>
              <a:t>24-18-0026r0</a:t>
            </a:r>
          </a:p>
          <a:p>
            <a:endParaRPr lang="en-US" dirty="0"/>
          </a:p>
          <a:p>
            <a:endParaRPr lang="en-US" dirty="0"/>
          </a:p>
        </p:txBody>
      </p:sp>
      <p:sp>
        <p:nvSpPr>
          <p:cNvPr id="4" name="Footer Placeholder 3">
            <a:extLst>
              <a:ext uri="{FF2B5EF4-FFF2-40B4-BE49-F238E27FC236}">
                <a16:creationId xmlns:a16="http://schemas.microsoft.com/office/drawing/2014/main" id="{2728BA59-1C40-444B-BFA1-AD1E336FFD0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EDD6444-C683-4DEC-B702-93D960F35B3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961620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p:txBody>
          <a:bodyPr>
            <a:normAutofit fontScale="55000" lnSpcReduction="20000"/>
          </a:bodyPr>
          <a:lstStyle/>
          <a:p>
            <a:r>
              <a:rPr lang="en-US" dirty="0"/>
              <a:t>Based on many discussions of the place of 802.11 in 5G. </a:t>
            </a:r>
          </a:p>
          <a:p>
            <a:r>
              <a:rPr lang="en-US" dirty="0"/>
              <a:t>5G SC</a:t>
            </a:r>
          </a:p>
          <a:p>
            <a:pPr lvl="1"/>
            <a:r>
              <a:rPr lang="en-US" dirty="0"/>
              <a:t>Conclusions – AANI integrating 802.11 into 5G domain.  Nothing corresponding in 3GPP</a:t>
            </a:r>
          </a:p>
          <a:p>
            <a:pPr lvl="1"/>
            <a:r>
              <a:rPr lang="en-US" dirty="0"/>
              <a:t>Industry connections – NENDICA</a:t>
            </a:r>
          </a:p>
          <a:p>
            <a:pPr lvl="2"/>
            <a:r>
              <a:rPr lang="en-US" dirty="0"/>
              <a:t>Flexible Factory IoT, Data Center Bridging</a:t>
            </a:r>
          </a:p>
          <a:p>
            <a:r>
              <a:rPr lang="en-US" dirty="0"/>
              <a:t>What’s missing – a picture of 802 as a peer to 5G</a:t>
            </a:r>
          </a:p>
          <a:p>
            <a:r>
              <a:rPr lang="en-US" dirty="0"/>
              <a:t>5G promises they will do “everything”</a:t>
            </a:r>
          </a:p>
          <a:p>
            <a:pPr lvl="1"/>
            <a:r>
              <a:rPr lang="en-US" dirty="0"/>
              <a:t>But, they don’t do anything wired</a:t>
            </a:r>
          </a:p>
          <a:p>
            <a:r>
              <a:rPr lang="en-US" dirty="0"/>
              <a:t>5G requires an extensive PLMN to support it. </a:t>
            </a:r>
          </a:p>
          <a:p>
            <a:pPr lvl="1"/>
            <a:r>
              <a:rPr lang="en-US" dirty="0"/>
              <a:t>It is designed to help the cellular operator grow their market</a:t>
            </a:r>
          </a:p>
          <a:p>
            <a:r>
              <a:rPr lang="en-US" dirty="0"/>
              <a:t>Verticals might not want an operator in the middle of their network</a:t>
            </a:r>
          </a:p>
          <a:p>
            <a:r>
              <a:rPr lang="en-US" dirty="0"/>
              <a:t>Value proposition: 802 networks are customer-owned</a:t>
            </a:r>
          </a:p>
          <a:p>
            <a:pPr lvl="1"/>
            <a:r>
              <a:rPr lang="en-US" dirty="0"/>
              <a:t>Example – Santa Clara Emergency services issues</a:t>
            </a:r>
          </a:p>
          <a:p>
            <a:endParaRPr lang="en-US" dirty="0"/>
          </a:p>
          <a:p>
            <a:endParaRPr lang="en-US" dirty="0"/>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96957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dirty="0"/>
              <a:t>Peter Jones</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Wi-Fi Alliance Liaison</a:t>
            </a:r>
          </a:p>
          <a:p>
            <a:pPr lvl="1"/>
            <a:r>
              <a:rPr lang="en-US" dirty="0"/>
              <a:t>Informal structure</a:t>
            </a:r>
          </a:p>
          <a:p>
            <a:pPr lvl="1"/>
            <a:r>
              <a:rPr lang="en-US" dirty="0"/>
              <a:t>Sharing WFA document on IoT Use Cases</a:t>
            </a:r>
          </a:p>
          <a:p>
            <a:pPr lvl="1"/>
            <a:r>
              <a:rPr lang="en-US" dirty="0"/>
              <a:t>Review and response</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A8A53BA-8AC1-4198-98C7-D32B8C8ADEC0}"/>
              </a:ext>
            </a:extLst>
          </p:cNvPr>
          <p:cNvSpPr>
            <a:spLocks noGrp="1"/>
          </p:cNvSpPr>
          <p:nvPr>
            <p:ph type="title"/>
          </p:nvPr>
        </p:nvSpPr>
        <p:spPr/>
        <p:txBody>
          <a:bodyPr/>
          <a:lstStyle/>
          <a:p>
            <a:r>
              <a:rPr lang="en-US" dirty="0"/>
              <a:t>Wireless Matrix</a:t>
            </a:r>
          </a:p>
        </p:txBody>
      </p:sp>
      <p:sp>
        <p:nvSpPr>
          <p:cNvPr id="7" name="Content Placeholder 6">
            <a:extLst>
              <a:ext uri="{FF2B5EF4-FFF2-40B4-BE49-F238E27FC236}">
                <a16:creationId xmlns:a16="http://schemas.microsoft.com/office/drawing/2014/main" id="{7AC867CA-75F5-4ABD-A2E8-9AB748AE7A0F}"/>
              </a:ext>
            </a:extLst>
          </p:cNvPr>
          <p:cNvSpPr>
            <a:spLocks noGrp="1"/>
          </p:cNvSpPr>
          <p:nvPr>
            <p:ph idx="1"/>
          </p:nvPr>
        </p:nvSpPr>
        <p:spPr/>
        <p:txBody>
          <a:bodyPr>
            <a:normAutofit fontScale="32500" lnSpcReduction="20000"/>
          </a:bodyPr>
          <a:lstStyle/>
          <a:p>
            <a:r>
              <a:rPr lang="en-US" dirty="0"/>
              <a:t>Feedback and questions have come in from SEPA and NIST</a:t>
            </a:r>
          </a:p>
          <a:p>
            <a:endParaRPr lang="en-US" dirty="0"/>
          </a:p>
          <a:p>
            <a:r>
              <a:rPr lang="en-US" dirty="0"/>
              <a:t>IEEE </a:t>
            </a:r>
            <a:r>
              <a:rPr lang="en-US" dirty="0" err="1"/>
              <a:t>Std</a:t>
            </a:r>
            <a:r>
              <a:rPr lang="en-US" dirty="0"/>
              <a:t> 802.11ah:</a:t>
            </a:r>
          </a:p>
          <a:p>
            <a:pPr lvl="1"/>
            <a:r>
              <a:rPr lang="en-US" dirty="0"/>
              <a:t>What version did we use to populate the matrix that the spreadsheet content file was dated 09-03-13 (assuming that was 2013)? What David called out and I see also is the IEEE </a:t>
            </a:r>
            <a:r>
              <a:rPr lang="en-US" dirty="0" err="1"/>
              <a:t>Std</a:t>
            </a:r>
            <a:r>
              <a:rPr lang="en-US" dirty="0"/>
              <a:t> 802.11ah-2016 (approved Dec2016, pub May2017). I really thought the prior work was just on released standards, was I wrong?</a:t>
            </a:r>
          </a:p>
          <a:p>
            <a:pPr lvl="1"/>
            <a:r>
              <a:rPr lang="en-US" dirty="0"/>
              <a:t>Tim reported early on that 802.11ah review/update was delegated to Alfred </a:t>
            </a:r>
            <a:r>
              <a:rPr lang="en-US" dirty="0" err="1"/>
              <a:t>Asterjadhi</a:t>
            </a:r>
            <a:r>
              <a:rPr lang="en-US" dirty="0"/>
              <a:t> and it was completed, except for a spectrum efficiency Q which was assigned to 802.11ax chair to investigate. Was that 11ah review/updated folded back into the matrix? Tim/Doug this is a question for you two.</a:t>
            </a:r>
          </a:p>
          <a:p>
            <a:pPr lvl="1"/>
            <a:r>
              <a:rPr lang="en-US" dirty="0"/>
              <a:t>If the 11ah update folded in, my diff compare between the earlier 2013 matrix version with our working version, did not indicate any content changes for 11ah. So did the IEEE members of this year’s matrix review/updating, work from 2016 version and did not note any diffs from the 2013-2014 era content?</a:t>
            </a:r>
          </a:p>
          <a:p>
            <a:r>
              <a:rPr lang="en-US" dirty="0"/>
              <a:t>IEEE </a:t>
            </a:r>
            <a:r>
              <a:rPr lang="en-US" dirty="0" err="1"/>
              <a:t>Std</a:t>
            </a:r>
            <a:r>
              <a:rPr lang="en-US" dirty="0"/>
              <a:t> 802.11, 802.11ac, 802.11n:</a:t>
            </a:r>
          </a:p>
          <a:p>
            <a:pPr lvl="1"/>
            <a:r>
              <a:rPr lang="en-US" dirty="0"/>
              <a:t>Was 802.11 reviewed and updated? If updated, which version was it updated to? If it was the latest version, then as David stated, the latest version of 802.11 is 802.11-2016 and it contains 802.11ac-2013 and 802.11n-2009 and therefor the entries for 11ac and 11n should be deleted, correct? The assumption is that 11n and 11ac names should be changed to indicate 802.11n-2009 and 802.11ac-2013. </a:t>
            </a:r>
          </a:p>
          <a:p>
            <a:endParaRPr lang="en-US" dirty="0"/>
          </a:p>
          <a:p>
            <a:r>
              <a:rPr lang="en-US" dirty="0"/>
              <a:t>IEEE 802.15.4 HRP-UWB – David using that ref for web searches does bring up several scholarly hits via Google, or check with Ruben Salazar (</a:t>
            </a:r>
            <a:r>
              <a:rPr lang="en-US" dirty="0" err="1"/>
              <a:t>Landis+Gyr</a:t>
            </a:r>
            <a:r>
              <a:rPr lang="en-US" dirty="0"/>
              <a:t>)</a:t>
            </a:r>
          </a:p>
          <a:p>
            <a:endParaRPr lang="en-US" dirty="0"/>
          </a:p>
          <a:p>
            <a:pPr marL="0" indent="0">
              <a:buNone/>
            </a:pPr>
            <a:endParaRPr lang="en-US" dirty="0"/>
          </a:p>
          <a:p>
            <a:pPr marL="0" indent="0">
              <a:buNone/>
            </a:pPr>
            <a:r>
              <a:rPr lang="en-US" dirty="0"/>
              <a:t>Uploaded commented version: </a:t>
            </a:r>
          </a:p>
          <a:p>
            <a:pPr marL="0" indent="0">
              <a:buNone/>
            </a:pPr>
            <a:r>
              <a:rPr lang="en-US" dirty="0"/>
              <a:t>	 24-18-0028-00-sgtg-wireless-characteristics-matrix-update-2018-08-29-Draft-dot24edits.xlsx</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8D716102-1F1A-49E9-914E-3D3C97539BF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22FAA94-B7E4-4D03-B712-E471ABA5B1D2}"/>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29</a:t>
            </a:fld>
            <a:endParaRPr lang="en-US" altLang="en-US"/>
          </a:p>
        </p:txBody>
      </p:sp>
    </p:spTree>
    <p:extLst>
      <p:ext uri="{BB962C8B-B14F-4D97-AF65-F5344CB8AC3E}">
        <p14:creationId xmlns:p14="http://schemas.microsoft.com/office/powerpoint/2010/main" val="2313047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802.24-18-0024r4</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EDFE53F7-7D39-4AC1-82E2-21CA7D143EF0}"/>
              </a:ext>
            </a:extLst>
          </p:cNvPr>
          <p:cNvGraphicFramePr>
            <a:graphicFrameLocks noGrp="1"/>
          </p:cNvGraphicFramePr>
          <p:nvPr>
            <p:extLst>
              <p:ext uri="{D42A27DB-BD31-4B8C-83A1-F6EECF244321}">
                <p14:modId xmlns:p14="http://schemas.microsoft.com/office/powerpoint/2010/main" val="3825516261"/>
              </p:ext>
            </p:extLst>
          </p:nvPr>
        </p:nvGraphicFramePr>
        <p:xfrm>
          <a:off x="0" y="609600"/>
          <a:ext cx="9143999" cy="6221790"/>
        </p:xfrm>
        <a:graphic>
          <a:graphicData uri="http://schemas.openxmlformats.org/drawingml/2006/table">
            <a:tbl>
              <a:tblPr>
                <a:tableStyleId>{5C22544A-7EE6-4342-B048-85BDC9FD1C3A}</a:tableStyleId>
              </a:tblPr>
              <a:tblGrid>
                <a:gridCol w="688331">
                  <a:extLst>
                    <a:ext uri="{9D8B030D-6E8A-4147-A177-3AD203B41FA5}">
                      <a16:colId xmlns:a16="http://schemas.microsoft.com/office/drawing/2014/main" val="543566667"/>
                    </a:ext>
                  </a:extLst>
                </a:gridCol>
                <a:gridCol w="6006022">
                  <a:extLst>
                    <a:ext uri="{9D8B030D-6E8A-4147-A177-3AD203B41FA5}">
                      <a16:colId xmlns:a16="http://schemas.microsoft.com/office/drawing/2014/main" val="2174834611"/>
                    </a:ext>
                  </a:extLst>
                </a:gridCol>
                <a:gridCol w="1204577">
                  <a:extLst>
                    <a:ext uri="{9D8B030D-6E8A-4147-A177-3AD203B41FA5}">
                      <a16:colId xmlns:a16="http://schemas.microsoft.com/office/drawing/2014/main" val="2723613233"/>
                    </a:ext>
                  </a:extLst>
                </a:gridCol>
                <a:gridCol w="556738">
                  <a:extLst>
                    <a:ext uri="{9D8B030D-6E8A-4147-A177-3AD203B41FA5}">
                      <a16:colId xmlns:a16="http://schemas.microsoft.com/office/drawing/2014/main" val="1755640602"/>
                    </a:ext>
                  </a:extLst>
                </a:gridCol>
                <a:gridCol w="688331">
                  <a:extLst>
                    <a:ext uri="{9D8B030D-6E8A-4147-A177-3AD203B41FA5}">
                      <a16:colId xmlns:a16="http://schemas.microsoft.com/office/drawing/2014/main" val="3906236767"/>
                    </a:ext>
                  </a:extLst>
                </a:gridCol>
              </a:tblGrid>
              <a:tr h="160029">
                <a:tc gridSpan="2">
                  <a:txBody>
                    <a:bodyPr/>
                    <a:lstStyle/>
                    <a:p>
                      <a:pPr algn="l" fontAlgn="b"/>
                      <a:r>
                        <a:rPr lang="en-US" sz="1000" u="none" strike="noStrike">
                          <a:effectLst/>
                        </a:rPr>
                        <a:t>802.24 Agenda - November 2018, Bangkok, Thailand</a:t>
                      </a:r>
                      <a:endParaRPr lang="en-US" sz="1000" b="1" i="0" u="none" strike="noStrike">
                        <a:solidFill>
                          <a:srgbClr val="000000"/>
                        </a:solidFill>
                        <a:effectLst/>
                        <a:latin typeface="Arial1"/>
                      </a:endParaRPr>
                    </a:p>
                  </a:txBody>
                  <a:tcPr marL="5669" marR="5669" marT="5669" marB="0" anchor="b"/>
                </a:tc>
                <a:tc hMerge="1">
                  <a:txBody>
                    <a:bodyPr/>
                    <a:lstStyle/>
                    <a:p>
                      <a:endParaRPr lang="en-US"/>
                    </a:p>
                  </a:txBody>
                  <a:tcPr/>
                </a:tc>
                <a:tc gridSpan="2">
                  <a:txBody>
                    <a:bodyPr/>
                    <a:lstStyle/>
                    <a:p>
                      <a:pPr algn="l" fontAlgn="b"/>
                      <a:r>
                        <a:rPr lang="en-US" sz="1000" u="none" strike="noStrike">
                          <a:effectLst/>
                        </a:rPr>
                        <a:t>24-18-0024-04-0000</a:t>
                      </a:r>
                      <a:endParaRPr lang="en-US" sz="1000" b="1" i="0" u="none" strike="noStrike">
                        <a:solidFill>
                          <a:srgbClr val="000000"/>
                        </a:solidFill>
                        <a:effectLst/>
                        <a:latin typeface="Arial1"/>
                      </a:endParaRPr>
                    </a:p>
                  </a:txBody>
                  <a:tcPr marL="5669" marR="5669" marT="5669"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5669" marR="5669" marT="5669" marB="0" anchor="b"/>
                </a:tc>
                <a:extLst>
                  <a:ext uri="{0D108BD9-81ED-4DB2-BD59-A6C34878D82A}">
                    <a16:rowId xmlns:a16="http://schemas.microsoft.com/office/drawing/2014/main" val="556948491"/>
                  </a:ext>
                </a:extLst>
              </a:tr>
              <a:tr h="160029">
                <a:tc>
                  <a:txBody>
                    <a:bodyPr/>
                    <a:lstStyle/>
                    <a:p>
                      <a:pPr algn="ctr" fontAlgn="b"/>
                      <a:endParaRPr lang="en-US" sz="900" b="0" i="0" u="none" strike="noStrike">
                        <a:solidFill>
                          <a:srgbClr val="000000"/>
                        </a:solidFill>
                        <a:effectLst/>
                        <a:latin typeface="Times New Roman1"/>
                      </a:endParaRPr>
                    </a:p>
                  </a:txBody>
                  <a:tcPr marL="5669" marR="5669" marT="5669" marB="0" anchor="b"/>
                </a:tc>
                <a:tc>
                  <a:txBody>
                    <a:bodyPr/>
                    <a:lstStyle/>
                    <a:p>
                      <a:pPr algn="l" fontAlgn="b"/>
                      <a:endParaRPr lang="en-US" sz="900" b="0"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79925331"/>
                  </a:ext>
                </a:extLst>
              </a:tr>
              <a:tr h="160029">
                <a:tc>
                  <a:txBody>
                    <a:bodyPr/>
                    <a:lstStyle/>
                    <a:p>
                      <a:pPr algn="ctr" fontAlgn="t"/>
                      <a:r>
                        <a:rPr lang="en-US" sz="1000" u="none" strike="noStrike">
                          <a:effectLst/>
                        </a:rPr>
                        <a:t>1</a:t>
                      </a:r>
                      <a:endParaRPr lang="en-US" sz="1000" b="1" i="0" u="none" strike="noStrike">
                        <a:solidFill>
                          <a:srgbClr val="000000"/>
                        </a:solidFill>
                        <a:effectLst/>
                        <a:latin typeface="Times New Roman1"/>
                      </a:endParaRPr>
                    </a:p>
                  </a:txBody>
                  <a:tcPr marL="5669" marR="5669" marT="5669" marB="0"/>
                </a:tc>
                <a:tc>
                  <a:txBody>
                    <a:bodyPr/>
                    <a:lstStyle/>
                    <a:p>
                      <a:pPr algn="ctr" fontAlgn="b"/>
                      <a:r>
                        <a:rPr lang="en-US" sz="1000" u="none" strike="noStrike">
                          <a:effectLst/>
                        </a:rPr>
                        <a:t>Tuesday PM2 session</a:t>
                      </a:r>
                      <a:endParaRPr lang="en-US" sz="1000" b="1"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extLst>
                  <a:ext uri="{0D108BD9-81ED-4DB2-BD59-A6C34878D82A}">
                    <a16:rowId xmlns:a16="http://schemas.microsoft.com/office/drawing/2014/main" val="2888878174"/>
                  </a:ext>
                </a:extLst>
              </a:tr>
              <a:tr h="160029">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927561556"/>
                  </a:ext>
                </a:extLst>
              </a:tr>
              <a:tr h="160029">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371618582"/>
                  </a:ext>
                </a:extLst>
              </a:tr>
              <a:tr h="160029">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737073307"/>
                  </a:ext>
                </a:extLst>
              </a:tr>
              <a:tr h="160029">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152183202"/>
                  </a:ext>
                </a:extLst>
              </a:tr>
              <a:tr h="160029">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Liaison Review </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19357647"/>
                  </a:ext>
                </a:extLst>
              </a:tr>
              <a:tr h="160029">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961165994"/>
                  </a:ext>
                </a:extLst>
              </a:tr>
              <a:tr h="279284">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225071281"/>
                  </a:ext>
                </a:extLst>
              </a:tr>
              <a:tr h="160029">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Review and resolve comments on TSN White Paper comment collection</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4:50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970940167"/>
                  </a:ext>
                </a:extLst>
              </a:tr>
              <a:tr h="160029">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New Activity Planning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361017904"/>
                  </a:ext>
                </a:extLst>
              </a:tr>
              <a:tr h="160029">
                <a:tc>
                  <a:txBody>
                    <a:bodyPr/>
                    <a:lstStyle/>
                    <a:p>
                      <a:pPr algn="ctr" fontAlgn="t"/>
                      <a:r>
                        <a:rPr lang="en-US" sz="1000" u="none" strike="noStrike">
                          <a:effectLst/>
                        </a:rPr>
                        <a:t>2</a:t>
                      </a:r>
                      <a:endParaRPr lang="en-US" sz="10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589027514"/>
                  </a:ext>
                </a:extLst>
              </a:tr>
              <a:tr h="160029">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Joint Meeting with 802.1 TSN</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Godfrey/Farkas</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6:00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961332785"/>
                  </a:ext>
                </a:extLst>
              </a:tr>
              <a:tr h="173495">
                <a:tc>
                  <a:txBody>
                    <a:bodyPr/>
                    <a:lstStyle/>
                    <a:p>
                      <a:pPr algn="ctr" fontAlgn="t"/>
                      <a:endParaRPr lang="en-US" sz="1000" b="0" i="0" u="none" strike="noStrike">
                        <a:solidFill>
                          <a:srgbClr val="000000"/>
                        </a:solidFill>
                        <a:effectLst/>
                        <a:latin typeface="Times New Roman1"/>
                      </a:endParaRPr>
                    </a:p>
                  </a:txBody>
                  <a:tcPr marL="5669" marR="5669" marT="5669" marB="0"/>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991265190"/>
                  </a:ext>
                </a:extLst>
              </a:tr>
              <a:tr h="160029">
                <a:tc>
                  <a:txBody>
                    <a:bodyPr/>
                    <a:lstStyle/>
                    <a:p>
                      <a:pPr algn="ctr" fontAlgn="t"/>
                      <a:r>
                        <a:rPr lang="en-US" sz="1000" u="none" strike="noStrike">
                          <a:effectLst/>
                        </a:rPr>
                        <a:t>2</a:t>
                      </a:r>
                      <a:endParaRPr lang="en-US" sz="1000" b="1" i="0" u="none" strike="noStrike">
                        <a:solidFill>
                          <a:srgbClr val="000000"/>
                        </a:solidFill>
                        <a:effectLst/>
                        <a:latin typeface="Times New Roman1"/>
                      </a:endParaRPr>
                    </a:p>
                  </a:txBody>
                  <a:tcPr marL="5669" marR="5669" marT="5669" marB="0"/>
                </a:tc>
                <a:tc>
                  <a:txBody>
                    <a:bodyPr/>
                    <a:lstStyle/>
                    <a:p>
                      <a:pPr algn="ctr" fontAlgn="b"/>
                      <a:r>
                        <a:rPr lang="en-US" sz="1000" u="none" strike="noStrike">
                          <a:effectLst/>
                        </a:rPr>
                        <a:t>Wednesday PM2 session</a:t>
                      </a:r>
                      <a:endParaRPr lang="en-US" sz="1000" b="1"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18751622"/>
                  </a:ext>
                </a:extLst>
              </a:tr>
              <a:tr h="160029">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Call to Order  802.24 TAG</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911793795"/>
                  </a:ext>
                </a:extLst>
              </a:tr>
              <a:tr h="160029">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Discussion on "Network Integration" action item from EC leadership meeting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88601077"/>
                  </a:ext>
                </a:extLst>
              </a:tr>
              <a:tr h="160029">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Call to Order  802.24.2 IoT Task Group</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745323420"/>
                  </a:ext>
                </a:extLst>
              </a:tr>
              <a:tr h="160029">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802.24.2 Liaison Coordinator's Report</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875760004"/>
                  </a:ext>
                </a:extLst>
              </a:tr>
              <a:tr h="279284">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Collaboration (informal liaison) with Wi-Fi Alliance on IoT Use Cases)</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672316686"/>
                  </a:ext>
                </a:extLst>
              </a:tr>
              <a:tr h="160029">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Review of IoT white paper development</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780364334"/>
                  </a:ext>
                </a:extLst>
              </a:tr>
              <a:tr h="279284">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Discussion on plan and new activities for IoT task group and broader engagement</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5:45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943636641"/>
                  </a:ext>
                </a:extLst>
              </a:tr>
              <a:tr h="160029">
                <a:tc>
                  <a:txBody>
                    <a:bodyPr/>
                    <a:lstStyle/>
                    <a:p>
                      <a:pPr algn="ctr" fontAlgn="t"/>
                      <a:r>
                        <a:rPr lang="en-US" sz="900" u="none" strike="noStrike">
                          <a:effectLst/>
                        </a:rPr>
                        <a:t>2.8</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6:00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209467512"/>
                  </a:ext>
                </a:extLst>
              </a:tr>
              <a:tr h="160029">
                <a:tc>
                  <a:txBody>
                    <a:bodyPr/>
                    <a:lstStyle/>
                    <a:p>
                      <a:pPr algn="ctr" fontAlgn="t"/>
                      <a:endParaRPr lang="en-US" sz="900" b="0" i="0" u="none" strike="noStrike">
                        <a:solidFill>
                          <a:srgbClr val="000000"/>
                        </a:solidFill>
                        <a:effectLst/>
                        <a:latin typeface="Times New Roman1"/>
                      </a:endParaRPr>
                    </a:p>
                  </a:txBody>
                  <a:tcPr marL="5669" marR="5669" marT="5669" marB="0"/>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58249677"/>
                  </a:ext>
                </a:extLst>
              </a:tr>
              <a:tr h="160029">
                <a:tc>
                  <a:txBody>
                    <a:bodyPr/>
                    <a:lstStyle/>
                    <a:p>
                      <a:pPr algn="ctr" fontAlgn="t"/>
                      <a:endParaRPr lang="en-US" sz="1000" b="0" i="0" u="none" strike="noStrike">
                        <a:solidFill>
                          <a:srgbClr val="000000"/>
                        </a:solidFill>
                        <a:effectLst/>
                        <a:latin typeface="Calibri" panose="020F0502020204030204" pitchFamily="34" charset="0"/>
                      </a:endParaRPr>
                    </a:p>
                  </a:txBody>
                  <a:tcPr marL="5669" marR="5669" marT="5669" marB="0"/>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extLst>
                  <a:ext uri="{0D108BD9-81ED-4DB2-BD59-A6C34878D82A}">
                    <a16:rowId xmlns:a16="http://schemas.microsoft.com/office/drawing/2014/main" val="645631706"/>
                  </a:ext>
                </a:extLst>
              </a:tr>
              <a:tr h="160029">
                <a:tc>
                  <a:txBody>
                    <a:bodyPr/>
                    <a:lstStyle/>
                    <a:p>
                      <a:pPr algn="ctr" fontAlgn="t"/>
                      <a:r>
                        <a:rPr lang="en-US" sz="1000" u="none" strike="noStrike">
                          <a:effectLst/>
                        </a:rPr>
                        <a:t>3</a:t>
                      </a:r>
                      <a:endParaRPr lang="en-US" sz="1000" b="1" i="0" u="none" strike="noStrike">
                        <a:solidFill>
                          <a:srgbClr val="000000"/>
                        </a:solidFill>
                        <a:effectLst/>
                        <a:latin typeface="Times New Roman1"/>
                      </a:endParaRPr>
                    </a:p>
                  </a:txBody>
                  <a:tcPr marL="5669" marR="5669" marT="5669" marB="0"/>
                </a:tc>
                <a:tc>
                  <a:txBody>
                    <a:bodyPr/>
                    <a:lstStyle/>
                    <a:p>
                      <a:pPr algn="ctr" fontAlgn="b"/>
                      <a:r>
                        <a:rPr lang="en-US" sz="1000" u="none" strike="noStrike">
                          <a:effectLst/>
                        </a:rPr>
                        <a:t>Thursday PM2 session</a:t>
                      </a:r>
                      <a:endParaRPr lang="en-US" sz="1000" b="1"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extLst>
                  <a:ext uri="{0D108BD9-81ED-4DB2-BD59-A6C34878D82A}">
                    <a16:rowId xmlns:a16="http://schemas.microsoft.com/office/drawing/2014/main" val="3081588848"/>
                  </a:ext>
                </a:extLst>
              </a:tr>
              <a:tr h="160029">
                <a:tc>
                  <a:txBody>
                    <a:bodyPr/>
                    <a:lstStyle/>
                    <a:p>
                      <a:pPr algn="ctr" fontAlgn="t"/>
                      <a:r>
                        <a:rPr lang="en-US" sz="900" u="none" strike="noStrike">
                          <a:effectLst/>
                        </a:rPr>
                        <a:t>3.1</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Call to Order  802.24.1 Smart Grid Task Group</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174121910"/>
                  </a:ext>
                </a:extLst>
              </a:tr>
              <a:tr h="160029">
                <a:tc>
                  <a:txBody>
                    <a:bodyPr/>
                    <a:lstStyle/>
                    <a:p>
                      <a:pPr algn="ctr" fontAlgn="t"/>
                      <a:r>
                        <a:rPr lang="en-US" sz="900" u="none" strike="noStrike">
                          <a:effectLst/>
                        </a:rPr>
                        <a:t>3.2</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Comments and feedback from NIST on Smart Grid Wireless Standards Matrix</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393209560"/>
                  </a:ext>
                </a:extLst>
              </a:tr>
              <a:tr h="415312">
                <a:tc>
                  <a:txBody>
                    <a:bodyPr/>
                    <a:lstStyle/>
                    <a:p>
                      <a:pPr algn="ctr" fontAlgn="t"/>
                      <a:r>
                        <a:rPr lang="en-US" sz="900" u="none" strike="noStrike">
                          <a:effectLst/>
                        </a:rPr>
                        <a:t>3.3</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Any incoming comments from  IEEE PES PSCC S6 Task Force regarding 802.24 contribution to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564820511"/>
                  </a:ext>
                </a:extLst>
              </a:tr>
              <a:tr h="314319">
                <a:tc>
                  <a:txBody>
                    <a:bodyPr/>
                    <a:lstStyle/>
                    <a:p>
                      <a:pPr algn="ctr" fontAlgn="t"/>
                      <a:r>
                        <a:rPr lang="en-US" sz="900" u="none" strike="noStrike">
                          <a:effectLst/>
                        </a:rPr>
                        <a:t>3.4</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Liasion Discussion of IEC SEG8 report "Monitoring and impact assessment of emerging technologies and architectures"</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065964131"/>
                  </a:ext>
                </a:extLst>
              </a:tr>
              <a:tr h="160029">
                <a:tc>
                  <a:txBody>
                    <a:bodyPr/>
                    <a:lstStyle/>
                    <a:p>
                      <a:pPr algn="ctr" fontAlgn="t"/>
                      <a:r>
                        <a:rPr lang="en-US" sz="900" u="none" strike="noStrike">
                          <a:effectLst/>
                        </a:rPr>
                        <a:t>3.5</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Coordination with 802.19 on 802.15.4g and 802.11ah Coexistence project</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370127804"/>
                  </a:ext>
                </a:extLst>
              </a:tr>
              <a:tr h="160029">
                <a:tc>
                  <a:txBody>
                    <a:bodyPr/>
                    <a:lstStyle/>
                    <a:p>
                      <a:pPr algn="ctr" fontAlgn="t"/>
                      <a:r>
                        <a:rPr lang="en-US" sz="900" u="none" strike="noStrike">
                          <a:effectLst/>
                        </a:rPr>
                        <a:t>3.6</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802.24 New Action Items, New Activities, AOB</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5:35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847541149"/>
                  </a:ext>
                </a:extLst>
              </a:tr>
              <a:tr h="160029">
                <a:tc>
                  <a:txBody>
                    <a:bodyPr/>
                    <a:lstStyle/>
                    <a:p>
                      <a:pPr algn="ctr" fontAlgn="t"/>
                      <a:r>
                        <a:rPr lang="en-US" sz="900" u="none" strike="noStrike">
                          <a:effectLst/>
                        </a:rPr>
                        <a:t>3.7</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r" fontAlgn="b"/>
                      <a:r>
                        <a:rPr lang="en-US" sz="1000" u="none" strike="noStrike" dirty="0">
                          <a:effectLst/>
                        </a:rPr>
                        <a:t>5:45 PM</a:t>
                      </a:r>
                      <a:endParaRPr lang="en-US" sz="1000" b="0" i="0" u="none" strike="noStrike" dirty="0">
                        <a:solidFill>
                          <a:srgbClr val="000000"/>
                        </a:solidFill>
                        <a:effectLst/>
                        <a:latin typeface="Times New Roman1"/>
                      </a:endParaRPr>
                    </a:p>
                  </a:txBody>
                  <a:tcPr marL="5669" marR="5669" marT="5669" marB="0" anchor="b"/>
                </a:tc>
                <a:extLst>
                  <a:ext uri="{0D108BD9-81ED-4DB2-BD59-A6C34878D82A}">
                    <a16:rowId xmlns:a16="http://schemas.microsoft.com/office/drawing/2014/main" val="118336662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lnSpcReduction="10000"/>
          </a:bodyPr>
          <a:lstStyle/>
          <a:p>
            <a:r>
              <a:rPr lang="en-US" b="1" dirty="0"/>
              <a:t>January 2018 Study Report – "Standards for integrating Home Automation IoT to Power Utilities Communication Systems“</a:t>
            </a:r>
          </a:p>
          <a:p>
            <a:endParaRPr lang="en-US" dirty="0"/>
          </a:p>
          <a:p>
            <a:r>
              <a:rPr lang="en-US" dirty="0"/>
              <a:t>Placeholder for any discussing any liaison input or review of new draft</a:t>
            </a:r>
          </a:p>
          <a:p>
            <a:r>
              <a:rPr lang="en-US" dirty="0"/>
              <a:t>Nothing received as of Nov meeting</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92500" lnSpcReduction="1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475366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0C87C-3955-4CB1-8842-120AB12C54DA}"/>
              </a:ext>
            </a:extLst>
          </p:cNvPr>
          <p:cNvSpPr>
            <a:spLocks noGrp="1"/>
          </p:cNvSpPr>
          <p:nvPr>
            <p:ph type="title"/>
          </p:nvPr>
        </p:nvSpPr>
        <p:spPr/>
        <p:txBody>
          <a:bodyPr/>
          <a:lstStyle/>
          <a:p>
            <a:r>
              <a:rPr lang="en-US" dirty="0"/>
              <a:t>IEC SEG8</a:t>
            </a:r>
          </a:p>
        </p:txBody>
      </p:sp>
      <p:sp>
        <p:nvSpPr>
          <p:cNvPr id="3" name="Content Placeholder 2">
            <a:extLst>
              <a:ext uri="{FF2B5EF4-FFF2-40B4-BE49-F238E27FC236}">
                <a16:creationId xmlns:a16="http://schemas.microsoft.com/office/drawing/2014/main" id="{BD7C93D3-44A7-403F-BAB8-276E05F64F23}"/>
              </a:ext>
            </a:extLst>
          </p:cNvPr>
          <p:cNvSpPr>
            <a:spLocks noGrp="1"/>
          </p:cNvSpPr>
          <p:nvPr>
            <p:ph idx="1"/>
          </p:nvPr>
        </p:nvSpPr>
        <p:spPr/>
        <p:txBody>
          <a:bodyPr>
            <a:normAutofit fontScale="70000" lnSpcReduction="20000"/>
          </a:bodyPr>
          <a:lstStyle/>
          <a:p>
            <a:r>
              <a:rPr lang="en-US" dirty="0"/>
              <a:t>Document review and discussion</a:t>
            </a:r>
          </a:p>
          <a:p>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r>
              <a:rPr lang="en-US" dirty="0"/>
              <a:t>Updated version uploaded to private area with annotations</a:t>
            </a:r>
          </a:p>
          <a:p>
            <a:pPr lvl="1"/>
            <a:r>
              <a:rPr lang="en-US" dirty="0"/>
              <a:t>IEC_SEG8_Deliverable2_draft_181118_ext_(dot24 annotations 2018-11-15).pdf</a:t>
            </a:r>
          </a:p>
          <a:p>
            <a:r>
              <a:rPr lang="en-US" dirty="0"/>
              <a:t>Call for other 802 WGs to participate in review and provide comments</a:t>
            </a:r>
          </a:p>
          <a:p>
            <a:endParaRPr lang="en-US" dirty="0"/>
          </a:p>
        </p:txBody>
      </p:sp>
      <p:sp>
        <p:nvSpPr>
          <p:cNvPr id="4" name="Footer Placeholder 3">
            <a:extLst>
              <a:ext uri="{FF2B5EF4-FFF2-40B4-BE49-F238E27FC236}">
                <a16:creationId xmlns:a16="http://schemas.microsoft.com/office/drawing/2014/main" id="{845D7892-36FE-4AB6-B3A1-266C7422012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49A7892-2845-4203-ADC8-E469C10EE07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3383262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a:t>
            </a:r>
          </a:p>
          <a:p>
            <a:pPr lvl="1"/>
            <a:r>
              <a:rPr lang="en-US" dirty="0"/>
              <a:t>New modules for 11ah 15.4g</a:t>
            </a:r>
          </a:p>
          <a:p>
            <a:pPr lvl="1"/>
            <a:endParaRPr lang="en-US" dirty="0"/>
          </a:p>
          <a:p>
            <a:r>
              <a:rPr lang="en-US" dirty="0"/>
              <a:t>No action at this meeting</a:t>
            </a:r>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10000"/>
          </a:bodyPr>
          <a:lstStyle/>
          <a:p>
            <a:r>
              <a:rPr lang="en-US" dirty="0"/>
              <a:t>Action Items from this meeting</a:t>
            </a:r>
          </a:p>
          <a:p>
            <a:pPr lvl="1"/>
            <a:r>
              <a:rPr lang="en-US" dirty="0"/>
              <a:t>Put Sub 1 GHz white paper on 802.24 web site</a:t>
            </a:r>
          </a:p>
          <a:p>
            <a:pPr lvl="1"/>
            <a:r>
              <a:rPr lang="en-US" dirty="0"/>
              <a:t>Update Call for Comments on TSN</a:t>
            </a:r>
          </a:p>
          <a:p>
            <a:pPr lvl="1"/>
            <a:r>
              <a:rPr lang="en-US" dirty="0"/>
              <a:t>Call for comments on SEG8 document</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fontScale="92500" lnSpcReduction="20000"/>
          </a:bodyPr>
          <a:lstStyle/>
          <a:p>
            <a:endParaRPr lang="en-US" dirty="0"/>
          </a:p>
          <a:p>
            <a:r>
              <a:rPr lang="en-US" dirty="0"/>
              <a:t>Approve September minutes</a:t>
            </a:r>
          </a:p>
          <a:p>
            <a:pPr lvl="1"/>
            <a:r>
              <a:rPr lang="en-US" dirty="0"/>
              <a:t>24-18-0021r0 </a:t>
            </a:r>
          </a:p>
          <a:p>
            <a:pPr lvl="1"/>
            <a:endParaRPr lang="en-US" dirty="0"/>
          </a:p>
          <a:p>
            <a:pPr lvl="1"/>
            <a:endParaRPr lang="en-US" dirty="0"/>
          </a:p>
          <a:p>
            <a:r>
              <a:rPr lang="en-US" dirty="0"/>
              <a:t>TAG Action Items from September:</a:t>
            </a:r>
          </a:p>
          <a:p>
            <a:pPr lvl="1"/>
            <a:r>
              <a:rPr lang="en-US" dirty="0"/>
              <a:t>Send Sub-1GHz white paper back to Tanya at IEEE for publishing.  </a:t>
            </a:r>
          </a:p>
          <a:p>
            <a:pPr lvl="1"/>
            <a:r>
              <a:rPr lang="en-US" dirty="0"/>
              <a:t>Farrokh </a:t>
            </a:r>
            <a:r>
              <a:rPr lang="en-US" dirty="0" err="1"/>
              <a:t>Khatibi</a:t>
            </a:r>
            <a:r>
              <a:rPr lang="en-US" dirty="0"/>
              <a:t> will provide introduction to ATIS group for liaison</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Returned by Tanya at IEEE for final review</a:t>
            </a:r>
          </a:p>
          <a:p>
            <a:r>
              <a:rPr lang="en-US" dirty="0"/>
              <a:t>Review, return, and approve to publish</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33188</TotalTime>
  <Words>3038</Words>
  <Application>Microsoft Office PowerPoint</Application>
  <PresentationFormat>On-screen Show (4:3)</PresentationFormat>
  <Paragraphs>514</Paragraphs>
  <Slides>34</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34</vt:i4>
      </vt:variant>
    </vt:vector>
  </HeadingPairs>
  <TitlesOfParts>
    <vt:vector size="44"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802.24-18-0024r4</vt:lpstr>
      <vt:lpstr>Guidelines for IEEE-SA Meetings</vt:lpstr>
      <vt:lpstr>Participation in IEEE 802 Meetings</vt:lpstr>
      <vt:lpstr>Administration</vt:lpstr>
      <vt:lpstr>802.24 TAG</vt:lpstr>
      <vt:lpstr>Sub 1 GHz White Paper</vt:lpstr>
      <vt:lpstr>Tuesday 802.24.1</vt:lpstr>
      <vt:lpstr>ITU and Radio Regulatory Items</vt:lpstr>
      <vt:lpstr>TSN White Paper</vt:lpstr>
      <vt:lpstr>Future Opportunities Tracking</vt:lpstr>
      <vt:lpstr>“Low latency” White Paper</vt:lpstr>
      <vt:lpstr>Future Opportunities Tracking (.2)</vt:lpstr>
      <vt:lpstr>Future Opportunities Tracking</vt:lpstr>
      <vt:lpstr>Other Future Opportunities</vt:lpstr>
      <vt:lpstr>2019 Planning</vt:lpstr>
      <vt:lpstr>Recess until 18:00</vt:lpstr>
      <vt:lpstr>TSN White Paper – Joint review with 802.1 TSN</vt:lpstr>
      <vt:lpstr>Wednesday 802.24 TAG</vt:lpstr>
      <vt:lpstr>“Network Integration” action item</vt:lpstr>
      <vt:lpstr>Contribution</vt:lpstr>
      <vt:lpstr>Discussion</vt:lpstr>
      <vt:lpstr>Wednesday 802.24.2 IoT TG</vt:lpstr>
      <vt:lpstr>802.24.2</vt:lpstr>
      <vt:lpstr>802.24.2</vt:lpstr>
      <vt:lpstr>Building engagement in TG2 IoT</vt:lpstr>
      <vt:lpstr>Thursday 802.24.1 Smart Grid TG</vt:lpstr>
      <vt:lpstr>Wireless Matrix</vt:lpstr>
      <vt:lpstr>IEEE PSCC TF S6 </vt:lpstr>
      <vt:lpstr>Liaison with IEC SEG8</vt:lpstr>
      <vt:lpstr>IEC SEG8</vt:lpstr>
      <vt:lpstr>802.15.4g and 802.11ah Coexistence</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593</cp:revision>
  <cp:lastPrinted>1998-02-10T13:28:06Z</cp:lastPrinted>
  <dcterms:created xsi:type="dcterms:W3CDTF">2015-05-13T21:49:41Z</dcterms:created>
  <dcterms:modified xsi:type="dcterms:W3CDTF">2018-11-15T10:35:04Z</dcterms:modified>
</cp:coreProperties>
</file>