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8" r:id="rId2"/>
    <p:sldId id="447" r:id="rId3"/>
    <p:sldId id="285" r:id="rId4"/>
    <p:sldId id="414" r:id="rId5"/>
    <p:sldId id="418" r:id="rId6"/>
    <p:sldId id="259" r:id="rId7"/>
    <p:sldId id="270" r:id="rId8"/>
    <p:sldId id="439" r:id="rId9"/>
    <p:sldId id="434" r:id="rId10"/>
    <p:sldId id="325" r:id="rId11"/>
    <p:sldId id="415" r:id="rId12"/>
    <p:sldId id="406" r:id="rId13"/>
    <p:sldId id="463" r:id="rId14"/>
    <p:sldId id="396" r:id="rId15"/>
    <p:sldId id="466" r:id="rId16"/>
    <p:sldId id="467" r:id="rId17"/>
    <p:sldId id="455" r:id="rId18"/>
    <p:sldId id="457" r:id="rId19"/>
    <p:sldId id="459" r:id="rId20"/>
    <p:sldId id="448" r:id="rId21"/>
    <p:sldId id="465" r:id="rId22"/>
    <p:sldId id="416" r:id="rId23"/>
    <p:sldId id="460" r:id="rId24"/>
    <p:sldId id="461" r:id="rId25"/>
    <p:sldId id="433" r:id="rId26"/>
    <p:sldId id="391" r:id="rId27"/>
    <p:sldId id="462" r:id="rId28"/>
    <p:sldId id="450" r:id="rId29"/>
    <p:sldId id="452" r:id="rId30"/>
    <p:sldId id="453" r:id="rId31"/>
    <p:sldId id="454" r:id="rId32"/>
    <p:sldId id="446"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49" autoAdjust="0"/>
    <p:restoredTop sz="94099" autoAdjust="0"/>
  </p:normalViewPr>
  <p:slideViewPr>
    <p:cSldViewPr>
      <p:cViewPr varScale="1">
        <p:scale>
          <a:sx n="142" d="100"/>
          <a:sy n="142" d="100"/>
        </p:scale>
        <p:origin x="427" y="110"/>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413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802.24-18-0025r1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24/dcn/18/24-18-0023-00-sgtg-comment-spreadsheet.xlsx" TargetMode="External"/><Relationship Id="rId2" Type="http://schemas.openxmlformats.org/officeDocument/2006/relationships/hyperlink" Target="https://mentor.ieee.org/802.24/dcn/18/24-18-0022-00-sgtg-utility-applications-of-time-sensitive-networking-white-paper.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November 2018 Meeting</a:t>
            </a:r>
          </a:p>
          <a:p>
            <a:endParaRPr lang="en-US" dirty="0"/>
          </a:p>
          <a:p>
            <a:r>
              <a:rPr lang="en-US" dirty="0"/>
              <a:t>Bangkok, Thailand</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a:bodyPr>
          <a:lstStyle/>
          <a:p>
            <a:pPr marL="457200" lvl="1" indent="0">
              <a:buNone/>
            </a:pPr>
            <a:endParaRPr lang="en-US" dirty="0"/>
          </a:p>
          <a:p>
            <a:r>
              <a:rPr lang="en-US" dirty="0"/>
              <a:t>Update from 802.18 – Jay Holcomb</a:t>
            </a:r>
          </a:p>
          <a:p>
            <a:endParaRPr lang="en-US" dirty="0"/>
          </a:p>
          <a:p>
            <a:r>
              <a:rPr lang="en-US" dirty="0"/>
              <a:t>Open Questions</a:t>
            </a:r>
          </a:p>
          <a:p>
            <a:pPr lvl="1"/>
            <a:r>
              <a:rPr lang="en-US" dirty="0"/>
              <a:t>RE: FCC notice on 3.7 – 4.2 GHz. Are sharing rules similar to CBRS? </a:t>
            </a:r>
          </a:p>
          <a:p>
            <a:pPr lvl="2"/>
            <a:r>
              <a:rPr lang="en-US" dirty="0"/>
              <a:t>Implication of CBRS rules for Smart Grid FANs  - topic for white paper? </a:t>
            </a:r>
          </a:p>
          <a:p>
            <a:pPr lvl="1"/>
            <a:endParaRPr lang="en-US" dirty="0"/>
          </a:p>
          <a:p>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11</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685800" y="1752600"/>
            <a:ext cx="7772400" cy="4343400"/>
          </a:xfrm>
        </p:spPr>
        <p:txBody>
          <a:bodyPr>
            <a:normAutofit fontScale="77500" lnSpcReduction="20000"/>
          </a:bodyPr>
          <a:lstStyle/>
          <a:p>
            <a:r>
              <a:rPr lang="en-US" dirty="0"/>
              <a:t>802.1 TSN interested parties joining 802.24 for this meeting slot</a:t>
            </a:r>
          </a:p>
          <a:p>
            <a:endParaRPr lang="en-US" dirty="0"/>
          </a:p>
          <a:p>
            <a:r>
              <a:rPr lang="en-US" dirty="0"/>
              <a:t>Comment Collection</a:t>
            </a:r>
          </a:p>
          <a:p>
            <a:pPr lvl="1"/>
            <a:r>
              <a:rPr lang="en-US" dirty="0"/>
              <a:t>The 802.24 TAG and 802.1 TSN TG solicit comments on </a:t>
            </a:r>
            <a:r>
              <a:rPr lang="en-US" dirty="0">
                <a:hlinkClick r:id="rId2"/>
              </a:rPr>
              <a:t>802.24-18-0011-00-sgtg</a:t>
            </a:r>
            <a:r>
              <a:rPr lang="en-US" dirty="0"/>
              <a:t>  "Utility Applications of Time Sensitive Networking White Paper"</a:t>
            </a:r>
          </a:p>
          <a:p>
            <a:pPr lvl="1"/>
            <a:r>
              <a:rPr lang="en-US" dirty="0">
                <a:hlinkClick r:id="rId3"/>
              </a:rPr>
              <a:t>Comment submittal spreadsheet</a:t>
            </a:r>
            <a:r>
              <a:rPr lang="en-US" dirty="0"/>
              <a:t> provided </a:t>
            </a:r>
          </a:p>
          <a:p>
            <a:endParaRPr lang="en-US" dirty="0"/>
          </a:p>
          <a:p>
            <a:r>
              <a:rPr lang="en-US" dirty="0"/>
              <a:t>Combined Comments Document </a:t>
            </a:r>
          </a:p>
          <a:p>
            <a:pPr lvl="1"/>
            <a:r>
              <a:rPr lang="en-US" dirty="0"/>
              <a:t>(to be prepared after closing of collection)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EAE77-FEBD-4B98-8CF0-053435651183}"/>
              </a:ext>
            </a:extLst>
          </p:cNvPr>
          <p:cNvSpPr>
            <a:spLocks noGrp="1"/>
          </p:cNvSpPr>
          <p:nvPr>
            <p:ph type="title"/>
          </p:nvPr>
        </p:nvSpPr>
        <p:spPr/>
        <p:txBody>
          <a:bodyPr/>
          <a:lstStyle/>
          <a:p>
            <a:r>
              <a:rPr lang="en-US" dirty="0"/>
              <a:t>TSN White Paper – comment resolution</a:t>
            </a:r>
          </a:p>
        </p:txBody>
      </p:sp>
      <p:sp>
        <p:nvSpPr>
          <p:cNvPr id="3" name="Content Placeholder 2">
            <a:extLst>
              <a:ext uri="{FF2B5EF4-FFF2-40B4-BE49-F238E27FC236}">
                <a16:creationId xmlns:a16="http://schemas.microsoft.com/office/drawing/2014/main" id="{A324204B-B828-4D9D-9482-53B65EFADB69}"/>
              </a:ext>
            </a:extLst>
          </p:cNvPr>
          <p:cNvSpPr>
            <a:spLocks noGrp="1"/>
          </p:cNvSpPr>
          <p:nvPr>
            <p:ph idx="1"/>
          </p:nvPr>
        </p:nvSpPr>
        <p:spPr/>
        <p:txBody>
          <a:bodyPr/>
          <a:lstStyle/>
          <a:p>
            <a:r>
              <a:rPr lang="en-US" dirty="0"/>
              <a:t>Notes</a:t>
            </a:r>
          </a:p>
        </p:txBody>
      </p:sp>
      <p:sp>
        <p:nvSpPr>
          <p:cNvPr id="4" name="Footer Placeholder 3">
            <a:extLst>
              <a:ext uri="{FF2B5EF4-FFF2-40B4-BE49-F238E27FC236}">
                <a16:creationId xmlns:a16="http://schemas.microsoft.com/office/drawing/2014/main" id="{C2310CB9-570C-4602-B06E-AB81D470EF6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89DFAE3-8823-44CC-ADEA-A8D0C0759B3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3314548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“Network Integration” action item</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685800" y="1981200"/>
            <a:ext cx="7772400" cy="4572000"/>
          </a:xfrm>
        </p:spPr>
        <p:txBody>
          <a:bodyPr>
            <a:normAutofit fontScale="62500" lnSpcReduction="20000"/>
          </a:bodyPr>
          <a:lstStyle/>
          <a:p>
            <a:r>
              <a:rPr lang="en-US" dirty="0"/>
              <a:t>Action assigned from 802 EC leadership conference in July. </a:t>
            </a:r>
          </a:p>
          <a:p>
            <a:pPr lvl="1"/>
            <a:r>
              <a:rPr lang="en-US" dirty="0"/>
              <a:t>Discussion on role and positioning of IEEE 802 in standards, especially with respect to 3GPP and the publicity on “5G”</a:t>
            </a:r>
          </a:p>
          <a:p>
            <a:r>
              <a:rPr lang="en-US" dirty="0"/>
              <a:t>What is meant by Network Integration?</a:t>
            </a:r>
          </a:p>
          <a:p>
            <a:pPr lvl="1"/>
            <a:r>
              <a:rPr lang="en-US" dirty="0"/>
              <a:t>Does the IEEE 802 architecture provide a unique value to vertical market?</a:t>
            </a:r>
          </a:p>
          <a:p>
            <a:pPr lvl="1"/>
            <a:r>
              <a:rPr lang="en-US" dirty="0"/>
              <a:t>Is IEEE 802 more suited to deployment in the communication infrastructure of private enterprise, industry, and the individual user? (Compared to 3GPP, which is more oriented towards service providers?)</a:t>
            </a:r>
          </a:p>
          <a:p>
            <a:pPr lvl="1"/>
            <a:r>
              <a:rPr lang="en-US" dirty="0"/>
              <a:t>The IEEE 802 architecture enables networks that are like Ethernet: Well understood, mature, predictable. A “cleaner” integration of disparate technologies under the common architecture and addressing.</a:t>
            </a:r>
          </a:p>
          <a:p>
            <a:r>
              <a:rPr lang="en-US" dirty="0"/>
              <a:t>Can we develop a clearer definition and description of this distinction and the value for the user / implementer?</a:t>
            </a:r>
          </a:p>
          <a:p>
            <a:r>
              <a:rPr lang="en-US" dirty="0"/>
              <a:t>Can this be developed into a white paper?</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506322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802.24.2</a:t>
            </a:r>
            <a:br>
              <a:rPr lang="en-US" dirty="0"/>
            </a:br>
            <a:r>
              <a:rPr lang="en-US" dirty="0"/>
              <a:t>IoT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4060941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802.24.2 Liaison Coordinator's Report</a:t>
            </a:r>
          </a:p>
          <a:p>
            <a:pPr lvl="1"/>
            <a:r>
              <a:rPr lang="en-US" dirty="0"/>
              <a:t>Peter Jones</a:t>
            </a:r>
          </a:p>
          <a:p>
            <a:pPr rtl="0" eaLnBrk="1" fontAlgn="base" hangingPunct="1"/>
            <a:endParaRPr lang="en-US" sz="3200" kern="1200" dirty="0">
              <a:solidFill>
                <a:schemeClr val="tx1"/>
              </a:solidFill>
              <a:effectLst/>
              <a:latin typeface="+mn-lt"/>
              <a:ea typeface="+mn-ea"/>
              <a:cs typeface="+mn-cs"/>
            </a:endParaRPr>
          </a:p>
          <a:p>
            <a:pPr rtl="0" eaLnBrk="1" fontAlgn="base" hangingPunct="1"/>
            <a:r>
              <a:rPr lang="en-US" sz="3200" kern="1200" dirty="0">
                <a:solidFill>
                  <a:schemeClr val="tx1"/>
                </a:solidFill>
                <a:effectLst/>
                <a:latin typeface="+mn-lt"/>
                <a:ea typeface="+mn-ea"/>
                <a:cs typeface="+mn-cs"/>
              </a:rPr>
              <a:t>Wi-Fi Alliance Liaison</a:t>
            </a:r>
          </a:p>
          <a:p>
            <a:pPr lvl="1"/>
            <a:r>
              <a:rPr lang="en-US" dirty="0"/>
              <a:t>Informal structure</a:t>
            </a:r>
          </a:p>
          <a:p>
            <a:pPr lvl="1"/>
            <a:r>
              <a:rPr lang="en-US" dirty="0"/>
              <a:t>Sharing WFA document on IoT Use Cases</a:t>
            </a:r>
          </a:p>
          <a:p>
            <a:pPr lvl="1"/>
            <a:r>
              <a:rPr lang="en-US" dirty="0"/>
              <a:t>Review and response</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547777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a:xfrm>
            <a:off x="685800" y="1752600"/>
            <a:ext cx="7772400" cy="4343400"/>
          </a:xfrm>
        </p:spPr>
        <p:txBody>
          <a:bodyPr>
            <a:normAutofit fontScale="70000" lnSpcReduction="200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endParaRPr lang="en-US" dirty="0"/>
          </a:p>
          <a:p>
            <a:r>
              <a:rPr lang="en-US" dirty="0"/>
              <a:t>Start Single Pair Ethernet white paper through IEEE process</a:t>
            </a:r>
          </a:p>
          <a:p>
            <a:pPr lvl="1"/>
            <a:r>
              <a:rPr lang="en-US" dirty="0"/>
              <a:t>802.24-18-0011r0</a:t>
            </a:r>
          </a:p>
          <a:p>
            <a:pPr lvl="1"/>
            <a:r>
              <a:rPr lang="en-US" dirty="0"/>
              <a:t>Comment collection on reflector</a:t>
            </a:r>
          </a:p>
          <a:p>
            <a:pPr lvl="1"/>
            <a:endParaRPr lang="en-US" dirty="0"/>
          </a:p>
          <a:p>
            <a:pPr lvl="1"/>
            <a:r>
              <a:rPr lang="en-US" dirty="0"/>
              <a:t>TIA and IEC standards related to SPE and IoT</a:t>
            </a:r>
          </a:p>
          <a:p>
            <a:pPr lvl="2"/>
            <a:r>
              <a:rPr lang="en-US" dirty="0"/>
              <a:t>TIA TR42 report to 802.3, ISO IEC SC25</a:t>
            </a:r>
          </a:p>
          <a:p>
            <a:pPr lvl="2"/>
            <a:r>
              <a:rPr lang="en-US" dirty="0"/>
              <a:t>Power over Ethernet – UL and NEC are getting involved</a:t>
            </a:r>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Building engagement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lnSpcReduction="100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4013319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26 Voting Members</a:t>
            </a:r>
          </a:p>
          <a:p>
            <a:pPr marL="342900" lvl="1" indent="-342900">
              <a:buFontTx/>
              <a:buChar char="•"/>
            </a:pPr>
            <a:r>
              <a:rPr lang="en-US" altLang="en-US" dirty="0"/>
              <a:t>Agenda: 	</a:t>
            </a:r>
            <a:r>
              <a:rPr lang="en-US" dirty="0"/>
              <a:t>24-18-0024-00-0000</a:t>
            </a:r>
            <a:endParaRPr lang="en-US" altLang="en-US" dirty="0"/>
          </a:p>
          <a:p>
            <a:r>
              <a:rPr lang="en-US" altLang="en-US" dirty="0"/>
              <a:t>Meetings for the Week</a:t>
            </a:r>
          </a:p>
          <a:p>
            <a:pPr lvl="1"/>
            <a:r>
              <a:rPr lang="en-US" altLang="en-US" dirty="0"/>
              <a:t>Tuesday PM2		24.1	</a:t>
            </a:r>
          </a:p>
          <a:p>
            <a:pPr lvl="1"/>
            <a:r>
              <a:rPr lang="en-US" altLang="en-US" dirty="0"/>
              <a:t>Wednesday PM2		24.2</a:t>
            </a:r>
          </a:p>
          <a:p>
            <a:pPr lvl="1"/>
            <a:r>
              <a:rPr lang="en-US" altLang="en-US" dirty="0"/>
              <a:t>Thursday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A8A53BA-8AC1-4198-98C7-D32B8C8ADEC0}"/>
              </a:ext>
            </a:extLst>
          </p:cNvPr>
          <p:cNvSpPr>
            <a:spLocks noGrp="1"/>
          </p:cNvSpPr>
          <p:nvPr>
            <p:ph type="title"/>
          </p:nvPr>
        </p:nvSpPr>
        <p:spPr/>
        <p:txBody>
          <a:bodyPr/>
          <a:lstStyle/>
          <a:p>
            <a:r>
              <a:rPr lang="en-US" dirty="0"/>
              <a:t>Wireless Matrix</a:t>
            </a:r>
          </a:p>
        </p:txBody>
      </p:sp>
      <p:sp>
        <p:nvSpPr>
          <p:cNvPr id="7" name="Content Placeholder 6">
            <a:extLst>
              <a:ext uri="{FF2B5EF4-FFF2-40B4-BE49-F238E27FC236}">
                <a16:creationId xmlns:a16="http://schemas.microsoft.com/office/drawing/2014/main" id="{7AC867CA-75F5-4ABD-A2E8-9AB748AE7A0F}"/>
              </a:ext>
            </a:extLst>
          </p:cNvPr>
          <p:cNvSpPr>
            <a:spLocks noGrp="1"/>
          </p:cNvSpPr>
          <p:nvPr>
            <p:ph idx="1"/>
          </p:nvPr>
        </p:nvSpPr>
        <p:spPr/>
        <p:txBody>
          <a:bodyPr>
            <a:normAutofit fontScale="40000" lnSpcReduction="20000"/>
          </a:bodyPr>
          <a:lstStyle/>
          <a:p>
            <a:r>
              <a:rPr lang="en-US" dirty="0"/>
              <a:t>Feedback and questions have come in from SEPA and NIST</a:t>
            </a:r>
          </a:p>
          <a:p>
            <a:endParaRPr lang="en-US" dirty="0"/>
          </a:p>
          <a:p>
            <a:r>
              <a:rPr lang="en-US" dirty="0"/>
              <a:t>IEEE </a:t>
            </a:r>
            <a:r>
              <a:rPr lang="en-US" dirty="0" err="1"/>
              <a:t>Std</a:t>
            </a:r>
            <a:r>
              <a:rPr lang="en-US" dirty="0"/>
              <a:t> 802.11ah:</a:t>
            </a:r>
          </a:p>
          <a:p>
            <a:pPr lvl="1"/>
            <a:r>
              <a:rPr lang="en-US" dirty="0"/>
              <a:t>What version did we use to populate the matrix that the spreadsheet content file was dated 09-03-13 (assuming that was 2013)? What David called out and I see also is the IEEE </a:t>
            </a:r>
            <a:r>
              <a:rPr lang="en-US" dirty="0" err="1"/>
              <a:t>Std</a:t>
            </a:r>
            <a:r>
              <a:rPr lang="en-US" dirty="0"/>
              <a:t> 802.11ah-2016 (approved Dec2016, pub May2017). I really thought the prior work was just on released standards, was I wrong?</a:t>
            </a:r>
          </a:p>
          <a:p>
            <a:pPr lvl="1"/>
            <a:r>
              <a:rPr lang="en-US" dirty="0"/>
              <a:t>Tim reported early on that 802.11ah review/update was delegated to Alfred </a:t>
            </a:r>
            <a:r>
              <a:rPr lang="en-US" dirty="0" err="1"/>
              <a:t>Asterjadhi</a:t>
            </a:r>
            <a:r>
              <a:rPr lang="en-US" dirty="0"/>
              <a:t> and it was completed, except for a spectrum efficiency Q which was assigned to 802.11ax chair to investigate. Was that 11ah review/updated folded back into the matrix? Tim/Doug this is a question for you two.</a:t>
            </a:r>
          </a:p>
          <a:p>
            <a:pPr lvl="1"/>
            <a:r>
              <a:rPr lang="en-US" dirty="0"/>
              <a:t>If the 11ah update folded in, my diff compare between the earlier 2013 matrix version with our working version, did not indicate any content changes for 11ah. So did the IEEE members of this year’s matrix review/updating, work from 2016 version and did not note any diffs from the 2013-2014 era content?</a:t>
            </a:r>
          </a:p>
          <a:p>
            <a:r>
              <a:rPr lang="en-US" dirty="0"/>
              <a:t>IEEE </a:t>
            </a:r>
            <a:r>
              <a:rPr lang="en-US" dirty="0" err="1"/>
              <a:t>Std</a:t>
            </a:r>
            <a:r>
              <a:rPr lang="en-US" dirty="0"/>
              <a:t> 802.11, 802.11ac, 802.11n:</a:t>
            </a:r>
          </a:p>
          <a:p>
            <a:pPr lvl="1"/>
            <a:r>
              <a:rPr lang="en-US" dirty="0"/>
              <a:t>Was 802.11 reviewed and updated? If updated, which version was it updated to? If it was the latest version, then as David stated, the latest version of 802.11 is 802.11-2016 and it contains 802.11ac-2013 and 802.11n-2009 and therefor the entries for 11ac and 11n should be deleted, correct? The assumption is that 11n and 11ac names should be changed to indicate 802.11n-2009 and 802.11ac-2013. </a:t>
            </a:r>
          </a:p>
          <a:p>
            <a:endParaRPr lang="en-US" dirty="0"/>
          </a:p>
          <a:p>
            <a:r>
              <a:rPr lang="en-US" dirty="0"/>
              <a:t>IEEE 802.15.4 HRP-UWB – David using that ref for web searches does bring up several scholarly hits via Google, or check with Ruben Salazar (</a:t>
            </a:r>
            <a:r>
              <a:rPr lang="en-US" dirty="0" err="1"/>
              <a:t>Landis+Gyr</a:t>
            </a:r>
            <a:r>
              <a:rPr lang="en-US" dirty="0"/>
              <a:t>)</a:t>
            </a:r>
          </a:p>
          <a:p>
            <a:endParaRPr lang="en-US" dirty="0"/>
          </a:p>
        </p:txBody>
      </p:sp>
      <p:sp>
        <p:nvSpPr>
          <p:cNvPr id="4" name="Footer Placeholder 3">
            <a:extLst>
              <a:ext uri="{FF2B5EF4-FFF2-40B4-BE49-F238E27FC236}">
                <a16:creationId xmlns:a16="http://schemas.microsoft.com/office/drawing/2014/main" id="{8D716102-1F1A-49E9-914E-3D3C97539BF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22FAA94-B7E4-4D03-B712-E471ABA5B1D2}"/>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21</a:t>
            </a:fld>
            <a:endParaRPr lang="en-US" altLang="en-US"/>
          </a:p>
        </p:txBody>
      </p:sp>
    </p:spTree>
    <p:extLst>
      <p:ext uri="{BB962C8B-B14F-4D97-AF65-F5344CB8AC3E}">
        <p14:creationId xmlns:p14="http://schemas.microsoft.com/office/powerpoint/2010/main" val="2313047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b="1" dirty="0"/>
              <a:t>IEEE PSCC TF S6 </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normAutofit/>
          </a:bodyPr>
          <a:lstStyle/>
          <a:p>
            <a:r>
              <a:rPr lang="en-US" b="1" dirty="0"/>
              <a:t>January 2018 Study Report – "Standards for integrating Home Automation IoT to Power Utilities Communication Systems“</a:t>
            </a:r>
          </a:p>
          <a:p>
            <a:endParaRPr lang="en-US" dirty="0"/>
          </a:p>
          <a:p>
            <a:r>
              <a:rPr lang="en-US" dirty="0"/>
              <a:t>Placeholder for any discussing any liaison input or review of new draft</a:t>
            </a:r>
          </a:p>
          <a:p>
            <a:endParaRPr lang="en-US" dirty="0"/>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70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r>
              <a:rPr lang="en-US" dirty="0"/>
              <a:t>Document Sharing in 802.24 Private Area</a:t>
            </a:r>
          </a:p>
          <a:p>
            <a:pPr lvl="1"/>
            <a:r>
              <a:rPr lang="en-US" dirty="0"/>
              <a:t>“SEG 8 - COMMUNICATION TECHNOLOGIES AND ARCHITECTURES OF ELECTROTECHNICAL SYSTEMS”</a:t>
            </a:r>
          </a:p>
          <a:p>
            <a:pPr lvl="1"/>
            <a:r>
              <a:rPr lang="en-US" dirty="0"/>
              <a:t>“Monitoring and impact assessment of emerging technologies and architectures (Draft 13.08.2018)”</a:t>
            </a:r>
          </a:p>
          <a:p>
            <a:r>
              <a:rPr lang="en-US" dirty="0"/>
              <a:t>Update expected from SEG8 following their meeting 18-22 October 2018</a:t>
            </a:r>
          </a:p>
          <a:p>
            <a:pPr lvl="1"/>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475366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0C87C-3955-4CB1-8842-120AB12C54DA}"/>
              </a:ext>
            </a:extLst>
          </p:cNvPr>
          <p:cNvSpPr>
            <a:spLocks noGrp="1"/>
          </p:cNvSpPr>
          <p:nvPr>
            <p:ph type="title"/>
          </p:nvPr>
        </p:nvSpPr>
        <p:spPr/>
        <p:txBody>
          <a:bodyPr/>
          <a:lstStyle/>
          <a:p>
            <a:r>
              <a:rPr lang="en-US" dirty="0"/>
              <a:t>IEC SEG8</a:t>
            </a:r>
          </a:p>
        </p:txBody>
      </p:sp>
      <p:sp>
        <p:nvSpPr>
          <p:cNvPr id="3" name="Content Placeholder 2">
            <a:extLst>
              <a:ext uri="{FF2B5EF4-FFF2-40B4-BE49-F238E27FC236}">
                <a16:creationId xmlns:a16="http://schemas.microsoft.com/office/drawing/2014/main" id="{BD7C93D3-44A7-403F-BAB8-276E05F64F23}"/>
              </a:ext>
            </a:extLst>
          </p:cNvPr>
          <p:cNvSpPr>
            <a:spLocks noGrp="1"/>
          </p:cNvSpPr>
          <p:nvPr>
            <p:ph idx="1"/>
          </p:nvPr>
        </p:nvSpPr>
        <p:spPr/>
        <p:txBody>
          <a:bodyPr>
            <a:normAutofit fontScale="92500" lnSpcReduction="10000"/>
          </a:bodyPr>
          <a:lstStyle/>
          <a:p>
            <a:r>
              <a:rPr lang="en-US" dirty="0"/>
              <a:t>Document review and discussion</a:t>
            </a:r>
          </a:p>
          <a:p>
            <a:endParaRPr lang="en-US" dirty="0"/>
          </a:p>
          <a:p>
            <a:r>
              <a:rPr lang="en-US" dirty="0"/>
              <a:t>Key chapters relevant to input from 802.24</a:t>
            </a:r>
          </a:p>
          <a:p>
            <a:pPr lvl="1"/>
            <a:r>
              <a:rPr lang="en-US" dirty="0"/>
              <a:t>IoT Technologies</a:t>
            </a:r>
          </a:p>
          <a:p>
            <a:pPr lvl="1"/>
            <a:r>
              <a:rPr lang="en-US" dirty="0"/>
              <a:t>Single-pair Ethernet (SPE)</a:t>
            </a:r>
          </a:p>
          <a:p>
            <a:pPr lvl="1"/>
            <a:r>
              <a:rPr lang="en-US" dirty="0"/>
              <a:t>Deterministic Networking</a:t>
            </a:r>
          </a:p>
          <a:p>
            <a:pPr lvl="1"/>
            <a:r>
              <a:rPr lang="en-US" dirty="0"/>
              <a:t>Low-Power Wide-Area Networks (LPWAN)</a:t>
            </a:r>
          </a:p>
          <a:p>
            <a:pPr lvl="1"/>
            <a:r>
              <a:rPr lang="en-US" dirty="0"/>
              <a:t>V2V, V2I, V2P and V2N communication technologies</a:t>
            </a:r>
          </a:p>
        </p:txBody>
      </p:sp>
      <p:sp>
        <p:nvSpPr>
          <p:cNvPr id="4" name="Footer Placeholder 3">
            <a:extLst>
              <a:ext uri="{FF2B5EF4-FFF2-40B4-BE49-F238E27FC236}">
                <a16:creationId xmlns:a16="http://schemas.microsoft.com/office/drawing/2014/main" id="{845D7892-36FE-4AB6-B3A1-266C7422012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49A7892-2845-4203-ADC8-E469C10EE07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383262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685800" y="1600199"/>
            <a:ext cx="7772400" cy="4875213"/>
          </a:xfrm>
        </p:spPr>
        <p:txBody>
          <a:bodyPr>
            <a:normAutofit fontScale="70000" lnSpcReduction="2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endParaRPr lang="en-US" dirty="0"/>
          </a:p>
          <a:p>
            <a:r>
              <a:rPr lang="en-US" dirty="0"/>
              <a:t>If NS-3 simulation models can be shared, others in IEEE 802 could progress that work. </a:t>
            </a:r>
          </a:p>
          <a:p>
            <a:pPr lvl="1"/>
            <a:r>
              <a:rPr lang="en-US" dirty="0"/>
              <a:t>MERL will share simulation models on </a:t>
            </a:r>
            <a:r>
              <a:rPr lang="en-US" dirty="0" err="1"/>
              <a:t>Github</a:t>
            </a:r>
            <a:r>
              <a:rPr lang="en-US" dirty="0"/>
              <a:t>.   </a:t>
            </a:r>
          </a:p>
          <a:p>
            <a:pPr lvl="1"/>
            <a:r>
              <a:rPr lang="en-US" dirty="0"/>
              <a:t>New modules for 11ah 15.4g</a:t>
            </a:r>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a:bodyPr>
          <a:lstStyle/>
          <a:p>
            <a:r>
              <a:rPr lang="en-US" dirty="0"/>
              <a:t>Action Items from this meeting</a:t>
            </a:r>
          </a:p>
          <a:p>
            <a:pPr lvl="1"/>
            <a:endParaRPr lang="en-US" dirty="0"/>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1B4E45-3248-49F3-B866-48F10AC03DDD}"/>
              </a:ext>
            </a:extLst>
          </p:cNvPr>
          <p:cNvSpPr>
            <a:spLocks noGrp="1"/>
          </p:cNvSpPr>
          <p:nvPr>
            <p:ph type="title"/>
          </p:nvPr>
        </p:nvSpPr>
        <p:spPr/>
        <p:txBody>
          <a:bodyPr/>
          <a:lstStyle/>
          <a:p>
            <a:r>
              <a:rPr lang="en-US" dirty="0"/>
              <a:t>Backup / Reference</a:t>
            </a:r>
          </a:p>
        </p:txBody>
      </p:sp>
      <p:sp>
        <p:nvSpPr>
          <p:cNvPr id="7" name="Text Placeholder 6">
            <a:extLst>
              <a:ext uri="{FF2B5EF4-FFF2-40B4-BE49-F238E27FC236}">
                <a16:creationId xmlns:a16="http://schemas.microsoft.com/office/drawing/2014/main" id="{2D57D034-71AE-4A36-9FCB-748284070A48}"/>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A4FE1C4B-5B26-46A1-B7E4-FF999998D22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F15B392-A0B2-4B06-BAC8-BB2B81663A7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9343256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981200"/>
            <a:ext cx="7848600" cy="4114800"/>
          </a:xfrm>
        </p:spPr>
        <p:txBody>
          <a:bodyPr>
            <a:normAutofit fontScale="70000" lnSpcReduction="20000"/>
          </a:bodyPr>
          <a:lstStyle/>
          <a:p>
            <a:r>
              <a:rPr lang="en-US" dirty="0"/>
              <a:t>At plenary meetings – review upcoming needs and opportunities for 802.24 projects.</a:t>
            </a:r>
          </a:p>
          <a:p>
            <a:endParaRPr lang="en-US" dirty="0"/>
          </a:p>
          <a:p>
            <a:r>
              <a:rPr lang="en-US" dirty="0"/>
              <a:t>Are there any new utility industry activities or organizations that could benefit from a liaison to 802.24?</a:t>
            </a:r>
          </a:p>
          <a:p>
            <a:pPr lvl="1"/>
            <a:r>
              <a:rPr lang="en-US" dirty="0"/>
              <a:t>ATIS is developing spreadsheet to classify IoT services, and their characteristics, and communication link requirements.  Establish a liaison with that group. </a:t>
            </a:r>
          </a:p>
          <a:p>
            <a:pPr lvl="1"/>
            <a:r>
              <a:rPr lang="en-US" dirty="0"/>
              <a:t>Potentially have a liaison request by September meeting</a:t>
            </a:r>
          </a:p>
          <a:p>
            <a:pPr lvl="1"/>
            <a:endParaRPr lang="en-US" dirty="0"/>
          </a:p>
          <a:p>
            <a:r>
              <a:rPr lang="en-US" dirty="0"/>
              <a:t>Can we progress or expand the activities of the IoT Task Group?</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117076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a:t>
            </a:r>
          </a:p>
          <a:p>
            <a:pPr lvl="1"/>
            <a:r>
              <a:rPr lang="en-US" dirty="0"/>
              <a:t>Agnostic to underlying communications, but applicable to all 802 standards. </a:t>
            </a:r>
          </a:p>
          <a:p>
            <a:pPr lvl="1"/>
            <a:r>
              <a:rPr lang="en-US" dirty="0"/>
              <a:t>Highlight the relationship between P2413 and 802 standards</a:t>
            </a:r>
          </a:p>
          <a:p>
            <a:r>
              <a:rPr lang="en-US" dirty="0"/>
              <a:t>Discuss in 802.24.2</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3795643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802.24-18-0024r2</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3" name="Table 2">
            <a:extLst>
              <a:ext uri="{FF2B5EF4-FFF2-40B4-BE49-F238E27FC236}">
                <a16:creationId xmlns:a16="http://schemas.microsoft.com/office/drawing/2014/main" id="{CA4C4ED8-BC6D-46E7-97DF-F08899351DA8}"/>
              </a:ext>
            </a:extLst>
          </p:cNvPr>
          <p:cNvGraphicFramePr>
            <a:graphicFrameLocks noGrp="1"/>
          </p:cNvGraphicFramePr>
          <p:nvPr>
            <p:extLst>
              <p:ext uri="{D42A27DB-BD31-4B8C-83A1-F6EECF244321}">
                <p14:modId xmlns:p14="http://schemas.microsoft.com/office/powerpoint/2010/main" val="2979584509"/>
              </p:ext>
            </p:extLst>
          </p:nvPr>
        </p:nvGraphicFramePr>
        <p:xfrm>
          <a:off x="304800" y="685801"/>
          <a:ext cx="8686798" cy="5789616"/>
        </p:xfrm>
        <a:graphic>
          <a:graphicData uri="http://schemas.openxmlformats.org/drawingml/2006/table">
            <a:tbl>
              <a:tblPr>
                <a:tableStyleId>{5C22544A-7EE6-4342-B048-85BDC9FD1C3A}</a:tableStyleId>
              </a:tblPr>
              <a:tblGrid>
                <a:gridCol w="554139">
                  <a:extLst>
                    <a:ext uri="{9D8B030D-6E8A-4147-A177-3AD203B41FA5}">
                      <a16:colId xmlns:a16="http://schemas.microsoft.com/office/drawing/2014/main" val="2408200755"/>
                    </a:ext>
                  </a:extLst>
                </a:gridCol>
                <a:gridCol w="6029568">
                  <a:extLst>
                    <a:ext uri="{9D8B030D-6E8A-4147-A177-3AD203B41FA5}">
                      <a16:colId xmlns:a16="http://schemas.microsoft.com/office/drawing/2014/main" val="3485607946"/>
                    </a:ext>
                  </a:extLst>
                </a:gridCol>
                <a:gridCol w="965786">
                  <a:extLst>
                    <a:ext uri="{9D8B030D-6E8A-4147-A177-3AD203B41FA5}">
                      <a16:colId xmlns:a16="http://schemas.microsoft.com/office/drawing/2014/main" val="424951297"/>
                    </a:ext>
                  </a:extLst>
                </a:gridCol>
                <a:gridCol w="451227">
                  <a:extLst>
                    <a:ext uri="{9D8B030D-6E8A-4147-A177-3AD203B41FA5}">
                      <a16:colId xmlns:a16="http://schemas.microsoft.com/office/drawing/2014/main" val="1179138506"/>
                    </a:ext>
                  </a:extLst>
                </a:gridCol>
                <a:gridCol w="686078">
                  <a:extLst>
                    <a:ext uri="{9D8B030D-6E8A-4147-A177-3AD203B41FA5}">
                      <a16:colId xmlns:a16="http://schemas.microsoft.com/office/drawing/2014/main" val="149364353"/>
                    </a:ext>
                  </a:extLst>
                </a:gridCol>
              </a:tblGrid>
              <a:tr h="157821">
                <a:tc gridSpan="2">
                  <a:txBody>
                    <a:bodyPr/>
                    <a:lstStyle/>
                    <a:p>
                      <a:pPr algn="l" fontAlgn="b"/>
                      <a:r>
                        <a:rPr lang="en-US" sz="800" b="1" u="none" strike="noStrike">
                          <a:effectLst/>
                        </a:rPr>
                        <a:t>802.24 Agenda - November 2018, Bangkok, Thailand</a:t>
                      </a:r>
                      <a:endParaRPr lang="en-US" sz="800" b="1" i="0" u="none" strike="noStrike">
                        <a:solidFill>
                          <a:srgbClr val="000000"/>
                        </a:solidFill>
                        <a:effectLst/>
                        <a:latin typeface="Arial1"/>
                      </a:endParaRPr>
                    </a:p>
                  </a:txBody>
                  <a:tcPr marL="4603" marR="4603" marT="4603" marB="0" anchor="b"/>
                </a:tc>
                <a:tc hMerge="1">
                  <a:txBody>
                    <a:bodyPr/>
                    <a:lstStyle/>
                    <a:p>
                      <a:endParaRPr lang="en-US"/>
                    </a:p>
                  </a:txBody>
                  <a:tcPr/>
                </a:tc>
                <a:tc gridSpan="2">
                  <a:txBody>
                    <a:bodyPr/>
                    <a:lstStyle/>
                    <a:p>
                      <a:pPr algn="l" fontAlgn="b"/>
                      <a:r>
                        <a:rPr lang="en-US" sz="800" b="1" u="none" strike="noStrike">
                          <a:effectLst/>
                        </a:rPr>
                        <a:t>24-18-0024-02-0000</a:t>
                      </a:r>
                      <a:endParaRPr lang="en-US" sz="800" b="1" i="0" u="none" strike="noStrike">
                        <a:solidFill>
                          <a:srgbClr val="000000"/>
                        </a:solidFill>
                        <a:effectLst/>
                        <a:latin typeface="Arial1"/>
                      </a:endParaRPr>
                    </a:p>
                  </a:txBody>
                  <a:tcPr marL="4603" marR="4603" marT="4603" marB="0" anchor="b"/>
                </a:tc>
                <a:tc hMerge="1">
                  <a:txBody>
                    <a:bodyPr/>
                    <a:lstStyle/>
                    <a:p>
                      <a:endParaRPr lang="en-US"/>
                    </a:p>
                  </a:txBody>
                  <a:tcPr/>
                </a:tc>
                <a:tc>
                  <a:txBody>
                    <a:bodyPr/>
                    <a:lstStyle/>
                    <a:p>
                      <a:pPr algn="l" fontAlgn="b"/>
                      <a:endParaRPr lang="en-US" sz="700" b="1" i="0" u="none" strike="noStrike">
                        <a:solidFill>
                          <a:srgbClr val="000000"/>
                        </a:solidFill>
                        <a:effectLst/>
                        <a:latin typeface="Arial1"/>
                      </a:endParaRPr>
                    </a:p>
                  </a:txBody>
                  <a:tcPr marL="4603" marR="4603" marT="4603" marB="0" anchor="b"/>
                </a:tc>
                <a:extLst>
                  <a:ext uri="{0D108BD9-81ED-4DB2-BD59-A6C34878D82A}">
                    <a16:rowId xmlns:a16="http://schemas.microsoft.com/office/drawing/2014/main" val="654438156"/>
                  </a:ext>
                </a:extLst>
              </a:tr>
              <a:tr h="151751">
                <a:tc>
                  <a:txBody>
                    <a:bodyPr/>
                    <a:lstStyle/>
                    <a:p>
                      <a:pPr algn="ctr" fontAlgn="b"/>
                      <a:endParaRPr lang="en-US" sz="700" b="1" i="0" u="none" strike="noStrike">
                        <a:solidFill>
                          <a:srgbClr val="000000"/>
                        </a:solidFill>
                        <a:effectLst/>
                        <a:latin typeface="Times New Roman1"/>
                      </a:endParaRPr>
                    </a:p>
                  </a:txBody>
                  <a:tcPr marL="4603" marR="4603" marT="4603" marB="0" anchor="b"/>
                </a:tc>
                <a:tc>
                  <a:txBody>
                    <a:bodyPr/>
                    <a:lstStyle/>
                    <a:p>
                      <a:pPr algn="l" fontAlgn="b"/>
                      <a:endParaRPr lang="en-US" sz="700" b="1" i="0" u="none" strike="noStrike">
                        <a:solidFill>
                          <a:srgbClr val="000000"/>
                        </a:solidFill>
                        <a:effectLst/>
                        <a:latin typeface="Times New Roman1"/>
                      </a:endParaRPr>
                    </a:p>
                  </a:txBody>
                  <a:tcPr marL="4603" marR="4603" marT="4603" marB="0" anchor="b"/>
                </a:tc>
                <a:tc>
                  <a:txBody>
                    <a:bodyPr/>
                    <a:lstStyle/>
                    <a:p>
                      <a:pPr algn="l" fontAlgn="b"/>
                      <a:endParaRPr lang="en-US" sz="800" b="1" i="0" u="none" strike="noStrike">
                        <a:solidFill>
                          <a:srgbClr val="000000"/>
                        </a:solidFill>
                        <a:effectLst/>
                        <a:latin typeface="Times New Roman1"/>
                      </a:endParaRPr>
                    </a:p>
                  </a:txBody>
                  <a:tcPr marL="4603" marR="4603" marT="4603" marB="0" anchor="b"/>
                </a:tc>
                <a:tc>
                  <a:txBody>
                    <a:bodyPr/>
                    <a:lstStyle/>
                    <a:p>
                      <a:pPr algn="l" fontAlgn="b"/>
                      <a:endParaRPr lang="en-US" sz="7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141877954"/>
                  </a:ext>
                </a:extLst>
              </a:tr>
              <a:tr h="151751">
                <a:tc>
                  <a:txBody>
                    <a:bodyPr/>
                    <a:lstStyle/>
                    <a:p>
                      <a:pPr algn="ctr" fontAlgn="t"/>
                      <a:r>
                        <a:rPr lang="en-US" sz="800" b="1" u="none" strike="noStrike">
                          <a:effectLst/>
                        </a:rPr>
                        <a:t>1</a:t>
                      </a:r>
                      <a:endParaRPr lang="en-US" sz="800" b="1" i="0" u="none" strike="noStrike">
                        <a:solidFill>
                          <a:srgbClr val="000000"/>
                        </a:solidFill>
                        <a:effectLst/>
                        <a:latin typeface="Times New Roman1"/>
                      </a:endParaRPr>
                    </a:p>
                  </a:txBody>
                  <a:tcPr marL="4603" marR="4603" marT="4603" marB="0"/>
                </a:tc>
                <a:tc>
                  <a:txBody>
                    <a:bodyPr/>
                    <a:lstStyle/>
                    <a:p>
                      <a:pPr algn="ctr" fontAlgn="b"/>
                      <a:r>
                        <a:rPr lang="en-US" sz="800" b="1" u="none" strike="noStrike">
                          <a:effectLst/>
                        </a:rPr>
                        <a:t>Tuesday PM2 session</a:t>
                      </a:r>
                      <a:endParaRPr lang="en-US" sz="800" b="1" i="0" u="none" strike="noStrike">
                        <a:solidFill>
                          <a:srgbClr val="000000"/>
                        </a:solidFill>
                        <a:effectLst/>
                        <a:latin typeface="Times New Roman1"/>
                      </a:endParaRPr>
                    </a:p>
                  </a:txBody>
                  <a:tcPr marL="4603" marR="4603" marT="4603" marB="0" anchor="b"/>
                </a:tc>
                <a:tc>
                  <a:txBody>
                    <a:bodyPr/>
                    <a:lstStyle/>
                    <a:p>
                      <a:pPr algn="l" fontAlgn="b"/>
                      <a:endParaRPr lang="en-US" sz="800" b="1" i="0" u="none" strike="noStrike">
                        <a:solidFill>
                          <a:srgbClr val="000000"/>
                        </a:solidFill>
                        <a:effectLst/>
                        <a:latin typeface="Arial1"/>
                      </a:endParaRPr>
                    </a:p>
                  </a:txBody>
                  <a:tcPr marL="4603" marR="4603" marT="4603" marB="0" anchor="b"/>
                </a:tc>
                <a:tc>
                  <a:txBody>
                    <a:bodyPr/>
                    <a:lstStyle/>
                    <a:p>
                      <a:pPr algn="l" fontAlgn="b"/>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endParaRPr lang="en-US" sz="800" b="1" i="0" u="none" strike="noStrike">
                        <a:solidFill>
                          <a:srgbClr val="000000"/>
                        </a:solidFill>
                        <a:effectLst/>
                        <a:latin typeface="Arial1"/>
                      </a:endParaRPr>
                    </a:p>
                  </a:txBody>
                  <a:tcPr marL="4603" marR="4603" marT="4603" marB="0" anchor="b"/>
                </a:tc>
                <a:extLst>
                  <a:ext uri="{0D108BD9-81ED-4DB2-BD59-A6C34878D82A}">
                    <a16:rowId xmlns:a16="http://schemas.microsoft.com/office/drawing/2014/main" val="3486860773"/>
                  </a:ext>
                </a:extLst>
              </a:tr>
              <a:tr h="151751">
                <a:tc>
                  <a:txBody>
                    <a:bodyPr/>
                    <a:lstStyle/>
                    <a:p>
                      <a:pPr algn="ctr" fontAlgn="t"/>
                      <a:r>
                        <a:rPr lang="en-US" sz="800" b="1" u="none" strike="noStrike">
                          <a:effectLst/>
                        </a:rPr>
                        <a:t>1.1</a:t>
                      </a:r>
                      <a:endParaRPr lang="en-US" sz="800" b="1" i="0" u="none" strike="noStrike">
                        <a:solidFill>
                          <a:srgbClr val="000000"/>
                        </a:solidFill>
                        <a:effectLst/>
                        <a:latin typeface="Times New Roman1"/>
                      </a:endParaRPr>
                    </a:p>
                  </a:txBody>
                  <a:tcPr marL="4603" marR="4603" marT="4603" marB="0"/>
                </a:tc>
                <a:tc>
                  <a:txBody>
                    <a:bodyPr/>
                    <a:lstStyle/>
                    <a:p>
                      <a:pPr algn="l" fontAlgn="t"/>
                      <a:r>
                        <a:rPr lang="en-US" sz="800" b="1" u="none" strike="noStrike">
                          <a:effectLst/>
                        </a:rPr>
                        <a:t>Call session to order, present “Guidelines for IEEE SA meetings”, Quorum</a:t>
                      </a:r>
                      <a:endParaRPr lang="en-US" sz="800" b="1" i="0" u="none" strike="noStrike">
                        <a:solidFill>
                          <a:srgbClr val="000000"/>
                        </a:solidFill>
                        <a:effectLst/>
                        <a:latin typeface="Times New Roman" panose="02020603050405020304" pitchFamily="18" charset="0"/>
                      </a:endParaRPr>
                    </a:p>
                  </a:txBody>
                  <a:tcPr marL="4603" marR="4603" marT="4603" marB="0"/>
                </a:tc>
                <a:tc>
                  <a:txBody>
                    <a:bodyPr/>
                    <a:lstStyle/>
                    <a:p>
                      <a:pPr algn="l" fontAlgn="b"/>
                      <a:r>
                        <a:rPr lang="en-US" sz="800" b="1" u="none" strike="noStrike">
                          <a:effectLst/>
                        </a:rPr>
                        <a:t>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5</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4:00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3163496213"/>
                  </a:ext>
                </a:extLst>
              </a:tr>
              <a:tr h="151751">
                <a:tc>
                  <a:txBody>
                    <a:bodyPr/>
                    <a:lstStyle/>
                    <a:p>
                      <a:pPr algn="ctr" fontAlgn="t"/>
                      <a:r>
                        <a:rPr lang="en-US" sz="800" b="1" u="none" strike="noStrike">
                          <a:effectLst/>
                        </a:rPr>
                        <a:t>1.2</a:t>
                      </a:r>
                      <a:endParaRPr lang="en-US" sz="800" b="1" i="0" u="none" strike="noStrike">
                        <a:solidFill>
                          <a:srgbClr val="000000"/>
                        </a:solidFill>
                        <a:effectLst/>
                        <a:latin typeface="Times New Roman1"/>
                      </a:endParaRPr>
                    </a:p>
                  </a:txBody>
                  <a:tcPr marL="4603" marR="4603" marT="4603" marB="0"/>
                </a:tc>
                <a:tc>
                  <a:txBody>
                    <a:bodyPr/>
                    <a:lstStyle/>
                    <a:p>
                      <a:pPr algn="l" fontAlgn="t"/>
                      <a:r>
                        <a:rPr lang="en-US" sz="800" b="1" u="none" strike="noStrike">
                          <a:effectLst/>
                        </a:rPr>
                        <a:t>Review of Agenda / Approval of Agenda</a:t>
                      </a:r>
                      <a:endParaRPr lang="en-US" sz="800" b="1" i="0" u="none" strike="noStrike">
                        <a:solidFill>
                          <a:srgbClr val="000000"/>
                        </a:solidFill>
                        <a:effectLst/>
                        <a:latin typeface="Times New Roman" panose="02020603050405020304" pitchFamily="18" charset="0"/>
                      </a:endParaRPr>
                    </a:p>
                  </a:txBody>
                  <a:tcPr marL="4603" marR="4603" marT="4603" marB="0"/>
                </a:tc>
                <a:tc>
                  <a:txBody>
                    <a:bodyPr/>
                    <a:lstStyle/>
                    <a:p>
                      <a:pPr algn="l" fontAlgn="b"/>
                      <a:r>
                        <a:rPr lang="en-US" sz="800" b="1" u="none" strike="noStrike">
                          <a:effectLst/>
                        </a:rPr>
                        <a:t>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5</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4:05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2875943248"/>
                  </a:ext>
                </a:extLst>
              </a:tr>
              <a:tr h="151751">
                <a:tc>
                  <a:txBody>
                    <a:bodyPr/>
                    <a:lstStyle/>
                    <a:p>
                      <a:pPr algn="ctr" fontAlgn="t"/>
                      <a:r>
                        <a:rPr lang="en-US" sz="800" b="1" u="none" strike="noStrike">
                          <a:effectLst/>
                        </a:rPr>
                        <a:t>1.3</a:t>
                      </a:r>
                      <a:endParaRPr lang="en-US" sz="800" b="1" i="0" u="none" strike="noStrike">
                        <a:solidFill>
                          <a:srgbClr val="000000"/>
                        </a:solidFill>
                        <a:effectLst/>
                        <a:latin typeface="Times New Roman1"/>
                      </a:endParaRPr>
                    </a:p>
                  </a:txBody>
                  <a:tcPr marL="4603" marR="4603" marT="4603" marB="0"/>
                </a:tc>
                <a:tc>
                  <a:txBody>
                    <a:bodyPr/>
                    <a:lstStyle/>
                    <a:p>
                      <a:pPr algn="l" fontAlgn="t"/>
                      <a:r>
                        <a:rPr lang="en-US" sz="800" b="1" u="none" strike="noStrike">
                          <a:effectLst/>
                        </a:rPr>
                        <a:t>Approve minutes from prior TAG meeting</a:t>
                      </a:r>
                      <a:endParaRPr lang="en-US" sz="800" b="1" i="0" u="none" strike="noStrike">
                        <a:solidFill>
                          <a:srgbClr val="000000"/>
                        </a:solidFill>
                        <a:effectLst/>
                        <a:latin typeface="Times New Roman" panose="02020603050405020304" pitchFamily="18" charset="0"/>
                      </a:endParaRPr>
                    </a:p>
                  </a:txBody>
                  <a:tcPr marL="4603" marR="4603" marT="4603" marB="0"/>
                </a:tc>
                <a:tc>
                  <a:txBody>
                    <a:bodyPr/>
                    <a:lstStyle/>
                    <a:p>
                      <a:pPr algn="l" fontAlgn="b"/>
                      <a:r>
                        <a:rPr lang="en-US" sz="800" b="1" u="none" strike="noStrike">
                          <a:effectLst/>
                        </a:rPr>
                        <a:t>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5</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4:10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877827957"/>
                  </a:ext>
                </a:extLst>
              </a:tr>
              <a:tr h="151751">
                <a:tc>
                  <a:txBody>
                    <a:bodyPr/>
                    <a:lstStyle/>
                    <a:p>
                      <a:pPr algn="ctr" fontAlgn="t"/>
                      <a:r>
                        <a:rPr lang="en-US" sz="800" b="1" u="none" strike="noStrike">
                          <a:effectLst/>
                        </a:rPr>
                        <a:t>1.4</a:t>
                      </a:r>
                      <a:endParaRPr lang="en-US" sz="800" b="1" i="0" u="none" strike="noStrike">
                        <a:solidFill>
                          <a:srgbClr val="000000"/>
                        </a:solidFill>
                        <a:effectLst/>
                        <a:latin typeface="Times New Roman1"/>
                      </a:endParaRPr>
                    </a:p>
                  </a:txBody>
                  <a:tcPr marL="4603" marR="4603" marT="4603" marB="0"/>
                </a:tc>
                <a:tc>
                  <a:txBody>
                    <a:bodyPr/>
                    <a:lstStyle/>
                    <a:p>
                      <a:pPr algn="l" fontAlgn="t"/>
                      <a:r>
                        <a:rPr lang="en-US" sz="800" b="1" u="none" strike="noStrike">
                          <a:effectLst/>
                        </a:rPr>
                        <a:t>Introduction/meeting objectives / Review action items from previous meeting</a:t>
                      </a:r>
                      <a:endParaRPr lang="en-US" sz="800" b="1" i="0" u="none" strike="noStrike">
                        <a:solidFill>
                          <a:srgbClr val="000000"/>
                        </a:solidFill>
                        <a:effectLst/>
                        <a:latin typeface="Times New Roman" panose="02020603050405020304" pitchFamily="18" charset="0"/>
                      </a:endParaRPr>
                    </a:p>
                  </a:txBody>
                  <a:tcPr marL="4603" marR="4603" marT="4603" marB="0"/>
                </a:tc>
                <a:tc>
                  <a:txBody>
                    <a:bodyPr/>
                    <a:lstStyle/>
                    <a:p>
                      <a:pPr algn="l" fontAlgn="b"/>
                      <a:r>
                        <a:rPr lang="en-US" sz="800" b="1" u="none" strike="noStrike">
                          <a:effectLst/>
                        </a:rPr>
                        <a:t>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5</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4:15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432601799"/>
                  </a:ext>
                </a:extLst>
              </a:tr>
              <a:tr h="151751">
                <a:tc>
                  <a:txBody>
                    <a:bodyPr/>
                    <a:lstStyle/>
                    <a:p>
                      <a:pPr algn="ctr" fontAlgn="t"/>
                      <a:r>
                        <a:rPr lang="en-US" sz="800" b="1" u="none" strike="noStrike">
                          <a:effectLst/>
                        </a:rPr>
                        <a:t>1.5</a:t>
                      </a:r>
                      <a:endParaRPr lang="en-US" sz="800" b="1" i="0" u="none" strike="noStrike">
                        <a:solidFill>
                          <a:srgbClr val="000000"/>
                        </a:solidFill>
                        <a:effectLst/>
                        <a:latin typeface="Times New Roman1"/>
                      </a:endParaRPr>
                    </a:p>
                  </a:txBody>
                  <a:tcPr marL="4603" marR="4603" marT="4603" marB="0"/>
                </a:tc>
                <a:tc>
                  <a:txBody>
                    <a:bodyPr/>
                    <a:lstStyle/>
                    <a:p>
                      <a:pPr algn="l" fontAlgn="t"/>
                      <a:r>
                        <a:rPr lang="en-US" sz="800" b="1" u="none" strike="noStrike">
                          <a:effectLst/>
                        </a:rPr>
                        <a:t>Liaison Review </a:t>
                      </a:r>
                      <a:endParaRPr lang="en-US" sz="800" b="1" i="0" u="none" strike="noStrike">
                        <a:solidFill>
                          <a:srgbClr val="000000"/>
                        </a:solidFill>
                        <a:effectLst/>
                        <a:latin typeface="Times New Roman" panose="02020603050405020304" pitchFamily="18" charset="0"/>
                      </a:endParaRPr>
                    </a:p>
                  </a:txBody>
                  <a:tcPr marL="4603" marR="4603" marT="4603" marB="0"/>
                </a:tc>
                <a:tc>
                  <a:txBody>
                    <a:bodyPr/>
                    <a:lstStyle/>
                    <a:p>
                      <a:pPr algn="l" fontAlgn="b"/>
                      <a:r>
                        <a:rPr lang="en-US" sz="800" b="1" u="none" strike="noStrike">
                          <a:effectLst/>
                        </a:rPr>
                        <a:t>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15</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4:20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2585813573"/>
                  </a:ext>
                </a:extLst>
              </a:tr>
              <a:tr h="151751">
                <a:tc>
                  <a:txBody>
                    <a:bodyPr/>
                    <a:lstStyle/>
                    <a:p>
                      <a:pPr algn="ctr" fontAlgn="t"/>
                      <a:r>
                        <a:rPr lang="en-US" sz="800" b="1" u="none" strike="noStrike">
                          <a:effectLst/>
                        </a:rPr>
                        <a:t>1.6</a:t>
                      </a:r>
                      <a:endParaRPr lang="en-US" sz="800" b="1" i="0" u="none" strike="noStrike">
                        <a:solidFill>
                          <a:srgbClr val="000000"/>
                        </a:solidFill>
                        <a:effectLst/>
                        <a:latin typeface="Times New Roman1"/>
                      </a:endParaRPr>
                    </a:p>
                  </a:txBody>
                  <a:tcPr marL="4603" marR="4603" marT="4603" marB="0"/>
                </a:tc>
                <a:tc>
                  <a:txBody>
                    <a:bodyPr/>
                    <a:lstStyle/>
                    <a:p>
                      <a:pPr algn="l" fontAlgn="t"/>
                      <a:r>
                        <a:rPr lang="en-US" sz="800" b="1" u="none" strike="noStrike">
                          <a:effectLst/>
                        </a:rPr>
                        <a:t>802.24.1 Smart Grid Task Group </a:t>
                      </a:r>
                      <a:endParaRPr lang="en-US" sz="800" b="1" i="0" u="none" strike="noStrike">
                        <a:solidFill>
                          <a:srgbClr val="000000"/>
                        </a:solidFill>
                        <a:effectLst/>
                        <a:latin typeface="Times New Roman" panose="02020603050405020304" pitchFamily="18" charset="0"/>
                      </a:endParaRPr>
                    </a:p>
                  </a:txBody>
                  <a:tcPr marL="4603" marR="4603" marT="4603" marB="0"/>
                </a:tc>
                <a:tc>
                  <a:txBody>
                    <a:bodyPr/>
                    <a:lstStyle/>
                    <a:p>
                      <a:pPr algn="l" fontAlgn="b"/>
                      <a:r>
                        <a:rPr lang="en-US" sz="800" b="1" u="none" strike="noStrike">
                          <a:effectLst/>
                        </a:rPr>
                        <a:t>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0</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4:35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403776657"/>
                  </a:ext>
                </a:extLst>
              </a:tr>
              <a:tr h="287450">
                <a:tc>
                  <a:txBody>
                    <a:bodyPr/>
                    <a:lstStyle/>
                    <a:p>
                      <a:pPr algn="ctr" fontAlgn="t"/>
                      <a:r>
                        <a:rPr lang="en-US" sz="800" b="1" u="none" strike="noStrike">
                          <a:effectLst/>
                        </a:rPr>
                        <a:t>1.7</a:t>
                      </a:r>
                      <a:endParaRPr lang="en-US" sz="800" b="1" i="0" u="none" strike="noStrike">
                        <a:solidFill>
                          <a:srgbClr val="000000"/>
                        </a:solidFill>
                        <a:effectLst/>
                        <a:latin typeface="Times New Roman1"/>
                      </a:endParaRPr>
                    </a:p>
                  </a:txBody>
                  <a:tcPr marL="4603" marR="4603" marT="4603" marB="0"/>
                </a:tc>
                <a:tc>
                  <a:txBody>
                    <a:bodyPr/>
                    <a:lstStyle/>
                    <a:p>
                      <a:pPr algn="l" fontAlgn="t"/>
                      <a:r>
                        <a:rPr lang="en-US" sz="800" b="1" u="none" strike="noStrike">
                          <a:effectLst/>
                        </a:rPr>
                        <a:t>ITU and regulatory items</a:t>
                      </a:r>
                      <a:endParaRPr lang="en-US" sz="800" b="1" i="0" u="none" strike="noStrike">
                        <a:solidFill>
                          <a:srgbClr val="000000"/>
                        </a:solidFill>
                        <a:effectLst/>
                        <a:latin typeface="Times New Roman" panose="02020603050405020304" pitchFamily="18" charset="0"/>
                      </a:endParaRPr>
                    </a:p>
                  </a:txBody>
                  <a:tcPr marL="4603" marR="4603" marT="4603" marB="0"/>
                </a:tc>
                <a:tc>
                  <a:txBody>
                    <a:bodyPr/>
                    <a:lstStyle/>
                    <a:p>
                      <a:pPr algn="l" fontAlgn="b"/>
                      <a:r>
                        <a:rPr lang="en-US" sz="800" b="1" u="none" strike="noStrike">
                          <a:effectLst/>
                        </a:rPr>
                        <a:t>Godfrey/Holcomb</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15</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4:35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1865984148"/>
                  </a:ext>
                </a:extLst>
              </a:tr>
              <a:tr h="287450">
                <a:tc>
                  <a:txBody>
                    <a:bodyPr/>
                    <a:lstStyle/>
                    <a:p>
                      <a:pPr algn="ctr" fontAlgn="t"/>
                      <a:r>
                        <a:rPr lang="en-US" sz="800" b="1" u="none" strike="noStrike">
                          <a:effectLst/>
                        </a:rPr>
                        <a:t>1.8</a:t>
                      </a:r>
                      <a:endParaRPr lang="en-US" sz="800" b="1" i="0" u="none" strike="noStrike">
                        <a:solidFill>
                          <a:srgbClr val="000000"/>
                        </a:solidFill>
                        <a:effectLst/>
                        <a:latin typeface="Times New Roman1"/>
                      </a:endParaRPr>
                    </a:p>
                  </a:txBody>
                  <a:tcPr marL="4603" marR="4603" marT="4603" marB="0"/>
                </a:tc>
                <a:tc>
                  <a:txBody>
                    <a:bodyPr/>
                    <a:lstStyle/>
                    <a:p>
                      <a:pPr algn="l" fontAlgn="t"/>
                      <a:r>
                        <a:rPr lang="en-US" sz="800" b="1" u="none" strike="noStrike">
                          <a:effectLst/>
                        </a:rPr>
                        <a:t>Review and resolve comments on TSN White Paper comment collection (Joined by 802.1 TSN)</a:t>
                      </a:r>
                      <a:endParaRPr lang="en-US" sz="800" b="1" i="0" u="none" strike="noStrike">
                        <a:solidFill>
                          <a:srgbClr val="000000"/>
                        </a:solidFill>
                        <a:effectLst/>
                        <a:latin typeface="Times New Roman" panose="02020603050405020304" pitchFamily="18" charset="0"/>
                      </a:endParaRPr>
                    </a:p>
                  </a:txBody>
                  <a:tcPr marL="4603" marR="4603" marT="4603" marB="0"/>
                </a:tc>
                <a:tc>
                  <a:txBody>
                    <a:bodyPr/>
                    <a:lstStyle/>
                    <a:p>
                      <a:pPr algn="l" fontAlgn="b"/>
                      <a:r>
                        <a:rPr lang="en-US" sz="800" b="1" u="none" strike="noStrike">
                          <a:effectLst/>
                        </a:rPr>
                        <a:t>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60</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4:50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1691474904"/>
                  </a:ext>
                </a:extLst>
              </a:tr>
              <a:tr h="146761">
                <a:tc>
                  <a:txBody>
                    <a:bodyPr/>
                    <a:lstStyle/>
                    <a:p>
                      <a:pPr algn="ctr" fontAlgn="t"/>
                      <a:r>
                        <a:rPr lang="en-US" sz="800" b="1" u="none" strike="noStrike">
                          <a:effectLst/>
                        </a:rPr>
                        <a:t>1.9</a:t>
                      </a:r>
                      <a:endParaRPr lang="en-US" sz="800" b="1" i="0" u="none" strike="noStrike">
                        <a:solidFill>
                          <a:srgbClr val="000000"/>
                        </a:solidFill>
                        <a:effectLst/>
                        <a:latin typeface="Times New Roman1"/>
                      </a:endParaRPr>
                    </a:p>
                  </a:txBody>
                  <a:tcPr marL="4603" marR="4603" marT="4603" marB="0"/>
                </a:tc>
                <a:tc>
                  <a:txBody>
                    <a:bodyPr/>
                    <a:lstStyle/>
                    <a:p>
                      <a:pPr algn="l" fontAlgn="b"/>
                      <a:r>
                        <a:rPr lang="en-US" sz="800" b="1" u="none" strike="noStrike">
                          <a:effectLst/>
                        </a:rPr>
                        <a:t>Recess </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r>
                        <a:rPr lang="en-US" sz="800" b="1" u="none" strike="noStrike">
                          <a:effectLst/>
                        </a:rPr>
                        <a:t>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0</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5:50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935371145"/>
                  </a:ext>
                </a:extLst>
              </a:tr>
              <a:tr h="146761">
                <a:tc>
                  <a:txBody>
                    <a:bodyPr/>
                    <a:lstStyle/>
                    <a:p>
                      <a:pPr algn="ctr" fontAlgn="t"/>
                      <a:endParaRPr lang="en-US" sz="800" b="1" i="0" u="none" strike="noStrike">
                        <a:solidFill>
                          <a:srgbClr val="000000"/>
                        </a:solidFill>
                        <a:effectLst/>
                        <a:latin typeface="Times New Roman1"/>
                      </a:endParaRPr>
                    </a:p>
                  </a:txBody>
                  <a:tcPr marL="4603" marR="4603" marT="4603" marB="0"/>
                </a:tc>
                <a:tc>
                  <a:txBody>
                    <a:bodyPr/>
                    <a:lstStyle/>
                    <a:p>
                      <a:pPr algn="l" fontAlgn="t"/>
                      <a:endParaRPr lang="en-US" sz="800" b="1" i="0" u="none" strike="noStrike">
                        <a:solidFill>
                          <a:srgbClr val="000000"/>
                        </a:solidFill>
                        <a:effectLst/>
                        <a:latin typeface="Times New Roman" panose="02020603050405020304" pitchFamily="18" charset="0"/>
                      </a:endParaRPr>
                    </a:p>
                  </a:txBody>
                  <a:tcPr marL="4603" marR="4603" marT="4603" marB="0"/>
                </a:tc>
                <a:tc>
                  <a:txBody>
                    <a:bodyPr/>
                    <a:lstStyle/>
                    <a:p>
                      <a:pPr algn="l" fontAlgn="b"/>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1333715048"/>
                  </a:ext>
                </a:extLst>
              </a:tr>
              <a:tr h="182101">
                <a:tc>
                  <a:txBody>
                    <a:bodyPr/>
                    <a:lstStyle/>
                    <a:p>
                      <a:pPr algn="ctr" fontAlgn="t"/>
                      <a:endParaRPr lang="en-US" sz="800" b="1" i="0" u="none" strike="noStrike">
                        <a:solidFill>
                          <a:srgbClr val="000000"/>
                        </a:solidFill>
                        <a:effectLst/>
                        <a:latin typeface="Times New Roman1"/>
                      </a:endParaRPr>
                    </a:p>
                  </a:txBody>
                  <a:tcPr marL="4603" marR="4603" marT="4603" marB="0"/>
                </a:tc>
                <a:tc>
                  <a:txBody>
                    <a:bodyPr/>
                    <a:lstStyle/>
                    <a:p>
                      <a:pPr algn="l" fontAlgn="b"/>
                      <a:endParaRPr lang="en-US" sz="800" b="1" i="0" u="none" strike="noStrike">
                        <a:solidFill>
                          <a:srgbClr val="000000"/>
                        </a:solidFill>
                        <a:effectLst/>
                        <a:latin typeface="Calibri" panose="020F0502020204030204" pitchFamily="34" charset="0"/>
                      </a:endParaRPr>
                    </a:p>
                  </a:txBody>
                  <a:tcPr marL="4603" marR="4603" marT="4603" marB="0" anchor="b"/>
                </a:tc>
                <a:tc>
                  <a:txBody>
                    <a:bodyPr/>
                    <a:lstStyle/>
                    <a:p>
                      <a:pPr algn="l" fontAlgn="b"/>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543076506"/>
                  </a:ext>
                </a:extLst>
              </a:tr>
              <a:tr h="157821">
                <a:tc>
                  <a:txBody>
                    <a:bodyPr/>
                    <a:lstStyle/>
                    <a:p>
                      <a:pPr algn="ctr" fontAlgn="t"/>
                      <a:r>
                        <a:rPr lang="en-US" sz="800" b="1" u="none" strike="noStrike">
                          <a:effectLst/>
                        </a:rPr>
                        <a:t>2</a:t>
                      </a:r>
                      <a:endParaRPr lang="en-US" sz="800" b="1" i="0" u="none" strike="noStrike">
                        <a:solidFill>
                          <a:srgbClr val="000000"/>
                        </a:solidFill>
                        <a:effectLst/>
                        <a:latin typeface="Times New Roman1"/>
                      </a:endParaRPr>
                    </a:p>
                  </a:txBody>
                  <a:tcPr marL="4603" marR="4603" marT="4603" marB="0"/>
                </a:tc>
                <a:tc>
                  <a:txBody>
                    <a:bodyPr/>
                    <a:lstStyle/>
                    <a:p>
                      <a:pPr algn="ctr" fontAlgn="b"/>
                      <a:r>
                        <a:rPr lang="en-US" sz="800" b="1" u="none" strike="noStrike">
                          <a:effectLst/>
                        </a:rPr>
                        <a:t>Wednesday PM2 session</a:t>
                      </a:r>
                      <a:endParaRPr lang="en-US" sz="800" b="1" i="0" u="none" strike="noStrike">
                        <a:solidFill>
                          <a:srgbClr val="000000"/>
                        </a:solidFill>
                        <a:effectLst/>
                        <a:latin typeface="Times New Roman1"/>
                      </a:endParaRPr>
                    </a:p>
                  </a:txBody>
                  <a:tcPr marL="4603" marR="4603" marT="4603" marB="0" anchor="b"/>
                </a:tc>
                <a:tc>
                  <a:txBody>
                    <a:bodyPr/>
                    <a:lstStyle/>
                    <a:p>
                      <a:pPr algn="l" fontAlgn="b"/>
                      <a:endParaRPr lang="en-US" sz="800" b="1" i="0" u="none" strike="noStrike">
                        <a:solidFill>
                          <a:srgbClr val="000000"/>
                        </a:solidFill>
                        <a:effectLst/>
                        <a:latin typeface="Arial1"/>
                      </a:endParaRPr>
                    </a:p>
                  </a:txBody>
                  <a:tcPr marL="4603" marR="4603" marT="4603" marB="0" anchor="b"/>
                </a:tc>
                <a:tc>
                  <a:txBody>
                    <a:bodyPr/>
                    <a:lstStyle/>
                    <a:p>
                      <a:pPr algn="l" fontAlgn="b"/>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3486475758"/>
                  </a:ext>
                </a:extLst>
              </a:tr>
              <a:tr h="146761">
                <a:tc>
                  <a:txBody>
                    <a:bodyPr/>
                    <a:lstStyle/>
                    <a:p>
                      <a:pPr algn="ctr" fontAlgn="t"/>
                      <a:r>
                        <a:rPr lang="en-US" sz="700" b="1" u="none" strike="noStrike">
                          <a:effectLst/>
                        </a:rPr>
                        <a:t>2.1</a:t>
                      </a:r>
                      <a:endParaRPr lang="en-US" sz="700" b="1" i="0" u="none" strike="noStrike">
                        <a:solidFill>
                          <a:srgbClr val="000000"/>
                        </a:solidFill>
                        <a:effectLst/>
                        <a:latin typeface="Times New Roman1"/>
                      </a:endParaRPr>
                    </a:p>
                  </a:txBody>
                  <a:tcPr marL="4603" marR="4603" marT="4603" marB="0"/>
                </a:tc>
                <a:tc>
                  <a:txBody>
                    <a:bodyPr/>
                    <a:lstStyle/>
                    <a:p>
                      <a:pPr algn="l" fontAlgn="b"/>
                      <a:r>
                        <a:rPr lang="en-US" sz="800" b="1" u="none" strike="noStrike">
                          <a:effectLst/>
                        </a:rPr>
                        <a:t>Call to Order  802.24 TAG</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r>
                        <a:rPr lang="en-US" sz="800" b="1" u="none" strike="noStrike">
                          <a:effectLst/>
                        </a:rPr>
                        <a:t>DiMinico</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0</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4:00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142141071"/>
                  </a:ext>
                </a:extLst>
              </a:tr>
              <a:tr h="146761">
                <a:tc>
                  <a:txBody>
                    <a:bodyPr/>
                    <a:lstStyle/>
                    <a:p>
                      <a:pPr algn="ctr" fontAlgn="t"/>
                      <a:r>
                        <a:rPr lang="en-US" sz="700" b="1" u="none" strike="noStrike">
                          <a:effectLst/>
                        </a:rPr>
                        <a:t>2.2</a:t>
                      </a:r>
                      <a:endParaRPr lang="en-US" sz="700" b="1" i="0" u="none" strike="noStrike">
                        <a:solidFill>
                          <a:srgbClr val="000000"/>
                        </a:solidFill>
                        <a:effectLst/>
                        <a:latin typeface="Times New Roman1"/>
                      </a:endParaRPr>
                    </a:p>
                  </a:txBody>
                  <a:tcPr marL="4603" marR="4603" marT="4603" marB="0"/>
                </a:tc>
                <a:tc>
                  <a:txBody>
                    <a:bodyPr/>
                    <a:lstStyle/>
                    <a:p>
                      <a:pPr algn="l" fontAlgn="t"/>
                      <a:r>
                        <a:rPr lang="en-US" sz="800" b="1" u="none" strike="noStrike">
                          <a:effectLst/>
                        </a:rPr>
                        <a:t>Discussion on "Network Integration" action item from EC leadership meeting</a:t>
                      </a:r>
                      <a:endParaRPr lang="en-US" sz="800" b="1" i="0" u="none" strike="noStrike">
                        <a:solidFill>
                          <a:srgbClr val="000000"/>
                        </a:solidFill>
                        <a:effectLst/>
                        <a:latin typeface="Times New Roman" panose="02020603050405020304" pitchFamily="18" charset="0"/>
                      </a:endParaRPr>
                    </a:p>
                  </a:txBody>
                  <a:tcPr marL="4603" marR="4603" marT="4603" marB="0"/>
                </a:tc>
                <a:tc>
                  <a:txBody>
                    <a:bodyPr/>
                    <a:lstStyle/>
                    <a:p>
                      <a:pPr algn="l" fontAlgn="b"/>
                      <a:r>
                        <a:rPr lang="en-US" sz="800" b="1" u="none" strike="noStrike">
                          <a:effectLst/>
                        </a:rPr>
                        <a:t>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30</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4:30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161335552"/>
                  </a:ext>
                </a:extLst>
              </a:tr>
              <a:tr h="146761">
                <a:tc>
                  <a:txBody>
                    <a:bodyPr/>
                    <a:lstStyle/>
                    <a:p>
                      <a:pPr algn="ctr" fontAlgn="t"/>
                      <a:r>
                        <a:rPr lang="en-US" sz="700" b="1" u="none" strike="noStrike">
                          <a:effectLst/>
                        </a:rPr>
                        <a:t>2.3</a:t>
                      </a:r>
                      <a:endParaRPr lang="en-US" sz="700" b="1" i="0" u="none" strike="noStrike">
                        <a:solidFill>
                          <a:srgbClr val="000000"/>
                        </a:solidFill>
                        <a:effectLst/>
                        <a:latin typeface="Times New Roman1"/>
                      </a:endParaRPr>
                    </a:p>
                  </a:txBody>
                  <a:tcPr marL="4603" marR="4603" marT="4603" marB="0"/>
                </a:tc>
                <a:tc>
                  <a:txBody>
                    <a:bodyPr/>
                    <a:lstStyle/>
                    <a:p>
                      <a:pPr algn="l" fontAlgn="b"/>
                      <a:r>
                        <a:rPr lang="en-US" sz="800" b="1" u="none" strike="noStrike">
                          <a:effectLst/>
                        </a:rPr>
                        <a:t>Call to Order  802.24.2 IoT Task Group</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r>
                        <a:rPr lang="en-US" sz="800" b="1" u="none" strike="noStrike">
                          <a:effectLst/>
                        </a:rPr>
                        <a:t>DiMinico</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0</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5:00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1591931605"/>
                  </a:ext>
                </a:extLst>
              </a:tr>
              <a:tr h="146761">
                <a:tc>
                  <a:txBody>
                    <a:bodyPr/>
                    <a:lstStyle/>
                    <a:p>
                      <a:pPr algn="ctr" fontAlgn="t"/>
                      <a:r>
                        <a:rPr lang="en-US" sz="700" b="1" u="none" strike="noStrike">
                          <a:effectLst/>
                        </a:rPr>
                        <a:t>2.4</a:t>
                      </a:r>
                      <a:endParaRPr lang="en-US" sz="700" b="1" i="0" u="none" strike="noStrike">
                        <a:solidFill>
                          <a:srgbClr val="000000"/>
                        </a:solidFill>
                        <a:effectLst/>
                        <a:latin typeface="Times New Roman1"/>
                      </a:endParaRPr>
                    </a:p>
                  </a:txBody>
                  <a:tcPr marL="4603" marR="4603" marT="4603" marB="0"/>
                </a:tc>
                <a:tc>
                  <a:txBody>
                    <a:bodyPr/>
                    <a:lstStyle/>
                    <a:p>
                      <a:pPr algn="l" fontAlgn="b"/>
                      <a:r>
                        <a:rPr lang="en-US" sz="800" b="1" u="none" strike="noStrike">
                          <a:effectLst/>
                        </a:rPr>
                        <a:t>802.24.2 Liaison Coordinator's Report</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r>
                        <a:rPr lang="en-US" sz="800" b="1" u="none" strike="noStrike">
                          <a:effectLst/>
                        </a:rPr>
                        <a:t>DiMinico</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15</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5:00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4132985491"/>
                  </a:ext>
                </a:extLst>
              </a:tr>
              <a:tr h="287450">
                <a:tc>
                  <a:txBody>
                    <a:bodyPr/>
                    <a:lstStyle/>
                    <a:p>
                      <a:pPr algn="ctr" fontAlgn="t"/>
                      <a:r>
                        <a:rPr lang="en-US" sz="700" b="1" u="none" strike="noStrike">
                          <a:effectLst/>
                        </a:rPr>
                        <a:t>2.5</a:t>
                      </a:r>
                      <a:endParaRPr lang="en-US" sz="700" b="1" i="0" u="none" strike="noStrike">
                        <a:solidFill>
                          <a:srgbClr val="000000"/>
                        </a:solidFill>
                        <a:effectLst/>
                        <a:latin typeface="Times New Roman1"/>
                      </a:endParaRPr>
                    </a:p>
                  </a:txBody>
                  <a:tcPr marL="4603" marR="4603" marT="4603" marB="0"/>
                </a:tc>
                <a:tc>
                  <a:txBody>
                    <a:bodyPr/>
                    <a:lstStyle/>
                    <a:p>
                      <a:pPr algn="l" fontAlgn="b"/>
                      <a:r>
                        <a:rPr lang="en-US" sz="800" b="1" u="none" strike="noStrike">
                          <a:effectLst/>
                        </a:rPr>
                        <a:t>Collaboration (informal liaison) with Wi-Fi Alliance on IoT Use Cases)</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r>
                        <a:rPr lang="en-US" sz="800" b="1" u="none" strike="noStrike">
                          <a:effectLst/>
                        </a:rPr>
                        <a:t>DiMinico/Godfrey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15</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5:15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2971881582"/>
                  </a:ext>
                </a:extLst>
              </a:tr>
              <a:tr h="146761">
                <a:tc>
                  <a:txBody>
                    <a:bodyPr/>
                    <a:lstStyle/>
                    <a:p>
                      <a:pPr algn="ctr" fontAlgn="t"/>
                      <a:r>
                        <a:rPr lang="en-US" sz="700" b="1" u="none" strike="noStrike">
                          <a:effectLst/>
                        </a:rPr>
                        <a:t>2.6</a:t>
                      </a:r>
                      <a:endParaRPr lang="en-US" sz="700" b="1" i="0" u="none" strike="noStrike">
                        <a:solidFill>
                          <a:srgbClr val="000000"/>
                        </a:solidFill>
                        <a:effectLst/>
                        <a:latin typeface="Times New Roman1"/>
                      </a:endParaRPr>
                    </a:p>
                  </a:txBody>
                  <a:tcPr marL="4603" marR="4603" marT="4603" marB="0"/>
                </a:tc>
                <a:tc>
                  <a:txBody>
                    <a:bodyPr/>
                    <a:lstStyle/>
                    <a:p>
                      <a:pPr algn="l" fontAlgn="b"/>
                      <a:r>
                        <a:rPr lang="en-US" sz="800" b="1" u="none" strike="noStrike">
                          <a:effectLst/>
                        </a:rPr>
                        <a:t>Review of IoT white paper development</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r>
                        <a:rPr lang="en-US" sz="800" b="1" u="none" strike="noStrike">
                          <a:effectLst/>
                        </a:rPr>
                        <a:t>DiMinico</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15</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5:30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3415724835"/>
                  </a:ext>
                </a:extLst>
              </a:tr>
              <a:tr h="287450">
                <a:tc>
                  <a:txBody>
                    <a:bodyPr/>
                    <a:lstStyle/>
                    <a:p>
                      <a:pPr algn="ctr" fontAlgn="t"/>
                      <a:r>
                        <a:rPr lang="en-US" sz="700" b="1" u="none" strike="noStrike">
                          <a:effectLst/>
                        </a:rPr>
                        <a:t>2.7</a:t>
                      </a:r>
                      <a:endParaRPr lang="en-US" sz="700" b="1" i="0" u="none" strike="noStrike">
                        <a:solidFill>
                          <a:srgbClr val="000000"/>
                        </a:solidFill>
                        <a:effectLst/>
                        <a:latin typeface="Times New Roman1"/>
                      </a:endParaRPr>
                    </a:p>
                  </a:txBody>
                  <a:tcPr marL="4603" marR="4603" marT="4603" marB="0"/>
                </a:tc>
                <a:tc>
                  <a:txBody>
                    <a:bodyPr/>
                    <a:lstStyle/>
                    <a:p>
                      <a:pPr algn="l" fontAlgn="b"/>
                      <a:r>
                        <a:rPr lang="en-US" sz="800" b="1" u="none" strike="noStrike">
                          <a:effectLst/>
                        </a:rPr>
                        <a:t>Discussion on plan and new activities for IoT task group and broader engagement</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r>
                        <a:rPr lang="en-US" sz="800" b="1" u="none" strike="noStrike">
                          <a:effectLst/>
                        </a:rPr>
                        <a:t>DiMinico/Godfrey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15</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5:45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23238471"/>
                  </a:ext>
                </a:extLst>
              </a:tr>
              <a:tr h="146761">
                <a:tc>
                  <a:txBody>
                    <a:bodyPr/>
                    <a:lstStyle/>
                    <a:p>
                      <a:pPr algn="ctr" fontAlgn="t"/>
                      <a:r>
                        <a:rPr lang="en-US" sz="700" b="1" u="none" strike="noStrike">
                          <a:effectLst/>
                        </a:rPr>
                        <a:t>2.8</a:t>
                      </a:r>
                      <a:endParaRPr lang="en-US" sz="700" b="1" i="0" u="none" strike="noStrike">
                        <a:solidFill>
                          <a:srgbClr val="000000"/>
                        </a:solidFill>
                        <a:effectLst/>
                        <a:latin typeface="Times New Roman1"/>
                      </a:endParaRPr>
                    </a:p>
                  </a:txBody>
                  <a:tcPr marL="4603" marR="4603" marT="4603" marB="0"/>
                </a:tc>
                <a:tc>
                  <a:txBody>
                    <a:bodyPr/>
                    <a:lstStyle/>
                    <a:p>
                      <a:pPr algn="l" fontAlgn="b"/>
                      <a:r>
                        <a:rPr lang="en-US" sz="800" b="1" u="none" strike="noStrike">
                          <a:effectLst/>
                        </a:rPr>
                        <a:t>Recess </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r>
                        <a:rPr lang="en-US" sz="800" b="1" u="none" strike="noStrike">
                          <a:effectLst/>
                        </a:rPr>
                        <a:t>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0</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6:00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3715958115"/>
                  </a:ext>
                </a:extLst>
              </a:tr>
              <a:tr h="146761">
                <a:tc>
                  <a:txBody>
                    <a:bodyPr/>
                    <a:lstStyle/>
                    <a:p>
                      <a:pPr algn="ctr" fontAlgn="t"/>
                      <a:endParaRPr lang="en-US" sz="700" b="1" i="0" u="none" strike="noStrike">
                        <a:solidFill>
                          <a:srgbClr val="000000"/>
                        </a:solidFill>
                        <a:effectLst/>
                        <a:latin typeface="Times New Roman1"/>
                      </a:endParaRPr>
                    </a:p>
                  </a:txBody>
                  <a:tcPr marL="4603" marR="4603" marT="4603" marB="0"/>
                </a:tc>
                <a:tc>
                  <a:txBody>
                    <a:bodyPr/>
                    <a:lstStyle/>
                    <a:p>
                      <a:pPr algn="l" fontAlgn="b"/>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4293278545"/>
                  </a:ext>
                </a:extLst>
              </a:tr>
              <a:tr h="146761">
                <a:tc>
                  <a:txBody>
                    <a:bodyPr/>
                    <a:lstStyle/>
                    <a:p>
                      <a:pPr algn="ctr" fontAlgn="t"/>
                      <a:endParaRPr lang="en-US" sz="800" b="1" i="0" u="none" strike="noStrike">
                        <a:solidFill>
                          <a:srgbClr val="000000"/>
                        </a:solidFill>
                        <a:effectLst/>
                        <a:latin typeface="Calibri" panose="020F0502020204030204" pitchFamily="34" charset="0"/>
                      </a:endParaRPr>
                    </a:p>
                  </a:txBody>
                  <a:tcPr marL="4603" marR="4603" marT="4603" marB="0"/>
                </a:tc>
                <a:tc>
                  <a:txBody>
                    <a:bodyPr/>
                    <a:lstStyle/>
                    <a:p>
                      <a:pPr algn="l" fontAlgn="b"/>
                      <a:endParaRPr lang="en-US" sz="800" b="1" i="0" u="none" strike="noStrike">
                        <a:solidFill>
                          <a:srgbClr val="000000"/>
                        </a:solidFill>
                        <a:effectLst/>
                        <a:latin typeface="Calibri" panose="020F0502020204030204" pitchFamily="34" charset="0"/>
                      </a:endParaRPr>
                    </a:p>
                  </a:txBody>
                  <a:tcPr marL="4603" marR="4603" marT="4603" marB="0" anchor="b"/>
                </a:tc>
                <a:tc>
                  <a:txBody>
                    <a:bodyPr/>
                    <a:lstStyle/>
                    <a:p>
                      <a:pPr algn="l" fontAlgn="b"/>
                      <a:endParaRPr lang="en-US" sz="800" b="1" i="0" u="none" strike="noStrike">
                        <a:solidFill>
                          <a:srgbClr val="000000"/>
                        </a:solidFill>
                        <a:effectLst/>
                        <a:latin typeface="Calibri" panose="020F0502020204030204" pitchFamily="34" charset="0"/>
                      </a:endParaRPr>
                    </a:p>
                  </a:txBody>
                  <a:tcPr marL="4603" marR="4603" marT="4603" marB="0" anchor="b"/>
                </a:tc>
                <a:tc>
                  <a:txBody>
                    <a:bodyPr/>
                    <a:lstStyle/>
                    <a:p>
                      <a:pPr algn="l" fontAlgn="b"/>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endParaRPr lang="en-US" sz="800" b="1" i="0" u="none" strike="noStrike">
                        <a:solidFill>
                          <a:srgbClr val="000000"/>
                        </a:solidFill>
                        <a:effectLst/>
                        <a:latin typeface="Calibri" panose="020F0502020204030204" pitchFamily="34" charset="0"/>
                      </a:endParaRPr>
                    </a:p>
                  </a:txBody>
                  <a:tcPr marL="4603" marR="4603" marT="4603" marB="0" anchor="b"/>
                </a:tc>
                <a:extLst>
                  <a:ext uri="{0D108BD9-81ED-4DB2-BD59-A6C34878D82A}">
                    <a16:rowId xmlns:a16="http://schemas.microsoft.com/office/drawing/2014/main" val="3648241052"/>
                  </a:ext>
                </a:extLst>
              </a:tr>
              <a:tr h="157821">
                <a:tc>
                  <a:txBody>
                    <a:bodyPr/>
                    <a:lstStyle/>
                    <a:p>
                      <a:pPr algn="ctr" fontAlgn="t"/>
                      <a:r>
                        <a:rPr lang="en-US" sz="800" b="1" u="none" strike="noStrike">
                          <a:effectLst/>
                        </a:rPr>
                        <a:t>3</a:t>
                      </a:r>
                      <a:endParaRPr lang="en-US" sz="800" b="1" i="0" u="none" strike="noStrike">
                        <a:solidFill>
                          <a:srgbClr val="000000"/>
                        </a:solidFill>
                        <a:effectLst/>
                        <a:latin typeface="Times New Roman1"/>
                      </a:endParaRPr>
                    </a:p>
                  </a:txBody>
                  <a:tcPr marL="4603" marR="4603" marT="4603" marB="0"/>
                </a:tc>
                <a:tc>
                  <a:txBody>
                    <a:bodyPr/>
                    <a:lstStyle/>
                    <a:p>
                      <a:pPr algn="ctr" fontAlgn="b"/>
                      <a:r>
                        <a:rPr lang="en-US" sz="800" b="1" u="none" strike="noStrike">
                          <a:effectLst/>
                        </a:rPr>
                        <a:t>Thursday PM2 session</a:t>
                      </a:r>
                      <a:endParaRPr lang="en-US" sz="800" b="1" i="0" u="none" strike="noStrike">
                        <a:solidFill>
                          <a:srgbClr val="000000"/>
                        </a:solidFill>
                        <a:effectLst/>
                        <a:latin typeface="Times New Roman1"/>
                      </a:endParaRPr>
                    </a:p>
                  </a:txBody>
                  <a:tcPr marL="4603" marR="4603" marT="4603" marB="0" anchor="b"/>
                </a:tc>
                <a:tc>
                  <a:txBody>
                    <a:bodyPr/>
                    <a:lstStyle/>
                    <a:p>
                      <a:pPr algn="l" fontAlgn="b"/>
                      <a:endParaRPr lang="en-US" sz="800" b="1" i="0" u="none" strike="noStrike">
                        <a:solidFill>
                          <a:srgbClr val="000000"/>
                        </a:solidFill>
                        <a:effectLst/>
                        <a:latin typeface="Arial1"/>
                      </a:endParaRPr>
                    </a:p>
                  </a:txBody>
                  <a:tcPr marL="4603" marR="4603" marT="4603" marB="0" anchor="b"/>
                </a:tc>
                <a:tc>
                  <a:txBody>
                    <a:bodyPr/>
                    <a:lstStyle/>
                    <a:p>
                      <a:pPr algn="l" fontAlgn="b"/>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endParaRPr lang="en-US" sz="800" b="1" i="0" u="none" strike="noStrike">
                        <a:solidFill>
                          <a:srgbClr val="000000"/>
                        </a:solidFill>
                        <a:effectLst/>
                        <a:latin typeface="Arial1"/>
                      </a:endParaRPr>
                    </a:p>
                  </a:txBody>
                  <a:tcPr marL="4603" marR="4603" marT="4603" marB="0" anchor="b"/>
                </a:tc>
                <a:extLst>
                  <a:ext uri="{0D108BD9-81ED-4DB2-BD59-A6C34878D82A}">
                    <a16:rowId xmlns:a16="http://schemas.microsoft.com/office/drawing/2014/main" val="263698581"/>
                  </a:ext>
                </a:extLst>
              </a:tr>
              <a:tr h="146761">
                <a:tc>
                  <a:txBody>
                    <a:bodyPr/>
                    <a:lstStyle/>
                    <a:p>
                      <a:pPr algn="ctr" fontAlgn="t"/>
                      <a:r>
                        <a:rPr lang="en-US" sz="700" b="1" u="none" strike="noStrike">
                          <a:effectLst/>
                        </a:rPr>
                        <a:t>3.1</a:t>
                      </a:r>
                      <a:endParaRPr lang="en-US" sz="700" b="1" i="0" u="none" strike="noStrike">
                        <a:solidFill>
                          <a:srgbClr val="000000"/>
                        </a:solidFill>
                        <a:effectLst/>
                        <a:latin typeface="Times New Roman1"/>
                      </a:endParaRPr>
                    </a:p>
                  </a:txBody>
                  <a:tcPr marL="4603" marR="4603" marT="4603" marB="0"/>
                </a:tc>
                <a:tc>
                  <a:txBody>
                    <a:bodyPr/>
                    <a:lstStyle/>
                    <a:p>
                      <a:pPr algn="l" fontAlgn="b"/>
                      <a:r>
                        <a:rPr lang="en-US" sz="800" b="1" u="none" strike="noStrike">
                          <a:effectLst/>
                        </a:rPr>
                        <a:t>Call to Order  802.24.1 Smart Grid Task Group</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r>
                        <a:rPr lang="en-US" sz="800" b="1" u="none" strike="noStrike">
                          <a:effectLst/>
                        </a:rPr>
                        <a:t>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0</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4:00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2698418618"/>
                  </a:ext>
                </a:extLst>
              </a:tr>
              <a:tr h="146761">
                <a:tc>
                  <a:txBody>
                    <a:bodyPr/>
                    <a:lstStyle/>
                    <a:p>
                      <a:pPr algn="ctr" fontAlgn="t"/>
                      <a:r>
                        <a:rPr lang="en-US" sz="700" b="1" u="none" strike="noStrike">
                          <a:effectLst/>
                        </a:rPr>
                        <a:t>3.2</a:t>
                      </a:r>
                      <a:endParaRPr lang="en-US" sz="700" b="1" i="0" u="none" strike="noStrike">
                        <a:solidFill>
                          <a:srgbClr val="000000"/>
                        </a:solidFill>
                        <a:effectLst/>
                        <a:latin typeface="Times New Roman1"/>
                      </a:endParaRPr>
                    </a:p>
                  </a:txBody>
                  <a:tcPr marL="4603" marR="4603" marT="4603" marB="0"/>
                </a:tc>
                <a:tc>
                  <a:txBody>
                    <a:bodyPr/>
                    <a:lstStyle/>
                    <a:p>
                      <a:pPr algn="l" fontAlgn="t"/>
                      <a:r>
                        <a:rPr lang="en-US" sz="800" b="1" u="none" strike="noStrike">
                          <a:effectLst/>
                        </a:rPr>
                        <a:t>Comments and feedback from NIST on Smart Grid Wireless Standards Matrix</a:t>
                      </a:r>
                      <a:endParaRPr lang="en-US" sz="800" b="1" i="0" u="none" strike="noStrike">
                        <a:solidFill>
                          <a:srgbClr val="000000"/>
                        </a:solidFill>
                        <a:effectLst/>
                        <a:latin typeface="Times New Roman" panose="02020603050405020304" pitchFamily="18" charset="0"/>
                      </a:endParaRPr>
                    </a:p>
                  </a:txBody>
                  <a:tcPr marL="4603" marR="4603" marT="4603" marB="0"/>
                </a:tc>
                <a:tc>
                  <a:txBody>
                    <a:bodyPr/>
                    <a:lstStyle/>
                    <a:p>
                      <a:pPr algn="l" fontAlgn="b"/>
                      <a:r>
                        <a:rPr lang="en-US" sz="800" b="1" u="none" strike="noStrike">
                          <a:effectLst/>
                        </a:rPr>
                        <a:t>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30</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4:00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886994860"/>
                  </a:ext>
                </a:extLst>
              </a:tr>
              <a:tr h="428140">
                <a:tc>
                  <a:txBody>
                    <a:bodyPr/>
                    <a:lstStyle/>
                    <a:p>
                      <a:pPr algn="ctr" fontAlgn="t"/>
                      <a:r>
                        <a:rPr lang="en-US" sz="700" b="1" u="none" strike="noStrike">
                          <a:effectLst/>
                        </a:rPr>
                        <a:t>3.3</a:t>
                      </a:r>
                      <a:endParaRPr lang="en-US" sz="700" b="1" i="0" u="none" strike="noStrike">
                        <a:solidFill>
                          <a:srgbClr val="000000"/>
                        </a:solidFill>
                        <a:effectLst/>
                        <a:latin typeface="Times New Roman1"/>
                      </a:endParaRPr>
                    </a:p>
                  </a:txBody>
                  <a:tcPr marL="4603" marR="4603" marT="4603" marB="0"/>
                </a:tc>
                <a:tc>
                  <a:txBody>
                    <a:bodyPr/>
                    <a:lstStyle/>
                    <a:p>
                      <a:pPr algn="l" fontAlgn="t"/>
                      <a:r>
                        <a:rPr lang="en-US" sz="800" b="1" u="none" strike="noStrike">
                          <a:effectLst/>
                        </a:rPr>
                        <a:t>Any incoming comments from  IEEE PES PSCC S6 Task Force regarding 802.24 contribution to  "Standards for integrating Home Automation IoT to Power Utilities Communication System"</a:t>
                      </a:r>
                      <a:endParaRPr lang="en-US" sz="800" b="1" i="0" u="none" strike="noStrike">
                        <a:solidFill>
                          <a:srgbClr val="000000"/>
                        </a:solidFill>
                        <a:effectLst/>
                        <a:latin typeface="Times New Roman" panose="02020603050405020304" pitchFamily="18" charset="0"/>
                      </a:endParaRPr>
                    </a:p>
                  </a:txBody>
                  <a:tcPr marL="4603" marR="4603" marT="4603" marB="0"/>
                </a:tc>
                <a:tc>
                  <a:txBody>
                    <a:bodyPr/>
                    <a:lstStyle/>
                    <a:p>
                      <a:pPr algn="l" fontAlgn="b"/>
                      <a:r>
                        <a:rPr lang="en-US" sz="800" b="1" u="none" strike="noStrike">
                          <a:effectLst/>
                        </a:rPr>
                        <a:t>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15</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4:30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2599350766"/>
                  </a:ext>
                </a:extLst>
              </a:tr>
              <a:tr h="287450">
                <a:tc>
                  <a:txBody>
                    <a:bodyPr/>
                    <a:lstStyle/>
                    <a:p>
                      <a:pPr algn="ctr" fontAlgn="t"/>
                      <a:r>
                        <a:rPr lang="en-US" sz="700" b="1" u="none" strike="noStrike">
                          <a:effectLst/>
                        </a:rPr>
                        <a:t>3.4</a:t>
                      </a:r>
                      <a:endParaRPr lang="en-US" sz="700" b="1" i="0" u="none" strike="noStrike">
                        <a:solidFill>
                          <a:srgbClr val="000000"/>
                        </a:solidFill>
                        <a:effectLst/>
                        <a:latin typeface="Times New Roman1"/>
                      </a:endParaRPr>
                    </a:p>
                  </a:txBody>
                  <a:tcPr marL="4603" marR="4603" marT="4603" marB="0"/>
                </a:tc>
                <a:tc>
                  <a:txBody>
                    <a:bodyPr/>
                    <a:lstStyle/>
                    <a:p>
                      <a:pPr algn="l" fontAlgn="t"/>
                      <a:r>
                        <a:rPr lang="en-US" sz="800" b="1" u="none" strike="noStrike">
                          <a:effectLst/>
                        </a:rPr>
                        <a:t>Liasion Discussion of IEC SEG8 report "Monitoring and impact assessment of emerging technologies and architectures"</a:t>
                      </a:r>
                      <a:endParaRPr lang="en-US" sz="800" b="1" i="0" u="none" strike="noStrike">
                        <a:solidFill>
                          <a:srgbClr val="000000"/>
                        </a:solidFill>
                        <a:effectLst/>
                        <a:latin typeface="Times New Roman" panose="02020603050405020304" pitchFamily="18" charset="0"/>
                      </a:endParaRPr>
                    </a:p>
                  </a:txBody>
                  <a:tcPr marL="4603" marR="4603" marT="4603" marB="0"/>
                </a:tc>
                <a:tc>
                  <a:txBody>
                    <a:bodyPr/>
                    <a:lstStyle/>
                    <a:p>
                      <a:pPr algn="l" fontAlgn="b"/>
                      <a:r>
                        <a:rPr lang="en-US" sz="800" b="1" u="none" strike="noStrike">
                          <a:effectLst/>
                        </a:rPr>
                        <a:t>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30</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4:45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95472306"/>
                  </a:ext>
                </a:extLst>
              </a:tr>
              <a:tr h="146761">
                <a:tc>
                  <a:txBody>
                    <a:bodyPr/>
                    <a:lstStyle/>
                    <a:p>
                      <a:pPr algn="ctr" fontAlgn="t"/>
                      <a:r>
                        <a:rPr lang="en-US" sz="700" b="1" u="none" strike="noStrike">
                          <a:effectLst/>
                        </a:rPr>
                        <a:t>3.5</a:t>
                      </a:r>
                      <a:endParaRPr lang="en-US" sz="700" b="1" i="0" u="none" strike="noStrike">
                        <a:solidFill>
                          <a:srgbClr val="000000"/>
                        </a:solidFill>
                        <a:effectLst/>
                        <a:latin typeface="Times New Roman1"/>
                      </a:endParaRPr>
                    </a:p>
                  </a:txBody>
                  <a:tcPr marL="4603" marR="4603" marT="4603" marB="0"/>
                </a:tc>
                <a:tc>
                  <a:txBody>
                    <a:bodyPr/>
                    <a:lstStyle/>
                    <a:p>
                      <a:pPr algn="l" fontAlgn="b"/>
                      <a:r>
                        <a:rPr lang="en-US" sz="800" b="1" u="none" strike="noStrike">
                          <a:effectLst/>
                        </a:rPr>
                        <a:t>802.24 New Action Items, New Activities, AOB</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r>
                        <a:rPr lang="en-US" sz="800" b="1" u="none" strike="noStrike">
                          <a:effectLst/>
                        </a:rPr>
                        <a:t>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10</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b"/>
                      <a:r>
                        <a:rPr lang="en-US" sz="800" b="1" u="none" strike="noStrike">
                          <a:effectLst/>
                        </a:rPr>
                        <a:t>5:15 PM</a:t>
                      </a:r>
                      <a:endParaRPr lang="en-US" sz="800" b="1" i="0" u="none" strike="noStrike">
                        <a:solidFill>
                          <a:srgbClr val="000000"/>
                        </a:solidFill>
                        <a:effectLst/>
                        <a:latin typeface="Times New Roman1"/>
                      </a:endParaRPr>
                    </a:p>
                  </a:txBody>
                  <a:tcPr marL="4603" marR="4603" marT="4603" marB="0" anchor="b"/>
                </a:tc>
                <a:extLst>
                  <a:ext uri="{0D108BD9-81ED-4DB2-BD59-A6C34878D82A}">
                    <a16:rowId xmlns:a16="http://schemas.microsoft.com/office/drawing/2014/main" val="707237133"/>
                  </a:ext>
                </a:extLst>
              </a:tr>
              <a:tr h="146761">
                <a:tc>
                  <a:txBody>
                    <a:bodyPr/>
                    <a:lstStyle/>
                    <a:p>
                      <a:pPr algn="ctr" fontAlgn="t"/>
                      <a:r>
                        <a:rPr lang="en-US" sz="700" b="1" u="none" strike="noStrike">
                          <a:effectLst/>
                        </a:rPr>
                        <a:t>3.6</a:t>
                      </a:r>
                      <a:endParaRPr lang="en-US" sz="700" b="1" i="0" u="none" strike="noStrike">
                        <a:solidFill>
                          <a:srgbClr val="000000"/>
                        </a:solidFill>
                        <a:effectLst/>
                        <a:latin typeface="Times New Roman1"/>
                      </a:endParaRPr>
                    </a:p>
                  </a:txBody>
                  <a:tcPr marL="4603" marR="4603" marT="4603" marB="0"/>
                </a:tc>
                <a:tc>
                  <a:txBody>
                    <a:bodyPr/>
                    <a:lstStyle/>
                    <a:p>
                      <a:pPr algn="l" fontAlgn="b"/>
                      <a:r>
                        <a:rPr lang="en-US" sz="800" b="1" u="none" strike="noStrike">
                          <a:effectLst/>
                        </a:rPr>
                        <a:t>Adjourn </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l" fontAlgn="b"/>
                      <a:r>
                        <a:rPr lang="en-US" sz="800" b="1" u="none" strike="noStrike">
                          <a:effectLst/>
                        </a:rPr>
                        <a:t>Godfrey</a:t>
                      </a:r>
                      <a:endParaRPr lang="en-US" sz="800" b="1" i="0" u="none" strike="noStrike">
                        <a:solidFill>
                          <a:srgbClr val="000000"/>
                        </a:solidFill>
                        <a:effectLst/>
                        <a:latin typeface="Times New Roman" panose="02020603050405020304" pitchFamily="18" charset="0"/>
                      </a:endParaRPr>
                    </a:p>
                  </a:txBody>
                  <a:tcPr marL="4603" marR="4603" marT="4603" marB="0" anchor="b"/>
                </a:tc>
                <a:tc>
                  <a:txBody>
                    <a:bodyPr/>
                    <a:lstStyle/>
                    <a:p>
                      <a:pPr algn="r" fontAlgn="t"/>
                      <a:r>
                        <a:rPr lang="en-US" sz="800" b="1" u="none" strike="noStrike">
                          <a:effectLst/>
                        </a:rPr>
                        <a:t>0</a:t>
                      </a:r>
                      <a:endParaRPr lang="en-US" sz="800" b="1" i="0" u="none" strike="noStrike">
                        <a:solidFill>
                          <a:srgbClr val="000000"/>
                        </a:solidFill>
                        <a:effectLst/>
                        <a:latin typeface="Times New Roman" panose="02020603050405020304" pitchFamily="18" charset="0"/>
                      </a:endParaRPr>
                    </a:p>
                  </a:txBody>
                  <a:tcPr marL="4603" marR="4603" marT="4603" marB="0"/>
                </a:tc>
                <a:tc>
                  <a:txBody>
                    <a:bodyPr/>
                    <a:lstStyle/>
                    <a:p>
                      <a:pPr algn="r" fontAlgn="b"/>
                      <a:r>
                        <a:rPr lang="en-US" sz="800" b="1" u="none" strike="noStrike" dirty="0">
                          <a:effectLst/>
                        </a:rPr>
                        <a:t>5:25 PM</a:t>
                      </a:r>
                      <a:endParaRPr lang="en-US" sz="800" b="1" i="0" u="none" strike="noStrike" dirty="0">
                        <a:solidFill>
                          <a:srgbClr val="000000"/>
                        </a:solidFill>
                        <a:effectLst/>
                        <a:latin typeface="Times New Roman1"/>
                      </a:endParaRPr>
                    </a:p>
                  </a:txBody>
                  <a:tcPr marL="4603" marR="4603" marT="4603" marB="0" anchor="b"/>
                </a:tc>
                <a:extLst>
                  <a:ext uri="{0D108BD9-81ED-4DB2-BD59-A6C34878D82A}">
                    <a16:rowId xmlns:a16="http://schemas.microsoft.com/office/drawing/2014/main" val="3025238383"/>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447801"/>
            <a:ext cx="7772400" cy="5027612"/>
          </a:xfrm>
        </p:spPr>
        <p:txBody>
          <a:bodyPr>
            <a:normAutofit fontScale="47500" lnSpcReduction="20000"/>
          </a:bodyPr>
          <a:lstStyle/>
          <a:p>
            <a:r>
              <a:rPr lang="en-US" dirty="0"/>
              <a:t>802.15.12 ULI</a:t>
            </a:r>
          </a:p>
          <a:p>
            <a:pPr lvl="1"/>
            <a:r>
              <a:rPr lang="en-US" dirty="0"/>
              <a:t>Incorporating features from 802.15.9 RP which are currently used in utility networking into ULI standard</a:t>
            </a:r>
          </a:p>
          <a:p>
            <a:pPr lvl="1"/>
            <a:r>
              <a:rPr lang="en-US" dirty="0"/>
              <a:t>Some other areas of potential interest</a:t>
            </a:r>
          </a:p>
          <a:p>
            <a:pPr lvl="1"/>
            <a:r>
              <a:rPr lang="en-US" dirty="0"/>
              <a:t>Develop use cases and examples of an integrated multi-802 network including 802.15.   Explain the 48/64 bit bridging issues and solutions. </a:t>
            </a:r>
          </a:p>
          <a:p>
            <a:pPr lvl="1"/>
            <a:r>
              <a:rPr lang="en-US" dirty="0"/>
              <a:t>Still in development  (review again at end of 2018)</a:t>
            </a:r>
          </a:p>
          <a:p>
            <a:endParaRPr lang="en-US" dirty="0"/>
          </a:p>
          <a:p>
            <a:r>
              <a:rPr lang="en-US" dirty="0"/>
              <a:t>802.15.4s SMR – spectrum management resources</a:t>
            </a:r>
          </a:p>
          <a:p>
            <a:pPr lvl="1"/>
            <a:r>
              <a:rPr lang="en-US" dirty="0"/>
              <a:t>Can 802.24 provide an input with respect to Smart Grid or IoT? </a:t>
            </a:r>
          </a:p>
          <a:p>
            <a:pPr lvl="1"/>
            <a:r>
              <a:rPr lang="en-US" dirty="0"/>
              <a:t>IEC 65C WG 17 dealing with coexistence management and spectrum policy</a:t>
            </a:r>
          </a:p>
          <a:p>
            <a:pPr lvl="1"/>
            <a:r>
              <a:rPr lang="en-US" dirty="0"/>
              <a:t>ETSI TCRRS  reconfigurable radio systems</a:t>
            </a:r>
          </a:p>
          <a:p>
            <a:pPr lvl="1"/>
            <a:r>
              <a:rPr lang="en-US" dirty="0"/>
              <a:t>ETSI TCERM WG 41 – defining a central coordination point to handle spectrum.</a:t>
            </a:r>
          </a:p>
          <a:p>
            <a:pPr lvl="2"/>
            <a:r>
              <a:rPr lang="en-US" dirty="0"/>
              <a:t>Sharing and increasing coexistence and providing better </a:t>
            </a:r>
            <a:r>
              <a:rPr lang="en-US" dirty="0" err="1"/>
              <a:t>QoS</a:t>
            </a:r>
            <a:r>
              <a:rPr lang="en-US" dirty="0"/>
              <a:t> </a:t>
            </a:r>
          </a:p>
          <a:p>
            <a:pPr lvl="1"/>
            <a:r>
              <a:rPr lang="en-US" dirty="0"/>
              <a:t>Nov 2017:</a:t>
            </a:r>
          </a:p>
          <a:p>
            <a:pPr lvl="2"/>
            <a:r>
              <a:rPr lang="en-US" dirty="0"/>
              <a:t>May be useful for dynamic radio management identified by utilities as import for future network deployments</a:t>
            </a:r>
          </a:p>
          <a:p>
            <a:pPr lvl="2"/>
            <a:r>
              <a:rPr lang="en-US" dirty="0"/>
              <a:t>4s resource management is defined, but now how they are used</a:t>
            </a:r>
          </a:p>
          <a:p>
            <a:pPr lvl="2"/>
            <a:r>
              <a:rPr lang="en-US" dirty="0"/>
              <a:t>White paper could cover how adaptation and resource management are accomplished.</a:t>
            </a:r>
          </a:p>
          <a:p>
            <a:pPr lvl="2"/>
            <a:r>
              <a:rPr lang="en-US" dirty="0"/>
              <a:t>Including use of metrics for management.  Cross-standard application of metrics</a:t>
            </a:r>
          </a:p>
          <a:p>
            <a:pPr lvl="2"/>
            <a:r>
              <a:rPr lang="en-US" dirty="0"/>
              <a:t>Dynamic adaptability of 802.15.4 networks in the same spectrum as other 802 standards</a:t>
            </a:r>
          </a:p>
          <a:p>
            <a:pPr lvl="2"/>
            <a:r>
              <a:rPr lang="en-US" dirty="0"/>
              <a:t>Compare and contrast with link adaptation in other 802 standards</a:t>
            </a:r>
          </a:p>
          <a:p>
            <a:pPr lvl="1"/>
            <a:r>
              <a:rPr lang="en-US" dirty="0"/>
              <a:t>July 2018</a:t>
            </a:r>
          </a:p>
          <a:p>
            <a:pPr lvl="2"/>
            <a:r>
              <a:rPr lang="en-US" dirty="0"/>
              <a:t>Managing radios and link adaptation – a common issue across different radio types.</a:t>
            </a:r>
          </a:p>
          <a:p>
            <a:pPr lvl="2"/>
            <a:r>
              <a:rPr lang="en-US" dirty="0"/>
              <a:t>Is 4s providing needed measurements?  Can 2-way power control be leveraged in grid applications? </a:t>
            </a:r>
          </a:p>
          <a:p>
            <a:pPr lvl="2"/>
            <a:r>
              <a:rPr lang="en-US" dirty="0"/>
              <a:t>Can this standard be used as a “sensor” to understand how to best use 915 MHz ISM? </a:t>
            </a:r>
          </a:p>
          <a:p>
            <a:pPr lvl="2"/>
            <a:r>
              <a:rPr lang="en-US" dirty="0"/>
              <a:t>Could we create an “application guide” for applying 15.4s in sub-1GHz spectrum?  Better sharing/</a:t>
            </a:r>
            <a:r>
              <a:rPr lang="en-US" dirty="0" err="1"/>
              <a:t>coex</a:t>
            </a:r>
            <a:r>
              <a:rPr lang="en-US" dirty="0"/>
              <a:t>?</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204928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a:xfrm>
            <a:off x="685800" y="1600200"/>
            <a:ext cx="7772400" cy="4495800"/>
          </a:xfrm>
        </p:spPr>
        <p:txBody>
          <a:bodyPr>
            <a:normAutofit fontScale="55000" lnSpcReduction="20000"/>
          </a:bodyPr>
          <a:lstStyle/>
          <a:p>
            <a:r>
              <a:rPr lang="en-US" dirty="0"/>
              <a:t>802.15.4w LPWAN (and links to IETF)</a:t>
            </a:r>
          </a:p>
          <a:p>
            <a:pPr lvl="1"/>
            <a:r>
              <a:rPr lang="en-US" dirty="0"/>
              <a:t>An 802-based alternative to proprietary LPWAN’s</a:t>
            </a:r>
          </a:p>
          <a:p>
            <a:pPr lvl="1"/>
            <a:r>
              <a:rPr lang="en-US" dirty="0"/>
              <a:t>White paper to compare and contrast with other LPWAN technologies? </a:t>
            </a:r>
          </a:p>
          <a:p>
            <a:pPr marL="0" indent="0">
              <a:buNone/>
            </a:pPr>
            <a:endParaRPr lang="en-US" dirty="0"/>
          </a:p>
          <a:p>
            <a:r>
              <a:rPr lang="en-US" dirty="0"/>
              <a:t>See where IG-DEP goes. </a:t>
            </a:r>
          </a:p>
          <a:p>
            <a:pPr lvl="1"/>
            <a:r>
              <a:rPr lang="en-US" dirty="0"/>
              <a:t>Many use cases presented already covered  by 802 standards </a:t>
            </a:r>
          </a:p>
          <a:p>
            <a:pPr lvl="1"/>
            <a:r>
              <a:rPr lang="en-US" dirty="0"/>
              <a:t>Potential application in utility networks for extremely hard to reach endpoints</a:t>
            </a:r>
          </a:p>
          <a:p>
            <a:pPr lvl="1"/>
            <a:r>
              <a:rPr lang="en-US" dirty="0"/>
              <a:t>Extremely low power use cases may be of interest to utility applications</a:t>
            </a:r>
          </a:p>
          <a:p>
            <a:pPr lvl="1"/>
            <a:r>
              <a:rPr lang="en-US" dirty="0"/>
              <a:t>Participation required  to steer to useful work</a:t>
            </a:r>
          </a:p>
          <a:p>
            <a:endParaRPr lang="en-US" dirty="0"/>
          </a:p>
          <a:p>
            <a:r>
              <a:rPr lang="en-US" dirty="0"/>
              <a:t>Applying new bands and channel plans</a:t>
            </a:r>
          </a:p>
          <a:p>
            <a:pPr lvl="1"/>
            <a:r>
              <a:rPr lang="en-US" dirty="0"/>
              <a:t>802.15.4u and 802.15.4v completed. Add bands in various regions for existing 802.15.4 PHYs commonly used in smart grid.</a:t>
            </a:r>
          </a:p>
          <a:p>
            <a:pPr lvl="1"/>
            <a:endParaRPr lang="en-US" dirty="0"/>
          </a:p>
          <a:p>
            <a:r>
              <a:rPr lang="en-US" dirty="0"/>
              <a:t>Action:</a:t>
            </a:r>
          </a:p>
          <a:p>
            <a:pPr lvl="1"/>
            <a:r>
              <a:rPr lang="en-US" dirty="0"/>
              <a:t>Early 2019: Plan update of first white paper to address latest amendments of 802.15.4 w, x, y </a:t>
            </a:r>
          </a:p>
          <a:p>
            <a:endParaRPr lang="en-US" dirty="0"/>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14788383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5EA52-1822-43E6-8C50-B7DDF79BC826}"/>
              </a:ext>
            </a:extLst>
          </p:cNvPr>
          <p:cNvSpPr>
            <a:spLocks noGrp="1"/>
          </p:cNvSpPr>
          <p:nvPr>
            <p:ph type="title"/>
          </p:nvPr>
        </p:nvSpPr>
        <p:spPr/>
        <p:txBody>
          <a:bodyPr/>
          <a:lstStyle/>
          <a:p>
            <a:r>
              <a:rPr lang="en-US" dirty="0"/>
              <a:t>Nendica</a:t>
            </a:r>
          </a:p>
        </p:txBody>
      </p:sp>
      <p:sp>
        <p:nvSpPr>
          <p:cNvPr id="3" name="Content Placeholder 2">
            <a:extLst>
              <a:ext uri="{FF2B5EF4-FFF2-40B4-BE49-F238E27FC236}">
                <a16:creationId xmlns:a16="http://schemas.microsoft.com/office/drawing/2014/main" id="{4A04A3F0-3C15-4CC1-825D-813B023FD0B0}"/>
              </a:ext>
            </a:extLst>
          </p:cNvPr>
          <p:cNvSpPr>
            <a:spLocks noGrp="1"/>
          </p:cNvSpPr>
          <p:nvPr>
            <p:ph idx="1"/>
          </p:nvPr>
        </p:nvSpPr>
        <p:spPr>
          <a:xfrm>
            <a:off x="685800" y="1524000"/>
            <a:ext cx="7772400" cy="5133975"/>
          </a:xfrm>
        </p:spPr>
        <p:txBody>
          <a:bodyPr>
            <a:normAutofit fontScale="55000" lnSpcReduction="20000"/>
          </a:bodyPr>
          <a:lstStyle/>
          <a:p>
            <a:r>
              <a:rPr lang="en-US" dirty="0"/>
              <a:t>IEEE 802 network enhancements for the next decade Industry Connections Activity Initiation Document (ICAID)</a:t>
            </a:r>
          </a:p>
          <a:p>
            <a:pPr lvl="1"/>
            <a:r>
              <a:rPr lang="en-US" dirty="0"/>
              <a:t>NENDICA develops reports on specific topics.  Completed data centers. </a:t>
            </a:r>
          </a:p>
          <a:p>
            <a:pPr lvl="1"/>
            <a:endParaRPr lang="en-US" dirty="0"/>
          </a:p>
          <a:p>
            <a:r>
              <a:rPr lang="en-US" dirty="0"/>
              <a:t>Distributed Radio Access Networks</a:t>
            </a:r>
          </a:p>
          <a:p>
            <a:pPr lvl="1"/>
            <a:r>
              <a:rPr lang="en-US" dirty="0"/>
              <a:t>802.1 standard for intra-base station (TSN for fronthaul)  (could it apply to 802.11?)</a:t>
            </a:r>
          </a:p>
          <a:p>
            <a:pPr lvl="1"/>
            <a:r>
              <a:rPr lang="en-US" dirty="0"/>
              <a:t>Perhaps there are aspects of this TSN that can serve vertical applications?</a:t>
            </a:r>
          </a:p>
          <a:p>
            <a:r>
              <a:rPr lang="en-US" dirty="0"/>
              <a:t>Second work item: Flexible Factory IoT – apply TSN</a:t>
            </a:r>
          </a:p>
          <a:p>
            <a:pPr lvl="1"/>
            <a:r>
              <a:rPr lang="en-US" dirty="0"/>
              <a:t>802.24 can provide review and feedback. </a:t>
            </a:r>
          </a:p>
          <a:p>
            <a:pPr lvl="1"/>
            <a:r>
              <a:rPr lang="en-US" dirty="0"/>
              <a:t>Coordinated, distributed, network management</a:t>
            </a:r>
          </a:p>
          <a:p>
            <a:pPr lvl="1"/>
            <a:r>
              <a:rPr lang="en-US" dirty="0"/>
              <a:t>Provide guidance on factory applications and the requirements for wireless TSN</a:t>
            </a:r>
          </a:p>
          <a:p>
            <a:endParaRPr lang="en-US" dirty="0"/>
          </a:p>
          <a:p>
            <a:r>
              <a:rPr lang="en-US" dirty="0"/>
              <a:t>Potential 802.24 activities</a:t>
            </a:r>
          </a:p>
          <a:p>
            <a:pPr lvl="1"/>
            <a:r>
              <a:rPr lang="en-US" dirty="0"/>
              <a:t>Identify vertical applications that could be enabled by TSN features</a:t>
            </a:r>
          </a:p>
          <a:p>
            <a:pPr lvl="1"/>
            <a:r>
              <a:rPr lang="en-US" dirty="0"/>
              <a:t>Identify vertical application that could be enabled if TSN features were present in wireless standards</a:t>
            </a:r>
          </a:p>
          <a:p>
            <a:pPr lvl="1"/>
            <a:r>
              <a:rPr lang="en-US" dirty="0"/>
              <a:t>Can interfaces between wired and wireless map application-specific streams?</a:t>
            </a:r>
          </a:p>
          <a:p>
            <a:pPr lvl="1"/>
            <a:r>
              <a:rPr lang="en-US" dirty="0"/>
              <a:t>Provide vertical application requirements (needs, underlying problems) to Nendica. Nendica is linked with 802.1 – </a:t>
            </a:r>
          </a:p>
          <a:p>
            <a:pPr lvl="1"/>
            <a:r>
              <a:rPr lang="en-US" dirty="0"/>
              <a:t>Describing what is needed to define a common framework for TSN across wired and wireless standards. How do they fit together. </a:t>
            </a:r>
          </a:p>
          <a:p>
            <a:pPr lvl="1"/>
            <a:endParaRPr lang="en-US" dirty="0"/>
          </a:p>
          <a:p>
            <a:endParaRPr lang="en-US" dirty="0"/>
          </a:p>
        </p:txBody>
      </p:sp>
      <p:sp>
        <p:nvSpPr>
          <p:cNvPr id="4" name="Footer Placeholder 3">
            <a:extLst>
              <a:ext uri="{FF2B5EF4-FFF2-40B4-BE49-F238E27FC236}">
                <a16:creationId xmlns:a16="http://schemas.microsoft.com/office/drawing/2014/main" id="{0D71F189-5F64-4EFC-9358-E5572DAA559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044999E-BA01-4D34-A8D9-BAE69CBEB47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32</a:t>
            </a:fld>
            <a:endParaRPr lang="en-US" altLang="en-US"/>
          </a:p>
        </p:txBody>
      </p:sp>
    </p:spTree>
    <p:extLst>
      <p:ext uri="{BB962C8B-B14F-4D97-AF65-F5344CB8AC3E}">
        <p14:creationId xmlns:p14="http://schemas.microsoft.com/office/powerpoint/2010/main" val="3500810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685800" y="1828800"/>
            <a:ext cx="7772400" cy="4114800"/>
          </a:xfrm>
        </p:spPr>
        <p:txBody>
          <a:bodyPr>
            <a:normAutofit fontScale="92500" lnSpcReduction="20000"/>
          </a:bodyPr>
          <a:lstStyle/>
          <a:p>
            <a:endParaRPr lang="en-US" dirty="0"/>
          </a:p>
          <a:p>
            <a:r>
              <a:rPr lang="en-US" dirty="0"/>
              <a:t>Approve September minutes</a:t>
            </a:r>
          </a:p>
          <a:p>
            <a:pPr lvl="1"/>
            <a:r>
              <a:rPr lang="en-US" dirty="0"/>
              <a:t>24-18-0021r0 </a:t>
            </a:r>
          </a:p>
          <a:p>
            <a:pPr lvl="1"/>
            <a:endParaRPr lang="en-US" dirty="0"/>
          </a:p>
          <a:p>
            <a:pPr lvl="1"/>
            <a:endParaRPr lang="en-US" dirty="0"/>
          </a:p>
          <a:p>
            <a:r>
              <a:rPr lang="en-US" dirty="0"/>
              <a:t>TAG Action Items from September:</a:t>
            </a:r>
          </a:p>
          <a:p>
            <a:pPr lvl="1"/>
            <a:r>
              <a:rPr lang="en-US" dirty="0"/>
              <a:t>Send Sub-1GHz white paper back to Tanya at IEEE for publishing</a:t>
            </a:r>
          </a:p>
          <a:p>
            <a:pPr lvl="1"/>
            <a:r>
              <a:rPr lang="en-US" dirty="0"/>
              <a:t>Farrokh </a:t>
            </a:r>
            <a:r>
              <a:rPr lang="en-US" dirty="0" err="1"/>
              <a:t>Khatibi</a:t>
            </a:r>
            <a:r>
              <a:rPr lang="en-US" dirty="0"/>
              <a:t> will provide introduction to ATIS group for liaison</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85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r>
              <a:rPr lang="en-US" dirty="0"/>
              <a:t>SEG8 Chairman received our liaison request and replied that they don’t need a formal liaison</a:t>
            </a:r>
          </a:p>
          <a:p>
            <a:r>
              <a:rPr lang="en-US" dirty="0"/>
              <a:t>They invite 802.24 members to join SEG8</a:t>
            </a:r>
          </a:p>
          <a:p>
            <a:r>
              <a:rPr lang="en-US" dirty="0"/>
              <a:t>Document sharing is being arranged</a:t>
            </a:r>
          </a:p>
          <a:p>
            <a:pPr lvl="1"/>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989633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p:txBody>
          <a:bodyPr/>
          <a:lstStyle/>
          <a:p>
            <a:r>
              <a:rPr lang="en-US" dirty="0"/>
              <a:t>Submitted to publishing</a:t>
            </a:r>
          </a:p>
          <a:p>
            <a:r>
              <a:rPr lang="en-US" dirty="0"/>
              <a:t>Status update from IEEE this week?</a:t>
            </a:r>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9</a:t>
            </a:fld>
            <a:endParaRPr lang="en-US" altLang="en-US"/>
          </a:p>
        </p:txBody>
      </p:sp>
    </p:spTree>
    <p:extLst>
      <p:ext uri="{BB962C8B-B14F-4D97-AF65-F5344CB8AC3E}">
        <p14:creationId xmlns:p14="http://schemas.microsoft.com/office/powerpoint/2010/main" val="1059671811"/>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31449</TotalTime>
  <Words>2885</Words>
  <Application>Microsoft Office PowerPoint</Application>
  <PresentationFormat>On-screen Show (4:3)</PresentationFormat>
  <Paragraphs>467</Paragraphs>
  <Slides>32</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32</vt:i4>
      </vt:variant>
    </vt:vector>
  </HeadingPairs>
  <TitlesOfParts>
    <vt:vector size="42" baseType="lpstr">
      <vt:lpstr>MS Gothic</vt:lpstr>
      <vt:lpstr>ＭＳ Ｐゴシック</vt:lpstr>
      <vt:lpstr>Arial</vt:lpstr>
      <vt:lpstr>Arial1</vt:lpstr>
      <vt:lpstr>Calibri</vt:lpstr>
      <vt:lpstr>Helvetica</vt:lpstr>
      <vt:lpstr>Monotype Sorts</vt:lpstr>
      <vt:lpstr>Times New Roman</vt:lpstr>
      <vt:lpstr>Times New Roman1</vt:lpstr>
      <vt:lpstr>Office Theme</vt:lpstr>
      <vt:lpstr>802.24 Vertical Applications TAG</vt:lpstr>
      <vt:lpstr>802.24 Overview</vt:lpstr>
      <vt:lpstr>Agenda – 802.24-18-0024r2</vt:lpstr>
      <vt:lpstr>Guidelines for IEEE-SA Meetings</vt:lpstr>
      <vt:lpstr>Participation in IEEE 802 Meetings</vt:lpstr>
      <vt:lpstr>Administration</vt:lpstr>
      <vt:lpstr>802.24 TAG</vt:lpstr>
      <vt:lpstr>Liaison with IEC SEG8</vt:lpstr>
      <vt:lpstr>Sub 1 GHz White Paper</vt:lpstr>
      <vt:lpstr>Tuesday 802.24.1</vt:lpstr>
      <vt:lpstr>ITU and Radio Regulatory Items</vt:lpstr>
      <vt:lpstr>TSN White Paper</vt:lpstr>
      <vt:lpstr>TSN White Paper – comment resolution</vt:lpstr>
      <vt:lpstr>Wednesday 802.24 TAG</vt:lpstr>
      <vt:lpstr>“Network Integration” action item</vt:lpstr>
      <vt:lpstr>Wednesday 802.24.2 IoT TG</vt:lpstr>
      <vt:lpstr>802.24.2</vt:lpstr>
      <vt:lpstr>802.24.2</vt:lpstr>
      <vt:lpstr>Building engagement in TG2 IoT</vt:lpstr>
      <vt:lpstr>Thursday 802.24.1 Smart Grid TG</vt:lpstr>
      <vt:lpstr>Wireless Matrix</vt:lpstr>
      <vt:lpstr>IEEE PSCC TF S6 </vt:lpstr>
      <vt:lpstr>Liaison with IEC SEG8</vt:lpstr>
      <vt:lpstr>IEC SEG8</vt:lpstr>
      <vt:lpstr>802.15.4g and 802.11ah Coexistence</vt:lpstr>
      <vt:lpstr>802.24 TAG closing</vt:lpstr>
      <vt:lpstr>Backup / Reference</vt:lpstr>
      <vt:lpstr>Future Opportunities Tracking</vt:lpstr>
      <vt:lpstr>Future Opportunities Tracking (.2)</vt:lpstr>
      <vt:lpstr>Future Opportunities Tracking</vt:lpstr>
      <vt:lpstr>Other Future Opportunities</vt:lpstr>
      <vt:lpstr>Nendica</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570</cp:revision>
  <cp:lastPrinted>1998-02-10T13:28:06Z</cp:lastPrinted>
  <dcterms:created xsi:type="dcterms:W3CDTF">2015-05-13T21:49:41Z</dcterms:created>
  <dcterms:modified xsi:type="dcterms:W3CDTF">2018-11-07T16:17:19Z</dcterms:modified>
</cp:coreProperties>
</file>