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8" r:id="rId2"/>
    <p:sldId id="447" r:id="rId3"/>
    <p:sldId id="285" r:id="rId4"/>
    <p:sldId id="414" r:id="rId5"/>
    <p:sldId id="418" r:id="rId6"/>
    <p:sldId id="259" r:id="rId7"/>
    <p:sldId id="270" r:id="rId8"/>
    <p:sldId id="439" r:id="rId9"/>
    <p:sldId id="434" r:id="rId10"/>
    <p:sldId id="325" r:id="rId11"/>
    <p:sldId id="415" r:id="rId12"/>
    <p:sldId id="406" r:id="rId13"/>
    <p:sldId id="463" r:id="rId14"/>
    <p:sldId id="396" r:id="rId15"/>
    <p:sldId id="455" r:id="rId16"/>
    <p:sldId id="457" r:id="rId17"/>
    <p:sldId id="459" r:id="rId18"/>
    <p:sldId id="448" r:id="rId19"/>
    <p:sldId id="465" r:id="rId20"/>
    <p:sldId id="466" r:id="rId21"/>
    <p:sldId id="416" r:id="rId22"/>
    <p:sldId id="460" r:id="rId23"/>
    <p:sldId id="461" r:id="rId24"/>
    <p:sldId id="433" r:id="rId25"/>
    <p:sldId id="391" r:id="rId26"/>
    <p:sldId id="462" r:id="rId27"/>
    <p:sldId id="450" r:id="rId28"/>
    <p:sldId id="452" r:id="rId29"/>
    <p:sldId id="453" r:id="rId30"/>
    <p:sldId id="454" r:id="rId31"/>
    <p:sldId id="44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autoAdjust="0"/>
    <p:restoredTop sz="94099" autoAdjust="0"/>
  </p:normalViewPr>
  <p:slideViewPr>
    <p:cSldViewPr>
      <p:cViewPr varScale="1">
        <p:scale>
          <a:sx n="117" d="100"/>
          <a:sy n="117" d="100"/>
        </p:scale>
        <p:origin x="106" y="259"/>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2018 Meeting</a:t>
            </a:r>
          </a:p>
          <a:p>
            <a:endParaRPr lang="en-US" dirty="0"/>
          </a:p>
          <a:p>
            <a:r>
              <a:rPr lang="en-US" dirty="0"/>
              <a:t>Bangkok, Thailand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 – Jay Holcomb</a:t>
            </a:r>
          </a:p>
          <a:p>
            <a:endParaRPr lang="en-US" dirty="0"/>
          </a:p>
          <a:p>
            <a:r>
              <a:rPr lang="en-US" dirty="0"/>
              <a:t>Open Questions</a:t>
            </a:r>
          </a:p>
          <a:p>
            <a:pPr lvl="1"/>
            <a:r>
              <a:rPr lang="en-US" dirty="0"/>
              <a:t>RE: FCC notice on 3.7 – 4.2 GHz. Are sharing rules similar to CBRS? </a:t>
            </a:r>
          </a:p>
          <a:p>
            <a:pPr lvl="2"/>
            <a:r>
              <a:rPr lang="en-US" dirty="0"/>
              <a:t>Implication of CBRS rules for Smart Grid FANs  - topic for white paper?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802.1 TSN interested parties joining 802.24 for this meeting slot</a:t>
            </a:r>
          </a:p>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Combined Comments Document </a:t>
            </a:r>
          </a:p>
          <a:p>
            <a:pPr lvl="1"/>
            <a:r>
              <a:rPr lang="en-US" dirty="0"/>
              <a:t>(to be prepared after closing of collection)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AE77-FEBD-4B98-8CF0-053435651183}"/>
              </a:ext>
            </a:extLst>
          </p:cNvPr>
          <p:cNvSpPr>
            <a:spLocks noGrp="1"/>
          </p:cNvSpPr>
          <p:nvPr>
            <p:ph type="title"/>
          </p:nvPr>
        </p:nvSpPr>
        <p:spPr/>
        <p:txBody>
          <a:bodyPr/>
          <a:lstStyle/>
          <a:p>
            <a:r>
              <a:rPr lang="en-US" dirty="0"/>
              <a:t>TSN White Paper – comment resolution</a:t>
            </a:r>
          </a:p>
        </p:txBody>
      </p:sp>
      <p:sp>
        <p:nvSpPr>
          <p:cNvPr id="3" name="Content Placeholder 2">
            <a:extLst>
              <a:ext uri="{FF2B5EF4-FFF2-40B4-BE49-F238E27FC236}">
                <a16:creationId xmlns:a16="http://schemas.microsoft.com/office/drawing/2014/main" id="{A324204B-B828-4D9D-9482-53B65EFADB69}"/>
              </a:ext>
            </a:extLst>
          </p:cNvPr>
          <p:cNvSpPr>
            <a:spLocks noGrp="1"/>
          </p:cNvSpPr>
          <p:nvPr>
            <p:ph idx="1"/>
          </p:nvPr>
        </p:nvSpPr>
        <p:spPr/>
        <p:txBody>
          <a:bodyPr/>
          <a:lstStyle/>
          <a:p>
            <a:r>
              <a:rPr lang="en-US" dirty="0"/>
              <a:t>Notes</a:t>
            </a:r>
          </a:p>
        </p:txBody>
      </p:sp>
      <p:sp>
        <p:nvSpPr>
          <p:cNvPr id="4" name="Footer Placeholder 3">
            <a:extLst>
              <a:ext uri="{FF2B5EF4-FFF2-40B4-BE49-F238E27FC236}">
                <a16:creationId xmlns:a16="http://schemas.microsoft.com/office/drawing/2014/main" id="{C2310CB9-570C-4602-B06E-AB81D470EF6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89DFAE3-8823-44CC-ADEA-A8D0C0759B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314548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dirty="0"/>
              <a:t>Peter Jones</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Wi-Fi Alliance Liaison</a:t>
            </a:r>
          </a:p>
          <a:p>
            <a:pPr lvl="1"/>
            <a:r>
              <a:rPr lang="en-US" dirty="0"/>
              <a:t>Informal structure</a:t>
            </a:r>
          </a:p>
          <a:p>
            <a:pPr lvl="1"/>
            <a:r>
              <a:rPr lang="en-US" dirty="0"/>
              <a:t>Sharing WFA document on IoT Use Cases</a:t>
            </a:r>
          </a:p>
          <a:p>
            <a:pPr lvl="1"/>
            <a:r>
              <a:rPr lang="en-US" dirty="0"/>
              <a:t>Review and response</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A8A53BA-8AC1-4198-98C7-D32B8C8ADEC0}"/>
              </a:ext>
            </a:extLst>
          </p:cNvPr>
          <p:cNvSpPr>
            <a:spLocks noGrp="1"/>
          </p:cNvSpPr>
          <p:nvPr>
            <p:ph type="title"/>
          </p:nvPr>
        </p:nvSpPr>
        <p:spPr/>
        <p:txBody>
          <a:bodyPr/>
          <a:lstStyle/>
          <a:p>
            <a:r>
              <a:rPr lang="en-US" dirty="0"/>
              <a:t>Wireless Matrix</a:t>
            </a:r>
          </a:p>
        </p:txBody>
      </p:sp>
      <p:sp>
        <p:nvSpPr>
          <p:cNvPr id="7" name="Content Placeholder 6">
            <a:extLst>
              <a:ext uri="{FF2B5EF4-FFF2-40B4-BE49-F238E27FC236}">
                <a16:creationId xmlns:a16="http://schemas.microsoft.com/office/drawing/2014/main" id="{7AC867CA-75F5-4ABD-A2E8-9AB748AE7A0F}"/>
              </a:ext>
            </a:extLst>
          </p:cNvPr>
          <p:cNvSpPr>
            <a:spLocks noGrp="1"/>
          </p:cNvSpPr>
          <p:nvPr>
            <p:ph idx="1"/>
          </p:nvPr>
        </p:nvSpPr>
        <p:spPr/>
        <p:txBody>
          <a:bodyPr>
            <a:normAutofit fontScale="40000" lnSpcReduction="20000"/>
          </a:bodyPr>
          <a:lstStyle/>
          <a:p>
            <a:r>
              <a:rPr lang="en-US" dirty="0"/>
              <a:t>Feedback and questions have come in from SEPA and NIST</a:t>
            </a:r>
          </a:p>
          <a:p>
            <a:endParaRPr lang="en-US" dirty="0"/>
          </a:p>
          <a:p>
            <a:r>
              <a:rPr lang="en-US" dirty="0"/>
              <a:t>IEEE </a:t>
            </a:r>
            <a:r>
              <a:rPr lang="en-US" dirty="0" err="1"/>
              <a:t>Std</a:t>
            </a:r>
            <a:r>
              <a:rPr lang="en-US" dirty="0"/>
              <a:t> 802.11ah:</a:t>
            </a:r>
          </a:p>
          <a:p>
            <a:pPr lvl="1"/>
            <a:r>
              <a:rPr lang="en-US" dirty="0"/>
              <a:t>What version did we use to populate the matrix that the spreadsheet content file was dated 09-03-13 (assuming that was 2013)? What David called out and I see also is the IEEE </a:t>
            </a:r>
            <a:r>
              <a:rPr lang="en-US" dirty="0" err="1"/>
              <a:t>Std</a:t>
            </a:r>
            <a:r>
              <a:rPr lang="en-US" dirty="0"/>
              <a:t> 802.11ah-2016 (approved Dec2016, pub May2017). I really thought the prior work was just on released standards, was I wrong?</a:t>
            </a:r>
          </a:p>
          <a:p>
            <a:pPr lvl="1"/>
            <a:r>
              <a:rPr lang="en-US" dirty="0"/>
              <a:t>Tim reported early on that 802.11ah review/update was delegated to Alfred </a:t>
            </a:r>
            <a:r>
              <a:rPr lang="en-US" dirty="0" err="1"/>
              <a:t>Asterjadhi</a:t>
            </a:r>
            <a:r>
              <a:rPr lang="en-US" dirty="0"/>
              <a:t> and it was completed, except for a spectrum efficiency Q which was assigned to 802.11ax chair to investigate. Was that 11ah review/updated folded back into the matrix? Tim/Doug this is a question for you two.</a:t>
            </a:r>
          </a:p>
          <a:p>
            <a:pPr lvl="1"/>
            <a:r>
              <a:rPr lang="en-US" dirty="0"/>
              <a:t>If the 11ah update folded in, my diff compare between the earlier 2013 matrix version with our working version, did not indicate any content changes for 11ah. So did the IEEE members of this year’s matrix review/updating, work from 2016 version and did not note any diffs from the 2013-2014 era content?</a:t>
            </a:r>
          </a:p>
          <a:p>
            <a:r>
              <a:rPr lang="en-US" dirty="0"/>
              <a:t>IEEE </a:t>
            </a:r>
            <a:r>
              <a:rPr lang="en-US" dirty="0" err="1"/>
              <a:t>Std</a:t>
            </a:r>
            <a:r>
              <a:rPr lang="en-US" dirty="0"/>
              <a:t> 802.11, 802.11ac, 802.11n:</a:t>
            </a:r>
          </a:p>
          <a:p>
            <a:pPr lvl="1"/>
            <a:r>
              <a:rPr lang="en-US" dirty="0"/>
              <a:t>Was 802.11 reviewed and updated? If updated, which version was it updated to? If it was the latest version, then as David stated, the latest version of 802.11 is 802.11-2016 and it contains 802.11ac-2013 and 802.11n-2009 and therefor the entries for 11ac and 11n should be deleted, correct? The assumption is that 11n and 11ac names should be changed to indicate 802.11n-2009 and 802.11ac-2013. </a:t>
            </a:r>
          </a:p>
          <a:p>
            <a:endParaRPr lang="en-US" dirty="0"/>
          </a:p>
          <a:p>
            <a:r>
              <a:rPr lang="en-US" dirty="0"/>
              <a:t>IEEE 802.15.4 HRP-UWB – David using that ref for web searches does bring up several scholarly hits via Google, or check with Ruben Salazar (</a:t>
            </a:r>
            <a:r>
              <a:rPr lang="en-US" dirty="0" err="1"/>
              <a:t>Landis+Gyr</a:t>
            </a:r>
            <a:r>
              <a:rPr lang="en-US" dirty="0"/>
              <a:t>)</a:t>
            </a:r>
          </a:p>
          <a:p>
            <a:endParaRPr lang="en-US" dirty="0"/>
          </a:p>
        </p:txBody>
      </p:sp>
      <p:sp>
        <p:nvSpPr>
          <p:cNvPr id="4" name="Footer Placeholder 3">
            <a:extLst>
              <a:ext uri="{FF2B5EF4-FFF2-40B4-BE49-F238E27FC236}">
                <a16:creationId xmlns:a16="http://schemas.microsoft.com/office/drawing/2014/main" id="{8D716102-1F1A-49E9-914E-3D3C97539BF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22FAA94-B7E4-4D03-B712-E471ABA5B1D2}"/>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19</a:t>
            </a:fld>
            <a:endParaRPr lang="en-US" altLang="en-US"/>
          </a:p>
        </p:txBody>
      </p:sp>
    </p:spTree>
    <p:extLst>
      <p:ext uri="{BB962C8B-B14F-4D97-AF65-F5344CB8AC3E}">
        <p14:creationId xmlns:p14="http://schemas.microsoft.com/office/powerpoint/2010/main" val="231304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24-18-0024-00-0000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685800" y="1981200"/>
            <a:ext cx="7772400" cy="4572000"/>
          </a:xfrm>
        </p:spPr>
        <p:txBody>
          <a:bodyPr>
            <a:normAutofit fontScale="62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a:bodyPr>
          <a:lstStyle/>
          <a:p>
            <a:r>
              <a:rPr lang="en-US" b="1" dirty="0"/>
              <a:t>January 2018 Study Report – "Standards for integrating Home Automation IoT to Power Utilities Communication Systems“</a:t>
            </a:r>
          </a:p>
          <a:p>
            <a:endParaRPr lang="en-US" dirty="0"/>
          </a:p>
          <a:p>
            <a:r>
              <a:rPr lang="en-US" dirty="0"/>
              <a:t>Placeholder for any discussing any liaison input or review of new draft</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Sharing in 802.24 Private Area</a:t>
            </a:r>
          </a:p>
          <a:p>
            <a:pPr lvl="1"/>
            <a:r>
              <a:rPr lang="en-US" dirty="0"/>
              <a:t>“SEG 8 - COMMUNICATION TECHNOLOGIES AND ARCHITECTURES OF ELECTROTECHNICAL SYSTEMS”</a:t>
            </a:r>
          </a:p>
          <a:p>
            <a:pPr lvl="1"/>
            <a:r>
              <a:rPr lang="en-US" dirty="0"/>
              <a:t>“Monitoring and impact assessment of emerging technologies and architectures (Draft 13.08.2018)”</a:t>
            </a:r>
          </a:p>
          <a:p>
            <a:r>
              <a:rPr lang="en-US" dirty="0"/>
              <a:t>Update expected from SEG8 following their meeting 18-22 October 2018</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475366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C87C-3955-4CB1-8842-120AB12C54DA}"/>
              </a:ext>
            </a:extLst>
          </p:cNvPr>
          <p:cNvSpPr>
            <a:spLocks noGrp="1"/>
          </p:cNvSpPr>
          <p:nvPr>
            <p:ph type="title"/>
          </p:nvPr>
        </p:nvSpPr>
        <p:spPr/>
        <p:txBody>
          <a:bodyPr/>
          <a:lstStyle/>
          <a:p>
            <a:r>
              <a:rPr lang="en-US" dirty="0"/>
              <a:t>IEC SEG8</a:t>
            </a:r>
          </a:p>
        </p:txBody>
      </p:sp>
      <p:sp>
        <p:nvSpPr>
          <p:cNvPr id="3" name="Content Placeholder 2">
            <a:extLst>
              <a:ext uri="{FF2B5EF4-FFF2-40B4-BE49-F238E27FC236}">
                <a16:creationId xmlns:a16="http://schemas.microsoft.com/office/drawing/2014/main" id="{BD7C93D3-44A7-403F-BAB8-276E05F64F23}"/>
              </a:ext>
            </a:extLst>
          </p:cNvPr>
          <p:cNvSpPr>
            <a:spLocks noGrp="1"/>
          </p:cNvSpPr>
          <p:nvPr>
            <p:ph idx="1"/>
          </p:nvPr>
        </p:nvSpPr>
        <p:spPr/>
        <p:txBody>
          <a:bodyPr>
            <a:normAutofit fontScale="92500" lnSpcReduction="10000"/>
          </a:bodyPr>
          <a:lstStyle/>
          <a:p>
            <a:r>
              <a:rPr lang="en-US" dirty="0"/>
              <a:t>Document review and discussion</a:t>
            </a:r>
          </a:p>
          <a:p>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p:txBody>
      </p:sp>
      <p:sp>
        <p:nvSpPr>
          <p:cNvPr id="4" name="Footer Placeholder 3">
            <a:extLst>
              <a:ext uri="{FF2B5EF4-FFF2-40B4-BE49-F238E27FC236}">
                <a16:creationId xmlns:a16="http://schemas.microsoft.com/office/drawing/2014/main" id="{845D7892-36FE-4AB6-B3A1-266C7422012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49A7892-2845-4203-ADC8-E469C10EE07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83262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1B4E45-3248-49F3-B866-48F10AC03DDD}"/>
              </a:ext>
            </a:extLst>
          </p:cNvPr>
          <p:cNvSpPr>
            <a:spLocks noGrp="1"/>
          </p:cNvSpPr>
          <p:nvPr>
            <p:ph type="title"/>
          </p:nvPr>
        </p:nvSpPr>
        <p:spPr/>
        <p:txBody>
          <a:bodyPr/>
          <a:lstStyle/>
          <a:p>
            <a:r>
              <a:rPr lang="en-US" dirty="0"/>
              <a:t>Backup / Reference</a:t>
            </a:r>
          </a:p>
        </p:txBody>
      </p:sp>
      <p:sp>
        <p:nvSpPr>
          <p:cNvPr id="7" name="Text Placeholder 6">
            <a:extLst>
              <a:ext uri="{FF2B5EF4-FFF2-40B4-BE49-F238E27FC236}">
                <a16:creationId xmlns:a16="http://schemas.microsoft.com/office/drawing/2014/main" id="{2D57D034-71AE-4A36-9FCB-748284070A48}"/>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A4FE1C4B-5B26-46A1-B7E4-FF999998D22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F15B392-A0B2-4B06-BAC8-BB2B81663A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934325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7848600" cy="4114800"/>
          </a:xfrm>
        </p:spPr>
        <p:txBody>
          <a:bodyPr>
            <a:normAutofit fontScale="70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475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Nov 2017:</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802.24-18-0024r1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02203160-7CD8-4FDF-8477-AAE2DD4F6BD9}"/>
              </a:ext>
            </a:extLst>
          </p:cNvPr>
          <p:cNvGraphicFramePr>
            <a:graphicFrameLocks noGrp="1"/>
          </p:cNvGraphicFramePr>
          <p:nvPr>
            <p:extLst>
              <p:ext uri="{D42A27DB-BD31-4B8C-83A1-F6EECF244321}">
                <p14:modId xmlns:p14="http://schemas.microsoft.com/office/powerpoint/2010/main" val="2832606008"/>
              </p:ext>
            </p:extLst>
          </p:nvPr>
        </p:nvGraphicFramePr>
        <p:xfrm>
          <a:off x="457201" y="838200"/>
          <a:ext cx="8458200" cy="5637206"/>
        </p:xfrm>
        <a:graphic>
          <a:graphicData uri="http://schemas.openxmlformats.org/drawingml/2006/table">
            <a:tbl>
              <a:tblPr>
                <a:tableStyleId>{5C22544A-7EE6-4342-B048-85BDC9FD1C3A}</a:tableStyleId>
              </a:tblPr>
              <a:tblGrid>
                <a:gridCol w="539557">
                  <a:extLst>
                    <a:ext uri="{9D8B030D-6E8A-4147-A177-3AD203B41FA5}">
                      <a16:colId xmlns:a16="http://schemas.microsoft.com/office/drawing/2014/main" val="3163022028"/>
                    </a:ext>
                  </a:extLst>
                </a:gridCol>
                <a:gridCol w="5870895">
                  <a:extLst>
                    <a:ext uri="{9D8B030D-6E8A-4147-A177-3AD203B41FA5}">
                      <a16:colId xmlns:a16="http://schemas.microsoft.com/office/drawing/2014/main" val="824706300"/>
                    </a:ext>
                  </a:extLst>
                </a:gridCol>
                <a:gridCol w="940370">
                  <a:extLst>
                    <a:ext uri="{9D8B030D-6E8A-4147-A177-3AD203B41FA5}">
                      <a16:colId xmlns:a16="http://schemas.microsoft.com/office/drawing/2014/main" val="690157214"/>
                    </a:ext>
                  </a:extLst>
                </a:gridCol>
                <a:gridCol w="439354">
                  <a:extLst>
                    <a:ext uri="{9D8B030D-6E8A-4147-A177-3AD203B41FA5}">
                      <a16:colId xmlns:a16="http://schemas.microsoft.com/office/drawing/2014/main" val="3669090361"/>
                    </a:ext>
                  </a:extLst>
                </a:gridCol>
                <a:gridCol w="668024">
                  <a:extLst>
                    <a:ext uri="{9D8B030D-6E8A-4147-A177-3AD203B41FA5}">
                      <a16:colId xmlns:a16="http://schemas.microsoft.com/office/drawing/2014/main" val="892412597"/>
                    </a:ext>
                  </a:extLst>
                </a:gridCol>
              </a:tblGrid>
              <a:tr h="330435">
                <a:tc gridSpan="2">
                  <a:txBody>
                    <a:bodyPr/>
                    <a:lstStyle/>
                    <a:p>
                      <a:pPr algn="l" fontAlgn="b"/>
                      <a:r>
                        <a:rPr lang="en-US" sz="1000" u="none" strike="noStrike">
                          <a:effectLst/>
                        </a:rPr>
                        <a:t>802.24 Agenda - November 2018, Bangkok, Thailand</a:t>
                      </a:r>
                      <a:endParaRPr lang="en-US" sz="1000" b="1" i="0" u="none" strike="noStrike">
                        <a:solidFill>
                          <a:srgbClr val="000000"/>
                        </a:solidFill>
                        <a:effectLst/>
                        <a:latin typeface="Arial1"/>
                      </a:endParaRPr>
                    </a:p>
                  </a:txBody>
                  <a:tcPr marL="4864" marR="4864" marT="4864" marB="0" anchor="b"/>
                </a:tc>
                <a:tc hMerge="1">
                  <a:txBody>
                    <a:bodyPr/>
                    <a:lstStyle/>
                    <a:p>
                      <a:endParaRPr lang="en-US"/>
                    </a:p>
                  </a:txBody>
                  <a:tcPr/>
                </a:tc>
                <a:tc gridSpan="2">
                  <a:txBody>
                    <a:bodyPr/>
                    <a:lstStyle/>
                    <a:p>
                      <a:pPr algn="l" fontAlgn="b"/>
                      <a:r>
                        <a:rPr lang="en-US" sz="1000" u="none" strike="noStrike">
                          <a:effectLst/>
                        </a:rPr>
                        <a:t>24-18-0024-01-0000</a:t>
                      </a:r>
                      <a:endParaRPr lang="en-US" sz="1000" b="1" i="0" u="none" strike="noStrike">
                        <a:solidFill>
                          <a:srgbClr val="000000"/>
                        </a:solidFill>
                        <a:effectLst/>
                        <a:latin typeface="Arial1"/>
                      </a:endParaRPr>
                    </a:p>
                  </a:txBody>
                  <a:tcPr marL="4864" marR="4864" marT="4864" marB="0" anchor="b"/>
                </a:tc>
                <a:tc hMerge="1">
                  <a:txBody>
                    <a:bodyPr/>
                    <a:lstStyle/>
                    <a:p>
                      <a:endParaRPr lang="en-US"/>
                    </a:p>
                  </a:txBody>
                  <a:tcPr/>
                </a:tc>
                <a:tc>
                  <a:txBody>
                    <a:bodyPr/>
                    <a:lstStyle/>
                    <a:p>
                      <a:pPr algn="l" fontAlgn="b"/>
                      <a:endParaRPr lang="en-US" sz="800" b="0" i="0" u="none" strike="noStrike">
                        <a:solidFill>
                          <a:srgbClr val="000000"/>
                        </a:solidFill>
                        <a:effectLst/>
                        <a:latin typeface="Arial1"/>
                      </a:endParaRPr>
                    </a:p>
                  </a:txBody>
                  <a:tcPr marL="4864" marR="4864" marT="4864" marB="0" anchor="b"/>
                </a:tc>
                <a:extLst>
                  <a:ext uri="{0D108BD9-81ED-4DB2-BD59-A6C34878D82A}">
                    <a16:rowId xmlns:a16="http://schemas.microsoft.com/office/drawing/2014/main" val="3291286590"/>
                  </a:ext>
                </a:extLst>
              </a:tr>
              <a:tr h="161556">
                <a:tc>
                  <a:txBody>
                    <a:bodyPr/>
                    <a:lstStyle/>
                    <a:p>
                      <a:pPr algn="ctr" fontAlgn="b"/>
                      <a:endParaRPr lang="en-US" sz="800" b="0" i="0" u="none" strike="noStrike">
                        <a:solidFill>
                          <a:srgbClr val="000000"/>
                        </a:solidFill>
                        <a:effectLst/>
                        <a:latin typeface="Times New Roman1"/>
                      </a:endParaRPr>
                    </a:p>
                  </a:txBody>
                  <a:tcPr marL="4864" marR="4864" marT="4864" marB="0" anchor="b"/>
                </a:tc>
                <a:tc>
                  <a:txBody>
                    <a:bodyPr/>
                    <a:lstStyle/>
                    <a:p>
                      <a:pPr algn="l" fontAlgn="b"/>
                      <a:endParaRPr lang="en-US" sz="800" b="0" i="0" u="none" strike="noStrike">
                        <a:solidFill>
                          <a:srgbClr val="000000"/>
                        </a:solidFill>
                        <a:effectLst/>
                        <a:latin typeface="Times New Roman1"/>
                      </a:endParaRPr>
                    </a:p>
                  </a:txBody>
                  <a:tcPr marL="4864" marR="4864" marT="4864" marB="0" anchor="b"/>
                </a:tc>
                <a:tc>
                  <a:txBody>
                    <a:bodyPr/>
                    <a:lstStyle/>
                    <a:p>
                      <a:pPr algn="l" fontAlgn="b"/>
                      <a:endParaRPr lang="en-US" sz="900" b="0" i="0" u="none" strike="noStrike">
                        <a:solidFill>
                          <a:srgbClr val="000000"/>
                        </a:solidFill>
                        <a:effectLst/>
                        <a:latin typeface="Times New Roman1"/>
                      </a:endParaRPr>
                    </a:p>
                  </a:txBody>
                  <a:tcPr marL="4864" marR="4864" marT="4864" marB="0" anchor="b"/>
                </a:tc>
                <a:tc>
                  <a:txBody>
                    <a:bodyPr/>
                    <a:lstStyle/>
                    <a:p>
                      <a:pPr algn="l" fontAlgn="b"/>
                      <a:endParaRPr lang="en-US" sz="8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489656255"/>
                  </a:ext>
                </a:extLst>
              </a:tr>
              <a:tr h="168448">
                <a:tc>
                  <a:txBody>
                    <a:bodyPr/>
                    <a:lstStyle/>
                    <a:p>
                      <a:pPr algn="ctr" fontAlgn="t"/>
                      <a:r>
                        <a:rPr lang="en-US" sz="1000" u="none" strike="noStrike">
                          <a:effectLst/>
                        </a:rPr>
                        <a:t>1</a:t>
                      </a:r>
                      <a:endParaRPr lang="en-US" sz="1000" b="1" i="0" u="none" strike="noStrike">
                        <a:solidFill>
                          <a:srgbClr val="000000"/>
                        </a:solidFill>
                        <a:effectLst/>
                        <a:latin typeface="Times New Roman1"/>
                      </a:endParaRPr>
                    </a:p>
                  </a:txBody>
                  <a:tcPr marL="4864" marR="4864" marT="4864" marB="0"/>
                </a:tc>
                <a:tc>
                  <a:txBody>
                    <a:bodyPr/>
                    <a:lstStyle/>
                    <a:p>
                      <a:pPr algn="ctr" fontAlgn="b"/>
                      <a:r>
                        <a:rPr lang="en-US" sz="1000" u="none" strike="noStrike">
                          <a:effectLst/>
                        </a:rPr>
                        <a:t>Tuesday PM2 session</a:t>
                      </a:r>
                      <a:endParaRPr lang="en-US" sz="1000" b="1" i="0" u="none" strike="noStrike">
                        <a:solidFill>
                          <a:srgbClr val="000000"/>
                        </a:solidFill>
                        <a:effectLst/>
                        <a:latin typeface="Times New Roman1"/>
                      </a:endParaRPr>
                    </a:p>
                  </a:txBody>
                  <a:tcPr marL="4864" marR="4864" marT="4864" marB="0" anchor="b"/>
                </a:tc>
                <a:tc>
                  <a:txBody>
                    <a:bodyPr/>
                    <a:lstStyle/>
                    <a:p>
                      <a:pPr algn="l" fontAlgn="b"/>
                      <a:endParaRPr lang="en-US" sz="900" b="0" i="0" u="none" strike="noStrike">
                        <a:solidFill>
                          <a:srgbClr val="000000"/>
                        </a:solidFill>
                        <a:effectLst/>
                        <a:latin typeface="Arial1"/>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Arial1"/>
                      </a:endParaRPr>
                    </a:p>
                  </a:txBody>
                  <a:tcPr marL="4864" marR="4864" marT="4864" marB="0" anchor="b"/>
                </a:tc>
                <a:extLst>
                  <a:ext uri="{0D108BD9-81ED-4DB2-BD59-A6C34878D82A}">
                    <a16:rowId xmlns:a16="http://schemas.microsoft.com/office/drawing/2014/main" val="1919773316"/>
                  </a:ext>
                </a:extLst>
              </a:tr>
              <a:tr h="161556">
                <a:tc>
                  <a:txBody>
                    <a:bodyPr/>
                    <a:lstStyle/>
                    <a:p>
                      <a:pPr algn="ctr" fontAlgn="t"/>
                      <a:r>
                        <a:rPr lang="en-US" sz="900" u="none" strike="noStrike">
                          <a:effectLst/>
                        </a:rPr>
                        <a:t>1.1</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Call session to order, present “Guidelines for IEEE SA meetings”, Quorum</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163127666"/>
                  </a:ext>
                </a:extLst>
              </a:tr>
              <a:tr h="161556">
                <a:tc>
                  <a:txBody>
                    <a:bodyPr/>
                    <a:lstStyle/>
                    <a:p>
                      <a:pPr algn="ctr" fontAlgn="t"/>
                      <a:r>
                        <a:rPr lang="en-US" sz="900" u="none" strike="noStrike">
                          <a:effectLst/>
                        </a:rPr>
                        <a:t>1.2</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Review of Agenda / Approval of Agenda</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488008227"/>
                  </a:ext>
                </a:extLst>
              </a:tr>
              <a:tr h="161556">
                <a:tc>
                  <a:txBody>
                    <a:bodyPr/>
                    <a:lstStyle/>
                    <a:p>
                      <a:pPr algn="ctr" fontAlgn="t"/>
                      <a:r>
                        <a:rPr lang="en-US" sz="900" u="none" strike="noStrike">
                          <a:effectLst/>
                        </a:rPr>
                        <a:t>1.3</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Approve minutes from prior TAG meeting</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4:10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806556784"/>
                  </a:ext>
                </a:extLst>
              </a:tr>
              <a:tr h="161556">
                <a:tc>
                  <a:txBody>
                    <a:bodyPr/>
                    <a:lstStyle/>
                    <a:p>
                      <a:pPr algn="ctr" fontAlgn="t"/>
                      <a:r>
                        <a:rPr lang="en-US" sz="900" u="none" strike="noStrike">
                          <a:effectLst/>
                        </a:rPr>
                        <a:t>1.4</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Introduction/meeting objectives / Review action items from previous meeting</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4:15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1134242089"/>
                  </a:ext>
                </a:extLst>
              </a:tr>
              <a:tr h="161556">
                <a:tc>
                  <a:txBody>
                    <a:bodyPr/>
                    <a:lstStyle/>
                    <a:p>
                      <a:pPr algn="ctr" fontAlgn="t"/>
                      <a:r>
                        <a:rPr lang="en-US" sz="900" u="none" strike="noStrike">
                          <a:effectLst/>
                        </a:rPr>
                        <a:t>1.5</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Liaison Review </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4:20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1723176926"/>
                  </a:ext>
                </a:extLst>
              </a:tr>
              <a:tr h="161556">
                <a:tc>
                  <a:txBody>
                    <a:bodyPr/>
                    <a:lstStyle/>
                    <a:p>
                      <a:pPr algn="ctr" fontAlgn="t"/>
                      <a:r>
                        <a:rPr lang="en-US" sz="900" u="none" strike="noStrike">
                          <a:effectLst/>
                        </a:rPr>
                        <a:t>1.6</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802.24.1 Smart Grid Task Group </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4:35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016869660"/>
                  </a:ext>
                </a:extLst>
              </a:tr>
              <a:tr h="290799">
                <a:tc>
                  <a:txBody>
                    <a:bodyPr/>
                    <a:lstStyle/>
                    <a:p>
                      <a:pPr algn="ctr" fontAlgn="t"/>
                      <a:r>
                        <a:rPr lang="en-US" sz="900" u="none" strike="noStrike">
                          <a:effectLst/>
                        </a:rPr>
                        <a:t>1.7</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ITU and regulatory items</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Godfrey/Holcomb</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4:35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68063144"/>
                  </a:ext>
                </a:extLst>
              </a:tr>
              <a:tr h="155093">
                <a:tc>
                  <a:txBody>
                    <a:bodyPr/>
                    <a:lstStyle/>
                    <a:p>
                      <a:pPr algn="ctr" fontAlgn="t"/>
                      <a:r>
                        <a:rPr lang="en-US" sz="900" u="none" strike="noStrike">
                          <a:effectLst/>
                        </a:rPr>
                        <a:t>1.8</a:t>
                      </a:r>
                      <a:endParaRPr lang="en-US" sz="9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Review and resolve comments on TSN White Paper comment collection (Joined by 802.1 TSN)</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60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4:50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925680880"/>
                  </a:ext>
                </a:extLst>
              </a:tr>
              <a:tr h="155093">
                <a:tc>
                  <a:txBody>
                    <a:bodyPr/>
                    <a:lstStyle/>
                    <a:p>
                      <a:pPr algn="ctr" fontAlgn="t"/>
                      <a:r>
                        <a:rPr lang="en-US" sz="900" u="none" strike="noStrike">
                          <a:effectLst/>
                        </a:rPr>
                        <a:t>1.9</a:t>
                      </a:r>
                      <a:endParaRPr lang="en-US" sz="9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Recess </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5:50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719337817"/>
                  </a:ext>
                </a:extLst>
              </a:tr>
              <a:tr h="148631">
                <a:tc>
                  <a:txBody>
                    <a:bodyPr/>
                    <a:lstStyle/>
                    <a:p>
                      <a:pPr algn="ctr" fontAlgn="t"/>
                      <a:endParaRPr lang="en-US" sz="900" b="0" i="0" u="none" strike="noStrike">
                        <a:solidFill>
                          <a:srgbClr val="000000"/>
                        </a:solidFill>
                        <a:effectLst/>
                        <a:latin typeface="Times New Roman1"/>
                      </a:endParaRPr>
                    </a:p>
                  </a:txBody>
                  <a:tcPr marL="4864" marR="4864" marT="4864" marB="0"/>
                </a:tc>
                <a:tc>
                  <a:txBody>
                    <a:bodyPr/>
                    <a:lstStyle/>
                    <a:p>
                      <a:pPr algn="l" fontAlgn="t"/>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444013310"/>
                  </a:ext>
                </a:extLst>
              </a:tr>
              <a:tr h="193867">
                <a:tc>
                  <a:txBody>
                    <a:bodyPr/>
                    <a:lstStyle/>
                    <a:p>
                      <a:pPr algn="ctr" fontAlgn="t"/>
                      <a:endParaRPr lang="en-US" sz="900" b="0" i="0" u="none" strike="noStrike">
                        <a:solidFill>
                          <a:srgbClr val="000000"/>
                        </a:solidFill>
                        <a:effectLst/>
                        <a:latin typeface="Times New Roman1"/>
                      </a:endParaRPr>
                    </a:p>
                  </a:txBody>
                  <a:tcPr marL="4864" marR="4864" marT="4864" marB="0"/>
                </a:tc>
                <a:tc>
                  <a:txBody>
                    <a:bodyPr/>
                    <a:lstStyle/>
                    <a:p>
                      <a:pPr algn="l" fontAlgn="b"/>
                      <a:endParaRPr lang="en-US" sz="900" b="0" i="0" u="none" strike="noStrike">
                        <a:solidFill>
                          <a:srgbClr val="000000"/>
                        </a:solidFill>
                        <a:effectLst/>
                        <a:latin typeface="Calibri" panose="020F0502020204030204" pitchFamily="34" charset="0"/>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1005062933"/>
                  </a:ext>
                </a:extLst>
              </a:tr>
              <a:tr h="168448">
                <a:tc>
                  <a:txBody>
                    <a:bodyPr/>
                    <a:lstStyle/>
                    <a:p>
                      <a:pPr algn="ctr" fontAlgn="t"/>
                      <a:r>
                        <a:rPr lang="en-US" sz="1000" u="none" strike="noStrike">
                          <a:effectLst/>
                        </a:rPr>
                        <a:t>2</a:t>
                      </a:r>
                      <a:endParaRPr lang="en-US" sz="1000" b="1" i="0" u="none" strike="noStrike">
                        <a:solidFill>
                          <a:srgbClr val="000000"/>
                        </a:solidFill>
                        <a:effectLst/>
                        <a:latin typeface="Times New Roman1"/>
                      </a:endParaRPr>
                    </a:p>
                  </a:txBody>
                  <a:tcPr marL="4864" marR="4864" marT="4864" marB="0"/>
                </a:tc>
                <a:tc>
                  <a:txBody>
                    <a:bodyPr/>
                    <a:lstStyle/>
                    <a:p>
                      <a:pPr algn="ctr" fontAlgn="b"/>
                      <a:r>
                        <a:rPr lang="en-US" sz="1000" u="none" strike="noStrike">
                          <a:effectLst/>
                        </a:rPr>
                        <a:t>Wednesday PM2 session</a:t>
                      </a:r>
                      <a:endParaRPr lang="en-US" sz="1000" b="1" i="0" u="none" strike="noStrike">
                        <a:solidFill>
                          <a:srgbClr val="000000"/>
                        </a:solidFill>
                        <a:effectLst/>
                        <a:latin typeface="Times New Roman1"/>
                      </a:endParaRPr>
                    </a:p>
                  </a:txBody>
                  <a:tcPr marL="4864" marR="4864" marT="4864" marB="0" anchor="b"/>
                </a:tc>
                <a:tc>
                  <a:txBody>
                    <a:bodyPr/>
                    <a:lstStyle/>
                    <a:p>
                      <a:pPr algn="l" fontAlgn="b"/>
                      <a:endParaRPr lang="en-US" sz="900" b="0" i="0" u="none" strike="noStrike">
                        <a:solidFill>
                          <a:srgbClr val="000000"/>
                        </a:solidFill>
                        <a:effectLst/>
                        <a:latin typeface="Arial1"/>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351712543"/>
                  </a:ext>
                </a:extLst>
              </a:tr>
              <a:tr h="155093">
                <a:tc>
                  <a:txBody>
                    <a:bodyPr/>
                    <a:lstStyle/>
                    <a:p>
                      <a:pPr algn="ctr" fontAlgn="t"/>
                      <a:r>
                        <a:rPr lang="en-US" sz="800" u="none" strike="noStrike">
                          <a:effectLst/>
                        </a:rPr>
                        <a:t>2.1</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Call to Order  802.24.2 IoT Task Group</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1787275127"/>
                  </a:ext>
                </a:extLst>
              </a:tr>
              <a:tr h="155093">
                <a:tc>
                  <a:txBody>
                    <a:bodyPr/>
                    <a:lstStyle/>
                    <a:p>
                      <a:pPr algn="ctr" fontAlgn="t"/>
                      <a:r>
                        <a:rPr lang="en-US" sz="800" u="none" strike="noStrike">
                          <a:effectLst/>
                        </a:rPr>
                        <a:t>2.2</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802.24.2 Liaison Coordinator's Report</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30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1378686"/>
                  </a:ext>
                </a:extLst>
              </a:tr>
              <a:tr h="290799">
                <a:tc>
                  <a:txBody>
                    <a:bodyPr/>
                    <a:lstStyle/>
                    <a:p>
                      <a:pPr algn="ctr" fontAlgn="t"/>
                      <a:r>
                        <a:rPr lang="en-US" sz="800" u="none" strike="noStrike">
                          <a:effectLst/>
                        </a:rPr>
                        <a:t>2.3</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Collaboration (informal liaison) with Wi-Fi Alliance on IoT Use Cases)</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DiMinico/Godfrey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4:30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73012247"/>
                  </a:ext>
                </a:extLst>
              </a:tr>
              <a:tr h="155093">
                <a:tc>
                  <a:txBody>
                    <a:bodyPr/>
                    <a:lstStyle/>
                    <a:p>
                      <a:pPr algn="ctr" fontAlgn="t"/>
                      <a:r>
                        <a:rPr lang="en-US" sz="800" u="none" strike="noStrike">
                          <a:effectLst/>
                        </a:rPr>
                        <a:t>2.4</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Review of IoT white paper development</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4:45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233975694"/>
                  </a:ext>
                </a:extLst>
              </a:tr>
              <a:tr h="290799">
                <a:tc>
                  <a:txBody>
                    <a:bodyPr/>
                    <a:lstStyle/>
                    <a:p>
                      <a:pPr algn="ctr" fontAlgn="t"/>
                      <a:r>
                        <a:rPr lang="en-US" sz="800" u="none" strike="noStrike">
                          <a:effectLst/>
                        </a:rPr>
                        <a:t>2.5</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Discussion on plan and new activities for IoT task group and broader engagement</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DiMinico/Godfrey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5:30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910730568"/>
                  </a:ext>
                </a:extLst>
              </a:tr>
              <a:tr h="155093">
                <a:tc>
                  <a:txBody>
                    <a:bodyPr/>
                    <a:lstStyle/>
                    <a:p>
                      <a:pPr algn="ctr" fontAlgn="t"/>
                      <a:r>
                        <a:rPr lang="en-US" sz="800" u="none" strike="noStrike">
                          <a:effectLst/>
                        </a:rPr>
                        <a:t>2.6</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Recess </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5:50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976145797"/>
                  </a:ext>
                </a:extLst>
              </a:tr>
              <a:tr h="155093">
                <a:tc>
                  <a:txBody>
                    <a:bodyPr/>
                    <a:lstStyle/>
                    <a:p>
                      <a:pPr algn="ctr" fontAlgn="t"/>
                      <a:endParaRPr lang="en-US" sz="900" b="0" i="0" u="none" strike="noStrike">
                        <a:solidFill>
                          <a:srgbClr val="000000"/>
                        </a:solidFill>
                        <a:effectLst/>
                        <a:latin typeface="Calibri" panose="020F0502020204030204" pitchFamily="34" charset="0"/>
                      </a:endParaRPr>
                    </a:p>
                  </a:txBody>
                  <a:tcPr marL="4864" marR="4864" marT="4864" marB="0"/>
                </a:tc>
                <a:tc>
                  <a:txBody>
                    <a:bodyPr/>
                    <a:lstStyle/>
                    <a:p>
                      <a:pPr algn="l" fontAlgn="b"/>
                      <a:endParaRPr lang="en-US" sz="900" b="0" i="0" u="none" strike="noStrike">
                        <a:solidFill>
                          <a:srgbClr val="000000"/>
                        </a:solidFill>
                        <a:effectLst/>
                        <a:latin typeface="Calibri" panose="020F0502020204030204" pitchFamily="34" charset="0"/>
                      </a:endParaRPr>
                    </a:p>
                  </a:txBody>
                  <a:tcPr marL="4864" marR="4864" marT="486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4864" marR="4864" marT="4864" marB="0" anchor="b"/>
                </a:tc>
                <a:extLst>
                  <a:ext uri="{0D108BD9-81ED-4DB2-BD59-A6C34878D82A}">
                    <a16:rowId xmlns:a16="http://schemas.microsoft.com/office/drawing/2014/main" val="3630169841"/>
                  </a:ext>
                </a:extLst>
              </a:tr>
              <a:tr h="168448">
                <a:tc>
                  <a:txBody>
                    <a:bodyPr/>
                    <a:lstStyle/>
                    <a:p>
                      <a:pPr algn="ctr" fontAlgn="t"/>
                      <a:r>
                        <a:rPr lang="en-US" sz="1000" u="none" strike="noStrike">
                          <a:effectLst/>
                        </a:rPr>
                        <a:t>3</a:t>
                      </a:r>
                      <a:endParaRPr lang="en-US" sz="1000" b="1" i="0" u="none" strike="noStrike">
                        <a:solidFill>
                          <a:srgbClr val="000000"/>
                        </a:solidFill>
                        <a:effectLst/>
                        <a:latin typeface="Times New Roman1"/>
                      </a:endParaRPr>
                    </a:p>
                  </a:txBody>
                  <a:tcPr marL="4864" marR="4864" marT="4864" marB="0"/>
                </a:tc>
                <a:tc>
                  <a:txBody>
                    <a:bodyPr/>
                    <a:lstStyle/>
                    <a:p>
                      <a:pPr algn="ctr" fontAlgn="b"/>
                      <a:r>
                        <a:rPr lang="en-US" sz="1000" u="none" strike="noStrike">
                          <a:effectLst/>
                        </a:rPr>
                        <a:t>Thursday PM2 session</a:t>
                      </a:r>
                      <a:endParaRPr lang="en-US" sz="1000" b="1" i="0" u="none" strike="noStrike">
                        <a:solidFill>
                          <a:srgbClr val="000000"/>
                        </a:solidFill>
                        <a:effectLst/>
                        <a:latin typeface="Times New Roman1"/>
                      </a:endParaRPr>
                    </a:p>
                  </a:txBody>
                  <a:tcPr marL="4864" marR="4864" marT="4864" marB="0" anchor="b"/>
                </a:tc>
                <a:tc>
                  <a:txBody>
                    <a:bodyPr/>
                    <a:lstStyle/>
                    <a:p>
                      <a:pPr algn="l" fontAlgn="b"/>
                      <a:endParaRPr lang="en-US" sz="900" b="0" i="0" u="none" strike="noStrike">
                        <a:solidFill>
                          <a:srgbClr val="000000"/>
                        </a:solidFill>
                        <a:effectLst/>
                        <a:latin typeface="Arial1"/>
                      </a:endParaRPr>
                    </a:p>
                  </a:txBody>
                  <a:tcPr marL="4864" marR="4864" marT="486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endParaRPr lang="en-US" sz="900" b="0" i="0" u="none" strike="noStrike">
                        <a:solidFill>
                          <a:srgbClr val="000000"/>
                        </a:solidFill>
                        <a:effectLst/>
                        <a:latin typeface="Arial1"/>
                      </a:endParaRPr>
                    </a:p>
                  </a:txBody>
                  <a:tcPr marL="4864" marR="4864" marT="4864" marB="0" anchor="b"/>
                </a:tc>
                <a:extLst>
                  <a:ext uri="{0D108BD9-81ED-4DB2-BD59-A6C34878D82A}">
                    <a16:rowId xmlns:a16="http://schemas.microsoft.com/office/drawing/2014/main" val="1655826414"/>
                  </a:ext>
                </a:extLst>
              </a:tr>
              <a:tr h="155093">
                <a:tc>
                  <a:txBody>
                    <a:bodyPr/>
                    <a:lstStyle/>
                    <a:p>
                      <a:pPr algn="ctr" fontAlgn="t"/>
                      <a:r>
                        <a:rPr lang="en-US" sz="800" u="none" strike="noStrike">
                          <a:effectLst/>
                        </a:rPr>
                        <a:t>3.1</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Call to Order  802.24.1 Smart Grid Task Group</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35562958"/>
                  </a:ext>
                </a:extLst>
              </a:tr>
              <a:tr h="155093">
                <a:tc>
                  <a:txBody>
                    <a:bodyPr/>
                    <a:lstStyle/>
                    <a:p>
                      <a:pPr algn="ctr" fontAlgn="t"/>
                      <a:r>
                        <a:rPr lang="en-US" sz="800" u="none" strike="noStrike">
                          <a:effectLst/>
                        </a:rPr>
                        <a:t>3.2</a:t>
                      </a:r>
                      <a:endParaRPr lang="en-US" sz="8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Comments and feedback from NIST on Smart Grid Wireless Standards Matrix</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30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550759409"/>
                  </a:ext>
                </a:extLst>
              </a:tr>
              <a:tr h="155093">
                <a:tc>
                  <a:txBody>
                    <a:bodyPr/>
                    <a:lstStyle/>
                    <a:p>
                      <a:pPr algn="ctr" fontAlgn="t"/>
                      <a:r>
                        <a:rPr lang="en-US" sz="800" u="none" strike="noStrike">
                          <a:effectLst/>
                        </a:rPr>
                        <a:t>3.3</a:t>
                      </a:r>
                      <a:endParaRPr lang="en-US" sz="8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Discussion on "Network Integration" action item from EC leadership meeting</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30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4:30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3542334667"/>
                  </a:ext>
                </a:extLst>
              </a:tr>
              <a:tr h="297262">
                <a:tc>
                  <a:txBody>
                    <a:bodyPr/>
                    <a:lstStyle/>
                    <a:p>
                      <a:pPr algn="ctr" fontAlgn="t"/>
                      <a:r>
                        <a:rPr lang="en-US" sz="800" u="none" strike="noStrike">
                          <a:effectLst/>
                        </a:rPr>
                        <a:t>3.4</a:t>
                      </a:r>
                      <a:endParaRPr lang="en-US" sz="8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Any incoming comments from  IEEE PES PSCC S6 Task Force regarding 802.24 contribution to  "Standards for integrating Home Automation IoT to Power Utilities Communication System"</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5:00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2650159499"/>
                  </a:ext>
                </a:extLst>
              </a:tr>
              <a:tr h="297262">
                <a:tc>
                  <a:txBody>
                    <a:bodyPr/>
                    <a:lstStyle/>
                    <a:p>
                      <a:pPr algn="ctr" fontAlgn="t"/>
                      <a:r>
                        <a:rPr lang="en-US" sz="800" u="none" strike="noStrike">
                          <a:effectLst/>
                        </a:rPr>
                        <a:t>3.5</a:t>
                      </a:r>
                      <a:endParaRPr lang="en-US" sz="800" b="0" i="0" u="none" strike="noStrike">
                        <a:solidFill>
                          <a:srgbClr val="000000"/>
                        </a:solidFill>
                        <a:effectLst/>
                        <a:latin typeface="Times New Roman1"/>
                      </a:endParaRPr>
                    </a:p>
                  </a:txBody>
                  <a:tcPr marL="4864" marR="4864" marT="4864" marB="0"/>
                </a:tc>
                <a:tc>
                  <a:txBody>
                    <a:bodyPr/>
                    <a:lstStyle/>
                    <a:p>
                      <a:pPr algn="l" fontAlgn="t"/>
                      <a:r>
                        <a:rPr lang="en-US" sz="900" u="none" strike="noStrike">
                          <a:effectLst/>
                        </a:rPr>
                        <a:t>Liasion Discussion of IEC SEG8 report "Monitoring and impact assessment of emerging technologies and architectures"</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30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5:15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946911225"/>
                  </a:ext>
                </a:extLst>
              </a:tr>
              <a:tr h="155093">
                <a:tc>
                  <a:txBody>
                    <a:bodyPr/>
                    <a:lstStyle/>
                    <a:p>
                      <a:pPr algn="ctr" fontAlgn="t"/>
                      <a:r>
                        <a:rPr lang="en-US" sz="800" u="none" strike="noStrike">
                          <a:effectLst/>
                        </a:rPr>
                        <a:t>3.6</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802.24 New Action Items, New Activities, AOB</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10</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b"/>
                      <a:r>
                        <a:rPr lang="en-US" sz="900" u="none" strike="noStrike">
                          <a:effectLst/>
                        </a:rPr>
                        <a:t>5:45 PM</a:t>
                      </a:r>
                      <a:endParaRPr lang="en-US" sz="900" b="0" i="0" u="none" strike="noStrike">
                        <a:solidFill>
                          <a:srgbClr val="000000"/>
                        </a:solidFill>
                        <a:effectLst/>
                        <a:latin typeface="Times New Roman1"/>
                      </a:endParaRPr>
                    </a:p>
                  </a:txBody>
                  <a:tcPr marL="4864" marR="4864" marT="4864" marB="0" anchor="b"/>
                </a:tc>
                <a:extLst>
                  <a:ext uri="{0D108BD9-81ED-4DB2-BD59-A6C34878D82A}">
                    <a16:rowId xmlns:a16="http://schemas.microsoft.com/office/drawing/2014/main" val="1145001795"/>
                  </a:ext>
                </a:extLst>
              </a:tr>
              <a:tr h="155093">
                <a:tc>
                  <a:txBody>
                    <a:bodyPr/>
                    <a:lstStyle/>
                    <a:p>
                      <a:pPr algn="ctr" fontAlgn="t"/>
                      <a:r>
                        <a:rPr lang="en-US" sz="800" u="none" strike="noStrike">
                          <a:effectLst/>
                        </a:rPr>
                        <a:t>3.7</a:t>
                      </a:r>
                      <a:endParaRPr lang="en-US" sz="800" b="0" i="0" u="none" strike="noStrike">
                        <a:solidFill>
                          <a:srgbClr val="000000"/>
                        </a:solidFill>
                        <a:effectLst/>
                        <a:latin typeface="Times New Roman1"/>
                      </a:endParaRPr>
                    </a:p>
                  </a:txBody>
                  <a:tcPr marL="4864" marR="4864" marT="4864" marB="0"/>
                </a:tc>
                <a:tc>
                  <a:txBody>
                    <a:bodyPr/>
                    <a:lstStyle/>
                    <a:p>
                      <a:pPr algn="l" fontAlgn="b"/>
                      <a:r>
                        <a:rPr lang="en-US" sz="900" u="none" strike="noStrike">
                          <a:effectLst/>
                        </a:rPr>
                        <a:t>Adjourn </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4864" marR="4864" marT="4864" marB="0" anchor="b"/>
                </a:tc>
                <a:tc>
                  <a:txBody>
                    <a:bodyPr/>
                    <a:lstStyle/>
                    <a:p>
                      <a:pPr algn="r" fontAlgn="t"/>
                      <a:r>
                        <a:rPr lang="en-US" sz="900" u="none" strike="noStrike">
                          <a:effectLst/>
                        </a:rPr>
                        <a:t>0</a:t>
                      </a:r>
                      <a:endParaRPr lang="en-US" sz="900" b="0" i="0" u="none" strike="noStrike">
                        <a:solidFill>
                          <a:srgbClr val="000000"/>
                        </a:solidFill>
                        <a:effectLst/>
                        <a:latin typeface="Times New Roman" panose="02020603050405020304" pitchFamily="18" charset="0"/>
                      </a:endParaRPr>
                    </a:p>
                  </a:txBody>
                  <a:tcPr marL="4864" marR="4864" marT="4864" marB="0"/>
                </a:tc>
                <a:tc>
                  <a:txBody>
                    <a:bodyPr/>
                    <a:lstStyle/>
                    <a:p>
                      <a:pPr algn="r" fontAlgn="b"/>
                      <a:r>
                        <a:rPr lang="en-US" sz="900" u="none" strike="noStrike" dirty="0">
                          <a:effectLst/>
                        </a:rPr>
                        <a:t>5:55 PM</a:t>
                      </a:r>
                      <a:endParaRPr lang="en-US" sz="900" b="0" i="0" u="none" strike="noStrike" dirty="0">
                        <a:solidFill>
                          <a:srgbClr val="000000"/>
                        </a:solidFill>
                        <a:effectLst/>
                        <a:latin typeface="Times New Roman1"/>
                      </a:endParaRPr>
                    </a:p>
                  </a:txBody>
                  <a:tcPr marL="4864" marR="4864" marT="4864" marB="0" anchor="b"/>
                </a:tc>
                <a:extLst>
                  <a:ext uri="{0D108BD9-81ED-4DB2-BD59-A6C34878D82A}">
                    <a16:rowId xmlns:a16="http://schemas.microsoft.com/office/drawing/2014/main" val="2068391079"/>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524000"/>
            <a:ext cx="7772400" cy="5133975"/>
          </a:xfrm>
        </p:spPr>
        <p:txBody>
          <a:bodyPr>
            <a:normAutofit fontScale="550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a:t>
            </a:r>
          </a:p>
          <a:p>
            <a:pPr lvl="1"/>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Second work item: Flexible Factory IoT – apply TSN</a:t>
            </a:r>
          </a:p>
          <a:p>
            <a:pPr lvl="1"/>
            <a:r>
              <a:rPr lang="en-US" dirty="0"/>
              <a:t>802.24 can provide review and feedback. </a:t>
            </a:r>
          </a:p>
          <a:p>
            <a:pPr lvl="1"/>
            <a:r>
              <a:rPr lang="en-US" dirty="0"/>
              <a:t>Coordinated, distributed, network management</a:t>
            </a:r>
          </a:p>
          <a:p>
            <a:pPr lvl="1"/>
            <a:r>
              <a:rPr lang="en-US" dirty="0"/>
              <a:t>Provide guidance on factory applications and the requirements for wireless TSN</a:t>
            </a:r>
          </a:p>
          <a:p>
            <a:endParaRPr lang="en-US" dirty="0"/>
          </a:p>
          <a:p>
            <a:r>
              <a:rPr lang="en-US" dirty="0"/>
              <a:t>Potential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pPr lvl="1"/>
            <a:r>
              <a:rPr lang="en-US" dirty="0"/>
              <a:t>Describing what is needed to define a common framework for TSN across wired and wireless standards. How do they fit together. </a:t>
            </a:r>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fontScale="92500" lnSpcReduction="20000"/>
          </a:bodyPr>
          <a:lstStyle/>
          <a:p>
            <a:endParaRPr lang="en-US" dirty="0"/>
          </a:p>
          <a:p>
            <a:r>
              <a:rPr lang="en-US" dirty="0"/>
              <a:t>Approve September minutes</a:t>
            </a:r>
          </a:p>
          <a:p>
            <a:pPr lvl="1"/>
            <a:r>
              <a:rPr lang="en-US" dirty="0"/>
              <a:t>24-18-0021r0 </a:t>
            </a:r>
          </a:p>
          <a:p>
            <a:pPr lvl="1"/>
            <a:endParaRPr lang="en-US" dirty="0"/>
          </a:p>
          <a:p>
            <a:pPr lvl="1"/>
            <a:endParaRPr lang="en-US" dirty="0"/>
          </a:p>
          <a:p>
            <a:r>
              <a:rPr lang="en-US" dirty="0"/>
              <a:t>TAG Action Items from September:</a:t>
            </a:r>
          </a:p>
          <a:p>
            <a:pPr lvl="1"/>
            <a:r>
              <a:rPr lang="en-US" dirty="0"/>
              <a:t>Send Sub-1GHz white paper back to Tanya at IEEE for publishing</a:t>
            </a:r>
          </a:p>
          <a:p>
            <a:pPr lvl="1"/>
            <a:r>
              <a:rPr lang="en-US" dirty="0"/>
              <a:t>Farrokh </a:t>
            </a:r>
            <a:r>
              <a:rPr lang="en-US" dirty="0" err="1"/>
              <a:t>Khatibi</a:t>
            </a:r>
            <a:r>
              <a:rPr lang="en-US" dirty="0"/>
              <a:t> will provide introduction to ATIS group for liaison</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8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SEG8 Chairman received our liaison request and replied that they don’t need a formal liaison</a:t>
            </a:r>
          </a:p>
          <a:p>
            <a:r>
              <a:rPr lang="en-US" dirty="0"/>
              <a:t>They invite 802.24 members to join SEG8</a:t>
            </a:r>
          </a:p>
          <a:p>
            <a:r>
              <a:rPr lang="en-US" dirty="0"/>
              <a:t>Document sharing is being arranged</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Submitted to publishing</a:t>
            </a:r>
          </a:p>
          <a:p>
            <a:r>
              <a:rPr lang="en-US" dirty="0"/>
              <a:t>Status update from IEEE this week?</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059671811"/>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31442</TotalTime>
  <Words>2867</Words>
  <Application>Microsoft Office PowerPoint</Application>
  <PresentationFormat>On-screen Show (4:3)</PresentationFormat>
  <Paragraphs>459</Paragraphs>
  <Slides>31</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Gothic</vt:lpstr>
      <vt:lpstr>MS PGothic</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802.24-18-0024r1</vt:lpstr>
      <vt:lpstr>Guidelines for IEEE-SA Meetings</vt:lpstr>
      <vt:lpstr>Participation in IEEE 802 Meetings</vt:lpstr>
      <vt:lpstr>Administration</vt:lpstr>
      <vt:lpstr>802.24 TAG</vt:lpstr>
      <vt:lpstr>Liaison with IEC SEG8</vt:lpstr>
      <vt:lpstr>Sub 1 GHz White Paper</vt:lpstr>
      <vt:lpstr>Tuesday 802.24.1</vt:lpstr>
      <vt:lpstr>ITU and Radio Regulatory Items</vt:lpstr>
      <vt:lpstr>TSN White Paper</vt:lpstr>
      <vt:lpstr>TSN White Paper – comment resolution</vt:lpstr>
      <vt:lpstr>Wednesday 802.24.2 IoT TG</vt:lpstr>
      <vt:lpstr>802.24.2</vt:lpstr>
      <vt:lpstr>802.24.2</vt:lpstr>
      <vt:lpstr>Building engagement in TG2 IoT</vt:lpstr>
      <vt:lpstr>Thursday 802.24.1 Smart Grid TG</vt:lpstr>
      <vt:lpstr>Wireless Matrix</vt:lpstr>
      <vt:lpstr>“Network Integration” action item</vt:lpstr>
      <vt:lpstr>IEEE PSCC TF S6 </vt:lpstr>
      <vt:lpstr>Liaison with IEC SEG8</vt:lpstr>
      <vt:lpstr>IEC SEG8</vt:lpstr>
      <vt:lpstr>802.15.4g and 802.11ah Coexistence</vt:lpstr>
      <vt:lpstr>802.24 TAG closing</vt:lpstr>
      <vt:lpstr>Backup / Reference</vt:lpstr>
      <vt:lpstr>Future Opportunities Tracking</vt:lpstr>
      <vt:lpstr>Future Opportunities Tracking (.2)</vt:lpstr>
      <vt:lpstr>Future Opportunities Tracking</vt:lpstr>
      <vt:lpstr>Other Future Opportunities</vt:lpstr>
      <vt:lpstr>Nendica</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568</cp:revision>
  <cp:lastPrinted>1998-02-10T13:28:06Z</cp:lastPrinted>
  <dcterms:created xsi:type="dcterms:W3CDTF">2015-05-13T21:49:41Z</dcterms:created>
  <dcterms:modified xsi:type="dcterms:W3CDTF">2018-10-14T22:29:20Z</dcterms:modified>
</cp:coreProperties>
</file>