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8" r:id="rId2"/>
    <p:sldId id="394" r:id="rId3"/>
    <p:sldId id="285" r:id="rId4"/>
    <p:sldId id="414" r:id="rId5"/>
    <p:sldId id="418" r:id="rId6"/>
    <p:sldId id="259" r:id="rId7"/>
    <p:sldId id="270" r:id="rId8"/>
    <p:sldId id="439" r:id="rId9"/>
    <p:sldId id="457" r:id="rId10"/>
    <p:sldId id="325" r:id="rId11"/>
    <p:sldId id="415" r:id="rId12"/>
    <p:sldId id="456" r:id="rId13"/>
    <p:sldId id="416" r:id="rId14"/>
    <p:sldId id="433" r:id="rId15"/>
    <p:sldId id="448" r:id="rId16"/>
    <p:sldId id="446" r:id="rId17"/>
    <p:sldId id="434" r:id="rId18"/>
    <p:sldId id="406" r:id="rId19"/>
    <p:sldId id="455" r:id="rId20"/>
    <p:sldId id="391"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099" autoAdjust="0"/>
  </p:normalViewPr>
  <p:slideViewPr>
    <p:cSldViewPr>
      <p:cViewPr varScale="1">
        <p:scale>
          <a:sx n="128" d="100"/>
          <a:sy n="128" d="100"/>
        </p:scale>
        <p:origin x="654" y="114"/>
      </p:cViewPr>
      <p:guideLst>
        <p:guide orient="horz" pos="2160"/>
        <p:guide pos="2880"/>
      </p:guideLst>
    </p:cSldViewPr>
  </p:slideViewPr>
  <p:outlineViewPr>
    <p:cViewPr>
      <p:scale>
        <a:sx n="33" d="100"/>
        <a:sy n="33" d="100"/>
      </p:scale>
      <p:origin x="0" y="-3869"/>
    </p:cViewPr>
  </p:outlineViewPr>
  <p:notesTextViewPr>
    <p:cViewPr>
      <p:scale>
        <a:sx n="1" d="1"/>
        <a:sy n="1" d="1"/>
      </p:scale>
      <p:origin x="0" y="0"/>
    </p:cViewPr>
  </p:notesTextViewPr>
  <p:sorterViewPr>
    <p:cViewPr>
      <p:scale>
        <a:sx n="100" d="100"/>
        <a:sy n="100" d="100"/>
      </p:scale>
      <p:origin x="0" y="-337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F05CCD38-E3BA-4351-86DA-0A746BC4558B}"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3933912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F9031878-2613-4CF8-8C8B-1C8D0CA1FB2E}"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11622071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CEDB8187-817F-4946-82F7-CCFC76068F71}" type="slidenum">
              <a:rPr lang="en-US" altLang="en-US"/>
              <a:pPr/>
              <a:t>2</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23151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a:extLst>
              <a:ext uri="{FF2B5EF4-FFF2-40B4-BE49-F238E27FC236}">
                <a16:creationId xmlns:a16="http://schemas.microsoft.com/office/drawing/2014/main" id="{152FD06B-10FB-4CC0-9DFF-E15C04D30AD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DA942F09-CE82-418D-8E31-B9F050E9E440}" type="slidenum">
              <a:rPr lang="en-US" altLang="en-US" sz="1300"/>
              <a:pPr/>
              <a:t>4</a:t>
            </a:fld>
            <a:endParaRPr lang="en-US" altLang="en-US" sz="1300"/>
          </a:p>
        </p:txBody>
      </p:sp>
      <p:sp>
        <p:nvSpPr>
          <p:cNvPr id="17411" name="Rectangle 2">
            <a:extLst>
              <a:ext uri="{FF2B5EF4-FFF2-40B4-BE49-F238E27FC236}">
                <a16:creationId xmlns:a16="http://schemas.microsoft.com/office/drawing/2014/main" id="{AC693646-7038-437B-90C6-350ECB1F89EB}"/>
              </a:ext>
            </a:extLst>
          </p:cNvPr>
          <p:cNvSpPr>
            <a:spLocks noGrp="1" noRot="1" noChangeAspect="1" noChangeArrowheads="1" noTextEdit="1"/>
          </p:cNvSpPr>
          <p:nvPr>
            <p:ph type="sldImg"/>
          </p:nvPr>
        </p:nvSpPr>
        <p:spPr>
          <a:xfrm>
            <a:off x="1154113" y="701675"/>
            <a:ext cx="4625975" cy="3468688"/>
          </a:xfrm>
          <a:ln/>
        </p:spPr>
      </p:sp>
      <p:sp>
        <p:nvSpPr>
          <p:cNvPr id="17412" name="Rectangle 3">
            <a:extLst>
              <a:ext uri="{FF2B5EF4-FFF2-40B4-BE49-F238E27FC236}">
                <a16:creationId xmlns:a16="http://schemas.microsoft.com/office/drawing/2014/main" id="{EE43C536-E771-4160-9DA4-3D762947B8B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latin typeface="Times New Roman" panose="02020603050405020304" pitchFamily="18" charset="0"/>
            </a:endParaRPr>
          </a:p>
        </p:txBody>
      </p:sp>
    </p:spTree>
    <p:extLst>
      <p:ext uri="{BB962C8B-B14F-4D97-AF65-F5344CB8AC3E}">
        <p14:creationId xmlns:p14="http://schemas.microsoft.com/office/powerpoint/2010/main" val="7199739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367AA807-0286-48C5-BA86-F5C81498613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3E794D6E-7AE0-4D28-8C31-5FC1772FD34E}" type="slidenum">
              <a:rPr lang="en-US" altLang="en-US" smtClean="0"/>
              <a:pPr>
                <a:spcBef>
                  <a:spcPct val="0"/>
                </a:spcBef>
              </a:pPr>
              <a:t>5</a:t>
            </a:fld>
            <a:endParaRPr lang="en-US" altLang="en-US"/>
          </a:p>
        </p:txBody>
      </p:sp>
      <p:sp>
        <p:nvSpPr>
          <p:cNvPr id="24579" name="Text Box 1">
            <a:extLst>
              <a:ext uri="{FF2B5EF4-FFF2-40B4-BE49-F238E27FC236}">
                <a16:creationId xmlns:a16="http://schemas.microsoft.com/office/drawing/2014/main" id="{B66808D5-2D28-43F4-84CD-B9B25DA92788}"/>
              </a:ext>
            </a:extLst>
          </p:cNvPr>
          <p:cNvSpPr txBox="1">
            <a:spLocks noChangeArrowheads="1"/>
          </p:cNvSpPr>
          <p:nvPr/>
        </p:nvSpPr>
        <p:spPr bwMode="auto">
          <a:xfrm>
            <a:off x="5640388" y="96838"/>
            <a:ext cx="639762"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sz="1400" b="1">
                <a:solidFill>
                  <a:srgbClr val="000000"/>
                </a:solidFill>
                <a:ea typeface="MS Gothic" panose="020B0609070205080204" pitchFamily="49" charset="-128"/>
              </a:rPr>
              <a:t>doc.: ec-16-0149-00-00EC</a:t>
            </a:r>
          </a:p>
        </p:txBody>
      </p:sp>
      <p:sp>
        <p:nvSpPr>
          <p:cNvPr id="24580" name="Text Box 2">
            <a:extLst>
              <a:ext uri="{FF2B5EF4-FFF2-40B4-BE49-F238E27FC236}">
                <a16:creationId xmlns:a16="http://schemas.microsoft.com/office/drawing/2014/main" id="{0DA99791-8E72-47AD-9550-FF5AA1F2CFE3}"/>
              </a:ext>
            </a:extLst>
          </p:cNvPr>
          <p:cNvSpPr txBox="1">
            <a:spLocks noChangeArrowheads="1"/>
          </p:cNvSpPr>
          <p:nvPr/>
        </p:nvSpPr>
        <p:spPr bwMode="auto">
          <a:xfrm>
            <a:off x="654050" y="96838"/>
            <a:ext cx="825500" cy="2111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nchor="b"/>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r>
              <a:rPr lang="en-US" altLang="en-US" sz="1400" b="1">
                <a:solidFill>
                  <a:srgbClr val="000000"/>
                </a:solidFill>
                <a:ea typeface="MS Gothic" panose="020B0609070205080204" pitchFamily="49" charset="-128"/>
              </a:rPr>
              <a:t>November 2016</a:t>
            </a:r>
          </a:p>
        </p:txBody>
      </p:sp>
      <p:sp>
        <p:nvSpPr>
          <p:cNvPr id="24581" name="Text Box 3">
            <a:extLst>
              <a:ext uri="{FF2B5EF4-FFF2-40B4-BE49-F238E27FC236}">
                <a16:creationId xmlns:a16="http://schemas.microsoft.com/office/drawing/2014/main" id="{9982B997-B3F6-4E8C-85A7-2653F1746568}"/>
              </a:ext>
            </a:extLst>
          </p:cNvPr>
          <p:cNvSpPr txBox="1">
            <a:spLocks noChangeArrowheads="1"/>
          </p:cNvSpPr>
          <p:nvPr/>
        </p:nvSpPr>
        <p:spPr bwMode="auto">
          <a:xfrm>
            <a:off x="5357813" y="8985250"/>
            <a:ext cx="922337"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Dorothy Stanley, HP Enterprise</a:t>
            </a:r>
          </a:p>
        </p:txBody>
      </p:sp>
      <p:sp>
        <p:nvSpPr>
          <p:cNvPr id="24582" name="Text Box 4">
            <a:extLst>
              <a:ext uri="{FF2B5EF4-FFF2-40B4-BE49-F238E27FC236}">
                <a16:creationId xmlns:a16="http://schemas.microsoft.com/office/drawing/2014/main" id="{6892924C-9C20-4926-B404-6C58F167794B}"/>
              </a:ext>
            </a:extLst>
          </p:cNvPr>
          <p:cNvSpPr txBox="1">
            <a:spLocks noChangeArrowheads="1"/>
          </p:cNvSpPr>
          <p:nvPr/>
        </p:nvSpPr>
        <p:spPr bwMode="auto">
          <a:xfrm>
            <a:off x="3222625" y="8985250"/>
            <a:ext cx="511175"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1pPr>
            <a:lvl2pPr marL="742950" indent="-28575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2pPr>
            <a:lvl3pPr marL="11430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3pPr>
            <a:lvl4pPr marL="16002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4pPr>
            <a:lvl5pPr marL="2057400" indent="-22860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200">
                <a:solidFill>
                  <a:schemeClr val="tx1"/>
                </a:solidFill>
                <a:latin typeface="Times New Roman" panose="02020603050405020304" pitchFamily="18" charset="0"/>
              </a:defRPr>
            </a:lvl9pPr>
          </a:lstStyle>
          <a:p>
            <a:pPr algn="r"/>
            <a:r>
              <a:rPr lang="en-US" altLang="en-US">
                <a:solidFill>
                  <a:srgbClr val="000000"/>
                </a:solidFill>
                <a:ea typeface="MS Gothic" panose="020B0609070205080204" pitchFamily="49" charset="-128"/>
              </a:rPr>
              <a:t>Page </a:t>
            </a:r>
            <a:fld id="{06B3BA76-BF87-4573-9B68-3DD1C4901749}" type="slidenum">
              <a:rPr lang="en-US" altLang="en-US">
                <a:solidFill>
                  <a:srgbClr val="000000"/>
                </a:solidFill>
                <a:ea typeface="MS Gothic" panose="020B0609070205080204" pitchFamily="49" charset="-128"/>
              </a:rPr>
              <a:pPr algn="r"/>
              <a:t>5</a:t>
            </a:fld>
            <a:endParaRPr lang="en-US" altLang="en-US">
              <a:solidFill>
                <a:srgbClr val="000000"/>
              </a:solidFill>
              <a:ea typeface="MS Gothic" panose="020B0609070205080204" pitchFamily="49" charset="-128"/>
            </a:endParaRPr>
          </a:p>
        </p:txBody>
      </p:sp>
      <p:sp>
        <p:nvSpPr>
          <p:cNvPr id="24583" name="Rectangle 5">
            <a:extLst>
              <a:ext uri="{FF2B5EF4-FFF2-40B4-BE49-F238E27FC236}">
                <a16:creationId xmlns:a16="http://schemas.microsoft.com/office/drawing/2014/main" id="{2172B4D7-214D-4657-8303-3AD9535B7C2B}"/>
              </a:ext>
            </a:extLst>
          </p:cNvPr>
          <p:cNvSpPr>
            <a:spLocks noGrp="1" noRot="1" noChangeAspect="1" noChangeArrowheads="1" noTextEdit="1"/>
          </p:cNvSpPr>
          <p:nvPr>
            <p:ph type="sldImg"/>
          </p:nvPr>
        </p:nvSpPr>
        <p:spPr>
          <a:xfrm>
            <a:off x="1154113" y="701675"/>
            <a:ext cx="4625975" cy="3468688"/>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4584" name="Text Box 6">
            <a:extLst>
              <a:ext uri="{FF2B5EF4-FFF2-40B4-BE49-F238E27FC236}">
                <a16:creationId xmlns:a16="http://schemas.microsoft.com/office/drawing/2014/main" id="{6AB62589-AA99-4E90-A6AF-68A32DADA486}"/>
              </a:ext>
            </a:extLst>
          </p:cNvPr>
          <p:cNvSpPr txBox="1">
            <a:spLocks noChangeArrowheads="1"/>
          </p:cNvSpPr>
          <p:nvPr/>
        </p:nvSpPr>
        <p:spPr bwMode="auto">
          <a:xfrm>
            <a:off x="923925" y="4408488"/>
            <a:ext cx="5086350" cy="427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marL="2057400" indent="-228600">
              <a:defRPr sz="1200">
                <a:solidFill>
                  <a:schemeClr val="tx1"/>
                </a:solidFill>
                <a:latin typeface="Times New Roman" panose="02020603050405020304" pitchFamily="18" charset="0"/>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defRPr>
            </a:lvl9pPr>
          </a:lstStyle>
          <a:p>
            <a:endParaRPr lang="en-US" altLang="en-US"/>
          </a:p>
        </p:txBody>
      </p:sp>
    </p:spTree>
    <p:extLst>
      <p:ext uri="{BB962C8B-B14F-4D97-AF65-F5344CB8AC3E}">
        <p14:creationId xmlns:p14="http://schemas.microsoft.com/office/powerpoint/2010/main" val="2010927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69219CD-136A-40C3-85E0-D9FA436669C2}" type="slidenum">
              <a:rPr lang="en-US" altLang="en-US"/>
              <a:pPr/>
              <a:t>‹#›</a:t>
            </a:fld>
            <a:endParaRPr lang="en-US" altLang="en-US"/>
          </a:p>
        </p:txBody>
      </p:sp>
    </p:spTree>
    <p:extLst>
      <p:ext uri="{BB962C8B-B14F-4D97-AF65-F5344CB8AC3E}">
        <p14:creationId xmlns:p14="http://schemas.microsoft.com/office/powerpoint/2010/main" val="2316939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D2793805-6678-4F90-9549-7863581D2258}" type="slidenum">
              <a:rPr lang="en-US" altLang="en-US"/>
              <a:pPr/>
              <a:t>‹#›</a:t>
            </a:fld>
            <a:endParaRPr lang="en-US" altLang="en-US"/>
          </a:p>
        </p:txBody>
      </p:sp>
    </p:spTree>
    <p:extLst>
      <p:ext uri="{BB962C8B-B14F-4D97-AF65-F5344CB8AC3E}">
        <p14:creationId xmlns:p14="http://schemas.microsoft.com/office/powerpoint/2010/main" val="29571529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5" name="Footer Placeholder 4"/>
          <p:cNvSpPr>
            <a:spLocks noGrp="1"/>
          </p:cNvSpPr>
          <p:nvPr>
            <p:ph type="ftr" sz="quarter" idx="11"/>
          </p:nvPr>
        </p:nvSpPr>
        <p:spPr/>
        <p:txBody>
          <a:bodyPr/>
          <a:lstStyle>
            <a:lvl1pPr>
              <a:defRPr/>
            </a:lvl1pPr>
          </a:lstStyle>
          <a:p>
            <a:r>
              <a:rPr lang="en-US" altLang="en-US" dirty="0"/>
              <a:t>Tim Godfrey, EPRI</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A42A6F1F-89D0-4C7C-88C0-E46BC40C428C}" type="slidenum">
              <a:rPr lang="en-US" altLang="en-US"/>
              <a:pPr/>
              <a:t>‹#›</a:t>
            </a:fld>
            <a:endParaRPr lang="en-US" altLang="en-US"/>
          </a:p>
        </p:txBody>
      </p:sp>
    </p:spTree>
    <p:extLst>
      <p:ext uri="{BB962C8B-B14F-4D97-AF65-F5344CB8AC3E}">
        <p14:creationId xmlns:p14="http://schemas.microsoft.com/office/powerpoint/2010/main" val="65126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43D6F4AB-797C-4E10-8BE8-7E7A0FDF1173}" type="slidenum">
              <a:rPr lang="en-US" altLang="en-US"/>
              <a:pPr/>
              <a:t>‹#›</a:t>
            </a:fld>
            <a:endParaRPr lang="en-US" altLang="en-US"/>
          </a:p>
        </p:txBody>
      </p:sp>
    </p:spTree>
    <p:extLst>
      <p:ext uri="{BB962C8B-B14F-4D97-AF65-F5344CB8AC3E}">
        <p14:creationId xmlns:p14="http://schemas.microsoft.com/office/powerpoint/2010/main" val="1516266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p:cNvSpPr>
            <a:spLocks noGrp="1"/>
          </p:cNvSpPr>
          <p:nvPr>
            <p:ph type="ftr" sz="quarter" idx="11"/>
          </p:nvPr>
        </p:nvSpPr>
        <p:spPr/>
        <p:txBody>
          <a:bodyPr/>
          <a:lstStyle>
            <a:lvl1pPr>
              <a:defRPr/>
            </a:lvl1pPr>
          </a:lstStyle>
          <a:p>
            <a:r>
              <a:rPr lang="en-US" altLang="en-US" dirty="0"/>
              <a:t>Tim Godfrey, EPRI</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EFA497F3-03E4-43CE-BA28-C5FC5BC2AE2C}" type="slidenum">
              <a:rPr lang="en-US" altLang="en-US"/>
              <a:pPr/>
              <a:t>‹#›</a:t>
            </a:fld>
            <a:endParaRPr lang="en-US" altLang="en-US"/>
          </a:p>
        </p:txBody>
      </p:sp>
    </p:spTree>
    <p:extLst>
      <p:ext uri="{BB962C8B-B14F-4D97-AF65-F5344CB8AC3E}">
        <p14:creationId xmlns:p14="http://schemas.microsoft.com/office/powerpoint/2010/main" val="2088099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3"/>
          <p:cNvSpPr>
            <a:spLocks noGrp="1"/>
          </p:cNvSpPr>
          <p:nvPr>
            <p:ph type="ftr" sz="quarter" idx="11"/>
          </p:nvPr>
        </p:nvSpPr>
        <p:spPr/>
        <p:txBody>
          <a:bodyPr/>
          <a:lstStyle>
            <a:lvl1pPr>
              <a:defRPr/>
            </a:lvl1pPr>
          </a:lstStyle>
          <a:p>
            <a:r>
              <a:rPr lang="en-US" altLang="en-US" dirty="0"/>
              <a:t>Tim Godfrey, EPRI</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71B338A4-ED28-4298-8247-49C20A64E3B7}" type="slidenum">
              <a:rPr lang="en-US" altLang="en-US"/>
              <a:pPr/>
              <a:t>‹#›</a:t>
            </a:fld>
            <a:endParaRPr lang="en-US" altLang="en-US"/>
          </a:p>
        </p:txBody>
      </p:sp>
    </p:spTree>
    <p:extLst>
      <p:ext uri="{BB962C8B-B14F-4D97-AF65-F5344CB8AC3E}">
        <p14:creationId xmlns:p14="http://schemas.microsoft.com/office/powerpoint/2010/main" val="3244944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lvl1pPr>
              <a:defRPr/>
            </a:lvl1pPr>
          </a:lstStyle>
          <a:p>
            <a:r>
              <a:rPr lang="en-US" altLang="en-US" dirty="0"/>
              <a:t>Tim Godfrey, EPRI</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10F6A3D7-DD84-42AF-989C-56ECD19EC4B5}" type="slidenum">
              <a:rPr lang="en-US" altLang="en-US"/>
              <a:pPr/>
              <a:t>‹#›</a:t>
            </a:fld>
            <a:endParaRPr lang="en-US" altLang="en-US"/>
          </a:p>
        </p:txBody>
      </p:sp>
    </p:spTree>
    <p:extLst>
      <p:ext uri="{BB962C8B-B14F-4D97-AF65-F5344CB8AC3E}">
        <p14:creationId xmlns:p14="http://schemas.microsoft.com/office/powerpoint/2010/main" val="31668944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85800" y="378281"/>
            <a:ext cx="1600200" cy="215444"/>
          </a:xfrm>
          <a:prstGeom prst="rect">
            <a:avLst/>
          </a:prstGeom>
        </p:spPr>
        <p:txBody>
          <a:bodyPr/>
          <a:lstStyle>
            <a:lvl1pPr>
              <a:defRPr/>
            </a:lvl1pPr>
          </a:lstStyle>
          <a:p>
            <a:r>
              <a:rPr lang="en-US" altLang="en-US"/>
              <a:t>&lt;month year&gt;</a:t>
            </a:r>
          </a:p>
        </p:txBody>
      </p:sp>
      <p:sp>
        <p:nvSpPr>
          <p:cNvPr id="6" name="Footer Placeholder 5"/>
          <p:cNvSpPr>
            <a:spLocks noGrp="1"/>
          </p:cNvSpPr>
          <p:nvPr>
            <p:ph type="ftr" sz="quarter" idx="11"/>
          </p:nvPr>
        </p:nvSpPr>
        <p:spPr/>
        <p:txBody>
          <a:bodyPr/>
          <a:lstStyle>
            <a:lvl1pPr>
              <a:defRPr/>
            </a:lvl1pPr>
          </a:lstStyle>
          <a:p>
            <a:r>
              <a:rPr lang="en-US" altLang="en-US" dirty="0"/>
              <a:t>Tim Godfrey, EPRI</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68D59594-AA2E-416C-8D6D-4EAE56C9B638}" type="slidenum">
              <a:rPr lang="en-US" altLang="en-US"/>
              <a:pPr/>
              <a:t>‹#›</a:t>
            </a:fld>
            <a:endParaRPr lang="en-US" altLang="en-US"/>
          </a:p>
        </p:txBody>
      </p:sp>
    </p:spTree>
    <p:extLst>
      <p:ext uri="{BB962C8B-B14F-4D97-AF65-F5344CB8AC3E}">
        <p14:creationId xmlns:p14="http://schemas.microsoft.com/office/powerpoint/2010/main" val="720302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a:t>Tim Godfrey, EPRI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CFCE8D9-1B5D-49FC-8389-90980ECCA564}" type="slidenum">
              <a:rPr lang="en-US" altLang="en-US"/>
              <a:pPr/>
              <a:t>‹#›</a:t>
            </a:fld>
            <a:endParaRPr lang="en-US" altLang="en-US"/>
          </a:p>
        </p:txBody>
      </p:sp>
      <p:sp>
        <p:nvSpPr>
          <p:cNvPr id="1031" name="Rectangle 7"/>
          <p:cNvSpPr>
            <a:spLocks noChangeArrowheads="1"/>
          </p:cNvSpPr>
          <p:nvPr/>
        </p:nvSpPr>
        <p:spPr bwMode="auto">
          <a:xfrm>
            <a:off x="4267200" y="394156"/>
            <a:ext cx="41910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IEEE 802.24-18-0020r1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dirty="0"/>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Rectangle 7"/>
          <p:cNvSpPr>
            <a:spLocks noChangeArrowheads="1"/>
          </p:cNvSpPr>
          <p:nvPr userDrawn="1"/>
        </p:nvSpPr>
        <p:spPr bwMode="auto">
          <a:xfrm>
            <a:off x="685800" y="381000"/>
            <a:ext cx="4343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marL="0" lvl="4" algn="l"/>
            <a:r>
              <a:rPr lang="en-US" altLang="en-US" sz="1400" b="1" dirty="0"/>
              <a:t>Sept 2018</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24/dcn/17/24-17-0006-12-sgtg-tsn-utility-applications-white-paper.docx" TargetMode="External"/><Relationship Id="rId2" Type="http://schemas.openxmlformats.org/officeDocument/2006/relationships/hyperlink" Target="https://mentor.ieee.org/802.24/dcn/17/24-17-0006-15-sgtg-tsn-utility-applications-white-paper.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mailto:stds-802-all@listserv.ieee.org" TargetMode="External"/><Relationship Id="rId2" Type="http://schemas.openxmlformats.org/officeDocument/2006/relationships/hyperlink" Target="http://mentor.ieee.org/802.24/document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ctrTitle"/>
          </p:nvPr>
        </p:nvSpPr>
        <p:spPr/>
        <p:txBody>
          <a:bodyPr anchor="ctr"/>
          <a:lstStyle/>
          <a:p>
            <a:r>
              <a:rPr lang="en-US" altLang="en-US" sz="3600" dirty="0"/>
              <a:t>802.24 Vertical Applications TAG</a:t>
            </a:r>
          </a:p>
        </p:txBody>
      </p:sp>
      <p:sp>
        <p:nvSpPr>
          <p:cNvPr id="2" name="Subtitle 1"/>
          <p:cNvSpPr>
            <a:spLocks noGrp="1"/>
          </p:cNvSpPr>
          <p:nvPr>
            <p:ph type="subTitle" idx="1"/>
          </p:nvPr>
        </p:nvSpPr>
        <p:spPr/>
        <p:txBody>
          <a:bodyPr/>
          <a:lstStyle/>
          <a:p>
            <a:r>
              <a:rPr lang="en-US" dirty="0"/>
              <a:t>Sept 2018 Meeting</a:t>
            </a:r>
          </a:p>
          <a:p>
            <a:endParaRPr lang="en-US" dirty="0"/>
          </a:p>
          <a:p>
            <a:r>
              <a:rPr lang="en-US" dirty="0"/>
              <a:t>Waikoloa, Hawaii, USA</a:t>
            </a:r>
          </a:p>
        </p:txBody>
      </p:sp>
      <p:sp>
        <p:nvSpPr>
          <p:cNvPr id="5" name="Footer Placeholder 4"/>
          <p:cNvSpPr>
            <a:spLocks noGrp="1"/>
          </p:cNvSpPr>
          <p:nvPr>
            <p:ph type="ftr" sz="quarter" idx="11"/>
          </p:nvPr>
        </p:nvSpPr>
        <p:spPr/>
        <p:txBody>
          <a:bodyPr/>
          <a:lstStyle/>
          <a:p>
            <a:r>
              <a:rPr lang="en-US" altLang="en-US" dirty="0"/>
              <a:t>Tim Godfrey, EPRI</a:t>
            </a:r>
          </a:p>
        </p:txBody>
      </p:sp>
      <p:sp>
        <p:nvSpPr>
          <p:cNvPr id="6" name="Slide Number Placeholder 5"/>
          <p:cNvSpPr>
            <a:spLocks noGrp="1"/>
          </p:cNvSpPr>
          <p:nvPr>
            <p:ph type="sldNum" sz="quarter" idx="12"/>
          </p:nvPr>
        </p:nvSpPr>
        <p:spPr/>
        <p:txBody>
          <a:bodyPr/>
          <a:lstStyle/>
          <a:p>
            <a:r>
              <a:rPr lang="en-US" altLang="en-US"/>
              <a:t>Slide </a:t>
            </a:r>
            <a:fld id="{FB77950E-B72B-4A4A-976E-ED1B46E90826}" type="slidenum">
              <a:rPr lang="en-US" altLang="en-US"/>
              <a:pPr/>
              <a:t>1</a:t>
            </a:fld>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chor="t" anchorCtr="0"/>
          <a:lstStyle/>
          <a:p>
            <a:r>
              <a:rPr lang="en-US" dirty="0"/>
              <a:t>Tuesday 802.24.1</a:t>
            </a:r>
          </a:p>
        </p:txBody>
      </p:sp>
      <p:sp>
        <p:nvSpPr>
          <p:cNvPr id="7" name="Text Placeholder 6"/>
          <p:cNvSpPr>
            <a:spLocks noGrp="1"/>
          </p:cNvSpPr>
          <p:nvPr>
            <p:ph type="body" idx="1"/>
          </p:nvPr>
        </p:nvSpPr>
        <p:spPr/>
        <p:txBody>
          <a:bodyPr/>
          <a:lstStyle/>
          <a:p>
            <a:pPr algn="ctr"/>
            <a:r>
              <a:rPr lang="en-US" sz="4000"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10</a:t>
            </a:fld>
            <a:endParaRPr lang="en-US" altLang="en-US"/>
          </a:p>
        </p:txBody>
      </p:sp>
    </p:spTree>
    <p:extLst>
      <p:ext uri="{BB962C8B-B14F-4D97-AF65-F5344CB8AC3E}">
        <p14:creationId xmlns:p14="http://schemas.microsoft.com/office/powerpoint/2010/main" val="1537765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ITU and Radio Regulatory Items</a:t>
            </a:r>
          </a:p>
        </p:txBody>
      </p:sp>
      <p:sp>
        <p:nvSpPr>
          <p:cNvPr id="7" name="Content Placeholder 6"/>
          <p:cNvSpPr>
            <a:spLocks noGrp="1"/>
          </p:cNvSpPr>
          <p:nvPr>
            <p:ph idx="1"/>
          </p:nvPr>
        </p:nvSpPr>
        <p:spPr>
          <a:xfrm>
            <a:off x="685800" y="1676399"/>
            <a:ext cx="7772400" cy="4799013"/>
          </a:xfrm>
        </p:spPr>
        <p:txBody>
          <a:bodyPr>
            <a:normAutofit fontScale="62500" lnSpcReduction="20000"/>
          </a:bodyPr>
          <a:lstStyle/>
          <a:p>
            <a:pPr marL="457200" lvl="1" indent="0">
              <a:buNone/>
            </a:pPr>
            <a:endParaRPr lang="en-US" dirty="0"/>
          </a:p>
          <a:p>
            <a:r>
              <a:rPr lang="en-US" dirty="0"/>
              <a:t>Update from 802.18</a:t>
            </a:r>
          </a:p>
          <a:p>
            <a:endParaRPr lang="en-US" dirty="0"/>
          </a:p>
          <a:p>
            <a:r>
              <a:rPr lang="en-US" dirty="0"/>
              <a:t>Database proposal in response to 6 GHz NPRM</a:t>
            </a:r>
          </a:p>
          <a:p>
            <a:pPr lvl="1"/>
            <a:r>
              <a:rPr lang="en-US" dirty="0"/>
              <a:t>Intended to address objections of incumbent users of band (including utilities)</a:t>
            </a:r>
          </a:p>
          <a:p>
            <a:pPr lvl="1"/>
            <a:r>
              <a:rPr lang="en-US" dirty="0"/>
              <a:t>Does database access reduce resilience of the network? If the backbone is down, how do devices get access? </a:t>
            </a:r>
          </a:p>
          <a:p>
            <a:pPr lvl="1"/>
            <a:r>
              <a:rPr lang="en-US" dirty="0"/>
              <a:t>15.4m provides a mechanism for initial transmission connection to query.</a:t>
            </a:r>
          </a:p>
          <a:p>
            <a:pPr lvl="1"/>
            <a:endParaRPr lang="en-US" dirty="0"/>
          </a:p>
          <a:p>
            <a:r>
              <a:rPr lang="en-US" dirty="0"/>
              <a:t>Is there a need for a white paper on the implications of database access for critical applications? </a:t>
            </a:r>
          </a:p>
          <a:p>
            <a:pPr lvl="1"/>
            <a:r>
              <a:rPr lang="en-US" dirty="0"/>
              <a:t>Both the incumbent users need confidence of protection, but the database users also need confidence of availability of access. </a:t>
            </a:r>
          </a:p>
          <a:p>
            <a:pPr lvl="1"/>
            <a:r>
              <a:rPr lang="en-US" dirty="0"/>
              <a:t>Coordinate with Rich Kennedy’s work</a:t>
            </a:r>
          </a:p>
          <a:p>
            <a:pPr lvl="1"/>
            <a:endParaRPr lang="en-US" dirty="0"/>
          </a:p>
          <a:p>
            <a:pPr lvl="1"/>
            <a:endParaRPr lang="en-US" dirty="0"/>
          </a:p>
          <a:p>
            <a:pPr lvl="1"/>
            <a:endParaRPr lang="en-US" dirty="0"/>
          </a:p>
          <a:p>
            <a:endParaRPr lang="en-US" dirty="0"/>
          </a:p>
          <a:p>
            <a:pPr lvl="1"/>
            <a:endParaRPr lang="en-US" dirty="0"/>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A42A6F1F-89D0-4C7C-88C0-E46BC40C428C}" type="slidenum">
              <a:rPr lang="en-US" altLang="en-US" smtClean="0"/>
              <a:pPr/>
              <a:t>11</a:t>
            </a:fld>
            <a:endParaRPr lang="en-US" altLang="en-US"/>
          </a:p>
        </p:txBody>
      </p:sp>
    </p:spTree>
    <p:extLst>
      <p:ext uri="{BB962C8B-B14F-4D97-AF65-F5344CB8AC3E}">
        <p14:creationId xmlns:p14="http://schemas.microsoft.com/office/powerpoint/2010/main" val="1439938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28D7E4-F797-4CE0-9867-1B3341CDA745}"/>
              </a:ext>
            </a:extLst>
          </p:cNvPr>
          <p:cNvSpPr>
            <a:spLocks noGrp="1"/>
          </p:cNvSpPr>
          <p:nvPr>
            <p:ph type="title"/>
          </p:nvPr>
        </p:nvSpPr>
        <p:spPr/>
        <p:txBody>
          <a:bodyPr/>
          <a:lstStyle/>
          <a:p>
            <a:r>
              <a:rPr lang="en-US" dirty="0"/>
              <a:t>CEN-CENELEC-ETSI </a:t>
            </a:r>
            <a:br>
              <a:rPr lang="en-US" dirty="0"/>
            </a:br>
            <a:r>
              <a:rPr lang="en-US" dirty="0"/>
              <a:t>Smart Grid Coordination Group</a:t>
            </a:r>
          </a:p>
        </p:txBody>
      </p:sp>
      <p:sp>
        <p:nvSpPr>
          <p:cNvPr id="3" name="Content Placeholder 2">
            <a:extLst>
              <a:ext uri="{FF2B5EF4-FFF2-40B4-BE49-F238E27FC236}">
                <a16:creationId xmlns:a16="http://schemas.microsoft.com/office/drawing/2014/main" id="{27333DC4-0AC1-430D-B565-76E2393278EA}"/>
              </a:ext>
            </a:extLst>
          </p:cNvPr>
          <p:cNvSpPr>
            <a:spLocks noGrp="1"/>
          </p:cNvSpPr>
          <p:nvPr>
            <p:ph idx="1"/>
          </p:nvPr>
        </p:nvSpPr>
        <p:spPr/>
        <p:txBody>
          <a:bodyPr/>
          <a:lstStyle/>
          <a:p>
            <a:r>
              <a:rPr lang="en-US" dirty="0"/>
              <a:t>Possible new activity in this group </a:t>
            </a:r>
          </a:p>
          <a:p>
            <a:r>
              <a:rPr lang="en-US" dirty="0"/>
              <a:t>No – nothing new happening</a:t>
            </a:r>
          </a:p>
        </p:txBody>
      </p:sp>
      <p:sp>
        <p:nvSpPr>
          <p:cNvPr id="4" name="Footer Placeholder 3">
            <a:extLst>
              <a:ext uri="{FF2B5EF4-FFF2-40B4-BE49-F238E27FC236}">
                <a16:creationId xmlns:a16="http://schemas.microsoft.com/office/drawing/2014/main" id="{40B0762B-4BFC-45F4-B29A-4488304D22B6}"/>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DC1FD740-E50D-4DA4-A820-DD930DA9535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12</a:t>
            </a:fld>
            <a:endParaRPr lang="en-US" altLang="en-US"/>
          </a:p>
        </p:txBody>
      </p:sp>
    </p:spTree>
    <p:extLst>
      <p:ext uri="{BB962C8B-B14F-4D97-AF65-F5344CB8AC3E}">
        <p14:creationId xmlns:p14="http://schemas.microsoft.com/office/powerpoint/2010/main" val="576059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ADFC0-6471-475F-8AFC-DEC153DAFF37}"/>
              </a:ext>
            </a:extLst>
          </p:cNvPr>
          <p:cNvSpPr>
            <a:spLocks noGrp="1"/>
          </p:cNvSpPr>
          <p:nvPr>
            <p:ph type="title"/>
          </p:nvPr>
        </p:nvSpPr>
        <p:spPr/>
        <p:txBody>
          <a:bodyPr/>
          <a:lstStyle/>
          <a:p>
            <a:r>
              <a:rPr lang="en-US" b="1" dirty="0"/>
              <a:t>IEEE PSCC TF S6 </a:t>
            </a:r>
          </a:p>
        </p:txBody>
      </p:sp>
      <p:sp>
        <p:nvSpPr>
          <p:cNvPr id="3" name="Content Placeholder 2">
            <a:extLst>
              <a:ext uri="{FF2B5EF4-FFF2-40B4-BE49-F238E27FC236}">
                <a16:creationId xmlns:a16="http://schemas.microsoft.com/office/drawing/2014/main" id="{10EB3EF5-7698-4C1E-9512-E29AA4A1B435}"/>
              </a:ext>
            </a:extLst>
          </p:cNvPr>
          <p:cNvSpPr>
            <a:spLocks noGrp="1"/>
          </p:cNvSpPr>
          <p:nvPr>
            <p:ph idx="1"/>
          </p:nvPr>
        </p:nvSpPr>
        <p:spPr/>
        <p:txBody>
          <a:bodyPr>
            <a:normAutofit fontScale="47500" lnSpcReduction="20000"/>
          </a:bodyPr>
          <a:lstStyle/>
          <a:p>
            <a:r>
              <a:rPr lang="en-US" b="1" dirty="0"/>
              <a:t>January 2018 Study Report – "Standards for integrating Home Automation IoT to Power Utilities Communication Systems“</a:t>
            </a:r>
          </a:p>
          <a:p>
            <a:endParaRPr lang="en-US" dirty="0"/>
          </a:p>
          <a:p>
            <a:r>
              <a:rPr lang="en-US" dirty="0"/>
              <a:t>TF S6 provided a new draft for review (in private area)</a:t>
            </a:r>
          </a:p>
          <a:p>
            <a:endParaRPr lang="en-US" dirty="0"/>
          </a:p>
          <a:p>
            <a:r>
              <a:rPr lang="en-US" dirty="0"/>
              <a:t>Comments / discussion</a:t>
            </a:r>
          </a:p>
          <a:p>
            <a:pPr lvl="1"/>
            <a:r>
              <a:rPr lang="en-US" dirty="0"/>
              <a:t>5.7 performance requirements – what are other requirements that should be included?</a:t>
            </a:r>
          </a:p>
          <a:p>
            <a:pPr lvl="2"/>
            <a:r>
              <a:rPr lang="en-US" dirty="0"/>
              <a:t>Is it performance of the network, the application, both/neither? </a:t>
            </a:r>
          </a:p>
          <a:p>
            <a:pPr lvl="2"/>
            <a:r>
              <a:rPr lang="en-US" dirty="0"/>
              <a:t>Reliability, Availability, Cost (</a:t>
            </a:r>
            <a:r>
              <a:rPr lang="en-US" dirty="0" err="1"/>
              <a:t>OpEx</a:t>
            </a:r>
            <a:r>
              <a:rPr lang="en-US" dirty="0"/>
              <a:t>, </a:t>
            </a:r>
            <a:r>
              <a:rPr lang="en-US" dirty="0" err="1"/>
              <a:t>CapEx</a:t>
            </a:r>
            <a:r>
              <a:rPr lang="en-US" dirty="0"/>
              <a:t>), Energy Consumption? Lifecycle? Size? Environmental?</a:t>
            </a:r>
          </a:p>
          <a:p>
            <a:pPr lvl="1"/>
            <a:r>
              <a:rPr lang="en-US" dirty="0"/>
              <a:t>Figure 8</a:t>
            </a:r>
          </a:p>
          <a:p>
            <a:pPr lvl="2"/>
            <a:r>
              <a:rPr lang="en-US" dirty="0"/>
              <a:t>802.15.4g SUN PHY is missing.</a:t>
            </a:r>
          </a:p>
          <a:p>
            <a:pPr lvl="2"/>
            <a:r>
              <a:rPr lang="en-US" dirty="0"/>
              <a:t>NB-IOT is missing from 2G/3G/LTE column.</a:t>
            </a:r>
          </a:p>
          <a:p>
            <a:pPr lvl="2"/>
            <a:r>
              <a:rPr lang="en-US" dirty="0"/>
              <a:t>Security is not shown at all?</a:t>
            </a:r>
          </a:p>
          <a:p>
            <a:pPr lvl="2"/>
            <a:r>
              <a:rPr lang="en-US" dirty="0"/>
              <a:t>Z-wave is not a standard except for PHY? </a:t>
            </a:r>
          </a:p>
          <a:p>
            <a:pPr lvl="2"/>
            <a:r>
              <a:rPr lang="en-US" dirty="0"/>
              <a:t>In the class of PLC, there are G3, PRIME, IEEE 1901.1 (</a:t>
            </a:r>
            <a:r>
              <a:rPr lang="en-US" dirty="0" err="1"/>
              <a:t>Netricity</a:t>
            </a:r>
            <a:r>
              <a:rPr lang="en-US" dirty="0"/>
              <a:t>) </a:t>
            </a:r>
          </a:p>
          <a:p>
            <a:pPr lvl="1"/>
            <a:r>
              <a:rPr lang="en-US" dirty="0"/>
              <a:t>Figure 9</a:t>
            </a:r>
          </a:p>
          <a:p>
            <a:pPr lvl="2"/>
            <a:r>
              <a:rPr lang="en-US" dirty="0"/>
              <a:t>Why is HEMS not connected to anything?</a:t>
            </a:r>
          </a:p>
          <a:p>
            <a:endParaRPr lang="en-US" dirty="0"/>
          </a:p>
          <a:p>
            <a:r>
              <a:rPr lang="en-US" dirty="0"/>
              <a:t>Our comments incorporated into draft and uploaded to private area. </a:t>
            </a:r>
          </a:p>
          <a:p>
            <a:r>
              <a:rPr lang="en-US" dirty="0"/>
              <a:t>Continue discussion in November. </a:t>
            </a:r>
          </a:p>
        </p:txBody>
      </p:sp>
      <p:sp>
        <p:nvSpPr>
          <p:cNvPr id="4" name="Footer Placeholder 3">
            <a:extLst>
              <a:ext uri="{FF2B5EF4-FFF2-40B4-BE49-F238E27FC236}">
                <a16:creationId xmlns:a16="http://schemas.microsoft.com/office/drawing/2014/main" id="{C832729C-6FF7-4CF6-AE3D-D926D55564CE}"/>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6EEC5294-F6F2-4792-A139-8602C6E8FF72}"/>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13</a:t>
            </a:fld>
            <a:endParaRPr lang="en-US" altLang="en-US"/>
          </a:p>
        </p:txBody>
      </p:sp>
    </p:spTree>
    <p:extLst>
      <p:ext uri="{BB962C8B-B14F-4D97-AF65-F5344CB8AC3E}">
        <p14:creationId xmlns:p14="http://schemas.microsoft.com/office/powerpoint/2010/main" val="2442951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202191-6511-409F-B8EC-587DAD486016}"/>
              </a:ext>
            </a:extLst>
          </p:cNvPr>
          <p:cNvSpPr>
            <a:spLocks noGrp="1"/>
          </p:cNvSpPr>
          <p:nvPr>
            <p:ph type="title"/>
          </p:nvPr>
        </p:nvSpPr>
        <p:spPr/>
        <p:txBody>
          <a:bodyPr/>
          <a:lstStyle/>
          <a:p>
            <a:r>
              <a:rPr lang="en-US" dirty="0"/>
              <a:t>802.15.4g and 802.11ah Coexistence</a:t>
            </a:r>
          </a:p>
        </p:txBody>
      </p:sp>
      <p:sp>
        <p:nvSpPr>
          <p:cNvPr id="3" name="Content Placeholder 2">
            <a:extLst>
              <a:ext uri="{FF2B5EF4-FFF2-40B4-BE49-F238E27FC236}">
                <a16:creationId xmlns:a16="http://schemas.microsoft.com/office/drawing/2014/main" id="{F7145354-A845-4E5D-BB30-0B1066A95F6E}"/>
              </a:ext>
            </a:extLst>
          </p:cNvPr>
          <p:cNvSpPr>
            <a:spLocks noGrp="1"/>
          </p:cNvSpPr>
          <p:nvPr>
            <p:ph idx="1"/>
          </p:nvPr>
        </p:nvSpPr>
        <p:spPr>
          <a:xfrm>
            <a:off x="685800" y="1600199"/>
            <a:ext cx="7772400" cy="4875213"/>
          </a:xfrm>
        </p:spPr>
        <p:txBody>
          <a:bodyPr>
            <a:normAutofit fontScale="62500" lnSpcReduction="20000"/>
          </a:bodyPr>
          <a:lstStyle/>
          <a:p>
            <a:r>
              <a:rPr lang="en-US" dirty="0"/>
              <a:t>802.24 will develop a whitepaper/document for application-specific use cases. Identifying where each standard is most suitable, and how to make best use of other changes. </a:t>
            </a:r>
          </a:p>
          <a:p>
            <a:pPr lvl="1"/>
            <a:r>
              <a:rPr lang="en-US" dirty="0"/>
              <a:t>Identify use cases where 802.15.4g is not sufficient and both are needed</a:t>
            </a:r>
          </a:p>
          <a:p>
            <a:pPr lvl="1"/>
            <a:r>
              <a:rPr lang="en-US" dirty="0"/>
              <a:t>Could be choices of applications, channel guidelines, duty cycle,</a:t>
            </a:r>
          </a:p>
          <a:p>
            <a:pPr lvl="1"/>
            <a:r>
              <a:rPr lang="en-US" dirty="0"/>
              <a:t>Avoid perception that 802 standards are unable to coexist</a:t>
            </a:r>
          </a:p>
          <a:p>
            <a:pPr lvl="1"/>
            <a:r>
              <a:rPr lang="en-US" dirty="0"/>
              <a:t>Evaluate and describe potential application-level implications of delay/latency increases due to mutual interference</a:t>
            </a:r>
          </a:p>
          <a:p>
            <a:endParaRPr lang="en-US" dirty="0"/>
          </a:p>
          <a:p>
            <a:r>
              <a:rPr lang="en-US" dirty="0"/>
              <a:t>As the work towards a recommended practice begins, a white paper can be used to explain the mutual benefits. </a:t>
            </a:r>
          </a:p>
          <a:p>
            <a:pPr lvl="1"/>
            <a:r>
              <a:rPr lang="en-US" dirty="0"/>
              <a:t>A revision to first Sub 1-GHz white paper or a new one? </a:t>
            </a:r>
          </a:p>
          <a:p>
            <a:endParaRPr lang="en-US" dirty="0"/>
          </a:p>
          <a:p>
            <a:r>
              <a:rPr lang="en-US" dirty="0"/>
              <a:t>If NS-3 simulation models can be shared, others in IEEE 802 could progress that work. </a:t>
            </a:r>
          </a:p>
          <a:p>
            <a:pPr lvl="1"/>
            <a:r>
              <a:rPr lang="en-US" dirty="0"/>
              <a:t>MERL will share simulation models on </a:t>
            </a:r>
            <a:r>
              <a:rPr lang="en-US" dirty="0" err="1"/>
              <a:t>Github</a:t>
            </a:r>
            <a:r>
              <a:rPr lang="en-US" dirty="0"/>
              <a:t>.   New modules for 11ah 15.4g</a:t>
            </a:r>
          </a:p>
          <a:p>
            <a:pPr marL="0" indent="0">
              <a:buNone/>
            </a:pPr>
            <a:endParaRPr lang="en-US" dirty="0"/>
          </a:p>
        </p:txBody>
      </p:sp>
      <p:sp>
        <p:nvSpPr>
          <p:cNvPr id="4" name="Footer Placeholder 3">
            <a:extLst>
              <a:ext uri="{FF2B5EF4-FFF2-40B4-BE49-F238E27FC236}">
                <a16:creationId xmlns:a16="http://schemas.microsoft.com/office/drawing/2014/main" id="{E202BF92-810B-4A60-862A-57EB0784A575}"/>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9BFE62EA-9A88-4C9E-9BF9-8DE88BC111C4}"/>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14</a:t>
            </a:fld>
            <a:endParaRPr lang="en-US" altLang="en-US"/>
          </a:p>
        </p:txBody>
      </p:sp>
    </p:spTree>
    <p:extLst>
      <p:ext uri="{BB962C8B-B14F-4D97-AF65-F5344CB8AC3E}">
        <p14:creationId xmlns:p14="http://schemas.microsoft.com/office/powerpoint/2010/main" val="8507670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Wednesday 802.24.1</a:t>
            </a:r>
            <a:br>
              <a:rPr lang="en-US" dirty="0"/>
            </a:br>
            <a:r>
              <a:rPr lang="en-US" dirty="0"/>
              <a:t>Smart Grid TG</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a:prstGeom prst="rect">
            <a:avLst/>
          </a:prstGeom>
        </p:spPr>
        <p:txBody>
          <a:bodyPr/>
          <a:lstStyle/>
          <a:p>
            <a:r>
              <a:rPr lang="en-US" altLang="en-US"/>
              <a:t>Slide </a:t>
            </a:r>
            <a:fld id="{D2793805-6678-4F90-9549-7863581D2258}" type="slidenum">
              <a:rPr lang="en-US" altLang="en-US" smtClean="0"/>
              <a:pPr/>
              <a:t>15</a:t>
            </a:fld>
            <a:endParaRPr lang="en-US" altLang="en-US"/>
          </a:p>
        </p:txBody>
      </p:sp>
    </p:spTree>
    <p:extLst>
      <p:ext uri="{BB962C8B-B14F-4D97-AF65-F5344CB8AC3E}">
        <p14:creationId xmlns:p14="http://schemas.microsoft.com/office/powerpoint/2010/main" val="40426141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95EA52-1822-43E6-8C50-B7DDF79BC826}"/>
              </a:ext>
            </a:extLst>
          </p:cNvPr>
          <p:cNvSpPr>
            <a:spLocks noGrp="1"/>
          </p:cNvSpPr>
          <p:nvPr>
            <p:ph type="title"/>
          </p:nvPr>
        </p:nvSpPr>
        <p:spPr/>
        <p:txBody>
          <a:bodyPr/>
          <a:lstStyle/>
          <a:p>
            <a:r>
              <a:rPr lang="en-US" dirty="0"/>
              <a:t>Nendica</a:t>
            </a:r>
          </a:p>
        </p:txBody>
      </p:sp>
      <p:sp>
        <p:nvSpPr>
          <p:cNvPr id="3" name="Content Placeholder 2">
            <a:extLst>
              <a:ext uri="{FF2B5EF4-FFF2-40B4-BE49-F238E27FC236}">
                <a16:creationId xmlns:a16="http://schemas.microsoft.com/office/drawing/2014/main" id="{4A04A3F0-3C15-4CC1-825D-813B023FD0B0}"/>
              </a:ext>
            </a:extLst>
          </p:cNvPr>
          <p:cNvSpPr>
            <a:spLocks noGrp="1"/>
          </p:cNvSpPr>
          <p:nvPr>
            <p:ph idx="1"/>
          </p:nvPr>
        </p:nvSpPr>
        <p:spPr>
          <a:xfrm>
            <a:off x="685800" y="1450208"/>
            <a:ext cx="7772400" cy="5133975"/>
          </a:xfrm>
        </p:spPr>
        <p:txBody>
          <a:bodyPr>
            <a:normAutofit fontScale="47500" lnSpcReduction="20000"/>
          </a:bodyPr>
          <a:lstStyle/>
          <a:p>
            <a:r>
              <a:rPr lang="en-US" dirty="0"/>
              <a:t>IEEE 802 network enhancements for the next decade Industry Connections Activity Initiation Document (ICAID)</a:t>
            </a:r>
          </a:p>
          <a:p>
            <a:pPr lvl="1"/>
            <a:r>
              <a:rPr lang="en-US" dirty="0"/>
              <a:t>NENDICA develops reports on specific topics.  Completed data centers. Next Topics</a:t>
            </a:r>
          </a:p>
          <a:p>
            <a:pPr lvl="2"/>
            <a:r>
              <a:rPr lang="en-US" dirty="0"/>
              <a:t>Distributed Radio Access Networks</a:t>
            </a:r>
          </a:p>
          <a:p>
            <a:pPr lvl="2"/>
            <a:r>
              <a:rPr lang="en-US" dirty="0"/>
              <a:t>Second work item: Flexible Factory IoT – apply TSN</a:t>
            </a:r>
          </a:p>
          <a:p>
            <a:endParaRPr lang="en-US" dirty="0"/>
          </a:p>
          <a:p>
            <a:r>
              <a:rPr lang="en-US" dirty="0"/>
              <a:t>802.24 activities:</a:t>
            </a:r>
          </a:p>
          <a:p>
            <a:pPr lvl="1"/>
            <a:r>
              <a:rPr lang="en-US" dirty="0"/>
              <a:t>802.24 can provide review and feedback on Flexible Factory IoT and Distributed Radio Access Networks</a:t>
            </a:r>
          </a:p>
          <a:p>
            <a:pPr lvl="1"/>
            <a:r>
              <a:rPr lang="en-US" dirty="0"/>
              <a:t>Identify vertical applications that could be enabled by TSN features</a:t>
            </a:r>
          </a:p>
          <a:p>
            <a:pPr lvl="1"/>
            <a:r>
              <a:rPr lang="en-US" dirty="0"/>
              <a:t>Identify vertical application that could be enabled if TSN features were present in wireless standards</a:t>
            </a:r>
          </a:p>
          <a:p>
            <a:pPr lvl="2"/>
            <a:r>
              <a:rPr lang="en-US" dirty="0"/>
              <a:t>Can interfaces between wired and wireless map application-specific streams?</a:t>
            </a:r>
          </a:p>
          <a:p>
            <a:pPr lvl="2"/>
            <a:r>
              <a:rPr lang="en-US" dirty="0"/>
              <a:t>Provide vertical application requirements (needs, underlying problems) to Nendica. </a:t>
            </a:r>
          </a:p>
          <a:p>
            <a:pPr lvl="2"/>
            <a:r>
              <a:rPr lang="en-US" dirty="0"/>
              <a:t>Describing what is needed to define a common framework for TSN across wired and wireless standards. How do they fit together. </a:t>
            </a:r>
          </a:p>
          <a:p>
            <a:pPr lvl="1"/>
            <a:endParaRPr lang="en-US" dirty="0"/>
          </a:p>
          <a:p>
            <a:pPr lvl="1"/>
            <a:r>
              <a:rPr lang="en-US" dirty="0"/>
              <a:t>An initial exploration of the concept of TSN applied to wireless (specifically 802.11) and how it could relate to 802.1 mechanisms. </a:t>
            </a:r>
          </a:p>
          <a:p>
            <a:pPr lvl="1"/>
            <a:r>
              <a:rPr lang="en-US" dirty="0"/>
              <a:t>While 802.1 has a big set of standards, there is one for 802.3 – 802.3br. Perhaps a similar structure for an 802.11 amendment. If RTA becomes an amendment what would it apply to?  (Dave C’s presentation looked into this question)</a:t>
            </a:r>
          </a:p>
          <a:p>
            <a:pPr lvl="1"/>
            <a:endParaRPr lang="en-US" dirty="0"/>
          </a:p>
          <a:p>
            <a:pPr lvl="1"/>
            <a:r>
              <a:rPr lang="en-US" dirty="0"/>
              <a:t>There is a broad set of vertical applications that could benefit from an extension of 802.1 TSN into 802.11.  </a:t>
            </a:r>
          </a:p>
          <a:p>
            <a:r>
              <a:rPr lang="en-US" dirty="0"/>
              <a:t>Actions for 802.24 for November – check with Roger to see if further comments are desired on </a:t>
            </a:r>
            <a:r>
              <a:rPr lang="en-US" dirty="0" err="1"/>
              <a:t>FFIoT</a:t>
            </a:r>
            <a:r>
              <a:rPr lang="en-US" dirty="0"/>
              <a:t> – if so announce on 802.24 reflector.</a:t>
            </a:r>
          </a:p>
          <a:p>
            <a:endParaRPr lang="en-US" dirty="0"/>
          </a:p>
          <a:p>
            <a:pPr lvl="1"/>
            <a:endParaRPr lang="en-US" dirty="0"/>
          </a:p>
          <a:p>
            <a:endParaRPr lang="en-US" dirty="0"/>
          </a:p>
        </p:txBody>
      </p:sp>
      <p:sp>
        <p:nvSpPr>
          <p:cNvPr id="4" name="Footer Placeholder 3">
            <a:extLst>
              <a:ext uri="{FF2B5EF4-FFF2-40B4-BE49-F238E27FC236}">
                <a16:creationId xmlns:a16="http://schemas.microsoft.com/office/drawing/2014/main" id="{0D71F189-5F64-4EFC-9358-E5572DAA5593}"/>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1044999E-BA01-4D34-A8D9-BAE69CBEB470}"/>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16</a:t>
            </a:fld>
            <a:endParaRPr lang="en-US" altLang="en-US"/>
          </a:p>
        </p:txBody>
      </p:sp>
    </p:spTree>
    <p:extLst>
      <p:ext uri="{BB962C8B-B14F-4D97-AF65-F5344CB8AC3E}">
        <p14:creationId xmlns:p14="http://schemas.microsoft.com/office/powerpoint/2010/main" val="35008107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36DCB1A-D509-4D1C-AA96-FDAEEBF05BE1}"/>
              </a:ext>
            </a:extLst>
          </p:cNvPr>
          <p:cNvSpPr>
            <a:spLocks noGrp="1"/>
          </p:cNvSpPr>
          <p:nvPr>
            <p:ph type="title"/>
          </p:nvPr>
        </p:nvSpPr>
        <p:spPr/>
        <p:txBody>
          <a:bodyPr/>
          <a:lstStyle/>
          <a:p>
            <a:r>
              <a:rPr lang="en-US" dirty="0"/>
              <a:t>Sub 1 GHz White Paper</a:t>
            </a:r>
          </a:p>
        </p:txBody>
      </p:sp>
      <p:sp>
        <p:nvSpPr>
          <p:cNvPr id="7" name="Content Placeholder 6">
            <a:extLst>
              <a:ext uri="{FF2B5EF4-FFF2-40B4-BE49-F238E27FC236}">
                <a16:creationId xmlns:a16="http://schemas.microsoft.com/office/drawing/2014/main" id="{211B85AB-81DD-455A-A196-976D64F74796}"/>
              </a:ext>
            </a:extLst>
          </p:cNvPr>
          <p:cNvSpPr>
            <a:spLocks noGrp="1"/>
          </p:cNvSpPr>
          <p:nvPr>
            <p:ph idx="1"/>
          </p:nvPr>
        </p:nvSpPr>
        <p:spPr/>
        <p:txBody>
          <a:bodyPr>
            <a:normAutofit fontScale="92500" lnSpcReduction="10000"/>
          </a:bodyPr>
          <a:lstStyle/>
          <a:p>
            <a:r>
              <a:rPr lang="en-US" dirty="0"/>
              <a:t>Review “802.24 TAG white paper_clean_TS.docx”</a:t>
            </a:r>
          </a:p>
          <a:p>
            <a:pPr lvl="1"/>
            <a:endParaRPr lang="en-US" dirty="0"/>
          </a:p>
          <a:p>
            <a:r>
              <a:rPr lang="en-US" dirty="0"/>
              <a:t>Comments/Questions from IEEE editor received following July Meeting</a:t>
            </a:r>
          </a:p>
          <a:p>
            <a:r>
              <a:rPr lang="en-US" dirty="0"/>
              <a:t>Final review then publish</a:t>
            </a:r>
          </a:p>
          <a:p>
            <a:r>
              <a:rPr lang="en-US" dirty="0"/>
              <a:t>Comments were discussed and resolved by the group. Edits to be returned to IEEE Editors.</a:t>
            </a:r>
          </a:p>
        </p:txBody>
      </p:sp>
      <p:sp>
        <p:nvSpPr>
          <p:cNvPr id="4" name="Footer Placeholder 3">
            <a:extLst>
              <a:ext uri="{FF2B5EF4-FFF2-40B4-BE49-F238E27FC236}">
                <a16:creationId xmlns:a16="http://schemas.microsoft.com/office/drawing/2014/main" id="{3E707001-182D-4265-9072-6A55FD61BF2F}"/>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0FCC284-616B-49DF-8476-FE0CD288B458}"/>
              </a:ext>
            </a:extLst>
          </p:cNvPr>
          <p:cNvSpPr>
            <a:spLocks noGrp="1"/>
          </p:cNvSpPr>
          <p:nvPr>
            <p:ph type="sldNum" sz="quarter" idx="12"/>
          </p:nvPr>
        </p:nvSpPr>
        <p:spPr/>
        <p:txBody>
          <a:bodyPr/>
          <a:lstStyle/>
          <a:p>
            <a:r>
              <a:rPr lang="en-US" altLang="en-US"/>
              <a:t>Slide </a:t>
            </a:r>
            <a:fld id="{A42A6F1F-89D0-4C7C-88C0-E46BC40C428C}" type="slidenum">
              <a:rPr lang="en-US" altLang="en-US" smtClean="0"/>
              <a:pPr/>
              <a:t>17</a:t>
            </a:fld>
            <a:endParaRPr lang="en-US" altLang="en-US"/>
          </a:p>
        </p:txBody>
      </p:sp>
    </p:spTree>
    <p:extLst>
      <p:ext uri="{BB962C8B-B14F-4D97-AF65-F5344CB8AC3E}">
        <p14:creationId xmlns:p14="http://schemas.microsoft.com/office/powerpoint/2010/main" val="10596718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TSN White Paper</a:t>
            </a:r>
          </a:p>
        </p:txBody>
      </p:sp>
      <p:sp>
        <p:nvSpPr>
          <p:cNvPr id="3" name="Content Placeholder 2"/>
          <p:cNvSpPr>
            <a:spLocks noGrp="1"/>
          </p:cNvSpPr>
          <p:nvPr>
            <p:ph idx="1"/>
          </p:nvPr>
        </p:nvSpPr>
        <p:spPr>
          <a:xfrm>
            <a:off x="685800" y="1752600"/>
            <a:ext cx="7772400" cy="4343400"/>
          </a:xfrm>
        </p:spPr>
        <p:txBody>
          <a:bodyPr>
            <a:normAutofit fontScale="85000" lnSpcReduction="20000"/>
          </a:bodyPr>
          <a:lstStyle/>
          <a:p>
            <a:endParaRPr lang="en-US" dirty="0"/>
          </a:p>
          <a:p>
            <a:r>
              <a:rPr lang="en-US" dirty="0"/>
              <a:t>Updated document </a:t>
            </a:r>
            <a:r>
              <a:rPr lang="en-US" dirty="0">
                <a:hlinkClick r:id="rId2"/>
              </a:rPr>
              <a:t>802.24-17-0006r15</a:t>
            </a:r>
            <a:r>
              <a:rPr lang="en-US" dirty="0">
                <a:hlinkClick r:id="rId3"/>
              </a:rPr>
              <a:t> </a:t>
            </a:r>
            <a:r>
              <a:rPr lang="en-US" dirty="0"/>
              <a:t>uploaded to Mentor following July meeting.</a:t>
            </a:r>
          </a:p>
          <a:p>
            <a:r>
              <a:rPr lang="en-US" dirty="0"/>
              <a:t>TAG completed review</a:t>
            </a:r>
          </a:p>
          <a:p>
            <a:pPr lvl="1"/>
            <a:r>
              <a:rPr lang="en-US" dirty="0"/>
              <a:t>Accept revisions, clean up comments, and post with new doc number - 24-18-0022-00-sgtg. </a:t>
            </a:r>
          </a:p>
          <a:p>
            <a:pPr lvl="1"/>
            <a:r>
              <a:rPr lang="en-US" dirty="0"/>
              <a:t>Start Comment Collection on reflector for November. </a:t>
            </a:r>
          </a:p>
          <a:p>
            <a:endParaRPr lang="en-US" dirty="0"/>
          </a:p>
          <a:p>
            <a:r>
              <a:rPr lang="en-US" dirty="0"/>
              <a:t>Call For Comments on Reflector</a:t>
            </a:r>
          </a:p>
          <a:p>
            <a:r>
              <a:rPr lang="en-US" dirty="0"/>
              <a:t>Plan to finish in November</a:t>
            </a:r>
          </a:p>
          <a:p>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18</a:t>
            </a:fld>
            <a:endParaRPr lang="en-US" altLang="en-US"/>
          </a:p>
        </p:txBody>
      </p:sp>
    </p:spTree>
    <p:extLst>
      <p:ext uri="{BB962C8B-B14F-4D97-AF65-F5344CB8AC3E}">
        <p14:creationId xmlns:p14="http://schemas.microsoft.com/office/powerpoint/2010/main" val="6679397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9947B-1EDB-4267-BCE9-FF9BB8551370}"/>
              </a:ext>
            </a:extLst>
          </p:cNvPr>
          <p:cNvSpPr>
            <a:spLocks noGrp="1"/>
          </p:cNvSpPr>
          <p:nvPr>
            <p:ph type="title"/>
          </p:nvPr>
        </p:nvSpPr>
        <p:spPr/>
        <p:txBody>
          <a:bodyPr/>
          <a:lstStyle/>
          <a:p>
            <a:r>
              <a:rPr lang="en-US" dirty="0"/>
              <a:t>2019 Planning</a:t>
            </a:r>
          </a:p>
        </p:txBody>
      </p:sp>
      <p:sp>
        <p:nvSpPr>
          <p:cNvPr id="3" name="Content Placeholder 2">
            <a:extLst>
              <a:ext uri="{FF2B5EF4-FFF2-40B4-BE49-F238E27FC236}">
                <a16:creationId xmlns:a16="http://schemas.microsoft.com/office/drawing/2014/main" id="{7C652FBF-CC55-4915-9C7F-4AC2887D9818}"/>
              </a:ext>
            </a:extLst>
          </p:cNvPr>
          <p:cNvSpPr>
            <a:spLocks noGrp="1"/>
          </p:cNvSpPr>
          <p:nvPr>
            <p:ph idx="1"/>
          </p:nvPr>
        </p:nvSpPr>
        <p:spPr/>
        <p:txBody>
          <a:bodyPr>
            <a:normAutofit fontScale="70000" lnSpcReduction="20000"/>
          </a:bodyPr>
          <a:lstStyle/>
          <a:p>
            <a:r>
              <a:rPr lang="en-US" dirty="0"/>
              <a:t>A whitepaper/document for application-specific use cases of Sub 1GHz standards 802.15.4g and 802.11ah. Identifying where each standard is most suitable, and how to make best use of mechanisms proposed in 802.19 TG. </a:t>
            </a:r>
          </a:p>
          <a:p>
            <a:pPr lvl="1"/>
            <a:r>
              <a:rPr lang="en-US" dirty="0"/>
              <a:t>Can this also include applying 802.15.4s in sub-1GHz spectrum?</a:t>
            </a:r>
          </a:p>
          <a:p>
            <a:r>
              <a:rPr lang="en-US" dirty="0"/>
              <a:t>802.24 white paper on IoT and P2413</a:t>
            </a:r>
          </a:p>
          <a:p>
            <a:pPr lvl="1"/>
            <a:r>
              <a:rPr lang="en-US" dirty="0"/>
              <a:t>P2413 entering Sponsor Ballot</a:t>
            </a:r>
          </a:p>
          <a:p>
            <a:r>
              <a:rPr lang="en-US" dirty="0"/>
              <a:t>Update of first Smart Grid white paper to address latest amendments of 802.15.4 w, x, y</a:t>
            </a:r>
          </a:p>
          <a:p>
            <a:r>
              <a:rPr lang="en-US" dirty="0"/>
              <a:t>Nendica – TBD provide contributions to Nendica reports or separate white paper?  </a:t>
            </a:r>
          </a:p>
        </p:txBody>
      </p:sp>
      <p:sp>
        <p:nvSpPr>
          <p:cNvPr id="4" name="Footer Placeholder 3">
            <a:extLst>
              <a:ext uri="{FF2B5EF4-FFF2-40B4-BE49-F238E27FC236}">
                <a16:creationId xmlns:a16="http://schemas.microsoft.com/office/drawing/2014/main" id="{C72BC836-DB99-4A9C-BF1F-70C5E50F7CDA}"/>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5AFCB22E-C047-418D-813A-FEEE7AD39C7D}"/>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19</a:t>
            </a:fld>
            <a:endParaRPr lang="en-US" altLang="en-US"/>
          </a:p>
        </p:txBody>
      </p:sp>
    </p:spTree>
    <p:extLst>
      <p:ext uri="{BB962C8B-B14F-4D97-AF65-F5344CB8AC3E}">
        <p14:creationId xmlns:p14="http://schemas.microsoft.com/office/powerpoint/2010/main" val="3036341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ln/>
        </p:spPr>
        <p:txBody>
          <a:bodyPr/>
          <a:lstStyle/>
          <a:p>
            <a:r>
              <a:rPr lang="en-US" altLang="en-US" sz="3200" dirty="0"/>
              <a:t>802.24 Overview</a:t>
            </a:r>
          </a:p>
        </p:txBody>
      </p:sp>
      <p:sp>
        <p:nvSpPr>
          <p:cNvPr id="4099" name="Rectangle 3"/>
          <p:cNvSpPr>
            <a:spLocks noGrp="1" noChangeArrowheads="1"/>
          </p:cNvSpPr>
          <p:nvPr>
            <p:ph idx="1"/>
          </p:nvPr>
        </p:nvSpPr>
        <p:spPr>
          <a:xfrm>
            <a:off x="685800" y="1981200"/>
            <a:ext cx="8229600" cy="4191000"/>
          </a:xfrm>
          <a:ln/>
        </p:spPr>
        <p:txBody>
          <a:bodyPr>
            <a:normAutofit fontScale="62500" lnSpcReduction="20000"/>
          </a:bodyPr>
          <a:lstStyle/>
          <a:p>
            <a:r>
              <a:rPr lang="en-US" altLang="en-US" dirty="0"/>
              <a:t>Officers</a:t>
            </a:r>
          </a:p>
          <a:p>
            <a:pPr lvl="1"/>
            <a:r>
              <a:rPr lang="en-US" altLang="en-US" sz="2900" dirty="0"/>
              <a:t>TAG Chair:			Tim Godfrey</a:t>
            </a:r>
          </a:p>
          <a:p>
            <a:pPr lvl="1"/>
            <a:r>
              <a:rPr lang="en-US" altLang="en-US" sz="2900" dirty="0"/>
              <a:t>Secretary &amp; TAG Vice Chair:		Ben Rolfe</a:t>
            </a:r>
          </a:p>
          <a:p>
            <a:r>
              <a:rPr lang="en-US" altLang="en-US" dirty="0"/>
              <a:t>Task Groups</a:t>
            </a:r>
          </a:p>
          <a:p>
            <a:pPr lvl="1"/>
            <a:r>
              <a:rPr lang="en-US" altLang="en-US" dirty="0"/>
              <a:t>802.24.1	Smart Grid TG		Tim Godfrey</a:t>
            </a:r>
          </a:p>
          <a:p>
            <a:pPr lvl="1"/>
            <a:r>
              <a:rPr lang="en-US" altLang="en-US" dirty="0">
                <a:solidFill>
                  <a:schemeClr val="bg1">
                    <a:lumMod val="75000"/>
                  </a:schemeClr>
                </a:solidFill>
              </a:rPr>
              <a:t>802.24.2	IoT TG			Chris </a:t>
            </a:r>
            <a:r>
              <a:rPr lang="en-US" altLang="en-US" dirty="0" err="1">
                <a:solidFill>
                  <a:schemeClr val="bg1">
                    <a:lumMod val="75000"/>
                  </a:schemeClr>
                </a:solidFill>
              </a:rPr>
              <a:t>DiMinico</a:t>
            </a:r>
            <a:endParaRPr lang="en-US" altLang="en-US" dirty="0">
              <a:solidFill>
                <a:schemeClr val="bg1">
                  <a:lumMod val="75000"/>
                </a:schemeClr>
              </a:solidFill>
            </a:endParaRPr>
          </a:p>
          <a:p>
            <a:r>
              <a:rPr lang="en-US" altLang="en-US" dirty="0"/>
              <a:t>28 Voting Members</a:t>
            </a:r>
          </a:p>
          <a:p>
            <a:pPr marL="342900" lvl="1" indent="-342900">
              <a:buFontTx/>
              <a:buChar char="•"/>
            </a:pPr>
            <a:r>
              <a:rPr lang="en-US" altLang="en-US" dirty="0"/>
              <a:t>Agenda: 	</a:t>
            </a:r>
            <a:r>
              <a:rPr lang="en-US" dirty="0"/>
              <a:t>24-18-0019-00-0000</a:t>
            </a:r>
            <a:endParaRPr lang="en-US" altLang="en-US" dirty="0"/>
          </a:p>
          <a:p>
            <a:r>
              <a:rPr lang="en-US" altLang="en-US" dirty="0"/>
              <a:t>Meetings for the Week</a:t>
            </a:r>
          </a:p>
          <a:p>
            <a:pPr lvl="1"/>
            <a:r>
              <a:rPr lang="en-US" altLang="en-US" dirty="0"/>
              <a:t>Tuesday PM2		24.1	Kona 3</a:t>
            </a:r>
          </a:p>
          <a:p>
            <a:pPr lvl="1"/>
            <a:r>
              <a:rPr lang="en-US" altLang="en-US" dirty="0"/>
              <a:t>Wednesday PM2		24.1	Kona 3</a:t>
            </a:r>
            <a:endParaRPr lang="en-US" altLang="en-US" dirty="0">
              <a:highlight>
                <a:srgbClr val="FFFF00"/>
              </a:highlight>
            </a:endParaRPr>
          </a:p>
          <a:p>
            <a:pPr lvl="1"/>
            <a:endParaRPr lang="en-US" altLang="en-US" dirty="0"/>
          </a:p>
          <a:p>
            <a:pPr lvl="1"/>
            <a:endParaRPr lang="en-US" altLang="en-US" dirty="0"/>
          </a:p>
          <a:p>
            <a:r>
              <a:rPr lang="en-US" altLang="en-US" dirty="0"/>
              <a:t>Manual attendance tracking for 802.1 &amp; 802.3 members	</a:t>
            </a:r>
          </a:p>
        </p:txBody>
      </p:sp>
      <p:sp>
        <p:nvSpPr>
          <p:cNvPr id="6" name="Slide Number Placeholder 5"/>
          <p:cNvSpPr>
            <a:spLocks noGrp="1"/>
          </p:cNvSpPr>
          <p:nvPr>
            <p:ph type="sldNum" sz="quarter" idx="12"/>
          </p:nvPr>
        </p:nvSpPr>
        <p:spPr>
          <a:prstGeom prst="rect">
            <a:avLst/>
          </a:prstGeom>
        </p:spPr>
        <p:txBody>
          <a:bodyPr/>
          <a:lstStyle/>
          <a:p>
            <a:r>
              <a:rPr lang="en-US" altLang="en-US"/>
              <a:t>Slide </a:t>
            </a:r>
            <a:fld id="{21094F23-5605-4FD6-98C1-874C85FFA791}" type="slidenum">
              <a:rPr lang="en-US" altLang="en-US" smtClean="0"/>
              <a:pPr/>
              <a:t>2</a:t>
            </a:fld>
            <a:endParaRPr lang="en-US" altLang="en-US"/>
          </a:p>
        </p:txBody>
      </p:sp>
    </p:spTree>
    <p:extLst>
      <p:ext uri="{BB962C8B-B14F-4D97-AF65-F5344CB8AC3E}">
        <p14:creationId xmlns:p14="http://schemas.microsoft.com/office/powerpoint/2010/main" val="24041786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 closing</a:t>
            </a:r>
          </a:p>
        </p:txBody>
      </p:sp>
      <p:sp>
        <p:nvSpPr>
          <p:cNvPr id="3" name="Content Placeholder 2"/>
          <p:cNvSpPr>
            <a:spLocks noGrp="1"/>
          </p:cNvSpPr>
          <p:nvPr>
            <p:ph idx="1"/>
          </p:nvPr>
        </p:nvSpPr>
        <p:spPr>
          <a:xfrm>
            <a:off x="685800" y="1828800"/>
            <a:ext cx="8153400" cy="4267200"/>
          </a:xfrm>
        </p:spPr>
        <p:txBody>
          <a:bodyPr>
            <a:normAutofit fontScale="85000" lnSpcReduction="20000"/>
          </a:bodyPr>
          <a:lstStyle/>
          <a:p>
            <a:r>
              <a:rPr lang="en-US" dirty="0"/>
              <a:t>Action Items from this meeting</a:t>
            </a:r>
          </a:p>
          <a:p>
            <a:pPr lvl="1"/>
            <a:r>
              <a:rPr lang="en-US" dirty="0"/>
              <a:t>Get SEPA wireless matrix latest version, plan to address comments from David Cypher in November</a:t>
            </a:r>
          </a:p>
          <a:p>
            <a:pPr lvl="1"/>
            <a:r>
              <a:rPr lang="en-US" dirty="0"/>
              <a:t>Return PSCC TF S6 with our comments</a:t>
            </a:r>
          </a:p>
          <a:p>
            <a:pPr lvl="1"/>
            <a:r>
              <a:rPr lang="en-US" dirty="0"/>
              <a:t>Start comment collection on TSN white paper</a:t>
            </a:r>
          </a:p>
          <a:p>
            <a:pPr lvl="1"/>
            <a:endParaRPr lang="en-US" dirty="0"/>
          </a:p>
          <a:p>
            <a:pPr lvl="1"/>
            <a:endParaRPr lang="en-US" dirty="0"/>
          </a:p>
          <a:p>
            <a:r>
              <a:rPr lang="en-US" dirty="0"/>
              <a:t>Any New Business?</a:t>
            </a:r>
          </a:p>
          <a:p>
            <a:pPr lvl="1"/>
            <a:endParaRPr lang="en-US" dirty="0"/>
          </a:p>
          <a:p>
            <a:pPr marL="457200" lvl="1" indent="0">
              <a:buNone/>
            </a:pPr>
            <a:endParaRPr lang="en-US" dirty="0"/>
          </a:p>
          <a:p>
            <a:pPr marL="457200" lvl="1" indent="0">
              <a:buNone/>
            </a:pPr>
            <a:r>
              <a:rPr lang="en-US" dirty="0"/>
              <a:t>	</a:t>
            </a:r>
          </a:p>
          <a:p>
            <a:pPr lvl="1"/>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20</a:t>
            </a:fld>
            <a:endParaRPr lang="en-US" altLang="en-US"/>
          </a:p>
        </p:txBody>
      </p:sp>
    </p:spTree>
    <p:extLst>
      <p:ext uri="{BB962C8B-B14F-4D97-AF65-F5344CB8AC3E}">
        <p14:creationId xmlns:p14="http://schemas.microsoft.com/office/powerpoint/2010/main" val="1593363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7772400" cy="381000"/>
          </a:xfrm>
        </p:spPr>
        <p:txBody>
          <a:bodyPr/>
          <a:lstStyle/>
          <a:p>
            <a:r>
              <a:rPr lang="en-US" sz="2400" dirty="0">
                <a:solidFill>
                  <a:srgbClr val="7030A0"/>
                </a:solidFill>
              </a:rPr>
              <a:t>Agenda – 802.24-18-0019r1</a:t>
            </a:r>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3</a:t>
            </a:fld>
            <a:endParaRPr lang="en-US" altLang="en-US"/>
          </a:p>
        </p:txBody>
      </p:sp>
      <p:graphicFrame>
        <p:nvGraphicFramePr>
          <p:cNvPr id="7" name="Table 6">
            <a:extLst>
              <a:ext uri="{FF2B5EF4-FFF2-40B4-BE49-F238E27FC236}">
                <a16:creationId xmlns:a16="http://schemas.microsoft.com/office/drawing/2014/main" id="{5F30BE26-D3FD-4A44-ABDA-AB41A519E774}"/>
              </a:ext>
            </a:extLst>
          </p:cNvPr>
          <p:cNvGraphicFramePr>
            <a:graphicFrameLocks noGrp="1"/>
          </p:cNvGraphicFramePr>
          <p:nvPr>
            <p:extLst>
              <p:ext uri="{D42A27DB-BD31-4B8C-83A1-F6EECF244321}">
                <p14:modId xmlns:p14="http://schemas.microsoft.com/office/powerpoint/2010/main" val="2761737412"/>
              </p:ext>
            </p:extLst>
          </p:nvPr>
        </p:nvGraphicFramePr>
        <p:xfrm>
          <a:off x="228600" y="914400"/>
          <a:ext cx="8763000" cy="5257792"/>
        </p:xfrm>
        <a:graphic>
          <a:graphicData uri="http://schemas.openxmlformats.org/drawingml/2006/table">
            <a:tbl>
              <a:tblPr>
                <a:tableStyleId>{5C22544A-7EE6-4342-B048-85BDC9FD1C3A}</a:tableStyleId>
              </a:tblPr>
              <a:tblGrid>
                <a:gridCol w="528802">
                  <a:extLst>
                    <a:ext uri="{9D8B030D-6E8A-4147-A177-3AD203B41FA5}">
                      <a16:colId xmlns:a16="http://schemas.microsoft.com/office/drawing/2014/main" val="652643911"/>
                    </a:ext>
                  </a:extLst>
                </a:gridCol>
                <a:gridCol w="5514646">
                  <a:extLst>
                    <a:ext uri="{9D8B030D-6E8A-4147-A177-3AD203B41FA5}">
                      <a16:colId xmlns:a16="http://schemas.microsoft.com/office/drawing/2014/main" val="487375704"/>
                    </a:ext>
                  </a:extLst>
                </a:gridCol>
                <a:gridCol w="1523452">
                  <a:extLst>
                    <a:ext uri="{9D8B030D-6E8A-4147-A177-3AD203B41FA5}">
                      <a16:colId xmlns:a16="http://schemas.microsoft.com/office/drawing/2014/main" val="1752850096"/>
                    </a:ext>
                  </a:extLst>
                </a:gridCol>
                <a:gridCol w="541392">
                  <a:extLst>
                    <a:ext uri="{9D8B030D-6E8A-4147-A177-3AD203B41FA5}">
                      <a16:colId xmlns:a16="http://schemas.microsoft.com/office/drawing/2014/main" val="1349393338"/>
                    </a:ext>
                  </a:extLst>
                </a:gridCol>
                <a:gridCol w="654708">
                  <a:extLst>
                    <a:ext uri="{9D8B030D-6E8A-4147-A177-3AD203B41FA5}">
                      <a16:colId xmlns:a16="http://schemas.microsoft.com/office/drawing/2014/main" val="2157997941"/>
                    </a:ext>
                  </a:extLst>
                </a:gridCol>
              </a:tblGrid>
              <a:tr h="220537">
                <a:tc gridSpan="2">
                  <a:txBody>
                    <a:bodyPr/>
                    <a:lstStyle/>
                    <a:p>
                      <a:pPr algn="l" fontAlgn="b"/>
                      <a:r>
                        <a:rPr lang="en-US" sz="1200" u="none" strike="noStrike">
                          <a:effectLst/>
                        </a:rPr>
                        <a:t>802.24 Agenda - September 2018, Waikoloa, HI</a:t>
                      </a:r>
                      <a:endParaRPr lang="en-US" sz="1200" b="1" i="0" u="none" strike="noStrike">
                        <a:solidFill>
                          <a:srgbClr val="000000"/>
                        </a:solidFill>
                        <a:effectLst/>
                        <a:latin typeface="Arial1"/>
                      </a:endParaRPr>
                    </a:p>
                  </a:txBody>
                  <a:tcPr marL="6605" marR="6605" marT="6605" marB="0" anchor="b"/>
                </a:tc>
                <a:tc hMerge="1">
                  <a:txBody>
                    <a:bodyPr/>
                    <a:lstStyle/>
                    <a:p>
                      <a:endParaRPr lang="en-US"/>
                    </a:p>
                  </a:txBody>
                  <a:tcPr/>
                </a:tc>
                <a:tc>
                  <a:txBody>
                    <a:bodyPr/>
                    <a:lstStyle/>
                    <a:p>
                      <a:pPr algn="l" fontAlgn="b"/>
                      <a:r>
                        <a:rPr lang="en-US" sz="1200" u="none" strike="noStrike">
                          <a:effectLst/>
                        </a:rPr>
                        <a:t>24-18-0019-00-0000</a:t>
                      </a:r>
                      <a:endParaRPr lang="en-US" sz="1200" b="1" i="0" u="none" strike="noStrike">
                        <a:solidFill>
                          <a:srgbClr val="000000"/>
                        </a:solidFill>
                        <a:effectLst/>
                        <a:latin typeface="Arial1"/>
                      </a:endParaRPr>
                    </a:p>
                  </a:txBody>
                  <a:tcPr marL="6605" marR="6605" marT="6605"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100" b="0" i="0" u="none" strike="noStrike">
                        <a:solidFill>
                          <a:srgbClr val="000000"/>
                        </a:solidFill>
                        <a:effectLst/>
                        <a:latin typeface="Arial1"/>
                      </a:endParaRPr>
                    </a:p>
                  </a:txBody>
                  <a:tcPr marL="6605" marR="6605" marT="6605" marB="0" anchor="b"/>
                </a:tc>
                <a:extLst>
                  <a:ext uri="{0D108BD9-81ED-4DB2-BD59-A6C34878D82A}">
                    <a16:rowId xmlns:a16="http://schemas.microsoft.com/office/drawing/2014/main" val="4098655618"/>
                  </a:ext>
                </a:extLst>
              </a:tr>
              <a:tr h="212055">
                <a:tc>
                  <a:txBody>
                    <a:bodyPr/>
                    <a:lstStyle/>
                    <a:p>
                      <a:pPr algn="ctr" fontAlgn="b"/>
                      <a:endParaRPr lang="en-US" sz="1100" b="0" i="0" u="none" strike="noStrike">
                        <a:solidFill>
                          <a:srgbClr val="000000"/>
                        </a:solidFill>
                        <a:effectLst/>
                        <a:latin typeface="Times New Roman1"/>
                      </a:endParaRPr>
                    </a:p>
                  </a:txBody>
                  <a:tcPr marL="6605" marR="6605" marT="6605" marB="0" anchor="b"/>
                </a:tc>
                <a:tc>
                  <a:txBody>
                    <a:bodyPr/>
                    <a:lstStyle/>
                    <a:p>
                      <a:pPr algn="l" fontAlgn="b"/>
                      <a:endParaRPr lang="en-US" sz="1100" b="0" i="0" u="none" strike="noStrike">
                        <a:solidFill>
                          <a:srgbClr val="000000"/>
                        </a:solidFill>
                        <a:effectLst/>
                        <a:latin typeface="Times New Roman1"/>
                      </a:endParaRPr>
                    </a:p>
                  </a:txBody>
                  <a:tcPr marL="6605" marR="6605" marT="6605" marB="0" anchor="b"/>
                </a:tc>
                <a:tc>
                  <a:txBody>
                    <a:bodyPr/>
                    <a:lstStyle/>
                    <a:p>
                      <a:pPr algn="l" fontAlgn="b"/>
                      <a:endParaRPr lang="en-US" sz="1200" b="0" i="0" u="none" strike="noStrike">
                        <a:solidFill>
                          <a:srgbClr val="000000"/>
                        </a:solidFill>
                        <a:effectLst/>
                        <a:latin typeface="Times New Roman1"/>
                      </a:endParaRPr>
                    </a:p>
                  </a:txBody>
                  <a:tcPr marL="6605" marR="6605" marT="6605" marB="0" anchor="b"/>
                </a:tc>
                <a:tc>
                  <a:txBody>
                    <a:bodyPr/>
                    <a:lstStyle/>
                    <a:p>
                      <a:pPr algn="l" fontAlgn="b"/>
                      <a:endParaRPr lang="en-US" sz="11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1521771154"/>
                  </a:ext>
                </a:extLst>
              </a:tr>
              <a:tr h="212055">
                <a:tc>
                  <a:txBody>
                    <a:bodyPr/>
                    <a:lstStyle/>
                    <a:p>
                      <a:pPr algn="ctr" fontAlgn="t"/>
                      <a:r>
                        <a:rPr lang="en-US" sz="1200" u="none" strike="noStrike">
                          <a:effectLst/>
                        </a:rPr>
                        <a:t>1</a:t>
                      </a:r>
                      <a:endParaRPr lang="en-US" sz="1200" b="1" i="0" u="none" strike="noStrike">
                        <a:solidFill>
                          <a:srgbClr val="000000"/>
                        </a:solidFill>
                        <a:effectLst/>
                        <a:latin typeface="Times New Roman1"/>
                      </a:endParaRPr>
                    </a:p>
                  </a:txBody>
                  <a:tcPr marL="6605" marR="6605" marT="6605" marB="0"/>
                </a:tc>
                <a:tc>
                  <a:txBody>
                    <a:bodyPr/>
                    <a:lstStyle/>
                    <a:p>
                      <a:pPr algn="ctr" fontAlgn="b"/>
                      <a:r>
                        <a:rPr lang="en-US" sz="1200" u="none" strike="noStrike" dirty="0">
                          <a:effectLst/>
                        </a:rPr>
                        <a:t>Tuesday PM2 session   KONA 3</a:t>
                      </a:r>
                      <a:endParaRPr lang="en-US" sz="1200" b="1" i="0" u="none" strike="noStrike" dirty="0">
                        <a:solidFill>
                          <a:srgbClr val="000000"/>
                        </a:solidFill>
                        <a:effectLst/>
                        <a:latin typeface="Times New Roman1"/>
                      </a:endParaRPr>
                    </a:p>
                  </a:txBody>
                  <a:tcPr marL="6605" marR="6605" marT="6605" marB="0" anchor="b"/>
                </a:tc>
                <a:tc>
                  <a:txBody>
                    <a:bodyPr/>
                    <a:lstStyle/>
                    <a:p>
                      <a:pPr algn="l" fontAlgn="b"/>
                      <a:endParaRPr lang="en-US" sz="1200" b="0" i="0" u="none" strike="noStrike">
                        <a:solidFill>
                          <a:srgbClr val="000000"/>
                        </a:solidFill>
                        <a:effectLst/>
                        <a:latin typeface="Arial1"/>
                      </a:endParaRPr>
                    </a:p>
                  </a:txBody>
                  <a:tcPr marL="6605" marR="6605" marT="660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200" b="0" i="0" u="none" strike="noStrike">
                        <a:solidFill>
                          <a:srgbClr val="000000"/>
                        </a:solidFill>
                        <a:effectLst/>
                        <a:latin typeface="Arial1"/>
                      </a:endParaRPr>
                    </a:p>
                  </a:txBody>
                  <a:tcPr marL="6605" marR="6605" marT="6605" marB="0" anchor="b"/>
                </a:tc>
                <a:extLst>
                  <a:ext uri="{0D108BD9-81ED-4DB2-BD59-A6C34878D82A}">
                    <a16:rowId xmlns:a16="http://schemas.microsoft.com/office/drawing/2014/main" val="2084764691"/>
                  </a:ext>
                </a:extLst>
              </a:tr>
              <a:tr h="212055">
                <a:tc>
                  <a:txBody>
                    <a:bodyPr/>
                    <a:lstStyle/>
                    <a:p>
                      <a:pPr algn="ctr" fontAlgn="t"/>
                      <a:r>
                        <a:rPr lang="en-US" sz="1200" u="none" strike="noStrike">
                          <a:effectLst/>
                        </a:rPr>
                        <a:t>1.1</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Call session to order, present “Guidelines for IEEE SA meetings”, Quorum</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623954949"/>
                  </a:ext>
                </a:extLst>
              </a:tr>
              <a:tr h="212055">
                <a:tc>
                  <a:txBody>
                    <a:bodyPr/>
                    <a:lstStyle/>
                    <a:p>
                      <a:pPr algn="ctr" fontAlgn="t"/>
                      <a:r>
                        <a:rPr lang="en-US" sz="1200" u="none" strike="noStrike">
                          <a:effectLst/>
                        </a:rPr>
                        <a:t>1.2</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Review of Agenda / Approval of Agenda</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4:05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4055790849"/>
                  </a:ext>
                </a:extLst>
              </a:tr>
              <a:tr h="212055">
                <a:tc>
                  <a:txBody>
                    <a:bodyPr/>
                    <a:lstStyle/>
                    <a:p>
                      <a:pPr algn="ctr" fontAlgn="t"/>
                      <a:r>
                        <a:rPr lang="en-US" sz="1200" u="none" strike="noStrike">
                          <a:effectLst/>
                        </a:rPr>
                        <a:t>1.3</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Approve minutes from prior TAG meeting</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4:10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2890986326"/>
                  </a:ext>
                </a:extLst>
              </a:tr>
              <a:tr h="212055">
                <a:tc>
                  <a:txBody>
                    <a:bodyPr/>
                    <a:lstStyle/>
                    <a:p>
                      <a:pPr algn="ctr" fontAlgn="t"/>
                      <a:r>
                        <a:rPr lang="en-US" sz="1200" u="none" strike="noStrike">
                          <a:effectLst/>
                        </a:rPr>
                        <a:t>1.4</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Introduction/meeting objectives / Review action items from previous meeting</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5</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4:15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803863373"/>
                  </a:ext>
                </a:extLst>
              </a:tr>
              <a:tr h="212055">
                <a:tc>
                  <a:txBody>
                    <a:bodyPr/>
                    <a:lstStyle/>
                    <a:p>
                      <a:pPr algn="ctr" fontAlgn="t"/>
                      <a:r>
                        <a:rPr lang="en-US" sz="1200" u="none" strike="noStrike">
                          <a:effectLst/>
                        </a:rPr>
                        <a:t>1.5</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Liaison Updates</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10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4:20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1913573131"/>
                  </a:ext>
                </a:extLst>
              </a:tr>
              <a:tr h="212055">
                <a:tc>
                  <a:txBody>
                    <a:bodyPr/>
                    <a:lstStyle/>
                    <a:p>
                      <a:pPr algn="ctr" fontAlgn="t"/>
                      <a:r>
                        <a:rPr lang="en-US" sz="1200" u="none" strike="noStrike">
                          <a:effectLst/>
                        </a:rPr>
                        <a:t>1.6</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802.24.1 Smart Grid Task Group </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4:30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1500071840"/>
                  </a:ext>
                </a:extLst>
              </a:tr>
              <a:tr h="212055">
                <a:tc>
                  <a:txBody>
                    <a:bodyPr/>
                    <a:lstStyle/>
                    <a:p>
                      <a:pPr algn="ctr" fontAlgn="t"/>
                      <a:r>
                        <a:rPr lang="en-US" sz="1200" u="none" strike="noStrike">
                          <a:effectLst/>
                        </a:rPr>
                        <a:t>1.7</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ITU and regulatory items</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Godfrey/Holcomb</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15</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4:30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3361050407"/>
                  </a:ext>
                </a:extLst>
              </a:tr>
              <a:tr h="204182">
                <a:tc>
                  <a:txBody>
                    <a:bodyPr/>
                    <a:lstStyle/>
                    <a:p>
                      <a:pPr algn="ctr" fontAlgn="t"/>
                      <a:r>
                        <a:rPr lang="en-US" sz="1200" u="none" strike="noStrike">
                          <a:effectLst/>
                        </a:rPr>
                        <a:t>1.8</a:t>
                      </a:r>
                      <a:endParaRPr lang="en-US" sz="1200" b="0" i="0" u="none" strike="noStrike">
                        <a:solidFill>
                          <a:srgbClr val="000000"/>
                        </a:solidFill>
                        <a:effectLst/>
                        <a:latin typeface="Times New Roman1"/>
                      </a:endParaRPr>
                    </a:p>
                  </a:txBody>
                  <a:tcPr marL="6605" marR="6605" marT="6605" marB="0"/>
                </a:tc>
                <a:tc>
                  <a:txBody>
                    <a:bodyPr/>
                    <a:lstStyle/>
                    <a:p>
                      <a:pPr algn="l" fontAlgn="t"/>
                      <a:endParaRPr lang="en-US" sz="1200" b="0" i="0" u="none" strike="noStrike" dirty="0">
                        <a:solidFill>
                          <a:srgbClr val="000000"/>
                        </a:solidFill>
                        <a:effectLst/>
                        <a:latin typeface="Times New Roman" panose="02020603050405020304" pitchFamily="18" charset="0"/>
                      </a:endParaRPr>
                    </a:p>
                  </a:txBody>
                  <a:tcPr marL="6605" marR="6605" marT="6605" marB="0"/>
                </a:tc>
                <a:tc>
                  <a:txBody>
                    <a:bodyPr/>
                    <a:lstStyle/>
                    <a:p>
                      <a:pPr algn="l" fontAlgn="b"/>
                      <a:endParaRPr lang="en-US" sz="1200" b="0" i="0" u="none" strike="noStrike" dirty="0">
                        <a:solidFill>
                          <a:srgbClr val="000000"/>
                        </a:solidFill>
                        <a:effectLst/>
                        <a:latin typeface="Times New Roman" panose="02020603050405020304" pitchFamily="18" charset="0"/>
                      </a:endParaRPr>
                    </a:p>
                  </a:txBody>
                  <a:tcPr marL="6605" marR="6605" marT="6605" marB="0" anchor="b"/>
                </a:tc>
                <a:tc>
                  <a:txBody>
                    <a:bodyPr/>
                    <a:lstStyle/>
                    <a:p>
                      <a:pPr algn="r" fontAlgn="b"/>
                      <a:endParaRPr lang="en-US" sz="1200" b="0" i="0" u="none" strike="noStrike" dirty="0">
                        <a:solidFill>
                          <a:srgbClr val="000000"/>
                        </a:solidFill>
                        <a:effectLst/>
                        <a:latin typeface="Times New Roman" panose="02020603050405020304" pitchFamily="18" charset="0"/>
                      </a:endParaRPr>
                    </a:p>
                  </a:txBody>
                  <a:tcPr marL="6605" marR="6605" marT="6605" marB="0" anchor="b"/>
                </a:tc>
                <a:tc>
                  <a:txBody>
                    <a:bodyPr/>
                    <a:lstStyle/>
                    <a:p>
                      <a:pPr algn="r" fontAlgn="b"/>
                      <a:endParaRPr lang="en-US" sz="1200" b="0" i="0" u="none" strike="noStrike" dirty="0">
                        <a:solidFill>
                          <a:srgbClr val="000000"/>
                        </a:solidFill>
                        <a:effectLst/>
                        <a:latin typeface="Times New Roman1"/>
                      </a:endParaRPr>
                    </a:p>
                  </a:txBody>
                  <a:tcPr marL="6605" marR="6605" marT="6605" marB="0" anchor="b"/>
                </a:tc>
                <a:extLst>
                  <a:ext uri="{0D108BD9-81ED-4DB2-BD59-A6C34878D82A}">
                    <a16:rowId xmlns:a16="http://schemas.microsoft.com/office/drawing/2014/main" val="117607152"/>
                  </a:ext>
                </a:extLst>
              </a:tr>
              <a:tr h="595583">
                <a:tc>
                  <a:txBody>
                    <a:bodyPr/>
                    <a:lstStyle/>
                    <a:p>
                      <a:pPr algn="ctr" fontAlgn="t"/>
                      <a:r>
                        <a:rPr lang="en-US" sz="1200" u="none" strike="noStrike">
                          <a:effectLst/>
                        </a:rPr>
                        <a:t>1.9</a:t>
                      </a:r>
                      <a:endParaRPr lang="en-US" sz="1200" b="0" i="0" u="none" strike="noStrike">
                        <a:solidFill>
                          <a:srgbClr val="000000"/>
                        </a:solidFill>
                        <a:effectLst/>
                        <a:latin typeface="Times New Roman1"/>
                      </a:endParaRPr>
                    </a:p>
                  </a:txBody>
                  <a:tcPr marL="6605" marR="6605" marT="6605" marB="0"/>
                </a:tc>
                <a:tc>
                  <a:txBody>
                    <a:bodyPr/>
                    <a:lstStyle/>
                    <a:p>
                      <a:pPr algn="l" fontAlgn="t"/>
                      <a:r>
                        <a:rPr lang="en-US" sz="1200" u="none" strike="noStrike">
                          <a:effectLst/>
                        </a:rPr>
                        <a:t>Discuss incoming comments from  IEEE PES PSCC S6 Task Force regarding 802.24 contribution to  "Standards for integrating Home Automation IoT to Power Utilities Communication System"</a:t>
                      </a:r>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dirty="0">
                          <a:effectLst/>
                        </a:rPr>
                        <a:t>30</a:t>
                      </a:r>
                      <a:endParaRPr lang="en-US" sz="1200" b="0" i="0" u="none" strike="noStrike" dirty="0">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dirty="0">
                          <a:effectLst/>
                        </a:rPr>
                        <a:t>4:45 PM</a:t>
                      </a:r>
                      <a:endParaRPr lang="en-US" sz="1200" b="0" i="0" u="none" strike="noStrike" dirty="0">
                        <a:solidFill>
                          <a:srgbClr val="000000"/>
                        </a:solidFill>
                        <a:effectLst/>
                        <a:latin typeface="Times New Roman1"/>
                      </a:endParaRPr>
                    </a:p>
                  </a:txBody>
                  <a:tcPr marL="6605" marR="6605" marT="6605" marB="0" anchor="b"/>
                </a:tc>
                <a:extLst>
                  <a:ext uri="{0D108BD9-81ED-4DB2-BD59-A6C34878D82A}">
                    <a16:rowId xmlns:a16="http://schemas.microsoft.com/office/drawing/2014/main" val="716281612"/>
                  </a:ext>
                </a:extLst>
              </a:tr>
              <a:tr h="204182">
                <a:tc>
                  <a:txBody>
                    <a:bodyPr/>
                    <a:lstStyle/>
                    <a:p>
                      <a:pPr algn="ctr" fontAlgn="t"/>
                      <a:r>
                        <a:rPr lang="en-US" sz="1200" u="none" strike="noStrike">
                          <a:effectLst/>
                        </a:rPr>
                        <a:t>1.10</a:t>
                      </a:r>
                      <a:endParaRPr lang="en-US" sz="1200" b="0" i="0" u="none" strike="noStrike">
                        <a:solidFill>
                          <a:srgbClr val="000000"/>
                        </a:solidFill>
                        <a:effectLst/>
                        <a:latin typeface="Times New Roman1"/>
                      </a:endParaRPr>
                    </a:p>
                  </a:txBody>
                  <a:tcPr marL="6605" marR="6605" marT="6605" marB="0"/>
                </a:tc>
                <a:tc>
                  <a:txBody>
                    <a:bodyPr/>
                    <a:lstStyle/>
                    <a:p>
                      <a:pPr algn="l" fontAlgn="b"/>
                      <a:r>
                        <a:rPr lang="en-US" sz="1200" u="none" strike="noStrike" dirty="0">
                          <a:effectLst/>
                        </a:rPr>
                        <a:t>802.11ah and 802.15.4g (Sub 1-GHz coexistence (follow up from 802.19 SG)</a:t>
                      </a:r>
                      <a:endParaRPr lang="en-US" sz="1200" b="0" i="0" u="none" strike="noStrike" dirty="0">
                        <a:solidFill>
                          <a:srgbClr val="000000"/>
                        </a:solidFill>
                        <a:effectLst/>
                        <a:latin typeface="Times New Roman" panose="02020603050405020304" pitchFamily="18" charset="0"/>
                      </a:endParaRPr>
                    </a:p>
                  </a:txBody>
                  <a:tcPr marL="6605" marR="6605" marT="6605" marB="0" anchor="b"/>
                </a:tc>
                <a:tc>
                  <a:txBody>
                    <a:bodyPr/>
                    <a:lstStyle/>
                    <a:p>
                      <a:pPr algn="l" fontAlgn="b"/>
                      <a:r>
                        <a:rPr lang="en-US" sz="1200" u="none" strike="noStrike">
                          <a:effectLst/>
                        </a:rPr>
                        <a:t>Godfrey/Rolfe</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30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5:15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3182446393"/>
                  </a:ext>
                </a:extLst>
              </a:tr>
              <a:tr h="220537">
                <a:tc>
                  <a:txBody>
                    <a:bodyPr/>
                    <a:lstStyle/>
                    <a:p>
                      <a:pPr algn="ctr" fontAlgn="t"/>
                      <a:r>
                        <a:rPr lang="en-US" sz="1200" u="none" strike="noStrike">
                          <a:effectLst/>
                        </a:rPr>
                        <a:t>1.11</a:t>
                      </a:r>
                      <a:endParaRPr lang="en-US" sz="1200" b="0" i="0" u="none" strike="noStrike">
                        <a:solidFill>
                          <a:srgbClr val="000000"/>
                        </a:solidFill>
                        <a:effectLst/>
                        <a:latin typeface="Times New Roman1"/>
                      </a:endParaRPr>
                    </a:p>
                  </a:txBody>
                  <a:tcPr marL="6605" marR="6605" marT="6605" marB="0"/>
                </a:tc>
                <a:tc>
                  <a:txBody>
                    <a:bodyPr/>
                    <a:lstStyle/>
                    <a:p>
                      <a:pPr algn="l" fontAlgn="b"/>
                      <a:r>
                        <a:rPr lang="en-US" sz="1200" u="none" strike="noStrike">
                          <a:effectLst/>
                        </a:rPr>
                        <a:t>Recess</a:t>
                      </a:r>
                      <a:endParaRPr lang="en-US" sz="1200" b="0" i="0" u="none" strike="noStrike">
                        <a:solidFill>
                          <a:srgbClr val="000000"/>
                        </a:solidFill>
                        <a:effectLst/>
                        <a:latin typeface="Times New Roman1"/>
                      </a:endParaRPr>
                    </a:p>
                  </a:txBody>
                  <a:tcPr marL="6605" marR="6605" marT="660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5:45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3127609061"/>
                  </a:ext>
                </a:extLst>
              </a:tr>
              <a:tr h="204182">
                <a:tc>
                  <a:txBody>
                    <a:bodyPr/>
                    <a:lstStyle/>
                    <a:p>
                      <a:pPr algn="ctr" fontAlgn="t"/>
                      <a:endParaRPr lang="en-US" sz="1200" b="0" i="0" u="none" strike="noStrike">
                        <a:solidFill>
                          <a:srgbClr val="000000"/>
                        </a:solidFill>
                        <a:effectLst/>
                        <a:latin typeface="Times New Roman1"/>
                      </a:endParaRPr>
                    </a:p>
                  </a:txBody>
                  <a:tcPr marL="6605" marR="6605" marT="6605" marB="0"/>
                </a:tc>
                <a:tc>
                  <a:txBody>
                    <a:bodyPr/>
                    <a:lstStyle/>
                    <a:p>
                      <a:pPr algn="l" fontAlgn="t"/>
                      <a:endParaRPr lang="en-US" sz="1200" b="0" i="0" u="none" strike="noStrike">
                        <a:solidFill>
                          <a:srgbClr val="000000"/>
                        </a:solidFill>
                        <a:effectLst/>
                        <a:latin typeface="Times New Roman" panose="02020603050405020304" pitchFamily="18" charset="0"/>
                      </a:endParaRPr>
                    </a:p>
                  </a:txBody>
                  <a:tcPr marL="6605" marR="6605" marT="6605" marB="0"/>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726255614"/>
                  </a:ext>
                </a:extLst>
              </a:tr>
              <a:tr h="254465">
                <a:tc>
                  <a:txBody>
                    <a:bodyPr/>
                    <a:lstStyle/>
                    <a:p>
                      <a:pPr algn="ctr" fontAlgn="t"/>
                      <a:endParaRPr lang="en-US" sz="1200" b="0" i="0" u="none" strike="noStrike">
                        <a:solidFill>
                          <a:srgbClr val="000000"/>
                        </a:solidFill>
                        <a:effectLst/>
                        <a:latin typeface="Times New Roman1"/>
                      </a:endParaRPr>
                    </a:p>
                  </a:txBody>
                  <a:tcPr marL="6605" marR="6605" marT="6605" marB="0"/>
                </a:tc>
                <a:tc>
                  <a:txBody>
                    <a:bodyPr/>
                    <a:lstStyle/>
                    <a:p>
                      <a:pPr algn="l" fontAlgn="b"/>
                      <a:endParaRPr lang="en-US" sz="1200" b="0" i="0" u="none" strike="noStrike">
                        <a:solidFill>
                          <a:srgbClr val="000000"/>
                        </a:solidFill>
                        <a:effectLst/>
                        <a:latin typeface="Times New Roman1"/>
                      </a:endParaRPr>
                    </a:p>
                  </a:txBody>
                  <a:tcPr marL="6605" marR="6605" marT="660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617654561"/>
                  </a:ext>
                </a:extLst>
              </a:tr>
              <a:tr h="220537">
                <a:tc>
                  <a:txBody>
                    <a:bodyPr/>
                    <a:lstStyle/>
                    <a:p>
                      <a:pPr algn="ctr" fontAlgn="t"/>
                      <a:r>
                        <a:rPr lang="en-US" sz="1200" u="none" strike="noStrike">
                          <a:effectLst/>
                        </a:rPr>
                        <a:t>2</a:t>
                      </a:r>
                      <a:endParaRPr lang="en-US" sz="1200" b="1" i="0" u="none" strike="noStrike">
                        <a:solidFill>
                          <a:srgbClr val="000000"/>
                        </a:solidFill>
                        <a:effectLst/>
                        <a:latin typeface="Times New Roman1"/>
                      </a:endParaRPr>
                    </a:p>
                  </a:txBody>
                  <a:tcPr marL="6605" marR="6605" marT="6605" marB="0"/>
                </a:tc>
                <a:tc>
                  <a:txBody>
                    <a:bodyPr/>
                    <a:lstStyle/>
                    <a:p>
                      <a:pPr algn="ctr" fontAlgn="b"/>
                      <a:r>
                        <a:rPr lang="en-US" sz="1200" u="none" strike="noStrike" dirty="0">
                          <a:effectLst/>
                        </a:rPr>
                        <a:t>Wednesday PM2 session  KONA 3</a:t>
                      </a:r>
                      <a:endParaRPr lang="en-US" sz="1200" b="1" i="0" u="none" strike="noStrike" dirty="0">
                        <a:solidFill>
                          <a:srgbClr val="000000"/>
                        </a:solidFill>
                        <a:effectLst/>
                        <a:latin typeface="Times New Roman1"/>
                      </a:endParaRPr>
                    </a:p>
                  </a:txBody>
                  <a:tcPr marL="6605" marR="6605" marT="6605" marB="0" anchor="b"/>
                </a:tc>
                <a:tc>
                  <a:txBody>
                    <a:bodyPr/>
                    <a:lstStyle/>
                    <a:p>
                      <a:pPr algn="l" fontAlgn="b"/>
                      <a:endParaRPr lang="en-US" sz="1200" b="0" i="0" u="none" strike="noStrike">
                        <a:solidFill>
                          <a:srgbClr val="000000"/>
                        </a:solidFill>
                        <a:effectLst/>
                        <a:latin typeface="Arial1"/>
                      </a:endParaRPr>
                    </a:p>
                  </a:txBody>
                  <a:tcPr marL="6605" marR="6605" marT="6605" marB="0" anchor="b"/>
                </a:tc>
                <a:tc>
                  <a:txBody>
                    <a:bodyPr/>
                    <a:lstStyle/>
                    <a:p>
                      <a:pPr algn="l" fontAlgn="b"/>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3677113066"/>
                  </a:ext>
                </a:extLst>
              </a:tr>
              <a:tr h="204182">
                <a:tc>
                  <a:txBody>
                    <a:bodyPr/>
                    <a:lstStyle/>
                    <a:p>
                      <a:pPr algn="ctr" fontAlgn="t"/>
                      <a:r>
                        <a:rPr lang="en-US" sz="1100" u="none" strike="noStrike">
                          <a:effectLst/>
                        </a:rPr>
                        <a:t>2.1</a:t>
                      </a:r>
                      <a:endParaRPr lang="en-US" sz="1100" b="0" i="0" u="none" strike="noStrike">
                        <a:solidFill>
                          <a:srgbClr val="000000"/>
                        </a:solidFill>
                        <a:effectLst/>
                        <a:latin typeface="Times New Roman1"/>
                      </a:endParaRPr>
                    </a:p>
                  </a:txBody>
                  <a:tcPr marL="6605" marR="6605" marT="6605" marB="0"/>
                </a:tc>
                <a:tc>
                  <a:txBody>
                    <a:bodyPr/>
                    <a:lstStyle/>
                    <a:p>
                      <a:pPr algn="l" fontAlgn="b"/>
                      <a:r>
                        <a:rPr lang="en-US" sz="1200" u="none" strike="noStrike">
                          <a:effectLst/>
                        </a:rPr>
                        <a:t>Call to Order 802.24.1 Task Group</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1530165226"/>
                  </a:ext>
                </a:extLst>
              </a:tr>
              <a:tr h="204182">
                <a:tc>
                  <a:txBody>
                    <a:bodyPr/>
                    <a:lstStyle/>
                    <a:p>
                      <a:pPr algn="ctr" fontAlgn="t"/>
                      <a:r>
                        <a:rPr lang="en-US" sz="1100" u="none" strike="noStrike">
                          <a:effectLst/>
                        </a:rPr>
                        <a:t>2.2</a:t>
                      </a:r>
                      <a:endParaRPr lang="en-US" sz="1100" b="0" i="0" u="none" strike="noStrike">
                        <a:solidFill>
                          <a:srgbClr val="000000"/>
                        </a:solidFill>
                        <a:effectLst/>
                        <a:latin typeface="Times New Roman1"/>
                      </a:endParaRPr>
                    </a:p>
                  </a:txBody>
                  <a:tcPr marL="6605" marR="6605" marT="6605" marB="0"/>
                </a:tc>
                <a:tc>
                  <a:txBody>
                    <a:bodyPr/>
                    <a:lstStyle/>
                    <a:p>
                      <a:pPr algn="l" fontAlgn="b"/>
                      <a:r>
                        <a:rPr lang="en-US" sz="1200" u="none" strike="noStrike" dirty="0">
                          <a:effectLst/>
                        </a:rPr>
                        <a:t>802.24 contributions to Nendica</a:t>
                      </a:r>
                      <a:endParaRPr lang="en-US" sz="1200" b="0" i="0" u="none" strike="noStrike" dirty="0">
                        <a:solidFill>
                          <a:srgbClr val="000000"/>
                        </a:solidFill>
                        <a:effectLst/>
                        <a:latin typeface="Times New Roman" panose="02020603050405020304" pitchFamily="18" charset="0"/>
                      </a:endParaRPr>
                    </a:p>
                  </a:txBody>
                  <a:tcPr marL="6605" marR="6605" marT="6605" marB="0" anchor="b"/>
                </a:tc>
                <a:tc>
                  <a:txBody>
                    <a:bodyPr/>
                    <a:lstStyle/>
                    <a:p>
                      <a:pPr algn="l" fontAlgn="b"/>
                      <a:r>
                        <a:rPr lang="en-US" sz="1200" u="none" strike="noStrike">
                          <a:effectLst/>
                        </a:rPr>
                        <a:t>Godfrey/Marks</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20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4:00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3961542500"/>
                  </a:ext>
                </a:extLst>
              </a:tr>
              <a:tr h="204182">
                <a:tc>
                  <a:txBody>
                    <a:bodyPr/>
                    <a:lstStyle/>
                    <a:p>
                      <a:pPr algn="ctr" fontAlgn="t"/>
                      <a:r>
                        <a:rPr lang="en-US" sz="1100" u="none" strike="noStrike">
                          <a:effectLst/>
                        </a:rPr>
                        <a:t>2.3</a:t>
                      </a:r>
                      <a:endParaRPr lang="en-US" sz="1100" b="0" i="0" u="none" strike="noStrike">
                        <a:solidFill>
                          <a:srgbClr val="000000"/>
                        </a:solidFill>
                        <a:effectLst/>
                        <a:latin typeface="Times New Roman1"/>
                      </a:endParaRPr>
                    </a:p>
                  </a:txBody>
                  <a:tcPr marL="6605" marR="6605" marT="6605" marB="0"/>
                </a:tc>
                <a:tc>
                  <a:txBody>
                    <a:bodyPr/>
                    <a:lstStyle/>
                    <a:p>
                      <a:pPr algn="l" fontAlgn="t"/>
                      <a:r>
                        <a:rPr lang="en-US" sz="1200" u="none" strike="noStrike" dirty="0">
                          <a:effectLst/>
                        </a:rPr>
                        <a:t>Review editor comments and finalize Sub 1-GHz white paper for publication</a:t>
                      </a:r>
                      <a:endParaRPr lang="en-US" sz="1200" b="0" i="0" u="none" strike="noStrike" dirty="0">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20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4:20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61632500"/>
                  </a:ext>
                </a:extLst>
              </a:tr>
              <a:tr h="204182">
                <a:tc>
                  <a:txBody>
                    <a:bodyPr/>
                    <a:lstStyle/>
                    <a:p>
                      <a:pPr algn="ctr" fontAlgn="t"/>
                      <a:r>
                        <a:rPr lang="en-US" sz="1100" u="none" strike="noStrike">
                          <a:effectLst/>
                        </a:rPr>
                        <a:t>2.4</a:t>
                      </a:r>
                      <a:endParaRPr lang="en-US" sz="1100" b="0" i="0" u="none" strike="noStrike">
                        <a:solidFill>
                          <a:srgbClr val="000000"/>
                        </a:solidFill>
                        <a:effectLst/>
                        <a:latin typeface="Times New Roman1"/>
                      </a:endParaRPr>
                    </a:p>
                  </a:txBody>
                  <a:tcPr marL="6605" marR="6605" marT="6605" marB="0"/>
                </a:tc>
                <a:tc>
                  <a:txBody>
                    <a:bodyPr/>
                    <a:lstStyle/>
                    <a:p>
                      <a:pPr algn="l" fontAlgn="b"/>
                      <a:r>
                        <a:rPr lang="en-US" sz="1200" u="none" strike="noStrike" dirty="0">
                          <a:effectLst/>
                        </a:rPr>
                        <a:t>Development and Editing of TSN White Paper</a:t>
                      </a:r>
                      <a:endParaRPr lang="en-US" sz="1200" b="0" i="0" u="none" strike="noStrike" dirty="0">
                        <a:solidFill>
                          <a:srgbClr val="000000"/>
                        </a:solidFill>
                        <a:effectLst/>
                        <a:latin typeface="Times New Roman" panose="02020603050405020304" pitchFamily="18" charset="0"/>
                      </a:endParaRPr>
                    </a:p>
                  </a:txBody>
                  <a:tcPr marL="6605" marR="6605" marT="6605"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20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4:40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3122905432"/>
                  </a:ext>
                </a:extLst>
              </a:tr>
              <a:tr h="204182">
                <a:tc>
                  <a:txBody>
                    <a:bodyPr/>
                    <a:lstStyle/>
                    <a:p>
                      <a:pPr algn="ctr" fontAlgn="t"/>
                      <a:r>
                        <a:rPr lang="en-US" sz="1100" u="none" strike="noStrike">
                          <a:effectLst/>
                        </a:rPr>
                        <a:t>2.5</a:t>
                      </a:r>
                      <a:endParaRPr lang="en-US" sz="1100" b="0" i="0" u="none" strike="noStrike">
                        <a:solidFill>
                          <a:srgbClr val="000000"/>
                        </a:solidFill>
                        <a:effectLst/>
                        <a:latin typeface="Times New Roman1"/>
                      </a:endParaRPr>
                    </a:p>
                  </a:txBody>
                  <a:tcPr marL="6605" marR="6605" marT="6605" marB="0"/>
                </a:tc>
                <a:tc>
                  <a:txBody>
                    <a:bodyPr/>
                    <a:lstStyle/>
                    <a:p>
                      <a:pPr algn="l" fontAlgn="t"/>
                      <a:r>
                        <a:rPr lang="en-US" sz="1200" u="none" strike="noStrike" dirty="0">
                          <a:effectLst/>
                        </a:rPr>
                        <a:t>2019 Planning</a:t>
                      </a:r>
                      <a:endParaRPr lang="en-US" sz="1200" b="0" i="0" u="none" strike="noStrike" dirty="0">
                        <a:solidFill>
                          <a:srgbClr val="000000"/>
                        </a:solidFill>
                        <a:effectLst/>
                        <a:latin typeface="Times New Roman" panose="02020603050405020304" pitchFamily="18" charset="0"/>
                      </a:endParaRPr>
                    </a:p>
                  </a:txBody>
                  <a:tcPr marL="6605" marR="6605" marT="6605" marB="0"/>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20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5:00 PM</a:t>
                      </a:r>
                      <a:endParaRPr lang="en-US" sz="1200" b="0" i="0" u="none" strike="noStrike">
                        <a:solidFill>
                          <a:srgbClr val="000000"/>
                        </a:solidFill>
                        <a:effectLst/>
                        <a:latin typeface="Times New Roman1"/>
                      </a:endParaRPr>
                    </a:p>
                  </a:txBody>
                  <a:tcPr marL="6605" marR="6605" marT="6605" marB="0" anchor="b"/>
                </a:tc>
                <a:extLst>
                  <a:ext uri="{0D108BD9-81ED-4DB2-BD59-A6C34878D82A}">
                    <a16:rowId xmlns:a16="http://schemas.microsoft.com/office/drawing/2014/main" val="3094474819"/>
                  </a:ext>
                </a:extLst>
              </a:tr>
              <a:tr h="204182">
                <a:tc>
                  <a:txBody>
                    <a:bodyPr/>
                    <a:lstStyle/>
                    <a:p>
                      <a:pPr algn="ctr" fontAlgn="t"/>
                      <a:r>
                        <a:rPr lang="en-US" sz="1100" u="none" strike="noStrike">
                          <a:effectLst/>
                        </a:rPr>
                        <a:t>2.6</a:t>
                      </a:r>
                      <a:endParaRPr lang="en-US" sz="1100" b="0" i="0" u="none" strike="noStrike">
                        <a:solidFill>
                          <a:srgbClr val="000000"/>
                        </a:solidFill>
                        <a:effectLst/>
                        <a:latin typeface="Times New Roman1"/>
                      </a:endParaRPr>
                    </a:p>
                  </a:txBody>
                  <a:tcPr marL="6605" marR="6605" marT="6605" marB="0"/>
                </a:tc>
                <a:tc>
                  <a:txBody>
                    <a:bodyPr/>
                    <a:lstStyle/>
                    <a:p>
                      <a:pPr algn="l" fontAlgn="b"/>
                      <a:r>
                        <a:rPr lang="en-US" sz="1200" u="none" strike="noStrike">
                          <a:effectLst/>
                        </a:rPr>
                        <a:t>Closing / Action Items / Adjourn</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l" fontAlgn="b"/>
                      <a:r>
                        <a:rPr lang="en-US" sz="1200" u="none" strike="noStrike">
                          <a:effectLst/>
                        </a:rPr>
                        <a:t>Godfrey</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a:effectLst/>
                        </a:rPr>
                        <a:t>0</a:t>
                      </a:r>
                      <a:endParaRPr lang="en-US" sz="1200" b="0" i="0" u="none" strike="noStrike">
                        <a:solidFill>
                          <a:srgbClr val="000000"/>
                        </a:solidFill>
                        <a:effectLst/>
                        <a:latin typeface="Times New Roman" panose="02020603050405020304" pitchFamily="18" charset="0"/>
                      </a:endParaRPr>
                    </a:p>
                  </a:txBody>
                  <a:tcPr marL="6605" marR="6605" marT="6605" marB="0" anchor="b"/>
                </a:tc>
                <a:tc>
                  <a:txBody>
                    <a:bodyPr/>
                    <a:lstStyle/>
                    <a:p>
                      <a:pPr algn="r" fontAlgn="b"/>
                      <a:r>
                        <a:rPr lang="en-US" sz="1200" u="none" strike="noStrike" dirty="0">
                          <a:effectLst/>
                        </a:rPr>
                        <a:t>5:20 PM</a:t>
                      </a:r>
                      <a:endParaRPr lang="en-US" sz="1200" b="0" i="0" u="none" strike="noStrike" dirty="0">
                        <a:solidFill>
                          <a:srgbClr val="000000"/>
                        </a:solidFill>
                        <a:effectLst/>
                        <a:latin typeface="Times New Roman1"/>
                      </a:endParaRPr>
                    </a:p>
                  </a:txBody>
                  <a:tcPr marL="6605" marR="6605" marT="6605" marB="0" anchor="b"/>
                </a:tc>
                <a:extLst>
                  <a:ext uri="{0D108BD9-81ED-4DB2-BD59-A6C34878D82A}">
                    <a16:rowId xmlns:a16="http://schemas.microsoft.com/office/drawing/2014/main" val="1513160022"/>
                  </a:ext>
                </a:extLst>
              </a:tr>
            </a:tbl>
          </a:graphicData>
        </a:graphic>
      </p:graphicFrame>
    </p:spTree>
    <p:extLst>
      <p:ext uri="{BB962C8B-B14F-4D97-AF65-F5344CB8AC3E}">
        <p14:creationId xmlns:p14="http://schemas.microsoft.com/office/powerpoint/2010/main" val="1155415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F93A480-2A61-46F4-BD24-F91A0A4F10D7}"/>
              </a:ext>
            </a:extLst>
          </p:cNvPr>
          <p:cNvSpPr>
            <a:spLocks noGrp="1" noChangeArrowheads="1"/>
          </p:cNvSpPr>
          <p:nvPr>
            <p:ph type="title"/>
          </p:nvPr>
        </p:nvSpPr>
        <p:spPr>
          <a:xfrm>
            <a:off x="333632" y="527050"/>
            <a:ext cx="8458200" cy="609600"/>
          </a:xfrm>
        </p:spPr>
        <p:txBody>
          <a:bodyPr/>
          <a:lstStyle/>
          <a:p>
            <a:r>
              <a:rPr lang="en-US" altLang="en-US" sz="3200" u="sng" dirty="0"/>
              <a:t>Guidelines for IEEE-SA Meetings</a:t>
            </a:r>
          </a:p>
        </p:txBody>
      </p:sp>
      <p:sp>
        <p:nvSpPr>
          <p:cNvPr id="15363" name="Rectangle 3">
            <a:extLst>
              <a:ext uri="{FF2B5EF4-FFF2-40B4-BE49-F238E27FC236}">
                <a16:creationId xmlns:a16="http://schemas.microsoft.com/office/drawing/2014/main" id="{DD70F209-A088-463E-A33E-F570A44F0607}"/>
              </a:ext>
            </a:extLst>
          </p:cNvPr>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a:extLst>
              <a:ext uri="{FF2B5EF4-FFF2-40B4-BE49-F238E27FC236}">
                <a16:creationId xmlns:a16="http://schemas.microsoft.com/office/drawing/2014/main" id="{ED8F98C9-BE8B-40FD-8A71-CAC82411B306}"/>
              </a:ext>
            </a:extLst>
          </p:cNvPr>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pitchFamily="2" charset="2"/>
              <a:buNone/>
            </a:pPr>
            <a:r>
              <a:rPr lang="en-US" altLang="en-US" sz="1000" b="1" dirty="0"/>
              <a:t>---------------------------------------------------------------   </a:t>
            </a:r>
          </a:p>
          <a:p>
            <a:pPr algn="ctr">
              <a:lnSpc>
                <a:spcPct val="80000"/>
              </a:lnSpc>
              <a:buFont typeface="Monotype Sorts" pitchFamily="2" charset="2"/>
              <a:buNone/>
            </a:pPr>
            <a:r>
              <a:rPr lang="en-US" altLang="en-US" sz="1200" b="1" dirty="0"/>
              <a:t>If you have questions, contact the IEEE-SA Standards Board Patent Committee Administrator at patcom@ieee.org or visit http://standards.ieee.org/about/sasb/patcom/index.html </a:t>
            </a:r>
            <a:br>
              <a:rPr lang="en-US" altLang="en-US" sz="1200" b="1" dirty="0"/>
            </a:br>
            <a:endParaRPr lang="en-US" altLang="en-US" sz="1200" b="1" dirty="0"/>
          </a:p>
          <a:p>
            <a:pPr algn="ctr">
              <a:lnSpc>
                <a:spcPct val="80000"/>
              </a:lnSpc>
              <a:buFont typeface="Monotype Sorts" pitchFamily="2" charset="2"/>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pitchFamily="2" charset="2"/>
              <a:buNone/>
            </a:pPr>
            <a:endParaRPr lang="en-US" altLang="en-US" sz="1200" b="1" dirty="0"/>
          </a:p>
          <a:p>
            <a:pPr algn="ctr">
              <a:lnSpc>
                <a:spcPct val="80000"/>
              </a:lnSpc>
              <a:buFont typeface="Monotype Sorts" pitchFamily="2" charset="2"/>
              <a:buNone/>
            </a:pPr>
            <a:r>
              <a:rPr lang="en-US" altLang="en-US" sz="1200" b="1" dirty="0"/>
              <a:t>This slide set is available </a:t>
            </a:r>
            <a:br>
              <a:rPr lang="en-US" altLang="en-US" sz="1200" b="1" dirty="0"/>
            </a:br>
            <a:r>
              <a:rPr lang="en-US" altLang="en-US" sz="1200" b="1" dirty="0"/>
              <a:t>at https://development.standards.ieee.org/myproject/Public/mytools/mob/preparslides.ppt</a:t>
            </a:r>
          </a:p>
        </p:txBody>
      </p:sp>
      <p:sp>
        <p:nvSpPr>
          <p:cNvPr id="5" name="Text Box 2">
            <a:extLst>
              <a:ext uri="{FF2B5EF4-FFF2-40B4-BE49-F238E27FC236}">
                <a16:creationId xmlns:a16="http://schemas.microsoft.com/office/drawing/2014/main" id="{393A7522-E90A-4EC2-98FF-C738C6211D64}"/>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Tree>
    <p:extLst>
      <p:ext uri="{BB962C8B-B14F-4D97-AF65-F5344CB8AC3E}">
        <p14:creationId xmlns:p14="http://schemas.microsoft.com/office/powerpoint/2010/main" val="301390320"/>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Text Box 2">
            <a:extLst>
              <a:ext uri="{FF2B5EF4-FFF2-40B4-BE49-F238E27FC236}">
                <a16:creationId xmlns:a16="http://schemas.microsoft.com/office/drawing/2014/main" id="{ADD93D48-1FCD-42A1-8CDB-A92FDD907FDE}"/>
              </a:ext>
            </a:extLst>
          </p:cNvPr>
          <p:cNvSpPr txBox="1">
            <a:spLocks noChangeArrowheads="1"/>
          </p:cNvSpPr>
          <p:nvPr/>
        </p:nvSpPr>
        <p:spPr bwMode="auto">
          <a:xfrm>
            <a:off x="6143625" y="6475413"/>
            <a:ext cx="2398713" cy="180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lgn="r">
              <a:spcBef>
                <a:spcPct val="0"/>
              </a:spcBef>
              <a:buFontTx/>
              <a:buNone/>
            </a:pPr>
            <a:r>
              <a:rPr lang="en-US" altLang="en-US" sz="1200" b="0">
                <a:solidFill>
                  <a:srgbClr val="000000"/>
                </a:solidFill>
                <a:ea typeface="MS Gothic" panose="020B0609070205080204" pitchFamily="49" charset="-128"/>
              </a:rPr>
              <a:t>IEEE 802 Executive Committee</a:t>
            </a:r>
          </a:p>
        </p:txBody>
      </p:sp>
      <p:sp>
        <p:nvSpPr>
          <p:cNvPr id="23556" name="Text Box 3">
            <a:extLst>
              <a:ext uri="{FF2B5EF4-FFF2-40B4-BE49-F238E27FC236}">
                <a16:creationId xmlns:a16="http://schemas.microsoft.com/office/drawing/2014/main" id="{01D521F0-077A-4B7C-BED3-E54754B99070}"/>
              </a:ext>
            </a:extLst>
          </p:cNvPr>
          <p:cNvSpPr txBox="1">
            <a:spLocks noChangeArrowheads="1"/>
          </p:cNvSpPr>
          <p:nvPr/>
        </p:nvSpPr>
        <p:spPr bwMode="auto">
          <a:xfrm>
            <a:off x="4344988" y="6475413"/>
            <a:ext cx="528637" cy="3635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0" tIns="0" rIns="0" bIns="0"/>
          <a:lstStyle>
            <a:lvl1pPr>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1">
                <a:solidFill>
                  <a:schemeClr val="tx1"/>
                </a:solidFill>
                <a:latin typeface="Times New Roman" panose="02020603050405020304" pitchFamily="18" charset="0"/>
              </a:defRPr>
            </a:lvl1pPr>
            <a:lvl2pPr marL="742950" indent="-28575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chemeClr val="tx1"/>
                </a:solidFill>
                <a:latin typeface="Times New Roman" panose="02020603050405020304" pitchFamily="18" charset="0"/>
              </a:defRPr>
            </a:lvl2pPr>
            <a:lvl3pPr marL="11430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chemeClr val="tx1"/>
                </a:solidFill>
                <a:latin typeface="Times New Roman" panose="02020603050405020304" pitchFamily="18" charset="0"/>
              </a:defRPr>
            </a:lvl3pPr>
            <a:lvl4pPr marL="16002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4pPr>
            <a:lvl5pPr marL="2057400" indent="-228600">
              <a:spcBef>
                <a:spcPct val="20000"/>
              </a:spcBef>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1600">
                <a:solidFill>
                  <a:schemeClr val="tx1"/>
                </a:solidFill>
                <a:latin typeface="Times New Roman" panose="02020603050405020304" pitchFamily="18" charset="0"/>
              </a:defRPr>
            </a:lvl9pPr>
          </a:lstStyle>
          <a:p>
            <a:pPr>
              <a:spcBef>
                <a:spcPct val="0"/>
              </a:spcBef>
              <a:buFontTx/>
              <a:buNone/>
            </a:pPr>
            <a:r>
              <a:rPr lang="en-US" altLang="en-US" sz="1200" b="0">
                <a:solidFill>
                  <a:srgbClr val="000000"/>
                </a:solidFill>
                <a:ea typeface="MS Gothic" panose="020B0609070205080204" pitchFamily="49" charset="-128"/>
              </a:rPr>
              <a:t>Slide </a:t>
            </a:r>
            <a:fld id="{49D9AE47-470D-4282-AF5B-698963B7244C}" type="slidenum">
              <a:rPr lang="en-US" altLang="en-US" sz="1200" b="0">
                <a:solidFill>
                  <a:srgbClr val="000000"/>
                </a:solidFill>
                <a:ea typeface="MS Gothic" panose="020B0609070205080204" pitchFamily="49" charset="-128"/>
              </a:rPr>
              <a:pPr>
                <a:spcBef>
                  <a:spcPct val="0"/>
                </a:spcBef>
                <a:buFontTx/>
                <a:buNone/>
              </a:pPr>
              <a:t>5</a:t>
            </a:fld>
            <a:endParaRPr lang="en-US" altLang="en-US" sz="1200" b="0">
              <a:solidFill>
                <a:srgbClr val="000000"/>
              </a:solidFill>
              <a:ea typeface="MS Gothic" panose="020B0609070205080204" pitchFamily="49" charset="-128"/>
            </a:endParaRPr>
          </a:p>
        </p:txBody>
      </p:sp>
      <p:sp>
        <p:nvSpPr>
          <p:cNvPr id="23557" name="Rectangle 4">
            <a:extLst>
              <a:ext uri="{FF2B5EF4-FFF2-40B4-BE49-F238E27FC236}">
                <a16:creationId xmlns:a16="http://schemas.microsoft.com/office/drawing/2014/main" id="{C3C62EF1-28CC-422B-8ACC-7F1087647ACE}"/>
              </a:ext>
            </a:extLst>
          </p:cNvPr>
          <p:cNvSpPr>
            <a:spLocks noGrp="1" noChangeArrowheads="1"/>
          </p:cNvSpPr>
          <p:nvPr>
            <p:ph type="title"/>
          </p:nvPr>
        </p:nvSpPr>
        <p:spPr>
          <a:xfrm>
            <a:off x="685800" y="609600"/>
            <a:ext cx="8001000" cy="1160463"/>
          </a:xfrm>
        </p:spPr>
        <p:txBody>
          <a:bodyPr lIns="90000" tIns="46800" rIns="90000" bIns="46800"/>
          <a:lstStyle/>
          <a:p>
            <a:pPr hangingPunct="1">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altLang="en-US">
                <a:solidFill>
                  <a:srgbClr val="000000"/>
                </a:solidFill>
              </a:rPr>
              <a:t>Participation in IEEE 802 Meetings</a:t>
            </a:r>
          </a:p>
        </p:txBody>
      </p:sp>
      <p:sp>
        <p:nvSpPr>
          <p:cNvPr id="23558" name="Text Box 5">
            <a:extLst>
              <a:ext uri="{FF2B5EF4-FFF2-40B4-BE49-F238E27FC236}">
                <a16:creationId xmlns:a16="http://schemas.microsoft.com/office/drawing/2014/main" id="{B1AF009D-110E-415A-A4A5-3DB27F426B7A}"/>
              </a:ext>
            </a:extLst>
          </p:cNvPr>
          <p:cNvSpPr txBox="1">
            <a:spLocks noChangeArrowheads="1"/>
          </p:cNvSpPr>
          <p:nvPr/>
        </p:nvSpPr>
        <p:spPr bwMode="auto">
          <a:xfrm>
            <a:off x="539750" y="1525588"/>
            <a:ext cx="8002588" cy="449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400" b="1">
                <a:solidFill>
                  <a:schemeClr val="tx1"/>
                </a:solidFill>
                <a:latin typeface="Times New Roman" panose="02020603050405020304" pitchFamily="18" charset="0"/>
              </a:defRPr>
            </a:lvl1pPr>
            <a:lvl2pPr marL="742950" indent="-28575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2000">
                <a:solidFill>
                  <a:schemeClr val="tx1"/>
                </a:solidFill>
                <a:latin typeface="Times New Roman" panose="02020603050405020304" pitchFamily="18" charset="0"/>
              </a:defRPr>
            </a:lvl2pPr>
            <a:lvl3pPr marL="11430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a:solidFill>
                  <a:schemeClr val="tx1"/>
                </a:solidFill>
                <a:latin typeface="Times New Roman" panose="02020603050405020304" pitchFamily="18" charset="0"/>
              </a:defRPr>
            </a:lvl3pPr>
            <a:lvl4pPr marL="16002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4pPr>
            <a:lvl5pPr marL="2057400" indent="-228600">
              <a:spcBef>
                <a:spcPct val="20000"/>
              </a:spcBef>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600">
                <a:solidFill>
                  <a:schemeClr val="tx1"/>
                </a:solidFill>
                <a:latin typeface="Times New Roman" panose="02020603050405020304" pitchFamily="18" charset="0"/>
              </a:defRPr>
            </a:lvl9pPr>
          </a:lstStyle>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Participation in any IEEE 802 meeting (Sponsor, Sponsor subgroup, Working Group, Working Group subgroup, etc.) is on an individual basis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in the IEEE standards development individual process shall act based on their qualifications and experience.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3"/>
              </a:rPr>
              <a:t>https://standards.ieee.org/develop/policies/bylaws/sb_bylaws.pdf section 5.2.1</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IEEE 802 Working Group membership is by individual; “Working Group members shall participate in the consensus process in a manner consistent with their professional expert opinion as individuals, and not as organizational representatives”.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4.2.1 “Establishment”, of the IEEE 802 LMSC Working Group Policies and Procedures)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spcBef>
                <a:spcPct val="0"/>
              </a:spcBef>
              <a:buFontTx/>
              <a:buNone/>
            </a:pPr>
            <a:r>
              <a:rPr lang="en-US" altLang="en-US" sz="14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Participants shall not direct the actions or votes of any other member of an IEEE 802 Working Group or retaliate against any other member for their actions or votes within IEEE 802 Working Group meetings, see </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4"/>
              </a:rPr>
              <a:t>https://standards.ieee.org/develop/policies/bylaws/sb_bylaws.pdf</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section 5.2.1.3 and the IEEE 802 LMSC Working Group Policies and Procedures, </a:t>
            </a:r>
            <a:r>
              <a:rPr lang="en-US" altLang="en-US" sz="1400" dirty="0" err="1">
                <a:solidFill>
                  <a:srgbClr val="000000"/>
                </a:solidFill>
                <a:latin typeface="Arial" panose="020B0604020202020204" pitchFamily="34" charset="0"/>
                <a:ea typeface="ＭＳ Ｐゴシック" panose="020B0600070205080204" pitchFamily="34" charset="-128"/>
                <a:cs typeface="Arial" panose="020B0604020202020204" pitchFamily="34" charset="0"/>
              </a:rPr>
              <a:t>subclause</a:t>
            </a:r>
            <a:r>
              <a:rPr lang="en-US" altLang="en-US" sz="14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3.4.1 “Chair”, list item x.</a:t>
            </a:r>
          </a:p>
          <a:p>
            <a:pPr>
              <a:spcBef>
                <a:spcPct val="0"/>
              </a:spcBef>
              <a:buFontTx/>
              <a:buNone/>
            </a:pPr>
            <a:r>
              <a:rPr lang="en-US" altLang="en-US" sz="160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By participating in IEEE 802 meetings, you accept these requirements. If you do not agree to these policies then you shall not participate.</a:t>
            </a:r>
          </a:p>
          <a:p>
            <a:pPr>
              <a:spcBef>
                <a:spcPct val="0"/>
              </a:spcBef>
              <a:buFontTx/>
              <a:buNone/>
            </a:pP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(Latest revision of IEEE 802 LMSC Working Group Policies and Procedures: </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hlinkClick r:id="rId5"/>
              </a:rPr>
              <a:t>http://www.ieee802.org/devdocs.shtml</a:t>
            </a:r>
            <a:r>
              <a:rPr lang="en-US" altLang="en-US" sz="1100" b="0" dirty="0">
                <a:solidFill>
                  <a:srgbClr val="000000"/>
                </a:solidFill>
                <a:latin typeface="Arial" panose="020B0604020202020204" pitchFamily="34" charset="0"/>
                <a:ea typeface="ＭＳ Ｐゴシック" panose="020B0600070205080204" pitchFamily="34" charset="-128"/>
                <a:cs typeface="Arial" panose="020B0604020202020204" pitchFamily="34" charset="0"/>
              </a:rPr>
              <a:t> )</a:t>
            </a:r>
            <a:endParaRPr lang="en-GB" altLang="en-US" sz="1200" dirty="0">
              <a:solidFill>
                <a:srgbClr val="000000"/>
              </a:solidFill>
              <a:latin typeface="Arial" panose="020B0604020202020204" pitchFamily="34" charset="0"/>
              <a:ea typeface="MS Gothic" panose="020B0609070205080204" pitchFamily="49" charset="-128"/>
              <a:cs typeface="Arial" panose="020B0604020202020204" pitchFamily="34" charset="0"/>
            </a:endParaRPr>
          </a:p>
        </p:txBody>
      </p:sp>
    </p:spTree>
    <p:extLst>
      <p:ext uri="{BB962C8B-B14F-4D97-AF65-F5344CB8AC3E}">
        <p14:creationId xmlns:p14="http://schemas.microsoft.com/office/powerpoint/2010/main" val="4228429015"/>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Administration</a:t>
            </a:r>
          </a:p>
        </p:txBody>
      </p:sp>
      <p:sp>
        <p:nvSpPr>
          <p:cNvPr id="3" name="Content Placeholder 2"/>
          <p:cNvSpPr>
            <a:spLocks noGrp="1"/>
          </p:cNvSpPr>
          <p:nvPr>
            <p:ph idx="1"/>
          </p:nvPr>
        </p:nvSpPr>
        <p:spPr>
          <a:xfrm>
            <a:off x="533400" y="1676400"/>
            <a:ext cx="8153400" cy="4495800"/>
          </a:xfrm>
        </p:spPr>
        <p:txBody>
          <a:bodyPr>
            <a:normAutofit fontScale="62500" lnSpcReduction="20000"/>
          </a:bodyPr>
          <a:lstStyle/>
          <a:p>
            <a:r>
              <a:rPr lang="en-US" dirty="0"/>
              <a:t>Attendance take on IMAT</a:t>
            </a:r>
          </a:p>
          <a:p>
            <a:pPr lvl="1"/>
            <a:r>
              <a:rPr lang="en-US" dirty="0"/>
              <a:t>Reciprocal rights for most WGs</a:t>
            </a:r>
          </a:p>
          <a:p>
            <a:r>
              <a:rPr lang="en-US" dirty="0"/>
              <a:t>Web page</a:t>
            </a:r>
          </a:p>
          <a:p>
            <a:pPr lvl="1"/>
            <a:r>
              <a:rPr lang="en-US" dirty="0"/>
              <a:t>http://www.ieee802.org/24</a:t>
            </a:r>
          </a:p>
          <a:p>
            <a:r>
              <a:rPr lang="en-US" dirty="0"/>
              <a:t>Mailing list</a:t>
            </a:r>
          </a:p>
          <a:p>
            <a:pPr lvl="1"/>
            <a:r>
              <a:rPr lang="en-US" dirty="0"/>
              <a:t>stds-802-24@listserv.ieee.org</a:t>
            </a:r>
          </a:p>
          <a:p>
            <a:pPr lvl="1"/>
            <a:r>
              <a:rPr lang="en-US" dirty="0"/>
              <a:t>802-24-voters@listserv.ieee.org (voters list)</a:t>
            </a:r>
          </a:p>
          <a:p>
            <a:r>
              <a:rPr lang="en-US" dirty="0"/>
              <a:t>Document archive</a:t>
            </a:r>
          </a:p>
          <a:p>
            <a:pPr lvl="1"/>
            <a:r>
              <a:rPr lang="en-US" dirty="0"/>
              <a:t> </a:t>
            </a:r>
            <a:r>
              <a:rPr lang="en-US" dirty="0">
                <a:hlinkClick r:id="rId2"/>
              </a:rPr>
              <a:t>http://mentor.ieee.org/802.24/documents</a:t>
            </a:r>
            <a:endParaRPr lang="en-US" dirty="0"/>
          </a:p>
          <a:p>
            <a:pPr lvl="1"/>
            <a:endParaRPr lang="en-US" dirty="0"/>
          </a:p>
          <a:p>
            <a:r>
              <a:rPr lang="en-US" dirty="0"/>
              <a:t>IEEE 802 announcement reflector, </a:t>
            </a:r>
            <a:r>
              <a:rPr lang="en-US" dirty="0">
                <a:hlinkClick r:id="rId3"/>
              </a:rPr>
              <a:t>stds-802-all@listserv.ieee.org</a:t>
            </a:r>
            <a:endParaRPr lang="en-US" dirty="0"/>
          </a:p>
          <a:p>
            <a:pPr lvl="1"/>
            <a:r>
              <a:rPr lang="en-US" dirty="0"/>
              <a:t>Send email to listserv@listserv.ieee.org with no subject and with the </a:t>
            </a:r>
          </a:p>
          <a:p>
            <a:pPr lvl="1"/>
            <a:r>
              <a:rPr lang="en-US" dirty="0"/>
              <a:t>following 2 lines appearing first in the body of the message</a:t>
            </a:r>
          </a:p>
          <a:p>
            <a:pPr marL="0" indent="0">
              <a:buNone/>
            </a:pPr>
            <a:r>
              <a:rPr lang="en-US" sz="2900" dirty="0">
                <a:latin typeface="+mj-lt"/>
              </a:rPr>
              <a:t>		Subscribe stds-802-all</a:t>
            </a:r>
          </a:p>
          <a:p>
            <a:pPr marL="0" indent="0">
              <a:buNone/>
            </a:pPr>
            <a:r>
              <a:rPr lang="en-US" sz="2900" dirty="0">
                <a:latin typeface="+mj-lt"/>
              </a:rPr>
              <a:t>		end</a:t>
            </a:r>
          </a:p>
          <a:p>
            <a:pPr marL="0" indent="0">
              <a:buNone/>
            </a:pPr>
            <a:endParaRPr lang="en-US" dirty="0"/>
          </a:p>
        </p:txBody>
      </p:sp>
      <p:sp>
        <p:nvSpPr>
          <p:cNvPr id="5" name="Footer Placeholder 4"/>
          <p:cNvSpPr>
            <a:spLocks noGrp="1"/>
          </p:cNvSpPr>
          <p:nvPr>
            <p:ph type="ftr" sz="quarter" idx="11"/>
          </p:nvPr>
        </p:nvSpPr>
        <p:spPr/>
        <p:txBody>
          <a:bodyPr/>
          <a:lstStyle/>
          <a:p>
            <a:r>
              <a:rPr lang="en-US" altLang="en-US"/>
              <a:t>Tim Godfrey, EPRI</a:t>
            </a:r>
            <a:endParaRPr lang="en-US" altLang="en-US" dirty="0"/>
          </a:p>
        </p:txBody>
      </p:sp>
      <p:sp>
        <p:nvSpPr>
          <p:cNvPr id="6" name="Slide Number Placeholder 5"/>
          <p:cNvSpPr>
            <a:spLocks noGrp="1"/>
          </p:cNvSpPr>
          <p:nvPr>
            <p:ph type="sldNum" sz="quarter" idx="12"/>
          </p:nvPr>
        </p:nvSpPr>
        <p:spPr/>
        <p:txBody>
          <a:bodyPr/>
          <a:lstStyle/>
          <a:p>
            <a:r>
              <a:rPr lang="en-US" altLang="en-US"/>
              <a:t>Slide </a:t>
            </a:r>
            <a:fld id="{D2793805-6678-4F90-9549-7863581D2258}" type="slidenum">
              <a:rPr lang="en-US" altLang="en-US" smtClean="0"/>
              <a:pPr/>
              <a:t>6</a:t>
            </a:fld>
            <a:endParaRPr lang="en-US" altLang="en-US"/>
          </a:p>
        </p:txBody>
      </p:sp>
    </p:spTree>
    <p:extLst>
      <p:ext uri="{BB962C8B-B14F-4D97-AF65-F5344CB8AC3E}">
        <p14:creationId xmlns:p14="http://schemas.microsoft.com/office/powerpoint/2010/main" val="31630559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802.24 TAG</a:t>
            </a:r>
          </a:p>
        </p:txBody>
      </p:sp>
      <p:sp>
        <p:nvSpPr>
          <p:cNvPr id="3" name="Content Placeholder 2"/>
          <p:cNvSpPr>
            <a:spLocks noGrp="1"/>
          </p:cNvSpPr>
          <p:nvPr>
            <p:ph idx="1"/>
          </p:nvPr>
        </p:nvSpPr>
        <p:spPr>
          <a:xfrm>
            <a:off x="685800" y="1447799"/>
            <a:ext cx="7772400" cy="5027613"/>
          </a:xfrm>
        </p:spPr>
        <p:txBody>
          <a:bodyPr>
            <a:normAutofit fontScale="47500" lnSpcReduction="20000"/>
          </a:bodyPr>
          <a:lstStyle/>
          <a:p>
            <a:endParaRPr lang="en-US" dirty="0"/>
          </a:p>
          <a:p>
            <a:r>
              <a:rPr lang="en-US" dirty="0"/>
              <a:t>Approve July minutes</a:t>
            </a:r>
          </a:p>
          <a:p>
            <a:pPr lvl="1"/>
            <a:r>
              <a:rPr lang="en-US" dirty="0"/>
              <a:t>24-18-0017r1 </a:t>
            </a:r>
          </a:p>
          <a:p>
            <a:pPr lvl="1"/>
            <a:endParaRPr lang="en-US" dirty="0"/>
          </a:p>
          <a:p>
            <a:pPr lvl="1"/>
            <a:endParaRPr lang="en-US" dirty="0"/>
          </a:p>
          <a:p>
            <a:r>
              <a:rPr lang="en-US" dirty="0"/>
              <a:t>TAG Action Items from July:</a:t>
            </a:r>
          </a:p>
          <a:p>
            <a:pPr lvl="1"/>
            <a:r>
              <a:rPr lang="en-US" dirty="0"/>
              <a:t>Farrokh </a:t>
            </a:r>
            <a:r>
              <a:rPr lang="en-US" dirty="0" err="1"/>
              <a:t>Khatibi</a:t>
            </a:r>
            <a:r>
              <a:rPr lang="en-US" dirty="0"/>
              <a:t> will provide introduction to ATIS group for liaison on classifying IoT services, and their characteristics, and communication link requirements:</a:t>
            </a:r>
          </a:p>
          <a:p>
            <a:pPr lvl="2"/>
            <a:r>
              <a:rPr lang="en-US" dirty="0"/>
              <a:t>Response: “The completion of the first phase of the ATIS project is delayed to the end of the month, at which point it will be liaised to external organizations including 802.24.”</a:t>
            </a:r>
          </a:p>
          <a:p>
            <a:pPr lvl="1"/>
            <a:r>
              <a:rPr lang="en-US" dirty="0"/>
              <a:t>Establish Liaison with IEC SC25 for single pair ethernet. Chris will base on IEC SEG 8 request</a:t>
            </a:r>
          </a:p>
          <a:p>
            <a:pPr lvl="1"/>
            <a:r>
              <a:rPr lang="en-US" dirty="0"/>
              <a:t>Call for Comments on TSN and SPE white papers </a:t>
            </a:r>
          </a:p>
          <a:p>
            <a:pPr lvl="1"/>
            <a:r>
              <a:rPr lang="en-US" dirty="0"/>
              <a:t>Request Ludwig Winkel to provide P2413 Update in September  (not attending)</a:t>
            </a:r>
          </a:p>
          <a:p>
            <a:pPr lvl="2"/>
            <a:r>
              <a:rPr lang="en-US" dirty="0"/>
              <a:t>Starting Sponsor Ballot.  (request SB draft to be put in 802.24 private area for comments)</a:t>
            </a:r>
          </a:p>
          <a:p>
            <a:pPr lvl="1"/>
            <a:r>
              <a:rPr lang="en-US" dirty="0"/>
              <a:t>Request IoT Use Cases from Wi-Fi Alliance IoT MSTG</a:t>
            </a:r>
          </a:p>
          <a:p>
            <a:pPr lvl="2"/>
            <a:r>
              <a:rPr lang="en-US" dirty="0"/>
              <a:t>Can we access the document in private area. (get permission from somebody at WFA)</a:t>
            </a:r>
          </a:p>
          <a:p>
            <a:pPr lvl="1"/>
            <a:endParaRPr lang="en-US" dirty="0"/>
          </a:p>
          <a:p>
            <a:r>
              <a:rPr lang="en-US" dirty="0"/>
              <a:t>Discussion</a:t>
            </a:r>
          </a:p>
          <a:p>
            <a:pPr lvl="1"/>
            <a:r>
              <a:rPr lang="en-US" dirty="0"/>
              <a:t>RTA TIG 802.11 is pursuing low latency – possible alignment across various application categories.  Invite more vertical application participants to attend in November. </a:t>
            </a:r>
          </a:p>
          <a:p>
            <a:pPr lvl="1"/>
            <a:endParaRPr lang="en-US" dirty="0"/>
          </a:p>
          <a:p>
            <a:pPr lvl="1"/>
            <a:endParaRPr lang="en-US" dirty="0"/>
          </a:p>
          <a:p>
            <a:pPr lvl="1"/>
            <a:endParaRPr lang="en-US" dirty="0"/>
          </a:p>
          <a:p>
            <a:pPr marL="0" indent="0">
              <a:buNone/>
            </a:pPr>
            <a:endParaRPr lang="en-US" dirty="0"/>
          </a:p>
        </p:txBody>
      </p:sp>
      <p:sp>
        <p:nvSpPr>
          <p:cNvPr id="4" name="Footer Placeholder 3"/>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p:cNvSpPr>
            <a:spLocks noGrp="1"/>
          </p:cNvSpPr>
          <p:nvPr>
            <p:ph type="sldNum" sz="quarter" idx="12"/>
          </p:nvPr>
        </p:nvSpPr>
        <p:spPr/>
        <p:txBody>
          <a:bodyPr/>
          <a:lstStyle/>
          <a:p>
            <a:r>
              <a:rPr lang="en-US" altLang="en-US"/>
              <a:t>Slide </a:t>
            </a:r>
            <a:fld id="{D2793805-6678-4F90-9549-7863581D2258}" type="slidenum">
              <a:rPr lang="en-US" altLang="en-US" smtClean="0"/>
              <a:pPr/>
              <a:t>7</a:t>
            </a:fld>
            <a:endParaRPr lang="en-US" altLang="en-US"/>
          </a:p>
        </p:txBody>
      </p:sp>
    </p:spTree>
    <p:extLst>
      <p:ext uri="{BB962C8B-B14F-4D97-AF65-F5344CB8AC3E}">
        <p14:creationId xmlns:p14="http://schemas.microsoft.com/office/powerpoint/2010/main" val="4476171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384A0-2963-48AA-BFFE-E58A6C6C371A}"/>
              </a:ext>
            </a:extLst>
          </p:cNvPr>
          <p:cNvSpPr>
            <a:spLocks noGrp="1"/>
          </p:cNvSpPr>
          <p:nvPr>
            <p:ph type="title"/>
          </p:nvPr>
        </p:nvSpPr>
        <p:spPr/>
        <p:txBody>
          <a:bodyPr/>
          <a:lstStyle/>
          <a:p>
            <a:r>
              <a:rPr lang="en-US" dirty="0"/>
              <a:t>Liaison with IEC SEG8</a:t>
            </a:r>
          </a:p>
        </p:txBody>
      </p:sp>
      <p:sp>
        <p:nvSpPr>
          <p:cNvPr id="3" name="Content Placeholder 2">
            <a:extLst>
              <a:ext uri="{FF2B5EF4-FFF2-40B4-BE49-F238E27FC236}">
                <a16:creationId xmlns:a16="http://schemas.microsoft.com/office/drawing/2014/main" id="{3CE183CC-2751-4475-8AB7-07F1082CA6B6}"/>
              </a:ext>
            </a:extLst>
          </p:cNvPr>
          <p:cNvSpPr>
            <a:spLocks noGrp="1"/>
          </p:cNvSpPr>
          <p:nvPr>
            <p:ph idx="1"/>
          </p:nvPr>
        </p:nvSpPr>
        <p:spPr/>
        <p:txBody>
          <a:bodyPr>
            <a:normAutofit fontScale="70000" lnSpcReduction="20000"/>
          </a:bodyPr>
          <a:lstStyle/>
          <a:p>
            <a:r>
              <a:rPr lang="en-US" dirty="0"/>
              <a:t>Scope of SEG8:</a:t>
            </a:r>
          </a:p>
          <a:p>
            <a:pPr lvl="1"/>
            <a:r>
              <a:rPr lang="en-US" dirty="0"/>
              <a:t>Assess, provide an overview and prioritization of the evolution of technical development and standardization in the field of communication technologies and architectures</a:t>
            </a:r>
          </a:p>
          <a:p>
            <a:r>
              <a:rPr lang="en-US" dirty="0"/>
              <a:t>Liaison Request sent to SEG8</a:t>
            </a:r>
          </a:p>
          <a:p>
            <a:r>
              <a:rPr lang="en-US" dirty="0"/>
              <a:t>Next SEG 8 meeting Sept 25-26</a:t>
            </a:r>
          </a:p>
          <a:p>
            <a:endParaRPr lang="en-US" dirty="0"/>
          </a:p>
          <a:p>
            <a:r>
              <a:rPr lang="en-US" dirty="0"/>
              <a:t>Get permission to share draft in private area</a:t>
            </a:r>
          </a:p>
          <a:p>
            <a:pPr lvl="1"/>
            <a:r>
              <a:rPr lang="en-US" dirty="0"/>
              <a:t>Provide notice on reflector of availability of draft for review before November meeting. </a:t>
            </a:r>
          </a:p>
          <a:p>
            <a:pPr lvl="1"/>
            <a:r>
              <a:rPr lang="en-US" dirty="0"/>
              <a:t>In November, 802.24 will review and propose additional text and sections to address identified gaps. </a:t>
            </a:r>
          </a:p>
          <a:p>
            <a:pPr lvl="1"/>
            <a:endParaRPr lang="en-US" dirty="0"/>
          </a:p>
          <a:p>
            <a:pPr lvl="1"/>
            <a:endParaRPr lang="en-US" dirty="0"/>
          </a:p>
        </p:txBody>
      </p:sp>
      <p:sp>
        <p:nvSpPr>
          <p:cNvPr id="4" name="Footer Placeholder 3">
            <a:extLst>
              <a:ext uri="{FF2B5EF4-FFF2-40B4-BE49-F238E27FC236}">
                <a16:creationId xmlns:a16="http://schemas.microsoft.com/office/drawing/2014/main" id="{5D481B45-5A8F-44E4-9889-BD142320ADA8}"/>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3187CD47-C46E-4423-ABDA-C954C7296C81}"/>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8</a:t>
            </a:fld>
            <a:endParaRPr lang="en-US" altLang="en-US"/>
          </a:p>
        </p:txBody>
      </p:sp>
    </p:spTree>
    <p:extLst>
      <p:ext uri="{BB962C8B-B14F-4D97-AF65-F5344CB8AC3E}">
        <p14:creationId xmlns:p14="http://schemas.microsoft.com/office/powerpoint/2010/main" val="9896339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854154-4B15-42F3-8769-1390993AC294}"/>
              </a:ext>
            </a:extLst>
          </p:cNvPr>
          <p:cNvSpPr>
            <a:spLocks noGrp="1"/>
          </p:cNvSpPr>
          <p:nvPr>
            <p:ph type="title"/>
          </p:nvPr>
        </p:nvSpPr>
        <p:spPr/>
        <p:txBody>
          <a:bodyPr/>
          <a:lstStyle/>
          <a:p>
            <a:r>
              <a:rPr lang="en-US" dirty="0"/>
              <a:t>Informal Liaison with Wi-Fi Alliance</a:t>
            </a:r>
          </a:p>
        </p:txBody>
      </p:sp>
      <p:sp>
        <p:nvSpPr>
          <p:cNvPr id="3" name="Content Placeholder 2">
            <a:extLst>
              <a:ext uri="{FF2B5EF4-FFF2-40B4-BE49-F238E27FC236}">
                <a16:creationId xmlns:a16="http://schemas.microsoft.com/office/drawing/2014/main" id="{60DEEE2B-BB14-427D-9364-9CB708716D32}"/>
              </a:ext>
            </a:extLst>
          </p:cNvPr>
          <p:cNvSpPr>
            <a:spLocks noGrp="1"/>
          </p:cNvSpPr>
          <p:nvPr>
            <p:ph idx="1"/>
          </p:nvPr>
        </p:nvSpPr>
        <p:spPr/>
        <p:txBody>
          <a:bodyPr/>
          <a:lstStyle/>
          <a:p>
            <a:r>
              <a:rPr lang="en-US" dirty="0"/>
              <a:t>Process is to request use cases for topics of interest. </a:t>
            </a:r>
          </a:p>
          <a:p>
            <a:r>
              <a:rPr lang="en-US" dirty="0"/>
              <a:t>Ian Sherlock will send an example request. </a:t>
            </a:r>
          </a:p>
          <a:p>
            <a:endParaRPr lang="en-US" dirty="0"/>
          </a:p>
        </p:txBody>
      </p:sp>
      <p:sp>
        <p:nvSpPr>
          <p:cNvPr id="4" name="Footer Placeholder 3">
            <a:extLst>
              <a:ext uri="{FF2B5EF4-FFF2-40B4-BE49-F238E27FC236}">
                <a16:creationId xmlns:a16="http://schemas.microsoft.com/office/drawing/2014/main" id="{36989742-66CE-4FB9-BAF4-2E683830FC12}"/>
              </a:ext>
            </a:extLst>
          </p:cNvPr>
          <p:cNvSpPr>
            <a:spLocks noGrp="1"/>
          </p:cNvSpPr>
          <p:nvPr>
            <p:ph type="ftr" sz="quarter" idx="11"/>
          </p:nvPr>
        </p:nvSpPr>
        <p:spPr/>
        <p:txBody>
          <a:bodyPr/>
          <a:lstStyle/>
          <a:p>
            <a:r>
              <a:rPr lang="en-US" altLang="en-US"/>
              <a:t>Tim Godfrey, EPRI</a:t>
            </a:r>
            <a:endParaRPr lang="en-US" altLang="en-US" dirty="0"/>
          </a:p>
        </p:txBody>
      </p:sp>
      <p:sp>
        <p:nvSpPr>
          <p:cNvPr id="5" name="Slide Number Placeholder 4">
            <a:extLst>
              <a:ext uri="{FF2B5EF4-FFF2-40B4-BE49-F238E27FC236}">
                <a16:creationId xmlns:a16="http://schemas.microsoft.com/office/drawing/2014/main" id="{2D412828-B2B9-49EB-8A21-417A95E99E28}"/>
              </a:ext>
            </a:extLst>
          </p:cNvPr>
          <p:cNvSpPr>
            <a:spLocks noGrp="1"/>
          </p:cNvSpPr>
          <p:nvPr>
            <p:ph type="sldNum" sz="quarter" idx="12"/>
          </p:nvPr>
        </p:nvSpPr>
        <p:spPr/>
        <p:txBody>
          <a:bodyPr/>
          <a:lstStyle/>
          <a:p>
            <a:r>
              <a:rPr lang="en-US" altLang="en-US"/>
              <a:t>Slide </a:t>
            </a:r>
            <a:fld id="{D2793805-6678-4F90-9549-7863581D2258}" type="slidenum">
              <a:rPr lang="en-US" altLang="en-US" smtClean="0"/>
              <a:pPr/>
              <a:t>9</a:t>
            </a:fld>
            <a:endParaRPr lang="en-US" altLang="en-US"/>
          </a:p>
        </p:txBody>
      </p:sp>
    </p:spTree>
    <p:extLst>
      <p:ext uri="{BB962C8B-B14F-4D97-AF65-F5344CB8AC3E}">
        <p14:creationId xmlns:p14="http://schemas.microsoft.com/office/powerpoint/2010/main" val="787980699"/>
      </p:ext>
    </p:extLst>
  </p:cSld>
  <p:clrMapOvr>
    <a:masterClrMapping/>
  </p:clrMapOvr>
</p:sld>
</file>

<file path=ppt/theme/theme1.xml><?xml version="1.0" encoding="utf-8"?>
<a:theme xmlns:a="http://schemas.openxmlformats.org/drawingml/2006/main" name="Office Theme">
  <a:themeElements>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IEEE-P802_24</Template>
  <TotalTime>32617</TotalTime>
  <Words>2168</Words>
  <Application>Microsoft Office PowerPoint</Application>
  <PresentationFormat>On-screen Show (4:3)</PresentationFormat>
  <Paragraphs>332</Paragraphs>
  <Slides>20</Slides>
  <Notes>3</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20</vt:i4>
      </vt:variant>
    </vt:vector>
  </HeadingPairs>
  <TitlesOfParts>
    <vt:vector size="29" baseType="lpstr">
      <vt:lpstr>MS Gothic</vt:lpstr>
      <vt:lpstr>ＭＳ Ｐゴシック</vt:lpstr>
      <vt:lpstr>Arial</vt:lpstr>
      <vt:lpstr>Arial1</vt:lpstr>
      <vt:lpstr>Helvetica</vt:lpstr>
      <vt:lpstr>Monotype Sorts</vt:lpstr>
      <vt:lpstr>Times New Roman</vt:lpstr>
      <vt:lpstr>Times New Roman1</vt:lpstr>
      <vt:lpstr>Office Theme</vt:lpstr>
      <vt:lpstr>802.24 Vertical Applications TAG</vt:lpstr>
      <vt:lpstr>802.24 Overview</vt:lpstr>
      <vt:lpstr>Agenda – 802.24-18-0019r1</vt:lpstr>
      <vt:lpstr>Guidelines for IEEE-SA Meetings</vt:lpstr>
      <vt:lpstr>Participation in IEEE 802 Meetings</vt:lpstr>
      <vt:lpstr>Administration</vt:lpstr>
      <vt:lpstr>802.24 TAG</vt:lpstr>
      <vt:lpstr>Liaison with IEC SEG8</vt:lpstr>
      <vt:lpstr>Informal Liaison with Wi-Fi Alliance</vt:lpstr>
      <vt:lpstr>Tuesday 802.24.1</vt:lpstr>
      <vt:lpstr>ITU and Radio Regulatory Items</vt:lpstr>
      <vt:lpstr>CEN-CENELEC-ETSI  Smart Grid Coordination Group</vt:lpstr>
      <vt:lpstr>IEEE PSCC TF S6 </vt:lpstr>
      <vt:lpstr>802.15.4g and 802.11ah Coexistence</vt:lpstr>
      <vt:lpstr>Wednesday 802.24.1 Smart Grid TG</vt:lpstr>
      <vt:lpstr>Nendica</vt:lpstr>
      <vt:lpstr>Sub 1 GHz White Paper</vt:lpstr>
      <vt:lpstr>TSN White Paper</vt:lpstr>
      <vt:lpstr>2019 Planning</vt:lpstr>
      <vt:lpstr>802.24 TAG closing</vt:lpstr>
    </vt:vector>
  </TitlesOfParts>
  <Company>EPRI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802.24 Opening Report</dc:title>
  <dc:subject>802.24 Opening Report</dc:subject>
  <dc:creator>Godfrey, Tim</dc:creator>
  <cp:keywords/>
  <dc:description>&lt;doc#&gt;</dc:description>
  <cp:lastModifiedBy>Godfrey, Tim</cp:lastModifiedBy>
  <cp:revision>589</cp:revision>
  <cp:lastPrinted>1998-02-10T13:28:06Z</cp:lastPrinted>
  <dcterms:created xsi:type="dcterms:W3CDTF">2015-05-13T21:49:41Z</dcterms:created>
  <dcterms:modified xsi:type="dcterms:W3CDTF">2018-09-13T03:49:19Z</dcterms:modified>
</cp:coreProperties>
</file>