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8" r:id="rId2"/>
    <p:sldId id="394" r:id="rId3"/>
    <p:sldId id="285" r:id="rId4"/>
    <p:sldId id="414" r:id="rId5"/>
    <p:sldId id="418" r:id="rId6"/>
    <p:sldId id="259" r:id="rId7"/>
    <p:sldId id="270" r:id="rId8"/>
    <p:sldId id="439" r:id="rId9"/>
    <p:sldId id="325" r:id="rId10"/>
    <p:sldId id="415" r:id="rId11"/>
    <p:sldId id="456" r:id="rId12"/>
    <p:sldId id="416" r:id="rId13"/>
    <p:sldId id="433" r:id="rId14"/>
    <p:sldId id="448" r:id="rId15"/>
    <p:sldId id="446" r:id="rId16"/>
    <p:sldId id="434" r:id="rId17"/>
    <p:sldId id="406" r:id="rId18"/>
    <p:sldId id="455" r:id="rId19"/>
    <p:sldId id="39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49" autoAdjust="0"/>
    <p:restoredTop sz="94099" autoAdjust="0"/>
  </p:normalViewPr>
  <p:slideViewPr>
    <p:cSldViewPr>
      <p:cViewPr varScale="1">
        <p:scale>
          <a:sx n="101" d="100"/>
          <a:sy n="101" d="100"/>
        </p:scale>
        <p:origin x="1194" y="108"/>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337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23151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802.24-18-0020r0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24/dcn/17/24-17-0006-12-sgtg-tsn-utility-applications-white-paper.docx" TargetMode="External"/><Relationship Id="rId2" Type="http://schemas.openxmlformats.org/officeDocument/2006/relationships/hyperlink" Target="https://mentor.ieee.org/802.24/dcn/17/24-17-0006-15-sgtg-tsn-utility-application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 2018 Meeting</a:t>
            </a:r>
          </a:p>
          <a:p>
            <a:endParaRPr lang="en-US" dirty="0"/>
          </a:p>
          <a:p>
            <a:r>
              <a:rPr lang="en-US" dirty="0"/>
              <a:t>Waikoloa, Hawaii,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92500" lnSpcReduction="20000"/>
          </a:bodyPr>
          <a:lstStyle/>
          <a:p>
            <a:pPr marL="457200" lvl="1" indent="0">
              <a:buNone/>
            </a:pPr>
            <a:endParaRPr lang="en-US" dirty="0"/>
          </a:p>
          <a:p>
            <a:r>
              <a:rPr lang="en-US" dirty="0"/>
              <a:t>Update from 802.18</a:t>
            </a:r>
          </a:p>
          <a:p>
            <a:endParaRPr lang="en-US" dirty="0"/>
          </a:p>
          <a:p>
            <a:r>
              <a:rPr lang="en-US" dirty="0"/>
              <a:t>From May meeting</a:t>
            </a:r>
          </a:p>
          <a:p>
            <a:pPr lvl="1"/>
            <a:r>
              <a:rPr lang="en-US" dirty="0"/>
              <a:t>Any action on FCC notice on 3.7 – 4.2 GHz? Sharing rules similar to CBRS?</a:t>
            </a:r>
          </a:p>
          <a:p>
            <a:pPr lvl="1"/>
            <a:r>
              <a:rPr lang="en-US" dirty="0"/>
              <a:t>Implication of CBRS rules for Smart Grid FANs  - topic for white paper? </a:t>
            </a:r>
          </a:p>
          <a:p>
            <a:r>
              <a:rPr lang="en-US" dirty="0"/>
              <a:t>OFCOM – question on IoT – is it OK to not have special bands for IoT. </a:t>
            </a:r>
          </a:p>
          <a:p>
            <a:pPr lvl="1"/>
            <a:r>
              <a:rPr lang="en-US" dirty="0"/>
              <a:t>In general, IoT is now handled in ISM and commercial licensed spectrum.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D7E4-F797-4CE0-9867-1B3341CDA745}"/>
              </a:ext>
            </a:extLst>
          </p:cNvPr>
          <p:cNvSpPr>
            <a:spLocks noGrp="1"/>
          </p:cNvSpPr>
          <p:nvPr>
            <p:ph type="title"/>
          </p:nvPr>
        </p:nvSpPr>
        <p:spPr/>
        <p:txBody>
          <a:bodyPr/>
          <a:lstStyle/>
          <a:p>
            <a:r>
              <a:rPr lang="en-US" dirty="0"/>
              <a:t>CEN-CENELEC-ETSI </a:t>
            </a:r>
            <a:br>
              <a:rPr lang="en-US" dirty="0"/>
            </a:br>
            <a:r>
              <a:rPr lang="en-US" dirty="0"/>
              <a:t>Smart Grid Coordination Group</a:t>
            </a:r>
          </a:p>
        </p:txBody>
      </p:sp>
      <p:sp>
        <p:nvSpPr>
          <p:cNvPr id="3" name="Content Placeholder 2">
            <a:extLst>
              <a:ext uri="{FF2B5EF4-FFF2-40B4-BE49-F238E27FC236}">
                <a16:creationId xmlns:a16="http://schemas.microsoft.com/office/drawing/2014/main" id="{27333DC4-0AC1-430D-B565-76E2393278EA}"/>
              </a:ext>
            </a:extLst>
          </p:cNvPr>
          <p:cNvSpPr>
            <a:spLocks noGrp="1"/>
          </p:cNvSpPr>
          <p:nvPr>
            <p:ph idx="1"/>
          </p:nvPr>
        </p:nvSpPr>
        <p:spPr/>
        <p:txBody>
          <a:bodyPr/>
          <a:lstStyle/>
          <a:p>
            <a:r>
              <a:rPr lang="en-US" dirty="0"/>
              <a:t>Possible new activity in this group (TBD)</a:t>
            </a:r>
          </a:p>
        </p:txBody>
      </p:sp>
      <p:sp>
        <p:nvSpPr>
          <p:cNvPr id="4" name="Footer Placeholder 3">
            <a:extLst>
              <a:ext uri="{FF2B5EF4-FFF2-40B4-BE49-F238E27FC236}">
                <a16:creationId xmlns:a16="http://schemas.microsoft.com/office/drawing/2014/main" id="{40B0762B-4BFC-45F4-B29A-4488304D22B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C1FD740-E50D-4DA4-A820-DD930DA9535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576059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a:bodyPr>
          <a:lstStyle/>
          <a:p>
            <a:r>
              <a:rPr lang="en-US" b="1" dirty="0"/>
              <a:t>January 2018 Study Report – "Standards for integrating Home Automation IoT to Power Utilities Communication Systems“</a:t>
            </a:r>
          </a:p>
          <a:p>
            <a:endParaRPr lang="en-US" dirty="0"/>
          </a:p>
          <a:p>
            <a:r>
              <a:rPr lang="en-US" dirty="0"/>
              <a:t>TF S6 is meeting this week in Minneapolis.</a:t>
            </a:r>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1"/>
            <a:r>
              <a:rPr lang="en-US" dirty="0"/>
              <a:t>Identify use cases where 802.15.4g is not sufficient and both are needed</a:t>
            </a:r>
          </a:p>
          <a:p>
            <a:pPr lvl="1"/>
            <a:r>
              <a:rPr lang="en-US" dirty="0"/>
              <a:t>Could be choices of applications, channel guidelines, duty cycle,</a:t>
            </a:r>
          </a:p>
          <a:p>
            <a:pPr lvl="1"/>
            <a:r>
              <a:rPr lang="en-US" dirty="0"/>
              <a:t>Avoid perception that 802 standards are unable to coexist</a:t>
            </a:r>
          </a:p>
          <a:p>
            <a:pPr lvl="1"/>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New modules for 11ah 15.4g</a:t>
            </a:r>
          </a:p>
          <a:p>
            <a:pPr marL="0" indent="0">
              <a:buNone/>
            </a:pPr>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a:xfrm>
            <a:off x="685800" y="1524000"/>
            <a:ext cx="7772400" cy="5133975"/>
          </a:xfrm>
        </p:spPr>
        <p:txBody>
          <a:bodyPr>
            <a:normAutofit fontScale="62500" lnSpcReduction="20000"/>
          </a:bodyPr>
          <a:lstStyle/>
          <a:p>
            <a:r>
              <a:rPr lang="en-US" dirty="0"/>
              <a:t>IEEE 802 network enhancements for the next decade Industry Connections Activity Initiation Document (ICAID)</a:t>
            </a:r>
          </a:p>
          <a:p>
            <a:pPr lvl="1"/>
            <a:r>
              <a:rPr lang="en-US" dirty="0"/>
              <a:t>NENDICA develops reports on specific topics.  Completed data centers. Next Topics</a:t>
            </a:r>
          </a:p>
          <a:p>
            <a:pPr lvl="2"/>
            <a:r>
              <a:rPr lang="en-US" dirty="0"/>
              <a:t>Distributed Radio Access Networks</a:t>
            </a:r>
          </a:p>
          <a:p>
            <a:pPr lvl="2"/>
            <a:r>
              <a:rPr lang="en-US" dirty="0"/>
              <a:t>Second work item: Flexible Factory IoT – apply TSN</a:t>
            </a:r>
          </a:p>
          <a:p>
            <a:endParaRPr lang="en-US" dirty="0"/>
          </a:p>
          <a:p>
            <a:r>
              <a:rPr lang="en-US" dirty="0"/>
              <a:t>802.24 activities:</a:t>
            </a:r>
          </a:p>
          <a:p>
            <a:pPr lvl="1"/>
            <a:r>
              <a:rPr lang="en-US" dirty="0"/>
              <a:t>802.24 can provide review and feedback on Flexible Factory IoT and Distributed Radio Access Networks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2"/>
            <a:r>
              <a:rPr lang="en-US" dirty="0"/>
              <a:t>Can interfaces between wired and wireless map application-specific streams?</a:t>
            </a:r>
          </a:p>
          <a:p>
            <a:pPr lvl="2"/>
            <a:r>
              <a:rPr lang="en-US" dirty="0"/>
              <a:t>Provide vertical application requirements (needs, underlying problems) to Nendica. </a:t>
            </a:r>
          </a:p>
          <a:p>
            <a:pPr lvl="2"/>
            <a:r>
              <a:rPr lang="en-US" dirty="0"/>
              <a:t>Describing what is needed to define a common framework for TSN across wired and wireless standards. How do they fit together. </a:t>
            </a:r>
          </a:p>
          <a:p>
            <a:pPr lvl="1"/>
            <a:endParaRPr lang="en-US" dirty="0"/>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Review “802.24 TAG white paper_clean_TS.docx”</a:t>
            </a:r>
          </a:p>
          <a:p>
            <a:pPr lvl="1"/>
            <a:endParaRPr lang="en-US" dirty="0"/>
          </a:p>
          <a:p>
            <a:r>
              <a:rPr lang="en-US" dirty="0"/>
              <a:t>Comments/Questions from IEEE editor received following July Meeting</a:t>
            </a:r>
          </a:p>
          <a:p>
            <a:r>
              <a:rPr lang="en-US" dirty="0"/>
              <a:t>Final review then publish</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a:bodyPr>
          <a:lstStyle/>
          <a:p>
            <a:endParaRPr lang="en-US" dirty="0"/>
          </a:p>
          <a:p>
            <a:r>
              <a:rPr lang="en-US" dirty="0"/>
              <a:t>Updated document </a:t>
            </a:r>
            <a:r>
              <a:rPr lang="en-US" dirty="0">
                <a:hlinkClick r:id="rId2"/>
              </a:rPr>
              <a:t>802.24-17-0006r15</a:t>
            </a:r>
            <a:r>
              <a:rPr lang="en-US" dirty="0">
                <a:hlinkClick r:id="rId3"/>
              </a:rPr>
              <a:t> </a:t>
            </a:r>
            <a:r>
              <a:rPr lang="en-US" dirty="0"/>
              <a:t>uploaded to Mentor following July meeting.</a:t>
            </a:r>
          </a:p>
          <a:p>
            <a:endParaRPr lang="en-US" dirty="0"/>
          </a:p>
          <a:p>
            <a:r>
              <a:rPr lang="en-US" dirty="0"/>
              <a:t>Call For Comments on Reflector</a:t>
            </a:r>
          </a:p>
          <a:p>
            <a:r>
              <a:rPr lang="en-US" dirty="0"/>
              <a:t>Plan to finish in November</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A whitepaper/document for application-specific use cases of Sub 1GHz standards 802.15.4g and 802.11ah. Identifying where each standard is most suitable, and how to make best use of mechanisms proposed in 802.19 TG. </a:t>
            </a:r>
          </a:p>
          <a:p>
            <a:pPr lvl="1"/>
            <a:r>
              <a:rPr lang="en-US" dirty="0"/>
              <a:t>Can this also include applying 802.15.4s in sub-1GHz spectrum?</a:t>
            </a:r>
          </a:p>
          <a:p>
            <a:r>
              <a:rPr lang="en-US" dirty="0"/>
              <a:t>802.24 white paper on IoT and P2413</a:t>
            </a:r>
          </a:p>
          <a:p>
            <a:pPr lvl="1"/>
            <a:r>
              <a:rPr lang="en-US" dirty="0"/>
              <a:t>P2413 entering Sponsor Ballot</a:t>
            </a:r>
          </a:p>
          <a:p>
            <a:r>
              <a:rPr lang="en-US" dirty="0"/>
              <a:t>Update of first Smart Grid white paper to address latest amendments of 802.15.4 w, x, y</a:t>
            </a:r>
          </a:p>
          <a:p>
            <a:r>
              <a:rPr lang="en-US" dirty="0"/>
              <a:t>Nendica – TBD provide contributions to Nendica reports or separate white paper?  </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28 Voting Members</a:t>
            </a:r>
          </a:p>
          <a:p>
            <a:pPr marL="342900" lvl="1" indent="-342900">
              <a:buFontTx/>
              <a:buChar char="•"/>
            </a:pPr>
            <a:r>
              <a:rPr lang="en-US" altLang="en-US" dirty="0"/>
              <a:t>Agenda: 	</a:t>
            </a:r>
            <a:r>
              <a:rPr lang="en-US" dirty="0"/>
              <a:t>24-18-0019-00-0000</a:t>
            </a:r>
            <a:endParaRPr lang="en-US" altLang="en-US" dirty="0"/>
          </a:p>
          <a:p>
            <a:r>
              <a:rPr lang="en-US" altLang="en-US" dirty="0"/>
              <a:t>Meetings for the Week</a:t>
            </a:r>
          </a:p>
          <a:p>
            <a:pPr lvl="1"/>
            <a:r>
              <a:rPr lang="en-US" altLang="en-US" dirty="0"/>
              <a:t>Tuesday PM2		24.1	Kona 3</a:t>
            </a:r>
          </a:p>
          <a:p>
            <a:pPr lvl="1"/>
            <a:r>
              <a:rPr lang="en-US" altLang="en-US" dirty="0"/>
              <a:t>Wednesday PM2		24.1	Kona 3</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802.24-18-0019r0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7" name="Table 6">
            <a:extLst>
              <a:ext uri="{FF2B5EF4-FFF2-40B4-BE49-F238E27FC236}">
                <a16:creationId xmlns:a16="http://schemas.microsoft.com/office/drawing/2014/main" id="{5F30BE26-D3FD-4A44-ABDA-AB41A519E774}"/>
              </a:ext>
            </a:extLst>
          </p:cNvPr>
          <p:cNvGraphicFramePr>
            <a:graphicFrameLocks noGrp="1"/>
          </p:cNvGraphicFramePr>
          <p:nvPr>
            <p:extLst>
              <p:ext uri="{D42A27DB-BD31-4B8C-83A1-F6EECF244321}">
                <p14:modId xmlns:p14="http://schemas.microsoft.com/office/powerpoint/2010/main" val="2761737412"/>
              </p:ext>
            </p:extLst>
          </p:nvPr>
        </p:nvGraphicFramePr>
        <p:xfrm>
          <a:off x="228600" y="914400"/>
          <a:ext cx="8763000" cy="5257792"/>
        </p:xfrm>
        <a:graphic>
          <a:graphicData uri="http://schemas.openxmlformats.org/drawingml/2006/table">
            <a:tbl>
              <a:tblPr>
                <a:tableStyleId>{5C22544A-7EE6-4342-B048-85BDC9FD1C3A}</a:tableStyleId>
              </a:tblPr>
              <a:tblGrid>
                <a:gridCol w="528802">
                  <a:extLst>
                    <a:ext uri="{9D8B030D-6E8A-4147-A177-3AD203B41FA5}">
                      <a16:colId xmlns:a16="http://schemas.microsoft.com/office/drawing/2014/main" val="652643911"/>
                    </a:ext>
                  </a:extLst>
                </a:gridCol>
                <a:gridCol w="5514646">
                  <a:extLst>
                    <a:ext uri="{9D8B030D-6E8A-4147-A177-3AD203B41FA5}">
                      <a16:colId xmlns:a16="http://schemas.microsoft.com/office/drawing/2014/main" val="487375704"/>
                    </a:ext>
                  </a:extLst>
                </a:gridCol>
                <a:gridCol w="1523452">
                  <a:extLst>
                    <a:ext uri="{9D8B030D-6E8A-4147-A177-3AD203B41FA5}">
                      <a16:colId xmlns:a16="http://schemas.microsoft.com/office/drawing/2014/main" val="1752850096"/>
                    </a:ext>
                  </a:extLst>
                </a:gridCol>
                <a:gridCol w="541392">
                  <a:extLst>
                    <a:ext uri="{9D8B030D-6E8A-4147-A177-3AD203B41FA5}">
                      <a16:colId xmlns:a16="http://schemas.microsoft.com/office/drawing/2014/main" val="1349393338"/>
                    </a:ext>
                  </a:extLst>
                </a:gridCol>
                <a:gridCol w="654708">
                  <a:extLst>
                    <a:ext uri="{9D8B030D-6E8A-4147-A177-3AD203B41FA5}">
                      <a16:colId xmlns:a16="http://schemas.microsoft.com/office/drawing/2014/main" val="2157997941"/>
                    </a:ext>
                  </a:extLst>
                </a:gridCol>
              </a:tblGrid>
              <a:tr h="220537">
                <a:tc gridSpan="2">
                  <a:txBody>
                    <a:bodyPr/>
                    <a:lstStyle/>
                    <a:p>
                      <a:pPr algn="l" fontAlgn="b"/>
                      <a:r>
                        <a:rPr lang="en-US" sz="1200" u="none" strike="noStrike">
                          <a:effectLst/>
                        </a:rPr>
                        <a:t>802.24 Agenda - September 2018, Waikoloa, HI</a:t>
                      </a:r>
                      <a:endParaRPr lang="en-US" sz="1200" b="1" i="0" u="none" strike="noStrike">
                        <a:solidFill>
                          <a:srgbClr val="000000"/>
                        </a:solidFill>
                        <a:effectLst/>
                        <a:latin typeface="Arial1"/>
                      </a:endParaRPr>
                    </a:p>
                  </a:txBody>
                  <a:tcPr marL="6605" marR="6605" marT="6605" marB="0" anchor="b"/>
                </a:tc>
                <a:tc hMerge="1">
                  <a:txBody>
                    <a:bodyPr/>
                    <a:lstStyle/>
                    <a:p>
                      <a:endParaRPr lang="en-US"/>
                    </a:p>
                  </a:txBody>
                  <a:tcPr/>
                </a:tc>
                <a:tc>
                  <a:txBody>
                    <a:bodyPr/>
                    <a:lstStyle/>
                    <a:p>
                      <a:pPr algn="l" fontAlgn="b"/>
                      <a:r>
                        <a:rPr lang="en-US" sz="1200" u="none" strike="noStrike">
                          <a:effectLst/>
                        </a:rPr>
                        <a:t>24-18-0019-00-0000</a:t>
                      </a:r>
                      <a:endParaRPr lang="en-US" sz="1200" b="1" i="0" u="none" strike="noStrike">
                        <a:solidFill>
                          <a:srgbClr val="000000"/>
                        </a:solidFill>
                        <a:effectLst/>
                        <a:latin typeface="Arial1"/>
                      </a:endParaRPr>
                    </a:p>
                  </a:txBody>
                  <a:tcPr marL="6605" marR="6605" marT="6605"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100" b="0" i="0" u="none" strike="noStrike">
                        <a:solidFill>
                          <a:srgbClr val="000000"/>
                        </a:solidFill>
                        <a:effectLst/>
                        <a:latin typeface="Arial1"/>
                      </a:endParaRPr>
                    </a:p>
                  </a:txBody>
                  <a:tcPr marL="6605" marR="6605" marT="6605" marB="0" anchor="b"/>
                </a:tc>
                <a:extLst>
                  <a:ext uri="{0D108BD9-81ED-4DB2-BD59-A6C34878D82A}">
                    <a16:rowId xmlns:a16="http://schemas.microsoft.com/office/drawing/2014/main" val="4098655618"/>
                  </a:ext>
                </a:extLst>
              </a:tr>
              <a:tr h="212055">
                <a:tc>
                  <a:txBody>
                    <a:bodyPr/>
                    <a:lstStyle/>
                    <a:p>
                      <a:pPr algn="ctr" fontAlgn="b"/>
                      <a:endParaRPr lang="en-US" sz="1100" b="0" i="0" u="none" strike="noStrike">
                        <a:solidFill>
                          <a:srgbClr val="000000"/>
                        </a:solidFill>
                        <a:effectLst/>
                        <a:latin typeface="Times New Roman1"/>
                      </a:endParaRPr>
                    </a:p>
                  </a:txBody>
                  <a:tcPr marL="6605" marR="6605" marT="6605" marB="0" anchor="b"/>
                </a:tc>
                <a:tc>
                  <a:txBody>
                    <a:bodyPr/>
                    <a:lstStyle/>
                    <a:p>
                      <a:pPr algn="l" fontAlgn="b"/>
                      <a:endParaRPr lang="en-US" sz="1100" b="0" i="0" u="none" strike="noStrike">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521771154"/>
                  </a:ext>
                </a:extLst>
              </a:tr>
              <a:tr h="212055">
                <a:tc>
                  <a:txBody>
                    <a:bodyPr/>
                    <a:lstStyle/>
                    <a:p>
                      <a:pPr algn="ctr" fontAlgn="t"/>
                      <a:r>
                        <a:rPr lang="en-US" sz="1200" u="none" strike="noStrike">
                          <a:effectLst/>
                        </a:rPr>
                        <a:t>1</a:t>
                      </a:r>
                      <a:endParaRPr lang="en-US" sz="1200" b="1" i="0" u="none" strike="noStrike">
                        <a:solidFill>
                          <a:srgbClr val="000000"/>
                        </a:solidFill>
                        <a:effectLst/>
                        <a:latin typeface="Times New Roman1"/>
                      </a:endParaRPr>
                    </a:p>
                  </a:txBody>
                  <a:tcPr marL="6605" marR="6605" marT="6605" marB="0"/>
                </a:tc>
                <a:tc>
                  <a:txBody>
                    <a:bodyPr/>
                    <a:lstStyle/>
                    <a:p>
                      <a:pPr algn="ctr" fontAlgn="b"/>
                      <a:r>
                        <a:rPr lang="en-US" sz="1200" u="none" strike="noStrike" dirty="0">
                          <a:effectLst/>
                        </a:rPr>
                        <a:t>Tuesday PM2 session   KONA 3</a:t>
                      </a:r>
                      <a:endParaRPr lang="en-US" sz="1200" b="1" i="0" u="none" strike="noStrike" dirty="0">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Arial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Arial1"/>
                      </a:endParaRPr>
                    </a:p>
                  </a:txBody>
                  <a:tcPr marL="6605" marR="6605" marT="6605" marB="0" anchor="b"/>
                </a:tc>
                <a:extLst>
                  <a:ext uri="{0D108BD9-81ED-4DB2-BD59-A6C34878D82A}">
                    <a16:rowId xmlns:a16="http://schemas.microsoft.com/office/drawing/2014/main" val="2084764691"/>
                  </a:ext>
                </a:extLst>
              </a:tr>
              <a:tr h="212055">
                <a:tc>
                  <a:txBody>
                    <a:bodyPr/>
                    <a:lstStyle/>
                    <a:p>
                      <a:pPr algn="ctr" fontAlgn="t"/>
                      <a:r>
                        <a:rPr lang="en-US" sz="1200" u="none" strike="noStrike">
                          <a:effectLst/>
                        </a:rPr>
                        <a:t>1.1</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Call session to order, present “Guidelines for IEEE SA meetings”, Quorum</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623954949"/>
                  </a:ext>
                </a:extLst>
              </a:tr>
              <a:tr h="212055">
                <a:tc>
                  <a:txBody>
                    <a:bodyPr/>
                    <a:lstStyle/>
                    <a:p>
                      <a:pPr algn="ctr" fontAlgn="t"/>
                      <a:r>
                        <a:rPr lang="en-US" sz="1200" u="none" strike="noStrike">
                          <a:effectLst/>
                        </a:rPr>
                        <a:t>1.2</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Review of Agenda / Approval of Agenda</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4055790849"/>
                  </a:ext>
                </a:extLst>
              </a:tr>
              <a:tr h="212055">
                <a:tc>
                  <a:txBody>
                    <a:bodyPr/>
                    <a:lstStyle/>
                    <a:p>
                      <a:pPr algn="ctr" fontAlgn="t"/>
                      <a:r>
                        <a:rPr lang="en-US" sz="1200" u="none" strike="noStrike">
                          <a:effectLst/>
                        </a:rPr>
                        <a:t>1.3</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Approve minutes from prior TAG meeting</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4:10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2890986326"/>
                  </a:ext>
                </a:extLst>
              </a:tr>
              <a:tr h="212055">
                <a:tc>
                  <a:txBody>
                    <a:bodyPr/>
                    <a:lstStyle/>
                    <a:p>
                      <a:pPr algn="ctr" fontAlgn="t"/>
                      <a:r>
                        <a:rPr lang="en-US" sz="1200" u="none" strike="noStrike">
                          <a:effectLst/>
                        </a:rPr>
                        <a:t>1.4</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Introduction/meeting objectives / Review action items from previous meeting</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803863373"/>
                  </a:ext>
                </a:extLst>
              </a:tr>
              <a:tr h="212055">
                <a:tc>
                  <a:txBody>
                    <a:bodyPr/>
                    <a:lstStyle/>
                    <a:p>
                      <a:pPr algn="ctr" fontAlgn="t"/>
                      <a:r>
                        <a:rPr lang="en-US" sz="1200" u="none" strike="noStrike">
                          <a:effectLst/>
                        </a:rPr>
                        <a:t>1.5</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Liaison Updates</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10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913573131"/>
                  </a:ext>
                </a:extLst>
              </a:tr>
              <a:tr h="212055">
                <a:tc>
                  <a:txBody>
                    <a:bodyPr/>
                    <a:lstStyle/>
                    <a:p>
                      <a:pPr algn="ctr" fontAlgn="t"/>
                      <a:r>
                        <a:rPr lang="en-US" sz="1200" u="none" strike="noStrike">
                          <a:effectLst/>
                        </a:rPr>
                        <a:t>1.6</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802.24.1 Smart Grid Task Group </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500071840"/>
                  </a:ext>
                </a:extLst>
              </a:tr>
              <a:tr h="212055">
                <a:tc>
                  <a:txBody>
                    <a:bodyPr/>
                    <a:lstStyle/>
                    <a:p>
                      <a:pPr algn="ctr" fontAlgn="t"/>
                      <a:r>
                        <a:rPr lang="en-US" sz="1200" u="none" strike="noStrike">
                          <a:effectLst/>
                        </a:rPr>
                        <a:t>1.7</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ITU and regulatory items</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Godfrey/Holcomb</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361050407"/>
                  </a:ext>
                </a:extLst>
              </a:tr>
              <a:tr h="204182">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6605" marR="6605" marT="6605" marB="0"/>
                </a:tc>
                <a:tc>
                  <a:txBody>
                    <a:bodyPr/>
                    <a:lstStyle/>
                    <a:p>
                      <a:pPr algn="l" fontAlgn="t"/>
                      <a:endParaRPr lang="en-US" sz="1200" b="0" i="0" u="none" strike="noStrike" dirty="0">
                        <a:solidFill>
                          <a:srgbClr val="000000"/>
                        </a:solidFill>
                        <a:effectLst/>
                        <a:latin typeface="Times New Roman" panose="02020603050405020304" pitchFamily="18" charset="0"/>
                      </a:endParaRPr>
                    </a:p>
                  </a:txBody>
                  <a:tcPr marL="6605" marR="6605" marT="6605" marB="0"/>
                </a:tc>
                <a:tc>
                  <a:txBody>
                    <a:bodyPr/>
                    <a:lstStyle/>
                    <a:p>
                      <a:pPr algn="l" fontAlgn="b"/>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r" fontAlgn="b"/>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r" fontAlgn="b"/>
                      <a:endParaRPr lang="en-US" sz="1200" b="0" i="0" u="none" strike="noStrike" dirty="0">
                        <a:solidFill>
                          <a:srgbClr val="000000"/>
                        </a:solidFill>
                        <a:effectLst/>
                        <a:latin typeface="Times New Roman1"/>
                      </a:endParaRPr>
                    </a:p>
                  </a:txBody>
                  <a:tcPr marL="6605" marR="6605" marT="6605" marB="0" anchor="b"/>
                </a:tc>
                <a:extLst>
                  <a:ext uri="{0D108BD9-81ED-4DB2-BD59-A6C34878D82A}">
                    <a16:rowId xmlns:a16="http://schemas.microsoft.com/office/drawing/2014/main" val="117607152"/>
                  </a:ext>
                </a:extLst>
              </a:tr>
              <a:tr h="595583">
                <a:tc>
                  <a:txBody>
                    <a:bodyPr/>
                    <a:lstStyle/>
                    <a:p>
                      <a:pPr algn="ctr" fontAlgn="t"/>
                      <a:r>
                        <a:rPr lang="en-US" sz="1200" u="none" strike="noStrike">
                          <a:effectLst/>
                        </a:rPr>
                        <a:t>1.9</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Discuss incoming comments from  IEEE PES PSCC S6 Task Force regarding 802.24 contribution to  "Standards for integrating Home Automation IoT to Power Utilities Communication System"</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dirty="0">
                          <a:effectLst/>
                        </a:rPr>
                        <a:t>30</a:t>
                      </a:r>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dirty="0">
                          <a:effectLst/>
                        </a:rPr>
                        <a:t>4:45 PM</a:t>
                      </a:r>
                      <a:endParaRPr lang="en-US" sz="1200" b="0" i="0" u="none" strike="noStrike" dirty="0">
                        <a:solidFill>
                          <a:srgbClr val="000000"/>
                        </a:solidFill>
                        <a:effectLst/>
                        <a:latin typeface="Times New Roman1"/>
                      </a:endParaRPr>
                    </a:p>
                  </a:txBody>
                  <a:tcPr marL="6605" marR="6605" marT="6605" marB="0" anchor="b"/>
                </a:tc>
                <a:extLst>
                  <a:ext uri="{0D108BD9-81ED-4DB2-BD59-A6C34878D82A}">
                    <a16:rowId xmlns:a16="http://schemas.microsoft.com/office/drawing/2014/main" val="716281612"/>
                  </a:ext>
                </a:extLst>
              </a:tr>
              <a:tr h="204182">
                <a:tc>
                  <a:txBody>
                    <a:bodyPr/>
                    <a:lstStyle/>
                    <a:p>
                      <a:pPr algn="ctr" fontAlgn="t"/>
                      <a:r>
                        <a:rPr lang="en-US" sz="1200" u="none" strike="noStrike">
                          <a:effectLst/>
                        </a:rPr>
                        <a:t>1.10</a:t>
                      </a:r>
                      <a:endParaRPr lang="en-US" sz="1200" b="0" i="0" u="none" strike="noStrike">
                        <a:solidFill>
                          <a:srgbClr val="000000"/>
                        </a:solidFill>
                        <a:effectLst/>
                        <a:latin typeface="Times New Roman1"/>
                      </a:endParaRPr>
                    </a:p>
                  </a:txBody>
                  <a:tcPr marL="6605" marR="6605" marT="6605" marB="0"/>
                </a:tc>
                <a:tc>
                  <a:txBody>
                    <a:bodyPr/>
                    <a:lstStyle/>
                    <a:p>
                      <a:pPr algn="l" fontAlgn="b"/>
                      <a:r>
                        <a:rPr lang="en-US" sz="1200" u="none" strike="noStrike" dirty="0">
                          <a:effectLst/>
                        </a:rPr>
                        <a:t>802.11ah and 802.15.4g (Sub 1-GHz coexistence (follow up from 802.19 SG)</a:t>
                      </a:r>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Godfrey/Rolfe</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5:15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182446393"/>
                  </a:ext>
                </a:extLst>
              </a:tr>
              <a:tr h="220537">
                <a:tc>
                  <a:txBody>
                    <a:bodyPr/>
                    <a:lstStyle/>
                    <a:p>
                      <a:pPr algn="ctr" fontAlgn="t"/>
                      <a:r>
                        <a:rPr lang="en-US" sz="1200" u="none" strike="noStrike">
                          <a:effectLst/>
                        </a:rPr>
                        <a:t>1.11</a:t>
                      </a:r>
                      <a:endParaRPr lang="en-US" sz="12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Recess</a:t>
                      </a:r>
                      <a:endParaRPr lang="en-US" sz="1200" b="0" i="0" u="none" strike="noStrike">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5:45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127609061"/>
                  </a:ext>
                </a:extLst>
              </a:tr>
              <a:tr h="204182">
                <a:tc>
                  <a:txBody>
                    <a:bodyPr/>
                    <a:lstStyle/>
                    <a:p>
                      <a:pPr algn="ctr" fontAlgn="t"/>
                      <a:endParaRPr lang="en-US" sz="1200" b="0" i="0" u="none" strike="noStrike">
                        <a:solidFill>
                          <a:srgbClr val="000000"/>
                        </a:solidFill>
                        <a:effectLst/>
                        <a:latin typeface="Times New Roman1"/>
                      </a:endParaRPr>
                    </a:p>
                  </a:txBody>
                  <a:tcPr marL="6605" marR="6605" marT="6605" marB="0"/>
                </a:tc>
                <a:tc>
                  <a:txBody>
                    <a:bodyPr/>
                    <a:lstStyle/>
                    <a:p>
                      <a:pPr algn="l" fontAlgn="t"/>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726255614"/>
                  </a:ext>
                </a:extLst>
              </a:tr>
              <a:tr h="254465">
                <a:tc>
                  <a:txBody>
                    <a:bodyPr/>
                    <a:lstStyle/>
                    <a:p>
                      <a:pPr algn="ctr" fontAlgn="t"/>
                      <a:endParaRPr lang="en-US" sz="1200" b="0" i="0" u="none" strike="noStrike">
                        <a:solidFill>
                          <a:srgbClr val="000000"/>
                        </a:solidFill>
                        <a:effectLst/>
                        <a:latin typeface="Times New Roman1"/>
                      </a:endParaRPr>
                    </a:p>
                  </a:txBody>
                  <a:tcPr marL="6605" marR="6605" marT="6605" marB="0"/>
                </a:tc>
                <a:tc>
                  <a:txBody>
                    <a:bodyPr/>
                    <a:lstStyle/>
                    <a:p>
                      <a:pPr algn="l" fontAlgn="b"/>
                      <a:endParaRPr lang="en-US" sz="1200" b="0" i="0" u="none" strike="noStrike">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617654561"/>
                  </a:ext>
                </a:extLst>
              </a:tr>
              <a:tr h="220537">
                <a:tc>
                  <a:txBody>
                    <a:bodyPr/>
                    <a:lstStyle/>
                    <a:p>
                      <a:pPr algn="ctr" fontAlgn="t"/>
                      <a:r>
                        <a:rPr lang="en-US" sz="1200" u="none" strike="noStrike">
                          <a:effectLst/>
                        </a:rPr>
                        <a:t>2</a:t>
                      </a:r>
                      <a:endParaRPr lang="en-US" sz="1200" b="1" i="0" u="none" strike="noStrike">
                        <a:solidFill>
                          <a:srgbClr val="000000"/>
                        </a:solidFill>
                        <a:effectLst/>
                        <a:latin typeface="Times New Roman1"/>
                      </a:endParaRPr>
                    </a:p>
                  </a:txBody>
                  <a:tcPr marL="6605" marR="6605" marT="6605" marB="0"/>
                </a:tc>
                <a:tc>
                  <a:txBody>
                    <a:bodyPr/>
                    <a:lstStyle/>
                    <a:p>
                      <a:pPr algn="ctr" fontAlgn="b"/>
                      <a:r>
                        <a:rPr lang="en-US" sz="1200" u="none" strike="noStrike" dirty="0">
                          <a:effectLst/>
                        </a:rPr>
                        <a:t>Wednesday PM2 session  KONA 3</a:t>
                      </a:r>
                      <a:endParaRPr lang="en-US" sz="1200" b="1" i="0" u="none" strike="noStrike" dirty="0">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Arial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677113066"/>
                  </a:ext>
                </a:extLst>
              </a:tr>
              <a:tr h="204182">
                <a:tc>
                  <a:txBody>
                    <a:bodyPr/>
                    <a:lstStyle/>
                    <a:p>
                      <a:pPr algn="ctr" fontAlgn="t"/>
                      <a:r>
                        <a:rPr lang="en-US" sz="1100" u="none" strike="noStrike">
                          <a:effectLst/>
                        </a:rPr>
                        <a:t>2.1</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Call to Order 802.24.1 Task Group</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530165226"/>
                  </a:ext>
                </a:extLst>
              </a:tr>
              <a:tr h="204182">
                <a:tc>
                  <a:txBody>
                    <a:bodyPr/>
                    <a:lstStyle/>
                    <a:p>
                      <a:pPr algn="ctr" fontAlgn="t"/>
                      <a:r>
                        <a:rPr lang="en-US" sz="1100" u="none" strike="noStrike">
                          <a:effectLst/>
                        </a:rPr>
                        <a:t>2.2</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802.24 contributions to Nendica</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Godfrey/Marks</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961542500"/>
                  </a:ext>
                </a:extLst>
              </a:tr>
              <a:tr h="204182">
                <a:tc>
                  <a:txBody>
                    <a:bodyPr/>
                    <a:lstStyle/>
                    <a:p>
                      <a:pPr algn="ctr" fontAlgn="t"/>
                      <a:r>
                        <a:rPr lang="en-US" sz="1100" u="none" strike="noStrike">
                          <a:effectLst/>
                        </a:rPr>
                        <a:t>2.3</a:t>
                      </a:r>
                      <a:endParaRPr lang="en-US" sz="11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Review editor comments and finalize Sub 1-GHz white paper for publication</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61632500"/>
                  </a:ext>
                </a:extLst>
              </a:tr>
              <a:tr h="204182">
                <a:tc>
                  <a:txBody>
                    <a:bodyPr/>
                    <a:lstStyle/>
                    <a:p>
                      <a:pPr algn="ctr" fontAlgn="t"/>
                      <a:r>
                        <a:rPr lang="en-US" sz="1100" u="none" strike="noStrike">
                          <a:effectLst/>
                        </a:rPr>
                        <a:t>2.4</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Development and Editing of TSN White Paper</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4:40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122905432"/>
                  </a:ext>
                </a:extLst>
              </a:tr>
              <a:tr h="204182">
                <a:tc>
                  <a:txBody>
                    <a:bodyPr/>
                    <a:lstStyle/>
                    <a:p>
                      <a:pPr algn="ctr" fontAlgn="t"/>
                      <a:r>
                        <a:rPr lang="en-US" sz="1100" u="none" strike="noStrike">
                          <a:effectLst/>
                        </a:rPr>
                        <a:t>2.5</a:t>
                      </a:r>
                      <a:endParaRPr lang="en-US" sz="11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2019 Planning</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094474819"/>
                  </a:ext>
                </a:extLst>
              </a:tr>
              <a:tr h="204182">
                <a:tc>
                  <a:txBody>
                    <a:bodyPr/>
                    <a:lstStyle/>
                    <a:p>
                      <a:pPr algn="ctr" fontAlgn="t"/>
                      <a:r>
                        <a:rPr lang="en-US" sz="1100" u="none" strike="noStrike">
                          <a:effectLst/>
                        </a:rPr>
                        <a:t>2.6</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Closing / Action Items / Adjourn</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dirty="0">
                          <a:effectLst/>
                        </a:rPr>
                        <a:t>5:20 PM</a:t>
                      </a:r>
                      <a:endParaRPr lang="en-US" sz="1200" b="0" i="0" u="none" strike="noStrike" dirty="0">
                        <a:solidFill>
                          <a:srgbClr val="000000"/>
                        </a:solidFill>
                        <a:effectLst/>
                        <a:latin typeface="Times New Roman1"/>
                      </a:endParaRPr>
                    </a:p>
                  </a:txBody>
                  <a:tcPr marL="6605" marR="6605" marT="6605" marB="0" anchor="b"/>
                </a:tc>
                <a:extLst>
                  <a:ext uri="{0D108BD9-81ED-4DB2-BD59-A6C34878D82A}">
                    <a16:rowId xmlns:a16="http://schemas.microsoft.com/office/drawing/2014/main" val="1513160022"/>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fontScale="62500" lnSpcReduction="20000"/>
          </a:bodyPr>
          <a:lstStyle/>
          <a:p>
            <a:endParaRPr lang="en-US" dirty="0"/>
          </a:p>
          <a:p>
            <a:r>
              <a:rPr lang="en-US" dirty="0"/>
              <a:t>Approve July minutes</a:t>
            </a:r>
          </a:p>
          <a:p>
            <a:pPr lvl="1"/>
            <a:r>
              <a:rPr lang="en-US" dirty="0"/>
              <a:t>24-18-0017r1 </a:t>
            </a:r>
          </a:p>
          <a:p>
            <a:pPr lvl="1"/>
            <a:endParaRPr lang="en-US" dirty="0"/>
          </a:p>
          <a:p>
            <a:pPr lvl="1"/>
            <a:endParaRPr lang="en-US" dirty="0"/>
          </a:p>
          <a:p>
            <a:r>
              <a:rPr lang="en-US" dirty="0"/>
              <a:t>TAG Action Items from July:</a:t>
            </a:r>
          </a:p>
          <a:p>
            <a:pPr lvl="1"/>
            <a:r>
              <a:rPr lang="en-US" dirty="0"/>
              <a:t>Farrokh </a:t>
            </a:r>
            <a:r>
              <a:rPr lang="en-US" dirty="0" err="1"/>
              <a:t>Khatibi</a:t>
            </a:r>
            <a:r>
              <a:rPr lang="en-US" dirty="0"/>
              <a:t> will provide introduction to ATIS group for liaison on classifying IoT services, and their characteristics, and communication link requirements</a:t>
            </a:r>
          </a:p>
          <a:p>
            <a:pPr lvl="1"/>
            <a:r>
              <a:rPr lang="en-US" dirty="0"/>
              <a:t>Establish Liaison with IEC SC25 for single pair ethernet. Chris will base on IEC SEG 8 request</a:t>
            </a:r>
          </a:p>
          <a:p>
            <a:pPr lvl="1"/>
            <a:r>
              <a:rPr lang="en-US" dirty="0"/>
              <a:t>Call for Comments on TSN and SPE white papers </a:t>
            </a:r>
          </a:p>
          <a:p>
            <a:pPr lvl="1"/>
            <a:r>
              <a:rPr lang="en-US" dirty="0"/>
              <a:t>Request Ludwig Winkel to provide P2413 Update in September</a:t>
            </a:r>
          </a:p>
          <a:p>
            <a:pPr lvl="1"/>
            <a:r>
              <a:rPr lang="en-US" dirty="0"/>
              <a:t>Request IoT Use Cases from Wi-Fi Alliance IoT MSTG</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r>
              <a:rPr lang="en-US" dirty="0"/>
              <a:t>Liaison Request sent to SEG8</a:t>
            </a:r>
          </a:p>
          <a:p>
            <a:r>
              <a:rPr lang="en-US" dirty="0"/>
              <a:t>Next SEG 8 meeting Sept 25-26</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32399</TotalTime>
  <Words>1609</Words>
  <Application>Microsoft Office PowerPoint</Application>
  <PresentationFormat>On-screen Show (4:3)</PresentationFormat>
  <Paragraphs>279</Paragraphs>
  <Slides>19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MS Gothic</vt:lpstr>
      <vt:lpstr>ＭＳ Ｐゴシック</vt:lpstr>
      <vt:lpstr>Arial</vt:lpstr>
      <vt:lpstr>Arial1</vt:lpstr>
      <vt:lpstr>Helvetica</vt:lpstr>
      <vt:lpstr>Monotype Sorts</vt:lpstr>
      <vt:lpstr>Times New Roman</vt:lpstr>
      <vt:lpstr>Times New Roman1</vt:lpstr>
      <vt:lpstr>Office Theme</vt:lpstr>
      <vt:lpstr>802.24 Vertical Applications TAG</vt:lpstr>
      <vt:lpstr>802.24 Overview</vt:lpstr>
      <vt:lpstr>Agenda – 802.24-18-0019r0</vt:lpstr>
      <vt:lpstr>Guidelines for IEEE-SA Meetings</vt:lpstr>
      <vt:lpstr>Participation in IEEE 802 Meetings</vt:lpstr>
      <vt:lpstr>Administration</vt:lpstr>
      <vt:lpstr>802.24 TAG</vt:lpstr>
      <vt:lpstr>Liaison with IEC SEG8</vt:lpstr>
      <vt:lpstr>Tuesday 802.24.1</vt:lpstr>
      <vt:lpstr>ITU and Radio Regulatory Items</vt:lpstr>
      <vt:lpstr>CEN-CENELEC-ETSI  Smart Grid Coordination Group</vt:lpstr>
      <vt:lpstr>IEEE PSCC TF S6 </vt:lpstr>
      <vt:lpstr>802.15.4g and 802.11ah Coexistence</vt:lpstr>
      <vt:lpstr>Wednesday 802.24.1 Smart Grid TG</vt:lpstr>
      <vt:lpstr>Nendica</vt:lpstr>
      <vt:lpstr>Sub 1 GHz White Paper</vt:lpstr>
      <vt:lpstr>TSN White Paper</vt:lpstr>
      <vt:lpstr>2019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572</cp:revision>
  <cp:lastPrinted>1998-02-10T13:28:06Z</cp:lastPrinted>
  <dcterms:created xsi:type="dcterms:W3CDTF">2015-05-13T21:49:41Z</dcterms:created>
  <dcterms:modified xsi:type="dcterms:W3CDTF">2018-09-10T18:39:02Z</dcterms:modified>
</cp:coreProperties>
</file>