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8" r:id="rId2"/>
    <p:sldId id="447" r:id="rId3"/>
    <p:sldId id="285" r:id="rId4"/>
    <p:sldId id="414" r:id="rId5"/>
    <p:sldId id="418" r:id="rId6"/>
    <p:sldId id="259" r:id="rId7"/>
    <p:sldId id="270" r:id="rId8"/>
    <p:sldId id="422" r:id="rId9"/>
    <p:sldId id="439" r:id="rId10"/>
    <p:sldId id="325" r:id="rId11"/>
    <p:sldId id="415" r:id="rId12"/>
    <p:sldId id="450" r:id="rId13"/>
    <p:sldId id="452" r:id="rId14"/>
    <p:sldId id="453" r:id="rId15"/>
    <p:sldId id="454" r:id="rId16"/>
    <p:sldId id="406" r:id="rId17"/>
    <p:sldId id="458" r:id="rId18"/>
    <p:sldId id="448" r:id="rId19"/>
    <p:sldId id="433" r:id="rId20"/>
    <p:sldId id="446" r:id="rId21"/>
    <p:sldId id="434" r:id="rId22"/>
    <p:sldId id="416" r:id="rId23"/>
    <p:sldId id="396" r:id="rId24"/>
    <p:sldId id="455" r:id="rId25"/>
    <p:sldId id="457" r:id="rId26"/>
    <p:sldId id="391"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849" autoAdjust="0"/>
    <p:restoredTop sz="94099" autoAdjust="0"/>
  </p:normalViewPr>
  <p:slideViewPr>
    <p:cSldViewPr>
      <p:cViewPr varScale="1">
        <p:scale>
          <a:sx n="129" d="100"/>
          <a:sy n="129" d="100"/>
        </p:scale>
        <p:origin x="845" y="101"/>
      </p:cViewPr>
      <p:guideLst>
        <p:guide orient="horz" pos="2160"/>
        <p:guide pos="288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3379"/>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283869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4</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1154113" y="701675"/>
            <a:ext cx="4625975"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367AA807-0286-48C5-BA86-F5C81498613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E794D6E-7AE0-4D28-8C31-5FC1772FD34E}" type="slidenum">
              <a:rPr lang="en-US" altLang="en-US" smtClean="0"/>
              <a:pPr>
                <a:spcBef>
                  <a:spcPct val="0"/>
                </a:spcBef>
              </a:pPr>
              <a:t>5</a:t>
            </a:fld>
            <a:endParaRPr lang="en-US" altLang="en-US"/>
          </a:p>
        </p:txBody>
      </p:sp>
      <p:sp>
        <p:nvSpPr>
          <p:cNvPr id="24579" name="Text Box 1">
            <a:extLst>
              <a:ext uri="{FF2B5EF4-FFF2-40B4-BE49-F238E27FC236}">
                <a16:creationId xmlns:a16="http://schemas.microsoft.com/office/drawing/2014/main" id="{B66808D5-2D28-43F4-84CD-B9B25DA92788}"/>
              </a:ext>
            </a:extLst>
          </p:cNvPr>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sz="1400" b="1">
                <a:solidFill>
                  <a:srgbClr val="000000"/>
                </a:solidFill>
                <a:ea typeface="MS Gothic" panose="020B0609070205080204" pitchFamily="49" charset="-128"/>
              </a:rPr>
              <a:t>doc.: ec-16-0149-00-00EC</a:t>
            </a:r>
          </a:p>
        </p:txBody>
      </p:sp>
      <p:sp>
        <p:nvSpPr>
          <p:cNvPr id="24580" name="Text Box 2">
            <a:extLst>
              <a:ext uri="{FF2B5EF4-FFF2-40B4-BE49-F238E27FC236}">
                <a16:creationId xmlns:a16="http://schemas.microsoft.com/office/drawing/2014/main" id="{0DA99791-8E72-47AD-9550-FF5AA1F2CFE3}"/>
              </a:ext>
            </a:extLst>
          </p:cNvPr>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r>
              <a:rPr lang="en-US" altLang="en-US" sz="1400" b="1">
                <a:solidFill>
                  <a:srgbClr val="000000"/>
                </a:solidFill>
                <a:ea typeface="MS Gothic" panose="020B0609070205080204" pitchFamily="49" charset="-128"/>
              </a:rPr>
              <a:t>November 2016</a:t>
            </a:r>
          </a:p>
        </p:txBody>
      </p:sp>
      <p:sp>
        <p:nvSpPr>
          <p:cNvPr id="24581" name="Text Box 3">
            <a:extLst>
              <a:ext uri="{FF2B5EF4-FFF2-40B4-BE49-F238E27FC236}">
                <a16:creationId xmlns:a16="http://schemas.microsoft.com/office/drawing/2014/main" id="{9982B997-B3F6-4E8C-85A7-2653F1746568}"/>
              </a:ext>
            </a:extLst>
          </p:cNvPr>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Dorothy Stanley, HP Enterprise</a:t>
            </a:r>
          </a:p>
        </p:txBody>
      </p:sp>
      <p:sp>
        <p:nvSpPr>
          <p:cNvPr id="24582" name="Text Box 4">
            <a:extLst>
              <a:ext uri="{FF2B5EF4-FFF2-40B4-BE49-F238E27FC236}">
                <a16:creationId xmlns:a16="http://schemas.microsoft.com/office/drawing/2014/main" id="{6892924C-9C20-4926-B404-6C58F167794B}"/>
              </a:ext>
            </a:extLst>
          </p:cNvPr>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Page </a:t>
            </a:r>
            <a:fld id="{06B3BA76-BF87-4573-9B68-3DD1C4901749}" type="slidenum">
              <a:rPr lang="en-US" altLang="en-US">
                <a:solidFill>
                  <a:srgbClr val="000000"/>
                </a:solidFill>
                <a:ea typeface="MS Gothic" panose="020B0609070205080204" pitchFamily="49" charset="-128"/>
              </a:rPr>
              <a:pPr algn="r"/>
              <a:t>5</a:t>
            </a:fld>
            <a:endParaRPr lang="en-US" altLang="en-US">
              <a:solidFill>
                <a:srgbClr val="000000"/>
              </a:solidFill>
              <a:ea typeface="MS Gothic" panose="020B0609070205080204" pitchFamily="49" charset="-128"/>
            </a:endParaRPr>
          </a:p>
        </p:txBody>
      </p:sp>
      <p:sp>
        <p:nvSpPr>
          <p:cNvPr id="24583" name="Rectangle 5">
            <a:extLst>
              <a:ext uri="{FF2B5EF4-FFF2-40B4-BE49-F238E27FC236}">
                <a16:creationId xmlns:a16="http://schemas.microsoft.com/office/drawing/2014/main" id="{2172B4D7-214D-4657-8303-3AD9535B7C2B}"/>
              </a:ext>
            </a:extLst>
          </p:cNvPr>
          <p:cNvSpPr>
            <a:spLocks noGrp="1" noRot="1" noChangeAspect="1" noChangeArrowheads="1" noTextEdit="1"/>
          </p:cNvSpPr>
          <p:nvPr>
            <p:ph type="sldImg"/>
          </p:nvPr>
        </p:nvSpPr>
        <p:spPr>
          <a:xfrm>
            <a:off x="1154113" y="701675"/>
            <a:ext cx="4625975" cy="3468688"/>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84" name="Text Box 6">
            <a:extLst>
              <a:ext uri="{FF2B5EF4-FFF2-40B4-BE49-F238E27FC236}">
                <a16:creationId xmlns:a16="http://schemas.microsoft.com/office/drawing/2014/main" id="{6AB62589-AA99-4E90-A6AF-68A32DADA486}"/>
              </a:ext>
            </a:extLst>
          </p:cNvPr>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endParaRPr lang="en-US" altLang="en-US"/>
          </a:p>
        </p:txBody>
      </p:sp>
    </p:spTree>
    <p:extLst>
      <p:ext uri="{BB962C8B-B14F-4D97-AF65-F5344CB8AC3E}">
        <p14:creationId xmlns:p14="http://schemas.microsoft.com/office/powerpoint/2010/main" val="201092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a:pPr/>
              <a:t>‹#›</a:t>
            </a:fld>
            <a:endParaRPr lang="en-US" altLang="en-US"/>
          </a:p>
        </p:txBody>
      </p:sp>
    </p:spTree>
    <p:extLst>
      <p:ext uri="{BB962C8B-B14F-4D97-AF65-F5344CB8AC3E}">
        <p14:creationId xmlns:p14="http://schemas.microsoft.com/office/powerpoint/2010/main" val="2316939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a:pPr/>
              <a:t>‹#›</a:t>
            </a:fld>
            <a:endParaRPr lang="en-US" altLang="en-US"/>
          </a:p>
        </p:txBody>
      </p:sp>
    </p:spTree>
    <p:extLst>
      <p:ext uri="{BB962C8B-B14F-4D97-AF65-F5344CB8AC3E}">
        <p14:creationId xmlns:p14="http://schemas.microsoft.com/office/powerpoint/2010/main" val="2957152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a:pPr/>
              <a:t>‹#›</a:t>
            </a:fld>
            <a:endParaRPr lang="en-US" altLang="en-US"/>
          </a:p>
        </p:txBody>
      </p:sp>
    </p:spTree>
    <p:extLst>
      <p:ext uri="{BB962C8B-B14F-4D97-AF65-F5344CB8AC3E}">
        <p14:creationId xmlns:p14="http://schemas.microsoft.com/office/powerpoint/2010/main" val="65126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a:pPr/>
              <a:t>‹#›</a:t>
            </a:fld>
            <a:endParaRPr lang="en-US" altLang="en-US"/>
          </a:p>
        </p:txBody>
      </p:sp>
    </p:spTree>
    <p:extLst>
      <p:ext uri="{BB962C8B-B14F-4D97-AF65-F5344CB8AC3E}">
        <p14:creationId xmlns:p14="http://schemas.microsoft.com/office/powerpoint/2010/main" val="1516266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dirty="0"/>
              <a:t>Tim Godfrey, EPRI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a:pPr/>
              <a:t>‹#›</a:t>
            </a:fld>
            <a:endParaRPr lang="en-US" altLang="en-US"/>
          </a:p>
        </p:txBody>
      </p:sp>
    </p:spTree>
    <p:extLst>
      <p:ext uri="{BB962C8B-B14F-4D97-AF65-F5344CB8AC3E}">
        <p14:creationId xmlns:p14="http://schemas.microsoft.com/office/powerpoint/2010/main" val="2088099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dirty="0"/>
              <a:t>Tim Godfrey, EPRI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a:pPr/>
              <a:t>‹#›</a:t>
            </a:fld>
            <a:endParaRPr lang="en-US" altLang="en-US"/>
          </a:p>
        </p:txBody>
      </p:sp>
    </p:spTree>
    <p:extLst>
      <p:ext uri="{BB962C8B-B14F-4D97-AF65-F5344CB8AC3E}">
        <p14:creationId xmlns:p14="http://schemas.microsoft.com/office/powerpoint/2010/main" val="3244944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dirty="0"/>
              <a:t>Tim Godfrey, EPRI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a:pPr/>
              <a:t>‹#›</a:t>
            </a:fld>
            <a:endParaRPr lang="en-US" altLang="en-US"/>
          </a:p>
        </p:txBody>
      </p:sp>
    </p:spTree>
    <p:extLst>
      <p:ext uri="{BB962C8B-B14F-4D97-AF65-F5344CB8AC3E}">
        <p14:creationId xmlns:p14="http://schemas.microsoft.com/office/powerpoint/2010/main" val="3166894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a:pPr/>
              <a:t>‹#›</a:t>
            </a:fld>
            <a:endParaRPr lang="en-US" altLang="en-US"/>
          </a:p>
        </p:txBody>
      </p:sp>
    </p:spTree>
    <p:extLst>
      <p:ext uri="{BB962C8B-B14F-4D97-AF65-F5344CB8AC3E}">
        <p14:creationId xmlns:p14="http://schemas.microsoft.com/office/powerpoint/2010/main" val="720302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Tim Godfrey, EPRI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a:pPr/>
              <a:t>‹#›</a:t>
            </a:fld>
            <a:endParaRPr lang="en-US" altLang="en-US"/>
          </a:p>
        </p:txBody>
      </p:sp>
      <p:sp>
        <p:nvSpPr>
          <p:cNvPr id="1031" name="Rectangle 7"/>
          <p:cNvSpPr>
            <a:spLocks noChangeArrowheads="1"/>
          </p:cNvSpPr>
          <p:nvPr/>
        </p:nvSpPr>
        <p:spPr bwMode="auto">
          <a:xfrm>
            <a:off x="4267200" y="394156"/>
            <a:ext cx="4191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802.24-18-0016r2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7"/>
          <p:cNvSpPr>
            <a:spLocks noChangeArrowheads="1"/>
          </p:cNvSpPr>
          <p:nvPr userDrawn="1"/>
        </p:nvSpPr>
        <p:spPr bwMode="auto">
          <a:xfrm>
            <a:off x="685800" y="381000"/>
            <a:ext cx="4343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July 2018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17/24-17-0006-12-sgtg-tsn-utility-applications-white-paper.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24/dcn/15/24-15-0036-02-IoTg-internet-of-things-iot-overview-white-paper-draft.pdf"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July 2018 Meeting</a:t>
            </a:r>
          </a:p>
          <a:p>
            <a:endParaRPr lang="en-US" dirty="0"/>
          </a:p>
          <a:p>
            <a:r>
              <a:rPr lang="en-US" dirty="0"/>
              <a:t>San Diego, CA, USA</a:t>
            </a: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chor="t" anchorCtr="0"/>
          <a:lstStyle/>
          <a:p>
            <a:r>
              <a:rPr lang="en-US" dirty="0"/>
              <a:t>Tuesday 802.24.1</a:t>
            </a:r>
          </a:p>
        </p:txBody>
      </p:sp>
      <p:sp>
        <p:nvSpPr>
          <p:cNvPr id="7" name="Text Placeholder 6"/>
          <p:cNvSpPr>
            <a:spLocks noGrp="1"/>
          </p:cNvSpPr>
          <p:nvPr>
            <p:ph type="body" idx="1"/>
          </p:nvPr>
        </p:nvSpPr>
        <p:spPr/>
        <p:txBody>
          <a:bodyPr/>
          <a:lstStyle/>
          <a:p>
            <a:pPr algn="ctr"/>
            <a:r>
              <a:rPr lang="en-US" sz="4000" dirty="0"/>
              <a:t>Smart Grid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10</a:t>
            </a:fld>
            <a:endParaRPr lang="en-US" altLang="en-US"/>
          </a:p>
        </p:txBody>
      </p:sp>
    </p:spTree>
    <p:extLst>
      <p:ext uri="{BB962C8B-B14F-4D97-AF65-F5344CB8AC3E}">
        <p14:creationId xmlns:p14="http://schemas.microsoft.com/office/powerpoint/2010/main" val="15377654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ITU and Radio Regulatory Items</a:t>
            </a:r>
          </a:p>
        </p:txBody>
      </p:sp>
      <p:sp>
        <p:nvSpPr>
          <p:cNvPr id="7" name="Content Placeholder 6"/>
          <p:cNvSpPr>
            <a:spLocks noGrp="1"/>
          </p:cNvSpPr>
          <p:nvPr>
            <p:ph idx="1"/>
          </p:nvPr>
        </p:nvSpPr>
        <p:spPr>
          <a:xfrm>
            <a:off x="685800" y="1676399"/>
            <a:ext cx="7772400" cy="4799013"/>
          </a:xfrm>
        </p:spPr>
        <p:txBody>
          <a:bodyPr>
            <a:normAutofit fontScale="92500" lnSpcReduction="20000"/>
          </a:bodyPr>
          <a:lstStyle/>
          <a:p>
            <a:pPr marL="457200" lvl="1" indent="0">
              <a:buNone/>
            </a:pPr>
            <a:endParaRPr lang="en-US" dirty="0"/>
          </a:p>
          <a:p>
            <a:r>
              <a:rPr lang="en-US" dirty="0"/>
              <a:t>Update from 802.18</a:t>
            </a:r>
          </a:p>
          <a:p>
            <a:endParaRPr lang="en-US" dirty="0"/>
          </a:p>
          <a:p>
            <a:r>
              <a:rPr lang="en-US" dirty="0"/>
              <a:t>From May meeting</a:t>
            </a:r>
          </a:p>
          <a:p>
            <a:pPr lvl="1"/>
            <a:r>
              <a:rPr lang="en-US" dirty="0"/>
              <a:t>Any action on FCC notice on 3.7 – 4.2 GHz? Sharing rules similar to CBRS?</a:t>
            </a:r>
          </a:p>
          <a:p>
            <a:pPr lvl="1"/>
            <a:r>
              <a:rPr lang="en-US" dirty="0"/>
              <a:t>Implication of CBRS rules for Smart Grid FANs  - topic for white paper? </a:t>
            </a:r>
          </a:p>
          <a:p>
            <a:r>
              <a:rPr lang="en-US" dirty="0"/>
              <a:t>OFCOM – question on IoT – is it OK to not have special bands for IoT. </a:t>
            </a:r>
          </a:p>
          <a:p>
            <a:pPr lvl="1"/>
            <a:r>
              <a:rPr lang="en-US" dirty="0"/>
              <a:t>In general, IoT is now handled in ISM and commercial licensed spectrum. </a:t>
            </a:r>
          </a:p>
          <a:p>
            <a:pPr lvl="1"/>
            <a:endParaRPr lang="en-US" dirty="0"/>
          </a:p>
          <a:p>
            <a:endParaRPr lang="en-US" dirty="0"/>
          </a:p>
          <a:p>
            <a:pPr lvl="1"/>
            <a:endParaRPr lang="en-US" dirty="0"/>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A42A6F1F-89D0-4C7C-88C0-E46BC40C428C}" type="slidenum">
              <a:rPr lang="en-US" altLang="en-US" smtClean="0"/>
              <a:pPr/>
              <a:t>11</a:t>
            </a:fld>
            <a:endParaRPr lang="en-US" altLang="en-US"/>
          </a:p>
        </p:txBody>
      </p:sp>
    </p:spTree>
    <p:extLst>
      <p:ext uri="{BB962C8B-B14F-4D97-AF65-F5344CB8AC3E}">
        <p14:creationId xmlns:p14="http://schemas.microsoft.com/office/powerpoint/2010/main" val="14399382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a:t>
            </a:r>
          </a:p>
        </p:txBody>
      </p:sp>
      <p:sp>
        <p:nvSpPr>
          <p:cNvPr id="3" name="Content Placeholder 2"/>
          <p:cNvSpPr>
            <a:spLocks noGrp="1"/>
          </p:cNvSpPr>
          <p:nvPr>
            <p:ph idx="1"/>
          </p:nvPr>
        </p:nvSpPr>
        <p:spPr>
          <a:xfrm>
            <a:off x="685800" y="1981200"/>
            <a:ext cx="7848600" cy="4114800"/>
          </a:xfrm>
        </p:spPr>
        <p:txBody>
          <a:bodyPr>
            <a:normAutofit fontScale="70000" lnSpcReduction="20000"/>
          </a:bodyPr>
          <a:lstStyle/>
          <a:p>
            <a:r>
              <a:rPr lang="en-US" dirty="0"/>
              <a:t>At plenary meetings – review upcoming needs and opportunities for 802.24 projects.</a:t>
            </a:r>
          </a:p>
          <a:p>
            <a:endParaRPr lang="en-US" dirty="0"/>
          </a:p>
          <a:p>
            <a:r>
              <a:rPr lang="en-US" dirty="0"/>
              <a:t>Are there any new utility industry activities or organizations that could benefit from a liaison to 802.24?</a:t>
            </a:r>
          </a:p>
          <a:p>
            <a:pPr lvl="1"/>
            <a:r>
              <a:rPr lang="en-US" dirty="0"/>
              <a:t>ATIS is developing spreadsheet to classify IoT services, and their characteristics, and communication link requirements.  Establish a liaison with that group. </a:t>
            </a:r>
          </a:p>
          <a:p>
            <a:pPr lvl="1"/>
            <a:r>
              <a:rPr lang="en-US" dirty="0"/>
              <a:t>Potentially have a liaison request by September meeting</a:t>
            </a:r>
          </a:p>
          <a:p>
            <a:pPr lvl="1"/>
            <a:endParaRPr lang="en-US" dirty="0"/>
          </a:p>
          <a:p>
            <a:r>
              <a:rPr lang="en-US" dirty="0"/>
              <a:t>Can we progress or expand the activities of the IoT Task Group?</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1170760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 (.2)</a:t>
            </a:r>
          </a:p>
        </p:txBody>
      </p:sp>
      <p:sp>
        <p:nvSpPr>
          <p:cNvPr id="3" name="Content Placeholder 2"/>
          <p:cNvSpPr>
            <a:spLocks noGrp="1"/>
          </p:cNvSpPr>
          <p:nvPr>
            <p:ph idx="1"/>
          </p:nvPr>
        </p:nvSpPr>
        <p:spPr/>
        <p:txBody>
          <a:bodyPr>
            <a:normAutofit/>
          </a:bodyPr>
          <a:lstStyle/>
          <a:p>
            <a:r>
              <a:rPr lang="en-US" dirty="0"/>
              <a:t>802.24 white paper on </a:t>
            </a:r>
            <a:r>
              <a:rPr lang="en-US" dirty="0" err="1"/>
              <a:t>IoT</a:t>
            </a:r>
            <a:r>
              <a:rPr lang="en-US" dirty="0"/>
              <a:t> and P2413?  </a:t>
            </a:r>
          </a:p>
          <a:p>
            <a:pPr lvl="1"/>
            <a:r>
              <a:rPr lang="en-US" dirty="0"/>
              <a:t>Maybe more towards completion of P2413? </a:t>
            </a:r>
          </a:p>
          <a:p>
            <a:pPr lvl="1"/>
            <a:r>
              <a:rPr lang="en-US" dirty="0"/>
              <a:t>Agnostic to underlying communications, but applicable to all 802 standards. </a:t>
            </a:r>
          </a:p>
          <a:p>
            <a:pPr lvl="1"/>
            <a:r>
              <a:rPr lang="en-US" dirty="0"/>
              <a:t>Highlight the relationship between P2413 and 802 standards</a:t>
            </a:r>
          </a:p>
          <a:p>
            <a:r>
              <a:rPr lang="en-US" dirty="0">
                <a:highlight>
                  <a:srgbClr val="FFFF00"/>
                </a:highlight>
              </a:rPr>
              <a:t>Discuss in 802.24.2</a:t>
            </a:r>
          </a:p>
          <a:p>
            <a:pPr lvl="1"/>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37956437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a:t>
            </a:r>
          </a:p>
        </p:txBody>
      </p:sp>
      <p:sp>
        <p:nvSpPr>
          <p:cNvPr id="3" name="Content Placeholder 2"/>
          <p:cNvSpPr>
            <a:spLocks noGrp="1"/>
          </p:cNvSpPr>
          <p:nvPr>
            <p:ph idx="1"/>
          </p:nvPr>
        </p:nvSpPr>
        <p:spPr>
          <a:xfrm>
            <a:off x="685800" y="1447801"/>
            <a:ext cx="7772400" cy="5027612"/>
          </a:xfrm>
        </p:spPr>
        <p:txBody>
          <a:bodyPr>
            <a:normAutofit fontScale="47500" lnSpcReduction="20000"/>
          </a:bodyPr>
          <a:lstStyle/>
          <a:p>
            <a:r>
              <a:rPr lang="en-US" dirty="0"/>
              <a:t>802.15.12 ULI</a:t>
            </a:r>
          </a:p>
          <a:p>
            <a:pPr lvl="1"/>
            <a:r>
              <a:rPr lang="en-US" dirty="0"/>
              <a:t>Incorporating features from 802.15.9 RP which are currently used in utility networking into ULI standard</a:t>
            </a:r>
          </a:p>
          <a:p>
            <a:pPr lvl="1"/>
            <a:r>
              <a:rPr lang="en-US" dirty="0"/>
              <a:t>Some other areas of potential interest</a:t>
            </a:r>
          </a:p>
          <a:p>
            <a:pPr lvl="1"/>
            <a:r>
              <a:rPr lang="en-US" dirty="0"/>
              <a:t>Develop use cases and examples of an integrated multi-802 network including 802.15.   Explain the 48/64 bit bridging issues and solutions. </a:t>
            </a:r>
          </a:p>
          <a:p>
            <a:pPr lvl="1"/>
            <a:r>
              <a:rPr lang="en-US" dirty="0"/>
              <a:t>Still in development  (review again at end of 2018)</a:t>
            </a:r>
          </a:p>
          <a:p>
            <a:endParaRPr lang="en-US" dirty="0"/>
          </a:p>
          <a:p>
            <a:r>
              <a:rPr lang="en-US" dirty="0"/>
              <a:t>802.15.4s SMR – spectrum management resources</a:t>
            </a:r>
          </a:p>
          <a:p>
            <a:pPr lvl="1"/>
            <a:r>
              <a:rPr lang="en-US" dirty="0"/>
              <a:t>Can 802.24 provide an input with respect to Smart Grid or IoT? </a:t>
            </a:r>
          </a:p>
          <a:p>
            <a:pPr lvl="1"/>
            <a:r>
              <a:rPr lang="en-US" dirty="0"/>
              <a:t>IEC 65C WG 17 dealing with coexistence management and spectrum policy</a:t>
            </a:r>
          </a:p>
          <a:p>
            <a:pPr lvl="1"/>
            <a:r>
              <a:rPr lang="en-US" dirty="0"/>
              <a:t>ETSI TCRRS  reconfigurable radio systems</a:t>
            </a:r>
          </a:p>
          <a:p>
            <a:pPr lvl="1"/>
            <a:r>
              <a:rPr lang="en-US" dirty="0"/>
              <a:t>ETSI TCERM WG 41 – defining a central coordination point to handle spectrum.</a:t>
            </a:r>
          </a:p>
          <a:p>
            <a:pPr lvl="2"/>
            <a:r>
              <a:rPr lang="en-US" dirty="0"/>
              <a:t>Sharing and increasing coexistence and providing better </a:t>
            </a:r>
            <a:r>
              <a:rPr lang="en-US" dirty="0" err="1"/>
              <a:t>QoS</a:t>
            </a:r>
            <a:r>
              <a:rPr lang="en-US" dirty="0"/>
              <a:t> </a:t>
            </a:r>
          </a:p>
          <a:p>
            <a:pPr lvl="1"/>
            <a:r>
              <a:rPr lang="en-US" dirty="0"/>
              <a:t>Nov 2017:</a:t>
            </a:r>
          </a:p>
          <a:p>
            <a:pPr lvl="2"/>
            <a:r>
              <a:rPr lang="en-US" dirty="0"/>
              <a:t>May be useful for dynamic radio management identified by utilities as import for future network deployments</a:t>
            </a:r>
          </a:p>
          <a:p>
            <a:pPr lvl="2"/>
            <a:r>
              <a:rPr lang="en-US" dirty="0"/>
              <a:t>4s resource management is defined, but now how they are used</a:t>
            </a:r>
          </a:p>
          <a:p>
            <a:pPr lvl="2"/>
            <a:r>
              <a:rPr lang="en-US" dirty="0"/>
              <a:t>White paper could cover how adaptation and resource management are accomplished.</a:t>
            </a:r>
          </a:p>
          <a:p>
            <a:pPr lvl="2"/>
            <a:r>
              <a:rPr lang="en-US" dirty="0"/>
              <a:t>Including use of metrics for management.  Cross-standard application of metrics</a:t>
            </a:r>
          </a:p>
          <a:p>
            <a:pPr lvl="2"/>
            <a:r>
              <a:rPr lang="en-US" dirty="0"/>
              <a:t>Dynamic adaptability of 802.15.4 networks in the same spectrum as other 802 standards</a:t>
            </a:r>
          </a:p>
          <a:p>
            <a:pPr lvl="2"/>
            <a:r>
              <a:rPr lang="en-US" dirty="0"/>
              <a:t>Compare and contrast with link adaptation in other 802 standards</a:t>
            </a:r>
          </a:p>
          <a:p>
            <a:pPr lvl="1"/>
            <a:r>
              <a:rPr lang="en-US" dirty="0"/>
              <a:t>July 2018</a:t>
            </a:r>
          </a:p>
          <a:p>
            <a:pPr lvl="2"/>
            <a:r>
              <a:rPr lang="en-US" dirty="0"/>
              <a:t>Managing radios and link adaptation – a common issue across different radio types.</a:t>
            </a:r>
          </a:p>
          <a:p>
            <a:pPr lvl="2"/>
            <a:r>
              <a:rPr lang="en-US" dirty="0"/>
              <a:t>Is 4s providing needed measurements?  Can 2-way power control be leveraged in grid applications? </a:t>
            </a:r>
          </a:p>
          <a:p>
            <a:pPr lvl="2"/>
            <a:r>
              <a:rPr lang="en-US" dirty="0"/>
              <a:t>Can this standard be used as a “sensor” to understand how to best use 915 MHz ISM? </a:t>
            </a:r>
          </a:p>
          <a:p>
            <a:pPr lvl="2"/>
            <a:r>
              <a:rPr lang="en-US" dirty="0"/>
              <a:t>Could we create an “application guide” for applying 15.4s in sub-1GHz spectrum?  Better sharing/</a:t>
            </a:r>
            <a:r>
              <a:rPr lang="en-US" dirty="0" err="1"/>
              <a:t>coex</a:t>
            </a:r>
            <a:r>
              <a:rPr lang="en-US" dirty="0"/>
              <a:t>?</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204928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Future Opportunities</a:t>
            </a:r>
          </a:p>
        </p:txBody>
      </p:sp>
      <p:sp>
        <p:nvSpPr>
          <p:cNvPr id="3" name="Content Placeholder 2"/>
          <p:cNvSpPr>
            <a:spLocks noGrp="1"/>
          </p:cNvSpPr>
          <p:nvPr>
            <p:ph idx="1"/>
          </p:nvPr>
        </p:nvSpPr>
        <p:spPr>
          <a:xfrm>
            <a:off x="685800" y="1600200"/>
            <a:ext cx="7772400" cy="4495800"/>
          </a:xfrm>
        </p:spPr>
        <p:txBody>
          <a:bodyPr>
            <a:normAutofit fontScale="55000" lnSpcReduction="20000"/>
          </a:bodyPr>
          <a:lstStyle/>
          <a:p>
            <a:r>
              <a:rPr lang="en-US" dirty="0"/>
              <a:t>802.15.4w LPWAN (and links to IETF)</a:t>
            </a:r>
          </a:p>
          <a:p>
            <a:pPr lvl="1"/>
            <a:r>
              <a:rPr lang="en-US" dirty="0"/>
              <a:t>An 802-based alternative to proprietary LPWAN’s</a:t>
            </a:r>
          </a:p>
          <a:p>
            <a:pPr lvl="1"/>
            <a:r>
              <a:rPr lang="en-US" dirty="0"/>
              <a:t>White paper to compare and contrast with other LPWAN technologies? </a:t>
            </a:r>
          </a:p>
          <a:p>
            <a:pPr marL="0" indent="0">
              <a:buNone/>
            </a:pPr>
            <a:endParaRPr lang="en-US" dirty="0"/>
          </a:p>
          <a:p>
            <a:r>
              <a:rPr lang="en-US" dirty="0"/>
              <a:t>See where IG-DEP goes. </a:t>
            </a:r>
          </a:p>
          <a:p>
            <a:pPr lvl="1"/>
            <a:r>
              <a:rPr lang="en-US" dirty="0"/>
              <a:t>Many use cases presented already covered  by 802 standards </a:t>
            </a:r>
          </a:p>
          <a:p>
            <a:pPr lvl="1"/>
            <a:r>
              <a:rPr lang="en-US" dirty="0"/>
              <a:t>Potential application in utility networks for extremely hard to reach endpoints</a:t>
            </a:r>
          </a:p>
          <a:p>
            <a:pPr lvl="1"/>
            <a:r>
              <a:rPr lang="en-US" dirty="0"/>
              <a:t>Extremely low power use cases may be of interest to utility applications</a:t>
            </a:r>
          </a:p>
          <a:p>
            <a:pPr lvl="1"/>
            <a:r>
              <a:rPr lang="en-US" dirty="0"/>
              <a:t>Participation required  to steer to useful work</a:t>
            </a:r>
          </a:p>
          <a:p>
            <a:endParaRPr lang="en-US" dirty="0"/>
          </a:p>
          <a:p>
            <a:r>
              <a:rPr lang="en-US" dirty="0"/>
              <a:t>Applying new bands and channel plans</a:t>
            </a:r>
          </a:p>
          <a:p>
            <a:pPr lvl="1"/>
            <a:r>
              <a:rPr lang="en-US" dirty="0"/>
              <a:t>802.15.4u and 802.15.4v completed. Add bands in various regions for existing 802.15.4 PHYs commonly used in smart grid.</a:t>
            </a:r>
          </a:p>
          <a:p>
            <a:pPr lvl="1"/>
            <a:endParaRPr lang="en-US" dirty="0"/>
          </a:p>
          <a:p>
            <a:r>
              <a:rPr lang="en-US" dirty="0"/>
              <a:t>Action:</a:t>
            </a:r>
          </a:p>
          <a:p>
            <a:pPr lvl="1"/>
            <a:r>
              <a:rPr lang="en-US" dirty="0"/>
              <a:t>Early 2019: Plan update of first white paper to address latest amendments of 802.15.4 w, x, y </a:t>
            </a:r>
          </a:p>
          <a:p>
            <a:endParaRPr lang="en-US" dirty="0"/>
          </a:p>
          <a:p>
            <a:pPr lvl="1"/>
            <a:endParaRPr lang="en-US" dirty="0"/>
          </a:p>
          <a:p>
            <a:pPr marL="457200" lvl="1"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14788383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TSN White Paper</a:t>
            </a:r>
          </a:p>
        </p:txBody>
      </p:sp>
      <p:sp>
        <p:nvSpPr>
          <p:cNvPr id="3" name="Content Placeholder 2"/>
          <p:cNvSpPr>
            <a:spLocks noGrp="1"/>
          </p:cNvSpPr>
          <p:nvPr>
            <p:ph idx="1"/>
          </p:nvPr>
        </p:nvSpPr>
        <p:spPr>
          <a:xfrm>
            <a:off x="685800" y="1752600"/>
            <a:ext cx="7772400" cy="4343400"/>
          </a:xfrm>
        </p:spPr>
        <p:txBody>
          <a:bodyPr>
            <a:normAutofit lnSpcReduction="10000"/>
          </a:bodyPr>
          <a:lstStyle/>
          <a:p>
            <a:r>
              <a:rPr lang="en-US" dirty="0"/>
              <a:t>Draft nearing content-complete</a:t>
            </a:r>
          </a:p>
          <a:p>
            <a:endParaRPr lang="en-US" dirty="0"/>
          </a:p>
          <a:p>
            <a:r>
              <a:rPr lang="en-US" dirty="0"/>
              <a:t>Updated document </a:t>
            </a:r>
            <a:r>
              <a:rPr lang="en-US" dirty="0">
                <a:hlinkClick r:id="rId2"/>
              </a:rPr>
              <a:t>802.24-17-0006r12 </a:t>
            </a:r>
            <a:r>
              <a:rPr lang="en-US" dirty="0"/>
              <a:t>uploaded to Mentor following May meeting.</a:t>
            </a:r>
          </a:p>
          <a:p>
            <a:endParaRPr lang="en-US" dirty="0"/>
          </a:p>
          <a:p>
            <a:r>
              <a:rPr lang="en-US" dirty="0"/>
              <a:t>Resolve embedded comments and gaps, notify 802.1 TSN of updated draft.</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6679397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D5A16-FA3D-4742-A552-FCE06FD81C15}"/>
              </a:ext>
            </a:extLst>
          </p:cNvPr>
          <p:cNvSpPr>
            <a:spLocks noGrp="1"/>
          </p:cNvSpPr>
          <p:nvPr>
            <p:ph type="title"/>
          </p:nvPr>
        </p:nvSpPr>
        <p:spPr/>
        <p:txBody>
          <a:bodyPr/>
          <a:lstStyle/>
          <a:p>
            <a:r>
              <a:rPr lang="en-US" dirty="0"/>
              <a:t>Joint meeting with 802.1 TSN</a:t>
            </a:r>
          </a:p>
        </p:txBody>
      </p:sp>
      <p:sp>
        <p:nvSpPr>
          <p:cNvPr id="3" name="Content Placeholder 2">
            <a:extLst>
              <a:ext uri="{FF2B5EF4-FFF2-40B4-BE49-F238E27FC236}">
                <a16:creationId xmlns:a16="http://schemas.microsoft.com/office/drawing/2014/main" id="{75A5AEE4-1396-44A9-AAFB-67CE614BE846}"/>
              </a:ext>
            </a:extLst>
          </p:cNvPr>
          <p:cNvSpPr>
            <a:spLocks noGrp="1"/>
          </p:cNvSpPr>
          <p:nvPr>
            <p:ph idx="1"/>
          </p:nvPr>
        </p:nvSpPr>
        <p:spPr/>
        <p:txBody>
          <a:bodyPr/>
          <a:lstStyle/>
          <a:p>
            <a:r>
              <a:rPr lang="en-US" dirty="0"/>
              <a:t>Seaport F</a:t>
            </a:r>
          </a:p>
          <a:p>
            <a:r>
              <a:rPr lang="en-US" dirty="0"/>
              <a:t>2</a:t>
            </a:r>
            <a:r>
              <a:rPr lang="en-US" baseline="30000" dirty="0"/>
              <a:t>nd</a:t>
            </a:r>
            <a:r>
              <a:rPr lang="en-US" dirty="0"/>
              <a:t> Level</a:t>
            </a:r>
          </a:p>
          <a:p>
            <a:r>
              <a:rPr lang="en-US" dirty="0"/>
              <a:t>Start at 17:30</a:t>
            </a:r>
          </a:p>
          <a:p>
            <a:endParaRPr lang="en-US" dirty="0"/>
          </a:p>
        </p:txBody>
      </p:sp>
      <p:sp>
        <p:nvSpPr>
          <p:cNvPr id="4" name="Footer Placeholder 3">
            <a:extLst>
              <a:ext uri="{FF2B5EF4-FFF2-40B4-BE49-F238E27FC236}">
                <a16:creationId xmlns:a16="http://schemas.microsoft.com/office/drawing/2014/main" id="{3298584A-89AE-4AB2-8598-0693DEC519E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5091A4A-A274-483F-93ED-892565135ACB}"/>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25436970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Wednesday 802.24.1</a:t>
            </a:r>
            <a:br>
              <a:rPr lang="en-US" dirty="0"/>
            </a:br>
            <a:r>
              <a:rPr lang="en-US" dirty="0"/>
              <a:t>Smart Grid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prstGeom prst="rect">
            <a:avLst/>
          </a:prstGeom>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40426141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02191-6511-409F-B8EC-587DAD486016}"/>
              </a:ext>
            </a:extLst>
          </p:cNvPr>
          <p:cNvSpPr>
            <a:spLocks noGrp="1"/>
          </p:cNvSpPr>
          <p:nvPr>
            <p:ph type="title"/>
          </p:nvPr>
        </p:nvSpPr>
        <p:spPr/>
        <p:txBody>
          <a:bodyPr/>
          <a:lstStyle/>
          <a:p>
            <a:r>
              <a:rPr lang="en-US" dirty="0"/>
              <a:t>802.15.4g and 802.11ah Coexistence</a:t>
            </a:r>
          </a:p>
        </p:txBody>
      </p:sp>
      <p:sp>
        <p:nvSpPr>
          <p:cNvPr id="3" name="Content Placeholder 2">
            <a:extLst>
              <a:ext uri="{FF2B5EF4-FFF2-40B4-BE49-F238E27FC236}">
                <a16:creationId xmlns:a16="http://schemas.microsoft.com/office/drawing/2014/main" id="{F7145354-A845-4E5D-BB30-0B1066A95F6E}"/>
              </a:ext>
            </a:extLst>
          </p:cNvPr>
          <p:cNvSpPr>
            <a:spLocks noGrp="1"/>
          </p:cNvSpPr>
          <p:nvPr>
            <p:ph idx="1"/>
          </p:nvPr>
        </p:nvSpPr>
        <p:spPr>
          <a:xfrm>
            <a:off x="685800" y="1600199"/>
            <a:ext cx="7772400" cy="4875213"/>
          </a:xfrm>
        </p:spPr>
        <p:txBody>
          <a:bodyPr>
            <a:normAutofit fontScale="55000" lnSpcReduction="20000"/>
          </a:bodyPr>
          <a:lstStyle/>
          <a:p>
            <a:r>
              <a:rPr lang="en-US" dirty="0"/>
              <a:t>Feedback and actions from 802.19 IG</a:t>
            </a:r>
          </a:p>
          <a:p>
            <a:r>
              <a:rPr lang="en-US" dirty="0"/>
              <a:t>802.19 IG will develop recommendations: (options)</a:t>
            </a:r>
          </a:p>
          <a:p>
            <a:pPr lvl="1"/>
            <a:r>
              <a:rPr lang="en-US" dirty="0"/>
              <a:t>1) changing one or both standards (new features in .11 S1G or .15.4 SUN)</a:t>
            </a:r>
          </a:p>
          <a:p>
            <a:pPr lvl="1"/>
            <a:r>
              <a:rPr lang="en-US" dirty="0"/>
              <a:t>2) 802.19 could create guidelines for </a:t>
            </a:r>
            <a:r>
              <a:rPr lang="en-US" dirty="0" err="1"/>
              <a:t>coex</a:t>
            </a:r>
            <a:r>
              <a:rPr lang="en-US" dirty="0"/>
              <a:t>  (e.g. how to parameterize the standards)</a:t>
            </a:r>
          </a:p>
          <a:p>
            <a:pPr lvl="2"/>
            <a:r>
              <a:rPr lang="en-US" dirty="0"/>
              <a:t>Also need to consider other Sub-1GHz band occupants.</a:t>
            </a:r>
          </a:p>
          <a:p>
            <a:r>
              <a:rPr lang="en-US" dirty="0"/>
              <a:t>Action Plan for 802.24 as 802.19 moves from SG to TG </a:t>
            </a:r>
          </a:p>
          <a:p>
            <a:pPr lvl="1"/>
            <a:r>
              <a:rPr lang="en-US" dirty="0"/>
              <a:t>802.24 will develop a whitepaper/document for application-specific use cases. Identifying where each standard is most suitable, and how to make best use of other changes. </a:t>
            </a:r>
          </a:p>
          <a:p>
            <a:pPr lvl="2"/>
            <a:r>
              <a:rPr lang="en-US" dirty="0"/>
              <a:t>Identify use cases where 802.15.4g is not sufficient and both are needed</a:t>
            </a:r>
          </a:p>
          <a:p>
            <a:pPr lvl="2"/>
            <a:r>
              <a:rPr lang="en-US" dirty="0"/>
              <a:t>Could be choices of applications, channel guidelines, duty cycle,</a:t>
            </a:r>
          </a:p>
          <a:p>
            <a:pPr lvl="2"/>
            <a:r>
              <a:rPr lang="en-US" dirty="0"/>
              <a:t>Avoid perception that 802 standards are unable to coexist</a:t>
            </a:r>
          </a:p>
          <a:p>
            <a:pPr lvl="2"/>
            <a:r>
              <a:rPr lang="en-US" dirty="0"/>
              <a:t>Evaluate and describe potential application-level implications of delay/latency increases due to mutual interference</a:t>
            </a:r>
          </a:p>
          <a:p>
            <a:endParaRPr lang="en-US" dirty="0"/>
          </a:p>
          <a:p>
            <a:r>
              <a:rPr lang="en-US" dirty="0"/>
              <a:t>If NS-3 simulation models can be shared, others in IEEE 802 could progress that work. </a:t>
            </a:r>
          </a:p>
          <a:p>
            <a:pPr lvl="1"/>
            <a:r>
              <a:rPr lang="en-US" dirty="0"/>
              <a:t>MERL will share simulation models on </a:t>
            </a:r>
            <a:r>
              <a:rPr lang="en-US" dirty="0" err="1"/>
              <a:t>Github</a:t>
            </a:r>
            <a:r>
              <a:rPr lang="en-US" dirty="0"/>
              <a:t>.   New modules for 11ah 15.4g</a:t>
            </a:r>
          </a:p>
          <a:p>
            <a:endParaRPr lang="en-US" dirty="0"/>
          </a:p>
          <a:p>
            <a:pPr lvl="1"/>
            <a:endParaRPr lang="en-US" dirty="0"/>
          </a:p>
        </p:txBody>
      </p:sp>
      <p:sp>
        <p:nvSpPr>
          <p:cNvPr id="4" name="Footer Placeholder 3">
            <a:extLst>
              <a:ext uri="{FF2B5EF4-FFF2-40B4-BE49-F238E27FC236}">
                <a16:creationId xmlns:a16="http://schemas.microsoft.com/office/drawing/2014/main" id="{E202BF92-810B-4A60-862A-57EB0784A57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BFE62EA-9A88-4C9E-9BF9-8DE88BC111C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850767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685800" y="1981200"/>
            <a:ext cx="8229600" cy="4191000"/>
          </a:xfrm>
          <a:ln/>
        </p:spPr>
        <p:txBody>
          <a:bodyPr>
            <a:normAutofit fontScale="6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27 Voting Members</a:t>
            </a:r>
          </a:p>
          <a:p>
            <a:pPr marL="342900" lvl="1" indent="-342900">
              <a:buFontTx/>
              <a:buChar char="•"/>
            </a:pPr>
            <a:r>
              <a:rPr lang="en-US" altLang="en-US" dirty="0"/>
              <a:t>Agenda: 	</a:t>
            </a:r>
            <a:r>
              <a:rPr lang="en-US" dirty="0"/>
              <a:t>24-18-0015-02-0000</a:t>
            </a:r>
            <a:endParaRPr lang="en-US" altLang="en-US" dirty="0"/>
          </a:p>
          <a:p>
            <a:r>
              <a:rPr lang="en-US" altLang="en-US" dirty="0"/>
              <a:t>Meetings for the Week</a:t>
            </a:r>
          </a:p>
          <a:p>
            <a:pPr lvl="1"/>
            <a:r>
              <a:rPr lang="en-US" altLang="en-US" dirty="0"/>
              <a:t>Tuesday PM2		24.1	</a:t>
            </a:r>
          </a:p>
          <a:p>
            <a:pPr lvl="1"/>
            <a:r>
              <a:rPr lang="en-US" altLang="en-US" dirty="0">
                <a:highlight>
                  <a:srgbClr val="FFFF00"/>
                </a:highlight>
              </a:rPr>
              <a:t>Wednesday PM2		24.1</a:t>
            </a:r>
          </a:p>
          <a:p>
            <a:pPr lvl="1"/>
            <a:r>
              <a:rPr lang="en-US" altLang="en-US" dirty="0">
                <a:highlight>
                  <a:srgbClr val="FFFF00"/>
                </a:highlight>
              </a:rPr>
              <a:t>Thursday PM2		24.2</a:t>
            </a:r>
          </a:p>
          <a:p>
            <a:pPr lvl="1"/>
            <a:endParaRPr lang="en-US" altLang="en-US" dirty="0"/>
          </a:p>
          <a:p>
            <a:r>
              <a:rPr lang="en-US" altLang="en-US" dirty="0"/>
              <a:t>Manual attendance tracking for 802.1 &amp; 802.3 members	</a:t>
            </a:r>
          </a:p>
        </p:txBody>
      </p:sp>
      <p:sp>
        <p:nvSpPr>
          <p:cNvPr id="6" name="Slide Number Placeholder 5"/>
          <p:cNvSpPr>
            <a:spLocks noGrp="1"/>
          </p:cNvSpPr>
          <p:nvPr>
            <p:ph type="sldNum" sz="quarter" idx="12"/>
          </p:nvPr>
        </p:nvSpPr>
        <p:spPr>
          <a:prstGeom prst="rect">
            <a:avLst/>
          </a:prstGeom>
        </p:spPr>
        <p:txBody>
          <a:bodyPr/>
          <a:lstStyle/>
          <a:p>
            <a:r>
              <a:rPr lang="en-US" altLang="en-US"/>
              <a:t>Slide </a:t>
            </a:r>
            <a:fld id="{21094F23-5605-4FD6-98C1-874C85FFA791}" type="slidenum">
              <a:rPr lang="en-US" altLang="en-US" smtClean="0"/>
              <a:pPr/>
              <a:t>2</a:t>
            </a:fld>
            <a:endParaRPr lang="en-US" altLang="en-US"/>
          </a:p>
        </p:txBody>
      </p:sp>
    </p:spTree>
    <p:extLst>
      <p:ext uri="{BB962C8B-B14F-4D97-AF65-F5344CB8AC3E}">
        <p14:creationId xmlns:p14="http://schemas.microsoft.com/office/powerpoint/2010/main" val="18965148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5EA52-1822-43E6-8C50-B7DDF79BC826}"/>
              </a:ext>
            </a:extLst>
          </p:cNvPr>
          <p:cNvSpPr>
            <a:spLocks noGrp="1"/>
          </p:cNvSpPr>
          <p:nvPr>
            <p:ph type="title"/>
          </p:nvPr>
        </p:nvSpPr>
        <p:spPr/>
        <p:txBody>
          <a:bodyPr/>
          <a:lstStyle/>
          <a:p>
            <a:r>
              <a:rPr lang="en-US" dirty="0"/>
              <a:t>Nendica</a:t>
            </a:r>
          </a:p>
        </p:txBody>
      </p:sp>
      <p:sp>
        <p:nvSpPr>
          <p:cNvPr id="3" name="Content Placeholder 2">
            <a:extLst>
              <a:ext uri="{FF2B5EF4-FFF2-40B4-BE49-F238E27FC236}">
                <a16:creationId xmlns:a16="http://schemas.microsoft.com/office/drawing/2014/main" id="{4A04A3F0-3C15-4CC1-825D-813B023FD0B0}"/>
              </a:ext>
            </a:extLst>
          </p:cNvPr>
          <p:cNvSpPr>
            <a:spLocks noGrp="1"/>
          </p:cNvSpPr>
          <p:nvPr>
            <p:ph idx="1"/>
          </p:nvPr>
        </p:nvSpPr>
        <p:spPr>
          <a:xfrm>
            <a:off x="685800" y="1524000"/>
            <a:ext cx="7772400" cy="5133975"/>
          </a:xfrm>
        </p:spPr>
        <p:txBody>
          <a:bodyPr>
            <a:normAutofit fontScale="55000" lnSpcReduction="20000"/>
          </a:bodyPr>
          <a:lstStyle/>
          <a:p>
            <a:r>
              <a:rPr lang="en-US" dirty="0"/>
              <a:t>IEEE 802 network enhancements for the next decade Industry Connections Activity Initiation Document (ICAID)</a:t>
            </a:r>
          </a:p>
          <a:p>
            <a:pPr lvl="1"/>
            <a:r>
              <a:rPr lang="en-US" dirty="0"/>
              <a:t>NENDICA develops reports on specific topics.  Completed data centers. </a:t>
            </a:r>
          </a:p>
          <a:p>
            <a:pPr lvl="1"/>
            <a:endParaRPr lang="en-US" dirty="0"/>
          </a:p>
          <a:p>
            <a:r>
              <a:rPr lang="en-US" dirty="0"/>
              <a:t>Distributed Radio Access Networks</a:t>
            </a:r>
          </a:p>
          <a:p>
            <a:pPr lvl="1"/>
            <a:r>
              <a:rPr lang="en-US" dirty="0"/>
              <a:t>802.1 standard for intra-base station (TSN for fronthaul)  (could it apply to 802.11?)</a:t>
            </a:r>
          </a:p>
          <a:p>
            <a:pPr lvl="1"/>
            <a:r>
              <a:rPr lang="en-US" dirty="0"/>
              <a:t>Perhaps there are aspects of this TSN that can serve vertical applications?</a:t>
            </a:r>
          </a:p>
          <a:p>
            <a:r>
              <a:rPr lang="en-US" dirty="0"/>
              <a:t>Second work item: Flexible Factory IoT – apply TSN</a:t>
            </a:r>
          </a:p>
          <a:p>
            <a:pPr lvl="1"/>
            <a:r>
              <a:rPr lang="en-US" dirty="0"/>
              <a:t>802.24 can provide review and feedback. </a:t>
            </a:r>
          </a:p>
          <a:p>
            <a:pPr lvl="1"/>
            <a:r>
              <a:rPr lang="en-US" dirty="0"/>
              <a:t>Coordinated, distributed, network management</a:t>
            </a:r>
          </a:p>
          <a:p>
            <a:pPr lvl="1"/>
            <a:r>
              <a:rPr lang="en-US" dirty="0"/>
              <a:t>Provide guidance on factory applications and the requirements for wireless TSN</a:t>
            </a:r>
          </a:p>
          <a:p>
            <a:endParaRPr lang="en-US" dirty="0"/>
          </a:p>
          <a:p>
            <a:r>
              <a:rPr lang="en-US" dirty="0"/>
              <a:t>Potential 802.24 activities</a:t>
            </a:r>
          </a:p>
          <a:p>
            <a:pPr lvl="1"/>
            <a:r>
              <a:rPr lang="en-US" dirty="0"/>
              <a:t>Identify vertical applications that could be enabled by TSN features</a:t>
            </a:r>
          </a:p>
          <a:p>
            <a:pPr lvl="1"/>
            <a:r>
              <a:rPr lang="en-US" dirty="0"/>
              <a:t>Identify vertical application that could be enabled if TSN features were present in wireless standards</a:t>
            </a:r>
          </a:p>
          <a:p>
            <a:pPr lvl="1"/>
            <a:r>
              <a:rPr lang="en-US" dirty="0"/>
              <a:t>Can interfaces between wired and wireless map application-specific streams?</a:t>
            </a:r>
          </a:p>
          <a:p>
            <a:pPr lvl="1"/>
            <a:r>
              <a:rPr lang="en-US" dirty="0"/>
              <a:t>Provide vertical application requirements (needs, underlying problems) to Nendica. Nendica is linked with 802.1 – </a:t>
            </a:r>
          </a:p>
          <a:p>
            <a:pPr lvl="1"/>
            <a:r>
              <a:rPr lang="en-US" dirty="0"/>
              <a:t>Describing what is needed to define a common framework for TSN across wired and wireless standards. How do they fit together. </a:t>
            </a:r>
          </a:p>
          <a:p>
            <a:pPr lvl="1"/>
            <a:endParaRPr lang="en-US" dirty="0"/>
          </a:p>
          <a:p>
            <a:endParaRPr lang="en-US" dirty="0"/>
          </a:p>
        </p:txBody>
      </p:sp>
      <p:sp>
        <p:nvSpPr>
          <p:cNvPr id="4" name="Footer Placeholder 3">
            <a:extLst>
              <a:ext uri="{FF2B5EF4-FFF2-40B4-BE49-F238E27FC236}">
                <a16:creationId xmlns:a16="http://schemas.microsoft.com/office/drawing/2014/main" id="{0D71F189-5F64-4EFC-9358-E5572DAA559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044999E-BA01-4D34-A8D9-BAE69CBEB47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35008107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36DCB1A-D509-4D1C-AA96-FDAEEBF05BE1}"/>
              </a:ext>
            </a:extLst>
          </p:cNvPr>
          <p:cNvSpPr>
            <a:spLocks noGrp="1"/>
          </p:cNvSpPr>
          <p:nvPr>
            <p:ph type="title"/>
          </p:nvPr>
        </p:nvSpPr>
        <p:spPr/>
        <p:txBody>
          <a:bodyPr/>
          <a:lstStyle/>
          <a:p>
            <a:r>
              <a:rPr lang="en-US" dirty="0"/>
              <a:t>Sub 1 GHz White Paper</a:t>
            </a:r>
          </a:p>
        </p:txBody>
      </p:sp>
      <p:sp>
        <p:nvSpPr>
          <p:cNvPr id="7" name="Content Placeholder 6">
            <a:extLst>
              <a:ext uri="{FF2B5EF4-FFF2-40B4-BE49-F238E27FC236}">
                <a16:creationId xmlns:a16="http://schemas.microsoft.com/office/drawing/2014/main" id="{211B85AB-81DD-455A-A196-976D64F74796}"/>
              </a:ext>
            </a:extLst>
          </p:cNvPr>
          <p:cNvSpPr>
            <a:spLocks noGrp="1"/>
          </p:cNvSpPr>
          <p:nvPr>
            <p:ph idx="1"/>
          </p:nvPr>
        </p:nvSpPr>
        <p:spPr/>
        <p:txBody>
          <a:bodyPr/>
          <a:lstStyle/>
          <a:p>
            <a:r>
              <a:rPr lang="en-US" dirty="0"/>
              <a:t>Review “802.24 TAG white paper_edits.docx”</a:t>
            </a:r>
          </a:p>
          <a:p>
            <a:pPr lvl="1"/>
            <a:r>
              <a:rPr lang="en-US" dirty="0"/>
              <a:t>Continue addressing comments and questions on ownership and rights of wireless matrix</a:t>
            </a:r>
          </a:p>
          <a:p>
            <a:r>
              <a:rPr lang="en-US" dirty="0"/>
              <a:t>Jonathan Goldberg and Katherine Berger will provide guidance on NIST permission process</a:t>
            </a:r>
          </a:p>
        </p:txBody>
      </p:sp>
      <p:sp>
        <p:nvSpPr>
          <p:cNvPr id="4" name="Footer Placeholder 3">
            <a:extLst>
              <a:ext uri="{FF2B5EF4-FFF2-40B4-BE49-F238E27FC236}">
                <a16:creationId xmlns:a16="http://schemas.microsoft.com/office/drawing/2014/main" id="{3E707001-182D-4265-9072-6A55FD61BF2F}"/>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0FCC284-616B-49DF-8476-FE0CD288B458}"/>
              </a:ext>
            </a:extLst>
          </p:cNvPr>
          <p:cNvSpPr>
            <a:spLocks noGrp="1"/>
          </p:cNvSpPr>
          <p:nvPr>
            <p:ph type="sldNum" sz="quarter" idx="12"/>
          </p:nvPr>
        </p:nvSpPr>
        <p:spPr/>
        <p:txBody>
          <a:bodyPr/>
          <a:lstStyle/>
          <a:p>
            <a:r>
              <a:rPr lang="en-US" altLang="en-US"/>
              <a:t>Slide </a:t>
            </a:r>
            <a:fld id="{A42A6F1F-89D0-4C7C-88C0-E46BC40C428C}" type="slidenum">
              <a:rPr lang="en-US" altLang="en-US" smtClean="0"/>
              <a:pPr/>
              <a:t>21</a:t>
            </a:fld>
            <a:endParaRPr lang="en-US" altLang="en-US"/>
          </a:p>
        </p:txBody>
      </p:sp>
    </p:spTree>
    <p:extLst>
      <p:ext uri="{BB962C8B-B14F-4D97-AF65-F5344CB8AC3E}">
        <p14:creationId xmlns:p14="http://schemas.microsoft.com/office/powerpoint/2010/main" val="10596718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ADFC0-6471-475F-8AFC-DEC153DAFF37}"/>
              </a:ext>
            </a:extLst>
          </p:cNvPr>
          <p:cNvSpPr>
            <a:spLocks noGrp="1"/>
          </p:cNvSpPr>
          <p:nvPr>
            <p:ph type="title"/>
          </p:nvPr>
        </p:nvSpPr>
        <p:spPr/>
        <p:txBody>
          <a:bodyPr/>
          <a:lstStyle/>
          <a:p>
            <a:r>
              <a:rPr lang="en-US" b="1" dirty="0"/>
              <a:t>IEEE PSCC TF S6 </a:t>
            </a:r>
          </a:p>
        </p:txBody>
      </p:sp>
      <p:sp>
        <p:nvSpPr>
          <p:cNvPr id="3" name="Content Placeholder 2">
            <a:extLst>
              <a:ext uri="{FF2B5EF4-FFF2-40B4-BE49-F238E27FC236}">
                <a16:creationId xmlns:a16="http://schemas.microsoft.com/office/drawing/2014/main" id="{10EB3EF5-7698-4C1E-9512-E29AA4A1B435}"/>
              </a:ext>
            </a:extLst>
          </p:cNvPr>
          <p:cNvSpPr>
            <a:spLocks noGrp="1"/>
          </p:cNvSpPr>
          <p:nvPr>
            <p:ph idx="1"/>
          </p:nvPr>
        </p:nvSpPr>
        <p:spPr/>
        <p:txBody>
          <a:bodyPr>
            <a:normAutofit fontScale="85000" lnSpcReduction="20000"/>
          </a:bodyPr>
          <a:lstStyle/>
          <a:p>
            <a:r>
              <a:rPr lang="en-US" b="1" dirty="0"/>
              <a:t>January 2018 Study Report – "Standards for integrating Home Automation IoT to Power Utilities Communication Systems“</a:t>
            </a:r>
          </a:p>
          <a:p>
            <a:endParaRPr lang="en-US" dirty="0"/>
          </a:p>
          <a:p>
            <a:r>
              <a:rPr lang="en-US" dirty="0"/>
              <a:t>TAG comments and contributions from March plenary meeting have been provided back to TF S6 chair</a:t>
            </a:r>
          </a:p>
          <a:p>
            <a:pPr lvl="1"/>
            <a:r>
              <a:rPr lang="en-US" dirty="0"/>
              <a:t>TF S6 had face to face meeting during IEEE 802 May Interim. </a:t>
            </a:r>
          </a:p>
          <a:p>
            <a:pPr lvl="1"/>
            <a:r>
              <a:rPr lang="en-US" dirty="0"/>
              <a:t>Request for feedback has been sent</a:t>
            </a:r>
          </a:p>
          <a:p>
            <a:pPr lvl="1"/>
            <a:r>
              <a:rPr lang="en-US" dirty="0"/>
              <a:t>Review any comments sent back to us.</a:t>
            </a:r>
          </a:p>
          <a:p>
            <a:endParaRPr lang="en-US" dirty="0"/>
          </a:p>
        </p:txBody>
      </p:sp>
      <p:sp>
        <p:nvSpPr>
          <p:cNvPr id="4" name="Footer Placeholder 3">
            <a:extLst>
              <a:ext uri="{FF2B5EF4-FFF2-40B4-BE49-F238E27FC236}">
                <a16:creationId xmlns:a16="http://schemas.microsoft.com/office/drawing/2014/main" id="{C832729C-6FF7-4CF6-AE3D-D926D55564C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6EEC5294-F6F2-4792-A139-8602C6E8FF7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24429515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Thursday 802.24.2</a:t>
            </a:r>
            <a:br>
              <a:rPr lang="en-US" dirty="0"/>
            </a:br>
            <a:r>
              <a:rPr lang="en-US" dirty="0"/>
              <a:t>IoT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prstGeom prst="rect">
            <a:avLst/>
          </a:prstGeom>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21805721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Tuesday: 802.24.2</a:t>
            </a:r>
          </a:p>
        </p:txBody>
      </p:sp>
      <p:sp>
        <p:nvSpPr>
          <p:cNvPr id="3" name="Content Placeholder 2"/>
          <p:cNvSpPr>
            <a:spLocks noGrp="1"/>
          </p:cNvSpPr>
          <p:nvPr>
            <p:ph idx="1"/>
          </p:nvPr>
        </p:nvSpPr>
        <p:spPr/>
        <p:txBody>
          <a:bodyPr>
            <a:normAutofit/>
          </a:bodyPr>
          <a:lstStyle/>
          <a:p>
            <a:r>
              <a:rPr lang="en-US" dirty="0"/>
              <a:t>802.24.2 Liaison Coordinator's Report</a:t>
            </a:r>
          </a:p>
          <a:p>
            <a:pPr lvl="1"/>
            <a:r>
              <a:rPr lang="en-US" kern="1200" dirty="0">
                <a:solidFill>
                  <a:schemeClr val="tx1"/>
                </a:solidFill>
                <a:effectLst/>
                <a:latin typeface="+mn-lt"/>
                <a:ea typeface="+mn-ea"/>
                <a:cs typeface="+mn-cs"/>
              </a:rPr>
              <a:t>Wael Diab   (if not in attendance discuss finding a new person)</a:t>
            </a:r>
          </a:p>
          <a:p>
            <a:pPr lvl="2"/>
            <a:r>
              <a:rPr lang="en-US" kern="1200" dirty="0">
                <a:solidFill>
                  <a:schemeClr val="tx1"/>
                </a:solidFill>
                <a:effectLst/>
                <a:latin typeface="+mn-lt"/>
                <a:ea typeface="+mn-ea"/>
                <a:cs typeface="+mn-cs"/>
              </a:rPr>
              <a:t>Chris </a:t>
            </a:r>
            <a:r>
              <a:rPr lang="en-US" dirty="0"/>
              <a:t>nominates Peter Jones</a:t>
            </a:r>
          </a:p>
          <a:p>
            <a:pPr rtl="0" eaLnBrk="1" fontAlgn="base" hangingPunct="1"/>
            <a:endParaRPr lang="en-US" sz="3200" kern="1200" dirty="0">
              <a:solidFill>
                <a:schemeClr val="tx1"/>
              </a:solidFill>
              <a:effectLst/>
              <a:latin typeface="+mn-lt"/>
              <a:ea typeface="+mn-ea"/>
              <a:cs typeface="+mn-cs"/>
            </a:endParaRPr>
          </a:p>
          <a:p>
            <a:pPr rtl="0" eaLnBrk="1" fontAlgn="base" hangingPunct="1"/>
            <a:r>
              <a:rPr lang="en-US" sz="3200" kern="1200" dirty="0">
                <a:solidFill>
                  <a:schemeClr val="tx1"/>
                </a:solidFill>
                <a:effectLst/>
                <a:latin typeface="+mn-lt"/>
                <a:ea typeface="+mn-ea"/>
                <a:cs typeface="+mn-cs"/>
              </a:rPr>
              <a:t>Prior liaison requests</a:t>
            </a:r>
          </a:p>
          <a:p>
            <a:pPr lvl="1"/>
            <a:r>
              <a:rPr lang="en-US" dirty="0"/>
              <a:t>Wi-Fi Alliance – IoT Task Group</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15477777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a:t>
            </a:r>
          </a:p>
        </p:txBody>
      </p:sp>
      <p:sp>
        <p:nvSpPr>
          <p:cNvPr id="3" name="Content Placeholder 2"/>
          <p:cNvSpPr>
            <a:spLocks noGrp="1"/>
          </p:cNvSpPr>
          <p:nvPr>
            <p:ph idx="1"/>
          </p:nvPr>
        </p:nvSpPr>
        <p:spPr>
          <a:xfrm>
            <a:off x="685800" y="1752600"/>
            <a:ext cx="7772400" cy="4343400"/>
          </a:xfrm>
        </p:spPr>
        <p:txBody>
          <a:bodyPr>
            <a:normAutofit fontScale="77500" lnSpcReduction="20000"/>
          </a:bodyPr>
          <a:lstStyle/>
          <a:p>
            <a:r>
              <a:rPr lang="en-US" dirty="0"/>
              <a:t>Status and development of IoT White paper</a:t>
            </a:r>
          </a:p>
          <a:p>
            <a:pPr lvl="1"/>
            <a:r>
              <a:rPr lang="en-US" dirty="0">
                <a:hlinkClick r:id="rId2"/>
              </a:rPr>
              <a:t>802.24-17-0036r2</a:t>
            </a:r>
            <a:endParaRPr lang="en-US" dirty="0"/>
          </a:p>
          <a:p>
            <a:pPr lvl="1"/>
            <a:r>
              <a:rPr lang="en-US" dirty="0"/>
              <a:t>Ludwig is developing some related materials. </a:t>
            </a:r>
          </a:p>
          <a:p>
            <a:endParaRPr lang="en-US" dirty="0"/>
          </a:p>
          <a:p>
            <a:r>
              <a:rPr lang="en-US" dirty="0"/>
              <a:t>Start Single Pair Ethernet white paper through IEEE process</a:t>
            </a:r>
          </a:p>
          <a:p>
            <a:pPr lvl="1"/>
            <a:r>
              <a:rPr lang="en-US" dirty="0"/>
              <a:t>802.24-18-0011r0</a:t>
            </a:r>
          </a:p>
          <a:p>
            <a:pPr lvl="1"/>
            <a:r>
              <a:rPr lang="en-US" dirty="0"/>
              <a:t>Comment collection on reflector</a:t>
            </a:r>
          </a:p>
          <a:p>
            <a:pPr lvl="1"/>
            <a:endParaRPr lang="en-US" dirty="0"/>
          </a:p>
          <a:p>
            <a:pPr lvl="1"/>
            <a:r>
              <a:rPr lang="en-US" dirty="0"/>
              <a:t>TIA and IEC standards related to SPE and IoT</a:t>
            </a:r>
          </a:p>
          <a:p>
            <a:pPr lvl="2"/>
            <a:r>
              <a:rPr lang="en-US" dirty="0"/>
              <a:t>TIA TR42 report to 802.3, ISO IEC SC25</a:t>
            </a:r>
          </a:p>
          <a:p>
            <a:pPr lvl="2"/>
            <a:r>
              <a:rPr lang="en-US" dirty="0"/>
              <a:t>Power over Ethernet – UL and NEC are getting involved</a:t>
            </a:r>
          </a:p>
          <a:p>
            <a:pPr lvl="2"/>
            <a:endParaRPr lang="en-US" dirty="0"/>
          </a:p>
          <a:p>
            <a:pPr lvl="1"/>
            <a:endParaRPr lang="en-US" dirty="0"/>
          </a:p>
          <a:p>
            <a:pPr lvl="1"/>
            <a:endParaRPr lang="en-US" dirty="0"/>
          </a:p>
          <a:p>
            <a:pPr lvl="1"/>
            <a:endParaRPr lang="en-US" dirty="0"/>
          </a:p>
          <a:p>
            <a:pPr lvl="1"/>
            <a:endParaRPr lang="en-US" dirty="0"/>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22599616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685800" y="1828800"/>
            <a:ext cx="8153400" cy="4267200"/>
          </a:xfrm>
        </p:spPr>
        <p:txBody>
          <a:bodyPr>
            <a:normAutofit fontScale="62500" lnSpcReduction="20000"/>
          </a:bodyPr>
          <a:lstStyle/>
          <a:p>
            <a:r>
              <a:rPr lang="en-US" dirty="0"/>
              <a:t>Action Items from this meeting</a:t>
            </a:r>
          </a:p>
          <a:p>
            <a:pPr lvl="1"/>
            <a:r>
              <a:rPr lang="en-US" dirty="0"/>
              <a:t>Farrokh </a:t>
            </a:r>
            <a:r>
              <a:rPr lang="en-US" dirty="0" err="1"/>
              <a:t>Khatibi</a:t>
            </a:r>
            <a:r>
              <a:rPr lang="en-US" dirty="0"/>
              <a:t> will provide introduction to ATIS group for liaison on classifying IoT services, and their characteristics, and communication link requirements</a:t>
            </a:r>
          </a:p>
          <a:p>
            <a:pPr lvl="1"/>
            <a:r>
              <a:rPr lang="en-US" dirty="0"/>
              <a:t>Establish Liaison with IEC SC25 for single pair ethernet. Chris will base on IEC SEG 8 request</a:t>
            </a:r>
          </a:p>
          <a:p>
            <a:pPr lvl="1"/>
            <a:r>
              <a:rPr lang="en-US" dirty="0"/>
              <a:t>Call for Comments on TSN and SPE white papers </a:t>
            </a:r>
          </a:p>
          <a:p>
            <a:pPr lvl="1"/>
            <a:r>
              <a:rPr lang="en-US" dirty="0"/>
              <a:t>Request Ludwig Winkel to provide P2413 Update in September</a:t>
            </a:r>
          </a:p>
          <a:p>
            <a:pPr lvl="1"/>
            <a:r>
              <a:rPr lang="en-US" dirty="0"/>
              <a:t>Request IoT Use Cases from Wi-Fi Alliance IoT MSTG</a:t>
            </a:r>
          </a:p>
          <a:p>
            <a:pPr lvl="1"/>
            <a:endParaRPr lang="en-US" dirty="0"/>
          </a:p>
          <a:p>
            <a:pPr lvl="1"/>
            <a:endParaRPr lang="en-US" dirty="0"/>
          </a:p>
          <a:p>
            <a:r>
              <a:rPr lang="en-US" dirty="0"/>
              <a:t>Any New Business?</a:t>
            </a:r>
          </a:p>
          <a:p>
            <a:pPr lvl="1"/>
            <a:endParaRPr lang="en-US" dirty="0"/>
          </a:p>
          <a:p>
            <a:pPr marL="457200" lvl="1" indent="0">
              <a:buNone/>
            </a:pPr>
            <a:endParaRPr lang="en-US" dirty="0"/>
          </a:p>
          <a:p>
            <a:pPr marL="457200" lvl="1" indent="0">
              <a:buNone/>
            </a:pPr>
            <a:r>
              <a:rPr lang="en-US" dirty="0"/>
              <a:t>	</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26</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381000"/>
          </a:xfrm>
        </p:spPr>
        <p:txBody>
          <a:bodyPr/>
          <a:lstStyle/>
          <a:p>
            <a:r>
              <a:rPr lang="en-US" sz="2400" dirty="0">
                <a:solidFill>
                  <a:srgbClr val="7030A0"/>
                </a:solidFill>
              </a:rPr>
              <a:t>Agenda – 802.24-18-0015r2</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graphicFrame>
        <p:nvGraphicFramePr>
          <p:cNvPr id="3" name="Table 2">
            <a:extLst>
              <a:ext uri="{FF2B5EF4-FFF2-40B4-BE49-F238E27FC236}">
                <a16:creationId xmlns:a16="http://schemas.microsoft.com/office/drawing/2014/main" id="{B250D79A-1E8C-423F-8091-CA746BC58178}"/>
              </a:ext>
            </a:extLst>
          </p:cNvPr>
          <p:cNvGraphicFramePr>
            <a:graphicFrameLocks noGrp="1"/>
          </p:cNvGraphicFramePr>
          <p:nvPr>
            <p:extLst>
              <p:ext uri="{D42A27DB-BD31-4B8C-83A1-F6EECF244321}">
                <p14:modId xmlns:p14="http://schemas.microsoft.com/office/powerpoint/2010/main" val="4131963750"/>
              </p:ext>
            </p:extLst>
          </p:nvPr>
        </p:nvGraphicFramePr>
        <p:xfrm>
          <a:off x="228600" y="685800"/>
          <a:ext cx="8686801" cy="5759355"/>
        </p:xfrm>
        <a:graphic>
          <a:graphicData uri="http://schemas.openxmlformats.org/drawingml/2006/table">
            <a:tbl>
              <a:tblPr>
                <a:tableStyleId>{5C22544A-7EE6-4342-B048-85BDC9FD1C3A}</a:tableStyleId>
              </a:tblPr>
              <a:tblGrid>
                <a:gridCol w="554140">
                  <a:extLst>
                    <a:ext uri="{9D8B030D-6E8A-4147-A177-3AD203B41FA5}">
                      <a16:colId xmlns:a16="http://schemas.microsoft.com/office/drawing/2014/main" val="3578804806"/>
                    </a:ext>
                  </a:extLst>
                </a:gridCol>
                <a:gridCol w="6029566">
                  <a:extLst>
                    <a:ext uri="{9D8B030D-6E8A-4147-A177-3AD203B41FA5}">
                      <a16:colId xmlns:a16="http://schemas.microsoft.com/office/drawing/2014/main" val="3515221657"/>
                    </a:ext>
                  </a:extLst>
                </a:gridCol>
                <a:gridCol w="965787">
                  <a:extLst>
                    <a:ext uri="{9D8B030D-6E8A-4147-A177-3AD203B41FA5}">
                      <a16:colId xmlns:a16="http://schemas.microsoft.com/office/drawing/2014/main" val="3385003582"/>
                    </a:ext>
                  </a:extLst>
                </a:gridCol>
                <a:gridCol w="451229">
                  <a:extLst>
                    <a:ext uri="{9D8B030D-6E8A-4147-A177-3AD203B41FA5}">
                      <a16:colId xmlns:a16="http://schemas.microsoft.com/office/drawing/2014/main" val="2910686931"/>
                    </a:ext>
                  </a:extLst>
                </a:gridCol>
                <a:gridCol w="686079">
                  <a:extLst>
                    <a:ext uri="{9D8B030D-6E8A-4147-A177-3AD203B41FA5}">
                      <a16:colId xmlns:a16="http://schemas.microsoft.com/office/drawing/2014/main" val="4292730431"/>
                    </a:ext>
                  </a:extLst>
                </a:gridCol>
              </a:tblGrid>
              <a:tr h="328644">
                <a:tc gridSpan="2">
                  <a:txBody>
                    <a:bodyPr/>
                    <a:lstStyle/>
                    <a:p>
                      <a:pPr algn="l" fontAlgn="b"/>
                      <a:r>
                        <a:rPr lang="en-US" sz="1050" u="none" strike="noStrike">
                          <a:effectLst/>
                        </a:rPr>
                        <a:t>802.24 Agenda - July 2018, San Diego, CA</a:t>
                      </a:r>
                      <a:endParaRPr lang="en-US" sz="1050" b="1" i="0" u="none" strike="noStrike">
                        <a:solidFill>
                          <a:srgbClr val="000000"/>
                        </a:solidFill>
                        <a:effectLst/>
                        <a:latin typeface="Arial1"/>
                      </a:endParaRPr>
                    </a:p>
                  </a:txBody>
                  <a:tcPr marL="4964" marR="4964" marT="4964" marB="0" anchor="b"/>
                </a:tc>
                <a:tc hMerge="1">
                  <a:txBody>
                    <a:bodyPr/>
                    <a:lstStyle/>
                    <a:p>
                      <a:endParaRPr lang="en-US"/>
                    </a:p>
                  </a:txBody>
                  <a:tcPr/>
                </a:tc>
                <a:tc gridSpan="2">
                  <a:txBody>
                    <a:bodyPr/>
                    <a:lstStyle/>
                    <a:p>
                      <a:pPr algn="l" fontAlgn="b"/>
                      <a:r>
                        <a:rPr lang="en-US" sz="1050" u="none" strike="noStrike">
                          <a:effectLst/>
                        </a:rPr>
                        <a:t>24-18-0015-02-0000</a:t>
                      </a:r>
                      <a:endParaRPr lang="en-US" sz="1050" b="1" i="0" u="none" strike="noStrike">
                        <a:solidFill>
                          <a:srgbClr val="000000"/>
                        </a:solidFill>
                        <a:effectLst/>
                        <a:latin typeface="Arial1"/>
                      </a:endParaRPr>
                    </a:p>
                  </a:txBody>
                  <a:tcPr marL="4964" marR="4964" marT="4964" marB="0" anchor="b"/>
                </a:tc>
                <a:tc hMerge="1">
                  <a:txBody>
                    <a:bodyPr/>
                    <a:lstStyle/>
                    <a:p>
                      <a:endParaRPr lang="en-US"/>
                    </a:p>
                  </a:txBody>
                  <a:tcPr/>
                </a:tc>
                <a:tc>
                  <a:txBody>
                    <a:bodyPr/>
                    <a:lstStyle/>
                    <a:p>
                      <a:pPr algn="l" fontAlgn="b"/>
                      <a:endParaRPr lang="en-US" sz="1000" b="0" i="0" u="none" strike="noStrike">
                        <a:solidFill>
                          <a:srgbClr val="000000"/>
                        </a:solidFill>
                        <a:effectLst/>
                        <a:latin typeface="Arial1"/>
                      </a:endParaRPr>
                    </a:p>
                  </a:txBody>
                  <a:tcPr marL="4964" marR="4964" marT="4964" marB="0" anchor="b"/>
                </a:tc>
                <a:extLst>
                  <a:ext uri="{0D108BD9-81ED-4DB2-BD59-A6C34878D82A}">
                    <a16:rowId xmlns:a16="http://schemas.microsoft.com/office/drawing/2014/main" val="3979610400"/>
                  </a:ext>
                </a:extLst>
              </a:tr>
              <a:tr h="163908">
                <a:tc>
                  <a:txBody>
                    <a:bodyPr/>
                    <a:lstStyle/>
                    <a:p>
                      <a:pPr algn="ctr" fontAlgn="b"/>
                      <a:endParaRPr lang="en-US" sz="1000" b="0" i="0" u="none" strike="noStrike">
                        <a:solidFill>
                          <a:srgbClr val="000000"/>
                        </a:solidFill>
                        <a:effectLst/>
                        <a:latin typeface="Times New Roman1"/>
                      </a:endParaRPr>
                    </a:p>
                  </a:txBody>
                  <a:tcPr marL="4964" marR="4964" marT="4964" marB="0" anchor="b"/>
                </a:tc>
                <a:tc>
                  <a:txBody>
                    <a:bodyPr/>
                    <a:lstStyle/>
                    <a:p>
                      <a:pPr algn="l" fontAlgn="b"/>
                      <a:endParaRPr lang="en-US" sz="1000" b="0" i="0" u="none" strike="noStrike">
                        <a:solidFill>
                          <a:srgbClr val="000000"/>
                        </a:solidFill>
                        <a:effectLst/>
                        <a:latin typeface="Times New Roman1"/>
                      </a:endParaRPr>
                    </a:p>
                  </a:txBody>
                  <a:tcPr marL="4964" marR="4964" marT="4964" marB="0" anchor="b"/>
                </a:tc>
                <a:tc>
                  <a:txBody>
                    <a:bodyPr/>
                    <a:lstStyle/>
                    <a:p>
                      <a:pPr algn="l" fontAlgn="b"/>
                      <a:endParaRPr lang="en-US" sz="1000" b="0" i="0" u="none" strike="noStrike">
                        <a:solidFill>
                          <a:srgbClr val="000000"/>
                        </a:solidFill>
                        <a:effectLst/>
                        <a:latin typeface="Times New Roman1"/>
                      </a:endParaRPr>
                    </a:p>
                  </a:txBody>
                  <a:tcPr marL="4964" marR="4964" marT="4964"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l" fontAlgn="b"/>
                      <a:endParaRPr lang="en-US" sz="1000" b="0" i="0" u="none" strike="noStrike">
                        <a:solidFill>
                          <a:srgbClr val="000000"/>
                        </a:solidFill>
                        <a:effectLst/>
                        <a:latin typeface="Times New Roman1"/>
                      </a:endParaRPr>
                    </a:p>
                  </a:txBody>
                  <a:tcPr marL="4964" marR="4964" marT="4964" marB="0" anchor="b"/>
                </a:tc>
                <a:extLst>
                  <a:ext uri="{0D108BD9-81ED-4DB2-BD59-A6C34878D82A}">
                    <a16:rowId xmlns:a16="http://schemas.microsoft.com/office/drawing/2014/main" val="3316437515"/>
                  </a:ext>
                </a:extLst>
              </a:tr>
              <a:tr h="167600">
                <a:tc>
                  <a:txBody>
                    <a:bodyPr/>
                    <a:lstStyle/>
                    <a:p>
                      <a:pPr algn="ctr" fontAlgn="t"/>
                      <a:r>
                        <a:rPr lang="en-US" sz="1050" u="none" strike="noStrike">
                          <a:effectLst/>
                        </a:rPr>
                        <a:t>1</a:t>
                      </a:r>
                      <a:endParaRPr lang="en-US" sz="1050" b="1" i="0" u="none" strike="noStrike">
                        <a:solidFill>
                          <a:srgbClr val="000000"/>
                        </a:solidFill>
                        <a:effectLst/>
                        <a:latin typeface="Times New Roman1"/>
                      </a:endParaRPr>
                    </a:p>
                  </a:txBody>
                  <a:tcPr marL="4964" marR="4964" marT="4964" marB="0"/>
                </a:tc>
                <a:tc>
                  <a:txBody>
                    <a:bodyPr/>
                    <a:lstStyle/>
                    <a:p>
                      <a:pPr algn="ctr" fontAlgn="b"/>
                      <a:r>
                        <a:rPr lang="en-US" sz="1050" u="none" strike="noStrike">
                          <a:effectLst/>
                        </a:rPr>
                        <a:t>Tuesday PM2 session</a:t>
                      </a:r>
                      <a:endParaRPr lang="en-US" sz="1050" b="1" i="0" u="none" strike="noStrike">
                        <a:solidFill>
                          <a:srgbClr val="000000"/>
                        </a:solidFill>
                        <a:effectLst/>
                        <a:latin typeface="Times New Roman1"/>
                      </a:endParaRPr>
                    </a:p>
                  </a:txBody>
                  <a:tcPr marL="4964" marR="4964" marT="4964" marB="0" anchor="b"/>
                </a:tc>
                <a:tc>
                  <a:txBody>
                    <a:bodyPr/>
                    <a:lstStyle/>
                    <a:p>
                      <a:pPr algn="l" fontAlgn="b"/>
                      <a:endParaRPr lang="en-US" sz="1000" b="0" i="0" u="none" strike="noStrike">
                        <a:solidFill>
                          <a:srgbClr val="000000"/>
                        </a:solidFill>
                        <a:effectLst/>
                        <a:latin typeface="Arial1"/>
                      </a:endParaRPr>
                    </a:p>
                  </a:txBody>
                  <a:tcPr marL="4964" marR="4964" marT="4964"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l" fontAlgn="b"/>
                      <a:endParaRPr lang="en-US" sz="1000" b="0" i="0" u="none" strike="noStrike">
                        <a:solidFill>
                          <a:srgbClr val="000000"/>
                        </a:solidFill>
                        <a:effectLst/>
                        <a:latin typeface="Arial1"/>
                      </a:endParaRPr>
                    </a:p>
                  </a:txBody>
                  <a:tcPr marL="4964" marR="4964" marT="4964" marB="0" anchor="b"/>
                </a:tc>
                <a:extLst>
                  <a:ext uri="{0D108BD9-81ED-4DB2-BD59-A6C34878D82A}">
                    <a16:rowId xmlns:a16="http://schemas.microsoft.com/office/drawing/2014/main" val="3049636504"/>
                  </a:ext>
                </a:extLst>
              </a:tr>
              <a:tr h="163908">
                <a:tc>
                  <a:txBody>
                    <a:bodyPr/>
                    <a:lstStyle/>
                    <a:p>
                      <a:pPr algn="ctr" fontAlgn="t"/>
                      <a:r>
                        <a:rPr lang="en-US" sz="1000" u="none" strike="noStrike">
                          <a:effectLst/>
                        </a:rPr>
                        <a:t>1.1</a:t>
                      </a:r>
                      <a:endParaRPr lang="en-US" sz="1000" b="0" i="0" u="none" strike="noStrike">
                        <a:solidFill>
                          <a:srgbClr val="000000"/>
                        </a:solidFill>
                        <a:effectLst/>
                        <a:latin typeface="Times New Roman1"/>
                      </a:endParaRPr>
                    </a:p>
                  </a:txBody>
                  <a:tcPr marL="4964" marR="4964" marT="4964" marB="0"/>
                </a:tc>
                <a:tc>
                  <a:txBody>
                    <a:bodyPr/>
                    <a:lstStyle/>
                    <a:p>
                      <a:pPr algn="l" fontAlgn="t"/>
                      <a:r>
                        <a:rPr lang="en-US" sz="1000" u="none" strike="noStrike">
                          <a:effectLst/>
                        </a:rPr>
                        <a:t>Call session to order, present “Guidelines for IEEE SA meetings”, Quorum</a:t>
                      </a:r>
                      <a:endParaRPr lang="en-US" sz="1000" b="0" i="0" u="none" strike="noStrike">
                        <a:solidFill>
                          <a:srgbClr val="000000"/>
                        </a:solidFill>
                        <a:effectLst/>
                        <a:latin typeface="Times New Roman" panose="02020603050405020304" pitchFamily="18" charset="0"/>
                      </a:endParaRPr>
                    </a:p>
                  </a:txBody>
                  <a:tcPr marL="4964" marR="4964" marT="4964"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4:00 PM</a:t>
                      </a:r>
                      <a:endParaRPr lang="en-US" sz="1000" b="0" i="0" u="none" strike="noStrike">
                        <a:solidFill>
                          <a:srgbClr val="000000"/>
                        </a:solidFill>
                        <a:effectLst/>
                        <a:latin typeface="Times New Roman1"/>
                      </a:endParaRPr>
                    </a:p>
                  </a:txBody>
                  <a:tcPr marL="4964" marR="4964" marT="4964" marB="0" anchor="b"/>
                </a:tc>
                <a:extLst>
                  <a:ext uri="{0D108BD9-81ED-4DB2-BD59-A6C34878D82A}">
                    <a16:rowId xmlns:a16="http://schemas.microsoft.com/office/drawing/2014/main" val="2400840133"/>
                  </a:ext>
                </a:extLst>
              </a:tr>
              <a:tr h="163908">
                <a:tc>
                  <a:txBody>
                    <a:bodyPr/>
                    <a:lstStyle/>
                    <a:p>
                      <a:pPr algn="ctr" fontAlgn="t"/>
                      <a:r>
                        <a:rPr lang="en-US" sz="1000" u="none" strike="noStrike">
                          <a:effectLst/>
                        </a:rPr>
                        <a:t>1.2</a:t>
                      </a:r>
                      <a:endParaRPr lang="en-US" sz="1000" b="0" i="0" u="none" strike="noStrike">
                        <a:solidFill>
                          <a:srgbClr val="000000"/>
                        </a:solidFill>
                        <a:effectLst/>
                        <a:latin typeface="Times New Roman1"/>
                      </a:endParaRPr>
                    </a:p>
                  </a:txBody>
                  <a:tcPr marL="4964" marR="4964" marT="4964" marB="0"/>
                </a:tc>
                <a:tc>
                  <a:txBody>
                    <a:bodyPr/>
                    <a:lstStyle/>
                    <a:p>
                      <a:pPr algn="l" fontAlgn="t"/>
                      <a:r>
                        <a:rPr lang="en-US" sz="1000" u="none" strike="noStrike">
                          <a:effectLst/>
                        </a:rPr>
                        <a:t>Review of Agenda / Approval of Agenda</a:t>
                      </a:r>
                      <a:endParaRPr lang="en-US" sz="1000" b="0" i="0" u="none" strike="noStrike">
                        <a:solidFill>
                          <a:srgbClr val="000000"/>
                        </a:solidFill>
                        <a:effectLst/>
                        <a:latin typeface="Times New Roman" panose="02020603050405020304" pitchFamily="18" charset="0"/>
                      </a:endParaRPr>
                    </a:p>
                  </a:txBody>
                  <a:tcPr marL="4964" marR="4964" marT="4964"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4:05 PM</a:t>
                      </a:r>
                      <a:endParaRPr lang="en-US" sz="1000" b="0" i="0" u="none" strike="noStrike">
                        <a:solidFill>
                          <a:srgbClr val="000000"/>
                        </a:solidFill>
                        <a:effectLst/>
                        <a:latin typeface="Times New Roman1"/>
                      </a:endParaRPr>
                    </a:p>
                  </a:txBody>
                  <a:tcPr marL="4964" marR="4964" marT="4964" marB="0" anchor="b"/>
                </a:tc>
                <a:extLst>
                  <a:ext uri="{0D108BD9-81ED-4DB2-BD59-A6C34878D82A}">
                    <a16:rowId xmlns:a16="http://schemas.microsoft.com/office/drawing/2014/main" val="299156144"/>
                  </a:ext>
                </a:extLst>
              </a:tr>
              <a:tr h="163908">
                <a:tc>
                  <a:txBody>
                    <a:bodyPr/>
                    <a:lstStyle/>
                    <a:p>
                      <a:pPr algn="ctr" fontAlgn="t"/>
                      <a:r>
                        <a:rPr lang="en-US" sz="1000" u="none" strike="noStrike">
                          <a:effectLst/>
                        </a:rPr>
                        <a:t>1.3</a:t>
                      </a:r>
                      <a:endParaRPr lang="en-US" sz="1000" b="0" i="0" u="none" strike="noStrike">
                        <a:solidFill>
                          <a:srgbClr val="000000"/>
                        </a:solidFill>
                        <a:effectLst/>
                        <a:latin typeface="Times New Roman1"/>
                      </a:endParaRPr>
                    </a:p>
                  </a:txBody>
                  <a:tcPr marL="4964" marR="4964" marT="4964" marB="0"/>
                </a:tc>
                <a:tc>
                  <a:txBody>
                    <a:bodyPr/>
                    <a:lstStyle/>
                    <a:p>
                      <a:pPr algn="l" fontAlgn="t"/>
                      <a:r>
                        <a:rPr lang="en-US" sz="1000" u="none" strike="noStrike">
                          <a:effectLst/>
                        </a:rPr>
                        <a:t>Approve minutes from prior TAG meeting</a:t>
                      </a:r>
                      <a:endParaRPr lang="en-US" sz="1000" b="0" i="0" u="none" strike="noStrike">
                        <a:solidFill>
                          <a:srgbClr val="000000"/>
                        </a:solidFill>
                        <a:effectLst/>
                        <a:latin typeface="Times New Roman" panose="02020603050405020304" pitchFamily="18" charset="0"/>
                      </a:endParaRPr>
                    </a:p>
                  </a:txBody>
                  <a:tcPr marL="4964" marR="4964" marT="4964"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4:10 PM</a:t>
                      </a:r>
                      <a:endParaRPr lang="en-US" sz="1000" b="0" i="0" u="none" strike="noStrike">
                        <a:solidFill>
                          <a:srgbClr val="000000"/>
                        </a:solidFill>
                        <a:effectLst/>
                        <a:latin typeface="Times New Roman1"/>
                      </a:endParaRPr>
                    </a:p>
                  </a:txBody>
                  <a:tcPr marL="4964" marR="4964" marT="4964" marB="0" anchor="b"/>
                </a:tc>
                <a:extLst>
                  <a:ext uri="{0D108BD9-81ED-4DB2-BD59-A6C34878D82A}">
                    <a16:rowId xmlns:a16="http://schemas.microsoft.com/office/drawing/2014/main" val="1726804281"/>
                  </a:ext>
                </a:extLst>
              </a:tr>
              <a:tr h="163908">
                <a:tc>
                  <a:txBody>
                    <a:bodyPr/>
                    <a:lstStyle/>
                    <a:p>
                      <a:pPr algn="ctr" fontAlgn="t"/>
                      <a:r>
                        <a:rPr lang="en-US" sz="1000" u="none" strike="noStrike">
                          <a:effectLst/>
                        </a:rPr>
                        <a:t>1.4</a:t>
                      </a:r>
                      <a:endParaRPr lang="en-US" sz="1000" b="0" i="0" u="none" strike="noStrike">
                        <a:solidFill>
                          <a:srgbClr val="000000"/>
                        </a:solidFill>
                        <a:effectLst/>
                        <a:latin typeface="Times New Roman1"/>
                      </a:endParaRPr>
                    </a:p>
                  </a:txBody>
                  <a:tcPr marL="4964" marR="4964" marT="4964" marB="0"/>
                </a:tc>
                <a:tc>
                  <a:txBody>
                    <a:bodyPr/>
                    <a:lstStyle/>
                    <a:p>
                      <a:pPr algn="l" fontAlgn="t"/>
                      <a:r>
                        <a:rPr lang="en-US" sz="1000" u="none" strike="noStrike">
                          <a:effectLst/>
                        </a:rPr>
                        <a:t>Introduction/meeting objectives / Review action items from previous meeting</a:t>
                      </a:r>
                      <a:endParaRPr lang="en-US" sz="1000" b="0" i="0" u="none" strike="noStrike">
                        <a:solidFill>
                          <a:srgbClr val="000000"/>
                        </a:solidFill>
                        <a:effectLst/>
                        <a:latin typeface="Times New Roman" panose="02020603050405020304" pitchFamily="18" charset="0"/>
                      </a:endParaRPr>
                    </a:p>
                  </a:txBody>
                  <a:tcPr marL="4964" marR="4964" marT="4964"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4:15 PM</a:t>
                      </a:r>
                      <a:endParaRPr lang="en-US" sz="1000" b="0" i="0" u="none" strike="noStrike">
                        <a:solidFill>
                          <a:srgbClr val="000000"/>
                        </a:solidFill>
                        <a:effectLst/>
                        <a:latin typeface="Times New Roman1"/>
                      </a:endParaRPr>
                    </a:p>
                  </a:txBody>
                  <a:tcPr marL="4964" marR="4964" marT="4964" marB="0" anchor="b"/>
                </a:tc>
                <a:extLst>
                  <a:ext uri="{0D108BD9-81ED-4DB2-BD59-A6C34878D82A}">
                    <a16:rowId xmlns:a16="http://schemas.microsoft.com/office/drawing/2014/main" val="1560225917"/>
                  </a:ext>
                </a:extLst>
              </a:tr>
              <a:tr h="163908">
                <a:tc>
                  <a:txBody>
                    <a:bodyPr/>
                    <a:lstStyle/>
                    <a:p>
                      <a:pPr algn="ctr" fontAlgn="t"/>
                      <a:r>
                        <a:rPr lang="en-US" sz="1000" u="none" strike="noStrike">
                          <a:effectLst/>
                        </a:rPr>
                        <a:t>1.5</a:t>
                      </a:r>
                      <a:endParaRPr lang="en-US" sz="1000" b="0" i="0" u="none" strike="noStrike">
                        <a:solidFill>
                          <a:srgbClr val="000000"/>
                        </a:solidFill>
                        <a:effectLst/>
                        <a:latin typeface="Times New Roman1"/>
                      </a:endParaRPr>
                    </a:p>
                  </a:txBody>
                  <a:tcPr marL="4964" marR="4964" marT="4964" marB="0"/>
                </a:tc>
                <a:tc>
                  <a:txBody>
                    <a:bodyPr/>
                    <a:lstStyle/>
                    <a:p>
                      <a:pPr algn="l" fontAlgn="t"/>
                      <a:r>
                        <a:rPr lang="en-US" sz="1000" u="none" strike="noStrike">
                          <a:effectLst/>
                        </a:rPr>
                        <a:t>802.24.1 Smart Grid Task Group </a:t>
                      </a:r>
                      <a:endParaRPr lang="en-US" sz="1000" b="0" i="0" u="none" strike="noStrike">
                        <a:solidFill>
                          <a:srgbClr val="000000"/>
                        </a:solidFill>
                        <a:effectLst/>
                        <a:latin typeface="Times New Roman" panose="02020603050405020304" pitchFamily="18" charset="0"/>
                      </a:endParaRPr>
                    </a:p>
                  </a:txBody>
                  <a:tcPr marL="4964" marR="4964" marT="4964"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0</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4:20 PM</a:t>
                      </a:r>
                      <a:endParaRPr lang="en-US" sz="1000" b="0" i="0" u="none" strike="noStrike">
                        <a:solidFill>
                          <a:srgbClr val="000000"/>
                        </a:solidFill>
                        <a:effectLst/>
                        <a:latin typeface="Times New Roman1"/>
                      </a:endParaRPr>
                    </a:p>
                  </a:txBody>
                  <a:tcPr marL="4964" marR="4964" marT="4964" marB="0" anchor="b"/>
                </a:tc>
                <a:extLst>
                  <a:ext uri="{0D108BD9-81ED-4DB2-BD59-A6C34878D82A}">
                    <a16:rowId xmlns:a16="http://schemas.microsoft.com/office/drawing/2014/main" val="2892962774"/>
                  </a:ext>
                </a:extLst>
              </a:tr>
              <a:tr h="295036">
                <a:tc>
                  <a:txBody>
                    <a:bodyPr/>
                    <a:lstStyle/>
                    <a:p>
                      <a:pPr algn="ctr" fontAlgn="t"/>
                      <a:r>
                        <a:rPr lang="en-US" sz="1000" u="none" strike="noStrike">
                          <a:effectLst/>
                        </a:rPr>
                        <a:t>1.6</a:t>
                      </a:r>
                      <a:endParaRPr lang="en-US" sz="1000" b="0" i="0" u="none" strike="noStrike">
                        <a:solidFill>
                          <a:srgbClr val="000000"/>
                        </a:solidFill>
                        <a:effectLst/>
                        <a:latin typeface="Times New Roman1"/>
                      </a:endParaRPr>
                    </a:p>
                  </a:txBody>
                  <a:tcPr marL="4964" marR="4964" marT="4964" marB="0"/>
                </a:tc>
                <a:tc>
                  <a:txBody>
                    <a:bodyPr/>
                    <a:lstStyle/>
                    <a:p>
                      <a:pPr algn="l" fontAlgn="t"/>
                      <a:r>
                        <a:rPr lang="en-US" sz="1000" u="none" strike="noStrike">
                          <a:effectLst/>
                        </a:rPr>
                        <a:t>ITU and regulatory items</a:t>
                      </a:r>
                      <a:endParaRPr lang="en-US" sz="1000" b="0" i="0" u="none" strike="noStrike">
                        <a:solidFill>
                          <a:srgbClr val="000000"/>
                        </a:solidFill>
                        <a:effectLst/>
                        <a:latin typeface="Times New Roman" panose="02020603050405020304" pitchFamily="18" charset="0"/>
                      </a:endParaRPr>
                    </a:p>
                  </a:txBody>
                  <a:tcPr marL="4964" marR="4964" marT="4964" marB="0"/>
                </a:tc>
                <a:tc>
                  <a:txBody>
                    <a:bodyPr/>
                    <a:lstStyle/>
                    <a:p>
                      <a:pPr algn="l" fontAlgn="b"/>
                      <a:r>
                        <a:rPr lang="en-US" sz="1000" u="none" strike="noStrike">
                          <a:effectLst/>
                        </a:rPr>
                        <a:t>Godfrey/Holcomb</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15</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4:20 PM</a:t>
                      </a:r>
                      <a:endParaRPr lang="en-US" sz="1000" b="0" i="0" u="none" strike="noStrike">
                        <a:solidFill>
                          <a:srgbClr val="000000"/>
                        </a:solidFill>
                        <a:effectLst/>
                        <a:latin typeface="Times New Roman1"/>
                      </a:endParaRPr>
                    </a:p>
                  </a:txBody>
                  <a:tcPr marL="4964" marR="4964" marT="4964" marB="0" anchor="b"/>
                </a:tc>
                <a:extLst>
                  <a:ext uri="{0D108BD9-81ED-4DB2-BD59-A6C34878D82A}">
                    <a16:rowId xmlns:a16="http://schemas.microsoft.com/office/drawing/2014/main" val="2488436810"/>
                  </a:ext>
                </a:extLst>
              </a:tr>
              <a:tr h="163908">
                <a:tc>
                  <a:txBody>
                    <a:bodyPr/>
                    <a:lstStyle/>
                    <a:p>
                      <a:pPr algn="ctr" fontAlgn="t"/>
                      <a:r>
                        <a:rPr lang="en-US" sz="1000" u="none" strike="noStrike">
                          <a:effectLst/>
                        </a:rPr>
                        <a:t>1.7</a:t>
                      </a:r>
                      <a:endParaRPr lang="en-US" sz="1000" b="0" i="0" u="none" strike="noStrike">
                        <a:solidFill>
                          <a:srgbClr val="000000"/>
                        </a:solidFill>
                        <a:effectLst/>
                        <a:latin typeface="Times New Roman1"/>
                      </a:endParaRPr>
                    </a:p>
                  </a:txBody>
                  <a:tcPr marL="4964" marR="4964" marT="4964" marB="0"/>
                </a:tc>
                <a:tc>
                  <a:txBody>
                    <a:bodyPr/>
                    <a:lstStyle/>
                    <a:p>
                      <a:pPr algn="l" fontAlgn="t"/>
                      <a:r>
                        <a:rPr lang="en-US" sz="1000" u="none" strike="noStrike">
                          <a:effectLst/>
                        </a:rPr>
                        <a:t>Liaison Review</a:t>
                      </a:r>
                      <a:endParaRPr lang="en-US" sz="1000" b="0" i="0" u="none" strike="noStrike">
                        <a:solidFill>
                          <a:srgbClr val="000000"/>
                        </a:solidFill>
                        <a:effectLst/>
                        <a:latin typeface="Times New Roman" panose="02020603050405020304" pitchFamily="18" charset="0"/>
                      </a:endParaRPr>
                    </a:p>
                  </a:txBody>
                  <a:tcPr marL="4964" marR="4964" marT="4964"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10</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4:35 PM</a:t>
                      </a:r>
                      <a:endParaRPr lang="en-US" sz="1000" b="0" i="0" u="none" strike="noStrike">
                        <a:solidFill>
                          <a:srgbClr val="000000"/>
                        </a:solidFill>
                        <a:effectLst/>
                        <a:latin typeface="Times New Roman1"/>
                      </a:endParaRPr>
                    </a:p>
                  </a:txBody>
                  <a:tcPr marL="4964" marR="4964" marT="4964" marB="0" anchor="b"/>
                </a:tc>
                <a:extLst>
                  <a:ext uri="{0D108BD9-81ED-4DB2-BD59-A6C34878D82A}">
                    <a16:rowId xmlns:a16="http://schemas.microsoft.com/office/drawing/2014/main" val="3986505820"/>
                  </a:ext>
                </a:extLst>
              </a:tr>
              <a:tr h="157353">
                <a:tc>
                  <a:txBody>
                    <a:bodyPr/>
                    <a:lstStyle/>
                    <a:p>
                      <a:pPr algn="ctr" fontAlgn="t"/>
                      <a:r>
                        <a:rPr lang="en-US" sz="1000" u="none" strike="noStrike">
                          <a:effectLst/>
                        </a:rPr>
                        <a:t>1.8</a:t>
                      </a:r>
                      <a:endParaRPr lang="en-US" sz="1000" b="0" i="0" u="none" strike="noStrike">
                        <a:solidFill>
                          <a:srgbClr val="000000"/>
                        </a:solidFill>
                        <a:effectLst/>
                        <a:latin typeface="Times New Roman1"/>
                      </a:endParaRPr>
                    </a:p>
                  </a:txBody>
                  <a:tcPr marL="4964" marR="4964" marT="4964" marB="0"/>
                </a:tc>
                <a:tc>
                  <a:txBody>
                    <a:bodyPr/>
                    <a:lstStyle/>
                    <a:p>
                      <a:pPr algn="l" fontAlgn="t"/>
                      <a:r>
                        <a:rPr lang="en-US" sz="1000" u="none" strike="noStrike">
                          <a:effectLst/>
                        </a:rPr>
                        <a:t>New project and activities review</a:t>
                      </a:r>
                      <a:endParaRPr lang="en-US" sz="1000" b="0" i="0" u="none" strike="noStrike">
                        <a:solidFill>
                          <a:srgbClr val="000000"/>
                        </a:solidFill>
                        <a:effectLst/>
                        <a:latin typeface="Times New Roman" panose="02020603050405020304" pitchFamily="18" charset="0"/>
                      </a:endParaRPr>
                    </a:p>
                  </a:txBody>
                  <a:tcPr marL="4964" marR="4964" marT="4964"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20</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4:45 PM</a:t>
                      </a:r>
                      <a:endParaRPr lang="en-US" sz="1000" b="0" i="0" u="none" strike="noStrike">
                        <a:solidFill>
                          <a:srgbClr val="000000"/>
                        </a:solidFill>
                        <a:effectLst/>
                        <a:latin typeface="Times New Roman1"/>
                      </a:endParaRPr>
                    </a:p>
                  </a:txBody>
                  <a:tcPr marL="4964" marR="4964" marT="4964" marB="0" anchor="b"/>
                </a:tc>
                <a:extLst>
                  <a:ext uri="{0D108BD9-81ED-4DB2-BD59-A6C34878D82A}">
                    <a16:rowId xmlns:a16="http://schemas.microsoft.com/office/drawing/2014/main" val="1942550344"/>
                  </a:ext>
                </a:extLst>
              </a:tr>
              <a:tr h="157353">
                <a:tc>
                  <a:txBody>
                    <a:bodyPr/>
                    <a:lstStyle/>
                    <a:p>
                      <a:pPr algn="ctr" fontAlgn="t"/>
                      <a:r>
                        <a:rPr lang="en-US" sz="1000" u="none" strike="noStrike">
                          <a:effectLst/>
                        </a:rPr>
                        <a:t>1.9</a:t>
                      </a:r>
                      <a:endParaRPr lang="en-US" sz="1000" b="0" i="0" u="none" strike="noStrike">
                        <a:solidFill>
                          <a:srgbClr val="000000"/>
                        </a:solidFill>
                        <a:effectLst/>
                        <a:latin typeface="Times New Roman1"/>
                      </a:endParaRPr>
                    </a:p>
                  </a:txBody>
                  <a:tcPr marL="4964" marR="4964" marT="4964" marB="0"/>
                </a:tc>
                <a:tc>
                  <a:txBody>
                    <a:bodyPr/>
                    <a:lstStyle/>
                    <a:p>
                      <a:pPr algn="l" fontAlgn="b"/>
                      <a:r>
                        <a:rPr lang="en-US" sz="1000" u="none" strike="noStrike">
                          <a:effectLst/>
                        </a:rPr>
                        <a:t>Development and Editing of TSN White Paper</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20</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5:05 PM</a:t>
                      </a:r>
                      <a:endParaRPr lang="en-US" sz="1000" b="0" i="0" u="none" strike="noStrike">
                        <a:solidFill>
                          <a:srgbClr val="000000"/>
                        </a:solidFill>
                        <a:effectLst/>
                        <a:latin typeface="Times New Roman1"/>
                      </a:endParaRPr>
                    </a:p>
                  </a:txBody>
                  <a:tcPr marL="4964" marR="4964" marT="4964" marB="0" anchor="b"/>
                </a:tc>
                <a:extLst>
                  <a:ext uri="{0D108BD9-81ED-4DB2-BD59-A6C34878D82A}">
                    <a16:rowId xmlns:a16="http://schemas.microsoft.com/office/drawing/2014/main" val="2823476943"/>
                  </a:ext>
                </a:extLst>
              </a:tr>
              <a:tr h="157353">
                <a:tc>
                  <a:txBody>
                    <a:bodyPr/>
                    <a:lstStyle/>
                    <a:p>
                      <a:pPr algn="ctr" fontAlgn="t"/>
                      <a:r>
                        <a:rPr lang="en-US" sz="1000" u="none" strike="noStrike">
                          <a:effectLst/>
                        </a:rPr>
                        <a:t>1.10</a:t>
                      </a:r>
                      <a:endParaRPr lang="en-US" sz="1000" b="0" i="0" u="none" strike="noStrike">
                        <a:solidFill>
                          <a:srgbClr val="000000"/>
                        </a:solidFill>
                        <a:effectLst/>
                        <a:latin typeface="Times New Roman1"/>
                      </a:endParaRPr>
                    </a:p>
                  </a:txBody>
                  <a:tcPr marL="4964" marR="4964" marT="4964" marB="0"/>
                </a:tc>
                <a:tc>
                  <a:txBody>
                    <a:bodyPr/>
                    <a:lstStyle/>
                    <a:p>
                      <a:pPr algn="l" fontAlgn="b"/>
                      <a:r>
                        <a:rPr lang="en-US" sz="1000" u="none" strike="noStrike">
                          <a:effectLst/>
                        </a:rPr>
                        <a:t>Recess to move to Seaport F for 802.1 TSN</a:t>
                      </a:r>
                      <a:endParaRPr lang="en-US" sz="1000" b="0" i="0" u="none" strike="noStrike">
                        <a:solidFill>
                          <a:srgbClr val="000000"/>
                        </a:solidFill>
                        <a:effectLst/>
                        <a:latin typeface="Times New Roman1"/>
                      </a:endParaRPr>
                    </a:p>
                  </a:txBody>
                  <a:tcPr marL="4964" marR="4964" marT="4964"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5:25 PM</a:t>
                      </a:r>
                      <a:endParaRPr lang="en-US" sz="1000" b="0" i="0" u="none" strike="noStrike">
                        <a:solidFill>
                          <a:srgbClr val="000000"/>
                        </a:solidFill>
                        <a:effectLst/>
                        <a:latin typeface="Times New Roman1"/>
                      </a:endParaRPr>
                    </a:p>
                  </a:txBody>
                  <a:tcPr marL="4964" marR="4964" marT="4964" marB="0" anchor="b"/>
                </a:tc>
                <a:extLst>
                  <a:ext uri="{0D108BD9-81ED-4DB2-BD59-A6C34878D82A}">
                    <a16:rowId xmlns:a16="http://schemas.microsoft.com/office/drawing/2014/main" val="4135348899"/>
                  </a:ext>
                </a:extLst>
              </a:tr>
              <a:tr h="288383">
                <a:tc>
                  <a:txBody>
                    <a:bodyPr/>
                    <a:lstStyle/>
                    <a:p>
                      <a:pPr algn="ctr" fontAlgn="t"/>
                      <a:r>
                        <a:rPr lang="en-US" sz="1000" u="none" strike="noStrike">
                          <a:effectLst/>
                        </a:rPr>
                        <a:t>1.11</a:t>
                      </a:r>
                      <a:endParaRPr lang="en-US" sz="1000" b="0" i="0" u="none" strike="noStrike">
                        <a:solidFill>
                          <a:srgbClr val="000000"/>
                        </a:solidFill>
                        <a:effectLst/>
                        <a:latin typeface="Times New Roman1"/>
                      </a:endParaRPr>
                    </a:p>
                  </a:txBody>
                  <a:tcPr marL="4964" marR="4964" marT="4964" marB="0"/>
                </a:tc>
                <a:tc>
                  <a:txBody>
                    <a:bodyPr/>
                    <a:lstStyle/>
                    <a:p>
                      <a:pPr algn="l" fontAlgn="b"/>
                      <a:r>
                        <a:rPr lang="en-US" sz="1000" u="none" strike="noStrike">
                          <a:effectLst/>
                        </a:rPr>
                        <a:t>Meet with 802.1 TSN on White Paper for Time Sensitive Networks for Grid Modernization (Seaport F)</a:t>
                      </a:r>
                      <a:endParaRPr lang="en-US" sz="1000" b="0" i="0" u="none" strike="noStrike">
                        <a:solidFill>
                          <a:srgbClr val="000000"/>
                        </a:solidFill>
                        <a:effectLst/>
                        <a:latin typeface="Times New Roman1"/>
                      </a:endParaRPr>
                    </a:p>
                  </a:txBody>
                  <a:tcPr marL="4964" marR="4964" marT="4964" marB="0" anchor="b"/>
                </a:tc>
                <a:tc>
                  <a:txBody>
                    <a:bodyPr/>
                    <a:lstStyle/>
                    <a:p>
                      <a:pPr algn="l" fontAlgn="b"/>
                      <a:r>
                        <a:rPr lang="en-US" sz="1000" u="none" strike="noStrike">
                          <a:effectLst/>
                        </a:rPr>
                        <a:t>Godfrey / Farkos</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30</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5:30 PM</a:t>
                      </a:r>
                      <a:endParaRPr lang="en-US" sz="1000" b="0" i="0" u="none" strike="noStrike">
                        <a:solidFill>
                          <a:srgbClr val="000000"/>
                        </a:solidFill>
                        <a:effectLst/>
                        <a:latin typeface="Times New Roman1"/>
                      </a:endParaRPr>
                    </a:p>
                  </a:txBody>
                  <a:tcPr marL="4964" marR="4964" marT="4964" marB="0" anchor="b"/>
                </a:tc>
                <a:extLst>
                  <a:ext uri="{0D108BD9-81ED-4DB2-BD59-A6C34878D82A}">
                    <a16:rowId xmlns:a16="http://schemas.microsoft.com/office/drawing/2014/main" val="3393386873"/>
                  </a:ext>
                </a:extLst>
              </a:tr>
              <a:tr h="150796">
                <a:tc>
                  <a:txBody>
                    <a:bodyPr/>
                    <a:lstStyle/>
                    <a:p>
                      <a:pPr algn="ctr" fontAlgn="t"/>
                      <a:endParaRPr lang="en-US" sz="1000" b="0" i="0" u="none" strike="noStrike">
                        <a:solidFill>
                          <a:srgbClr val="000000"/>
                        </a:solidFill>
                        <a:effectLst/>
                        <a:latin typeface="Times New Roman1"/>
                      </a:endParaRPr>
                    </a:p>
                  </a:txBody>
                  <a:tcPr marL="4964" marR="4964" marT="4964" marB="0"/>
                </a:tc>
                <a:tc>
                  <a:txBody>
                    <a:bodyPr/>
                    <a:lstStyle/>
                    <a:p>
                      <a:pPr algn="l" fontAlgn="t"/>
                      <a:endParaRPr lang="en-US" sz="1000" b="0" i="0" u="none" strike="noStrike">
                        <a:solidFill>
                          <a:srgbClr val="000000"/>
                        </a:solidFill>
                        <a:effectLst/>
                        <a:latin typeface="Times New Roman" panose="02020603050405020304" pitchFamily="18" charset="0"/>
                      </a:endParaRPr>
                    </a:p>
                  </a:txBody>
                  <a:tcPr marL="4964" marR="4964" marT="4964" marB="0"/>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l" fontAlgn="b"/>
                      <a:endParaRPr lang="en-US" sz="1000" b="0" i="0" u="none" strike="noStrike">
                        <a:solidFill>
                          <a:srgbClr val="000000"/>
                        </a:solidFill>
                        <a:effectLst/>
                        <a:latin typeface="Times New Roman1"/>
                      </a:endParaRPr>
                    </a:p>
                  </a:txBody>
                  <a:tcPr marL="4964" marR="4964" marT="4964" marB="0" anchor="b"/>
                </a:tc>
                <a:extLst>
                  <a:ext uri="{0D108BD9-81ED-4DB2-BD59-A6C34878D82A}">
                    <a16:rowId xmlns:a16="http://schemas.microsoft.com/office/drawing/2014/main" val="3222421117"/>
                  </a:ext>
                </a:extLst>
              </a:tr>
              <a:tr h="196690">
                <a:tc>
                  <a:txBody>
                    <a:bodyPr/>
                    <a:lstStyle/>
                    <a:p>
                      <a:pPr algn="ctr" fontAlgn="t"/>
                      <a:endParaRPr lang="en-US" sz="1000" b="0" i="0" u="none" strike="noStrike">
                        <a:solidFill>
                          <a:srgbClr val="000000"/>
                        </a:solidFill>
                        <a:effectLst/>
                        <a:latin typeface="Times New Roman1"/>
                      </a:endParaRPr>
                    </a:p>
                  </a:txBody>
                  <a:tcPr marL="4964" marR="4964" marT="4964" marB="0"/>
                </a:tc>
                <a:tc>
                  <a:txBody>
                    <a:bodyPr/>
                    <a:lstStyle/>
                    <a:p>
                      <a:pPr algn="l" fontAlgn="b"/>
                      <a:endParaRPr lang="en-US" sz="1000" b="0" i="0" u="none" strike="noStrike">
                        <a:solidFill>
                          <a:srgbClr val="000000"/>
                        </a:solidFill>
                        <a:effectLst/>
                        <a:latin typeface="Times New Roman1"/>
                      </a:endParaRPr>
                    </a:p>
                  </a:txBody>
                  <a:tcPr marL="4964" marR="4964" marT="4964"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l" fontAlgn="b"/>
                      <a:endParaRPr lang="en-US" sz="1000" b="0" i="0" u="none" strike="noStrike">
                        <a:solidFill>
                          <a:srgbClr val="000000"/>
                        </a:solidFill>
                        <a:effectLst/>
                        <a:latin typeface="Times New Roman1"/>
                      </a:endParaRPr>
                    </a:p>
                  </a:txBody>
                  <a:tcPr marL="4964" marR="4964" marT="4964" marB="0" anchor="b"/>
                </a:tc>
                <a:extLst>
                  <a:ext uri="{0D108BD9-81ED-4DB2-BD59-A6C34878D82A}">
                    <a16:rowId xmlns:a16="http://schemas.microsoft.com/office/drawing/2014/main" val="2722378965"/>
                  </a:ext>
                </a:extLst>
              </a:tr>
              <a:tr h="170465">
                <a:tc>
                  <a:txBody>
                    <a:bodyPr/>
                    <a:lstStyle/>
                    <a:p>
                      <a:pPr algn="ctr" fontAlgn="t"/>
                      <a:r>
                        <a:rPr lang="en-US" sz="1050" u="none" strike="noStrike">
                          <a:effectLst/>
                        </a:rPr>
                        <a:t>2</a:t>
                      </a:r>
                      <a:endParaRPr lang="en-US" sz="1050" b="1" i="0" u="none" strike="noStrike">
                        <a:solidFill>
                          <a:srgbClr val="000000"/>
                        </a:solidFill>
                        <a:effectLst/>
                        <a:latin typeface="Times New Roman1"/>
                      </a:endParaRPr>
                    </a:p>
                  </a:txBody>
                  <a:tcPr marL="4964" marR="4964" marT="4964" marB="0"/>
                </a:tc>
                <a:tc>
                  <a:txBody>
                    <a:bodyPr/>
                    <a:lstStyle/>
                    <a:p>
                      <a:pPr algn="ctr" fontAlgn="b"/>
                      <a:r>
                        <a:rPr lang="en-US" sz="1050" u="none" strike="noStrike">
                          <a:effectLst/>
                        </a:rPr>
                        <a:t>Wednesday PM2 session</a:t>
                      </a:r>
                      <a:endParaRPr lang="en-US" sz="1050" b="1" i="0" u="none" strike="noStrike">
                        <a:solidFill>
                          <a:srgbClr val="000000"/>
                        </a:solidFill>
                        <a:effectLst/>
                        <a:latin typeface="Times New Roman1"/>
                      </a:endParaRPr>
                    </a:p>
                  </a:txBody>
                  <a:tcPr marL="4964" marR="4964" marT="4964" marB="0" anchor="b"/>
                </a:tc>
                <a:tc>
                  <a:txBody>
                    <a:bodyPr/>
                    <a:lstStyle/>
                    <a:p>
                      <a:pPr algn="l" fontAlgn="b"/>
                      <a:endParaRPr lang="en-US" sz="1000" b="0" i="0" u="none" strike="noStrike">
                        <a:solidFill>
                          <a:srgbClr val="000000"/>
                        </a:solidFill>
                        <a:effectLst/>
                        <a:latin typeface="Arial1"/>
                      </a:endParaRPr>
                    </a:p>
                  </a:txBody>
                  <a:tcPr marL="4964" marR="4964" marT="4964"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l" fontAlgn="b"/>
                      <a:endParaRPr lang="en-US" sz="1000" b="0" i="0" u="none" strike="noStrike">
                        <a:solidFill>
                          <a:srgbClr val="000000"/>
                        </a:solidFill>
                        <a:effectLst/>
                        <a:latin typeface="Times New Roman1"/>
                      </a:endParaRPr>
                    </a:p>
                  </a:txBody>
                  <a:tcPr marL="4964" marR="4964" marT="4964" marB="0" anchor="b"/>
                </a:tc>
                <a:extLst>
                  <a:ext uri="{0D108BD9-81ED-4DB2-BD59-A6C34878D82A}">
                    <a16:rowId xmlns:a16="http://schemas.microsoft.com/office/drawing/2014/main" val="3880104770"/>
                  </a:ext>
                </a:extLst>
              </a:tr>
              <a:tr h="157353">
                <a:tc>
                  <a:txBody>
                    <a:bodyPr/>
                    <a:lstStyle/>
                    <a:p>
                      <a:pPr algn="ctr" fontAlgn="t"/>
                      <a:r>
                        <a:rPr lang="en-US" sz="1000" u="none" strike="noStrike">
                          <a:effectLst/>
                        </a:rPr>
                        <a:t>2.1</a:t>
                      </a:r>
                      <a:endParaRPr lang="en-US" sz="1000" b="0" i="0" u="none" strike="noStrike">
                        <a:solidFill>
                          <a:srgbClr val="000000"/>
                        </a:solidFill>
                        <a:effectLst/>
                        <a:latin typeface="Times New Roman1"/>
                      </a:endParaRPr>
                    </a:p>
                  </a:txBody>
                  <a:tcPr marL="4964" marR="4964" marT="4964" marB="0"/>
                </a:tc>
                <a:tc>
                  <a:txBody>
                    <a:bodyPr/>
                    <a:lstStyle/>
                    <a:p>
                      <a:pPr algn="l" fontAlgn="b"/>
                      <a:r>
                        <a:rPr lang="en-US" sz="1000" u="none" strike="noStrike">
                          <a:effectLst/>
                        </a:rPr>
                        <a:t>Call to Order 802.24.1 Task Group</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0</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4:00 PM</a:t>
                      </a:r>
                      <a:endParaRPr lang="en-US" sz="1000" b="0" i="0" u="none" strike="noStrike">
                        <a:solidFill>
                          <a:srgbClr val="000000"/>
                        </a:solidFill>
                        <a:effectLst/>
                        <a:latin typeface="Times New Roman1"/>
                      </a:endParaRPr>
                    </a:p>
                  </a:txBody>
                  <a:tcPr marL="4964" marR="4964" marT="4964" marB="0" anchor="b"/>
                </a:tc>
                <a:extLst>
                  <a:ext uri="{0D108BD9-81ED-4DB2-BD59-A6C34878D82A}">
                    <a16:rowId xmlns:a16="http://schemas.microsoft.com/office/drawing/2014/main" val="519075930"/>
                  </a:ext>
                </a:extLst>
              </a:tr>
              <a:tr h="157353">
                <a:tc>
                  <a:txBody>
                    <a:bodyPr/>
                    <a:lstStyle/>
                    <a:p>
                      <a:pPr algn="ctr" fontAlgn="t"/>
                      <a:r>
                        <a:rPr lang="en-US" sz="1000" u="none" strike="noStrike">
                          <a:effectLst/>
                        </a:rPr>
                        <a:t>2.2</a:t>
                      </a:r>
                      <a:endParaRPr lang="en-US" sz="1000" b="0" i="0" u="none" strike="noStrike">
                        <a:solidFill>
                          <a:srgbClr val="000000"/>
                        </a:solidFill>
                        <a:effectLst/>
                        <a:latin typeface="Times New Roman1"/>
                      </a:endParaRPr>
                    </a:p>
                  </a:txBody>
                  <a:tcPr marL="4964" marR="4964" marT="4964" marB="0"/>
                </a:tc>
                <a:tc>
                  <a:txBody>
                    <a:bodyPr/>
                    <a:lstStyle/>
                    <a:p>
                      <a:pPr algn="l" fontAlgn="b"/>
                      <a:r>
                        <a:rPr lang="en-US" sz="1000" u="none" strike="noStrike">
                          <a:effectLst/>
                        </a:rPr>
                        <a:t>802.11ah and 802.15.4g (SUN) coexistence (any follow up from 802.19)</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l" fontAlgn="b"/>
                      <a:r>
                        <a:rPr lang="en-US" sz="1000" u="none" strike="noStrike">
                          <a:effectLst/>
                        </a:rPr>
                        <a:t>Godfrey/Rolfe</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20</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4:00 PM</a:t>
                      </a:r>
                      <a:endParaRPr lang="en-US" sz="1000" b="0" i="0" u="none" strike="noStrike">
                        <a:solidFill>
                          <a:srgbClr val="000000"/>
                        </a:solidFill>
                        <a:effectLst/>
                        <a:latin typeface="Times New Roman1"/>
                      </a:endParaRPr>
                    </a:p>
                  </a:txBody>
                  <a:tcPr marL="4964" marR="4964" marT="4964" marB="0" anchor="b"/>
                </a:tc>
                <a:extLst>
                  <a:ext uri="{0D108BD9-81ED-4DB2-BD59-A6C34878D82A}">
                    <a16:rowId xmlns:a16="http://schemas.microsoft.com/office/drawing/2014/main" val="1819034306"/>
                  </a:ext>
                </a:extLst>
              </a:tr>
              <a:tr h="157353">
                <a:tc>
                  <a:txBody>
                    <a:bodyPr/>
                    <a:lstStyle/>
                    <a:p>
                      <a:pPr algn="ctr" fontAlgn="t"/>
                      <a:r>
                        <a:rPr lang="en-US" sz="1000" u="none" strike="noStrike">
                          <a:effectLst/>
                        </a:rPr>
                        <a:t>2.3</a:t>
                      </a:r>
                      <a:endParaRPr lang="en-US" sz="1000" b="0" i="0" u="none" strike="noStrike">
                        <a:solidFill>
                          <a:srgbClr val="000000"/>
                        </a:solidFill>
                        <a:effectLst/>
                        <a:latin typeface="Times New Roman1"/>
                      </a:endParaRPr>
                    </a:p>
                  </a:txBody>
                  <a:tcPr marL="4964" marR="4964" marT="4964" marB="0"/>
                </a:tc>
                <a:tc>
                  <a:txBody>
                    <a:bodyPr/>
                    <a:lstStyle/>
                    <a:p>
                      <a:pPr algn="l" fontAlgn="b"/>
                      <a:r>
                        <a:rPr lang="en-US" sz="1000" u="none" strike="noStrike">
                          <a:effectLst/>
                        </a:rPr>
                        <a:t>Discussion on 802.24 activities related to Nendica</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l" fontAlgn="b"/>
                      <a:r>
                        <a:rPr lang="en-US" sz="1000" u="none" strike="noStrike">
                          <a:effectLst/>
                        </a:rPr>
                        <a:t>Godfrey/Marks</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20</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4:20 PM</a:t>
                      </a:r>
                      <a:endParaRPr lang="en-US" sz="1000" b="0" i="0" u="none" strike="noStrike">
                        <a:solidFill>
                          <a:srgbClr val="000000"/>
                        </a:solidFill>
                        <a:effectLst/>
                        <a:latin typeface="Times New Roman1"/>
                      </a:endParaRPr>
                    </a:p>
                  </a:txBody>
                  <a:tcPr marL="4964" marR="4964" marT="4964" marB="0" anchor="b"/>
                </a:tc>
                <a:extLst>
                  <a:ext uri="{0D108BD9-81ED-4DB2-BD59-A6C34878D82A}">
                    <a16:rowId xmlns:a16="http://schemas.microsoft.com/office/drawing/2014/main" val="1783589280"/>
                  </a:ext>
                </a:extLst>
              </a:tr>
              <a:tr h="157353">
                <a:tc>
                  <a:txBody>
                    <a:bodyPr/>
                    <a:lstStyle/>
                    <a:p>
                      <a:pPr algn="ctr" fontAlgn="t"/>
                      <a:r>
                        <a:rPr lang="en-US" sz="1000" u="none" strike="noStrike">
                          <a:effectLst/>
                        </a:rPr>
                        <a:t>2.4</a:t>
                      </a:r>
                      <a:endParaRPr lang="en-US" sz="1000" b="0" i="0" u="none" strike="noStrike">
                        <a:solidFill>
                          <a:srgbClr val="000000"/>
                        </a:solidFill>
                        <a:effectLst/>
                        <a:latin typeface="Times New Roman1"/>
                      </a:endParaRPr>
                    </a:p>
                  </a:txBody>
                  <a:tcPr marL="4964" marR="4964" marT="4964" marB="0"/>
                </a:tc>
                <a:tc>
                  <a:txBody>
                    <a:bodyPr/>
                    <a:lstStyle/>
                    <a:p>
                      <a:pPr algn="l" fontAlgn="t"/>
                      <a:r>
                        <a:rPr lang="en-US" sz="1000" u="none" strike="noStrike">
                          <a:effectLst/>
                        </a:rPr>
                        <a:t>Review comments and feedback from IEEE editors on Sub 1-GHz white paper</a:t>
                      </a:r>
                      <a:endParaRPr lang="en-US" sz="1000" b="0" i="0" u="none" strike="noStrike">
                        <a:solidFill>
                          <a:srgbClr val="000000"/>
                        </a:solidFill>
                        <a:effectLst/>
                        <a:latin typeface="Times New Roman" panose="02020603050405020304" pitchFamily="18" charset="0"/>
                      </a:endParaRPr>
                    </a:p>
                  </a:txBody>
                  <a:tcPr marL="4964" marR="4964" marT="4964"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15</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4:40 PM</a:t>
                      </a:r>
                      <a:endParaRPr lang="en-US" sz="1000" b="0" i="0" u="none" strike="noStrike">
                        <a:solidFill>
                          <a:srgbClr val="000000"/>
                        </a:solidFill>
                        <a:effectLst/>
                        <a:latin typeface="Times New Roman1"/>
                      </a:endParaRPr>
                    </a:p>
                  </a:txBody>
                  <a:tcPr marL="4964" marR="4964" marT="4964" marB="0" anchor="b"/>
                </a:tc>
                <a:extLst>
                  <a:ext uri="{0D108BD9-81ED-4DB2-BD59-A6C34878D82A}">
                    <a16:rowId xmlns:a16="http://schemas.microsoft.com/office/drawing/2014/main" val="2922531936"/>
                  </a:ext>
                </a:extLst>
              </a:tr>
              <a:tr h="301592">
                <a:tc>
                  <a:txBody>
                    <a:bodyPr/>
                    <a:lstStyle/>
                    <a:p>
                      <a:pPr algn="ctr" fontAlgn="t"/>
                      <a:r>
                        <a:rPr lang="en-US" sz="1000" u="none" strike="noStrike">
                          <a:effectLst/>
                        </a:rPr>
                        <a:t>2.5</a:t>
                      </a:r>
                      <a:endParaRPr lang="en-US" sz="1000" b="0" i="0" u="none" strike="noStrike">
                        <a:solidFill>
                          <a:srgbClr val="000000"/>
                        </a:solidFill>
                        <a:effectLst/>
                        <a:latin typeface="Times New Roman1"/>
                      </a:endParaRPr>
                    </a:p>
                  </a:txBody>
                  <a:tcPr marL="4964" marR="4964" marT="4964" marB="0"/>
                </a:tc>
                <a:tc>
                  <a:txBody>
                    <a:bodyPr/>
                    <a:lstStyle/>
                    <a:p>
                      <a:pPr algn="l" fontAlgn="t"/>
                      <a:r>
                        <a:rPr lang="en-US" sz="1000" u="none" strike="noStrike">
                          <a:effectLst/>
                        </a:rPr>
                        <a:t>Discuss incoming comments from  IEEE PES PSCC S6 Task Force regarding 802.24 contribution to  "Standards for integrating Home Automation IoT to Power Utilities Communication System"</a:t>
                      </a:r>
                      <a:endParaRPr lang="en-US" sz="1000" b="0" i="0" u="none" strike="noStrike">
                        <a:solidFill>
                          <a:srgbClr val="000000"/>
                        </a:solidFill>
                        <a:effectLst/>
                        <a:latin typeface="Times New Roman" panose="02020603050405020304" pitchFamily="18" charset="0"/>
                      </a:endParaRPr>
                    </a:p>
                  </a:txBody>
                  <a:tcPr marL="4964" marR="4964" marT="4964"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20</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4:55 PM</a:t>
                      </a:r>
                      <a:endParaRPr lang="en-US" sz="1000" b="0" i="0" u="none" strike="noStrike">
                        <a:solidFill>
                          <a:srgbClr val="000000"/>
                        </a:solidFill>
                        <a:effectLst/>
                        <a:latin typeface="Times New Roman1"/>
                      </a:endParaRPr>
                    </a:p>
                  </a:txBody>
                  <a:tcPr marL="4964" marR="4964" marT="4964" marB="0" anchor="b"/>
                </a:tc>
                <a:extLst>
                  <a:ext uri="{0D108BD9-81ED-4DB2-BD59-A6C34878D82A}">
                    <a16:rowId xmlns:a16="http://schemas.microsoft.com/office/drawing/2014/main" val="1298532644"/>
                  </a:ext>
                </a:extLst>
              </a:tr>
              <a:tr h="157353">
                <a:tc>
                  <a:txBody>
                    <a:bodyPr/>
                    <a:lstStyle/>
                    <a:p>
                      <a:pPr algn="ctr" fontAlgn="t"/>
                      <a:r>
                        <a:rPr lang="en-US" sz="1000" u="none" strike="noStrike">
                          <a:effectLst/>
                        </a:rPr>
                        <a:t>2.6</a:t>
                      </a:r>
                      <a:endParaRPr lang="en-US" sz="1000" b="0" i="0" u="none" strike="noStrike">
                        <a:solidFill>
                          <a:srgbClr val="000000"/>
                        </a:solidFill>
                        <a:effectLst/>
                        <a:latin typeface="Times New Roman1"/>
                      </a:endParaRPr>
                    </a:p>
                  </a:txBody>
                  <a:tcPr marL="4964" marR="4964" marT="4964" marB="0"/>
                </a:tc>
                <a:tc>
                  <a:txBody>
                    <a:bodyPr/>
                    <a:lstStyle/>
                    <a:p>
                      <a:pPr algn="l" fontAlgn="b"/>
                      <a:r>
                        <a:rPr lang="en-US" sz="1000" u="none" strike="noStrike">
                          <a:effectLst/>
                        </a:rPr>
                        <a:t>Recess </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0</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5:15 PM</a:t>
                      </a:r>
                      <a:endParaRPr lang="en-US" sz="1000" b="0" i="0" u="none" strike="noStrike">
                        <a:solidFill>
                          <a:srgbClr val="000000"/>
                        </a:solidFill>
                        <a:effectLst/>
                        <a:latin typeface="Times New Roman1"/>
                      </a:endParaRPr>
                    </a:p>
                  </a:txBody>
                  <a:tcPr marL="4964" marR="4964" marT="4964" marB="0" anchor="b"/>
                </a:tc>
                <a:extLst>
                  <a:ext uri="{0D108BD9-81ED-4DB2-BD59-A6C34878D82A}">
                    <a16:rowId xmlns:a16="http://schemas.microsoft.com/office/drawing/2014/main" val="693702011"/>
                  </a:ext>
                </a:extLst>
              </a:tr>
              <a:tr h="157353">
                <a:tc>
                  <a:txBody>
                    <a:bodyPr/>
                    <a:lstStyle/>
                    <a:p>
                      <a:pPr algn="ctr" fontAlgn="t"/>
                      <a:endParaRPr lang="en-US" sz="1000" b="0" i="0" u="none" strike="noStrike">
                        <a:solidFill>
                          <a:srgbClr val="000000"/>
                        </a:solidFill>
                        <a:effectLst/>
                        <a:latin typeface="Calibri" panose="020F0502020204030204" pitchFamily="34" charset="0"/>
                      </a:endParaRPr>
                    </a:p>
                  </a:txBody>
                  <a:tcPr marL="4964" marR="4964" marT="4964" marB="0"/>
                </a:tc>
                <a:tc>
                  <a:txBody>
                    <a:bodyPr/>
                    <a:lstStyle/>
                    <a:p>
                      <a:pPr algn="l" fontAlgn="b"/>
                      <a:endParaRPr lang="en-US" sz="1000" b="0" i="0" u="none" strike="noStrike">
                        <a:solidFill>
                          <a:srgbClr val="000000"/>
                        </a:solidFill>
                        <a:effectLst/>
                        <a:latin typeface="Calibri" panose="020F0502020204030204" pitchFamily="34" charset="0"/>
                      </a:endParaRPr>
                    </a:p>
                  </a:txBody>
                  <a:tcPr marL="4964" marR="4964" marT="4964"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964" marR="4964" marT="4964"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964" marR="4964" marT="4964" marB="0" anchor="b"/>
                </a:tc>
                <a:extLst>
                  <a:ext uri="{0D108BD9-81ED-4DB2-BD59-A6C34878D82A}">
                    <a16:rowId xmlns:a16="http://schemas.microsoft.com/office/drawing/2014/main" val="945444923"/>
                  </a:ext>
                </a:extLst>
              </a:tr>
              <a:tr h="170465">
                <a:tc>
                  <a:txBody>
                    <a:bodyPr/>
                    <a:lstStyle/>
                    <a:p>
                      <a:pPr algn="ctr" fontAlgn="t"/>
                      <a:r>
                        <a:rPr lang="en-US" sz="1050" u="none" strike="noStrike">
                          <a:effectLst/>
                        </a:rPr>
                        <a:t>2</a:t>
                      </a:r>
                      <a:endParaRPr lang="en-US" sz="1050" b="1" i="0" u="none" strike="noStrike">
                        <a:solidFill>
                          <a:srgbClr val="000000"/>
                        </a:solidFill>
                        <a:effectLst/>
                        <a:latin typeface="Times New Roman1"/>
                      </a:endParaRPr>
                    </a:p>
                  </a:txBody>
                  <a:tcPr marL="4964" marR="4964" marT="4964" marB="0"/>
                </a:tc>
                <a:tc>
                  <a:txBody>
                    <a:bodyPr/>
                    <a:lstStyle/>
                    <a:p>
                      <a:pPr algn="ctr" fontAlgn="b"/>
                      <a:r>
                        <a:rPr lang="en-US" sz="1050" u="none" strike="noStrike">
                          <a:effectLst/>
                        </a:rPr>
                        <a:t>Thursday PM2 session</a:t>
                      </a:r>
                      <a:endParaRPr lang="en-US" sz="1050" b="1" i="0" u="none" strike="noStrike">
                        <a:solidFill>
                          <a:srgbClr val="000000"/>
                        </a:solidFill>
                        <a:effectLst/>
                        <a:latin typeface="Times New Roman1"/>
                      </a:endParaRPr>
                    </a:p>
                  </a:txBody>
                  <a:tcPr marL="4964" marR="4964" marT="4964" marB="0" anchor="b"/>
                </a:tc>
                <a:tc>
                  <a:txBody>
                    <a:bodyPr/>
                    <a:lstStyle/>
                    <a:p>
                      <a:pPr algn="l" fontAlgn="b"/>
                      <a:endParaRPr lang="en-US" sz="1000" b="0" i="0" u="none" strike="noStrike">
                        <a:solidFill>
                          <a:srgbClr val="000000"/>
                        </a:solidFill>
                        <a:effectLst/>
                        <a:latin typeface="Arial1"/>
                      </a:endParaRPr>
                    </a:p>
                  </a:txBody>
                  <a:tcPr marL="4964" marR="4964" marT="4964"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l" fontAlgn="b"/>
                      <a:endParaRPr lang="en-US" sz="1000" b="0" i="0" u="none" strike="noStrike">
                        <a:solidFill>
                          <a:srgbClr val="000000"/>
                        </a:solidFill>
                        <a:effectLst/>
                        <a:latin typeface="Arial1"/>
                      </a:endParaRPr>
                    </a:p>
                  </a:txBody>
                  <a:tcPr marL="4964" marR="4964" marT="4964" marB="0" anchor="b"/>
                </a:tc>
                <a:extLst>
                  <a:ext uri="{0D108BD9-81ED-4DB2-BD59-A6C34878D82A}">
                    <a16:rowId xmlns:a16="http://schemas.microsoft.com/office/drawing/2014/main" val="2421207920"/>
                  </a:ext>
                </a:extLst>
              </a:tr>
              <a:tr h="157353">
                <a:tc>
                  <a:txBody>
                    <a:bodyPr/>
                    <a:lstStyle/>
                    <a:p>
                      <a:pPr algn="ctr" fontAlgn="t"/>
                      <a:r>
                        <a:rPr lang="en-US" sz="1000" u="none" strike="noStrike">
                          <a:effectLst/>
                        </a:rPr>
                        <a:t>2.1</a:t>
                      </a:r>
                      <a:endParaRPr lang="en-US" sz="1000" b="0" i="0" u="none" strike="noStrike">
                        <a:solidFill>
                          <a:srgbClr val="000000"/>
                        </a:solidFill>
                        <a:effectLst/>
                        <a:latin typeface="Times New Roman1"/>
                      </a:endParaRPr>
                    </a:p>
                  </a:txBody>
                  <a:tcPr marL="4964" marR="4964" marT="4964" marB="0"/>
                </a:tc>
                <a:tc>
                  <a:txBody>
                    <a:bodyPr/>
                    <a:lstStyle/>
                    <a:p>
                      <a:pPr algn="l" fontAlgn="b"/>
                      <a:r>
                        <a:rPr lang="en-US" sz="1000" u="none" strike="noStrike">
                          <a:effectLst/>
                        </a:rPr>
                        <a:t>Call to Order  802.24.2 IoT Task Group</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l" fontAlgn="b"/>
                      <a:r>
                        <a:rPr lang="en-US" sz="1000" u="none" strike="noStrike">
                          <a:effectLst/>
                        </a:rPr>
                        <a:t>DiMinico</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0</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4:00 PM</a:t>
                      </a:r>
                      <a:endParaRPr lang="en-US" sz="1000" b="0" i="0" u="none" strike="noStrike">
                        <a:solidFill>
                          <a:srgbClr val="000000"/>
                        </a:solidFill>
                        <a:effectLst/>
                        <a:latin typeface="Times New Roman1"/>
                      </a:endParaRPr>
                    </a:p>
                  </a:txBody>
                  <a:tcPr marL="4964" marR="4964" marT="4964" marB="0" anchor="b"/>
                </a:tc>
                <a:extLst>
                  <a:ext uri="{0D108BD9-81ED-4DB2-BD59-A6C34878D82A}">
                    <a16:rowId xmlns:a16="http://schemas.microsoft.com/office/drawing/2014/main" val="939074055"/>
                  </a:ext>
                </a:extLst>
              </a:tr>
              <a:tr h="157353">
                <a:tc>
                  <a:txBody>
                    <a:bodyPr/>
                    <a:lstStyle/>
                    <a:p>
                      <a:pPr algn="ctr" fontAlgn="t"/>
                      <a:r>
                        <a:rPr lang="en-US" sz="1000" u="none" strike="noStrike">
                          <a:effectLst/>
                        </a:rPr>
                        <a:t>2.2</a:t>
                      </a:r>
                      <a:endParaRPr lang="en-US" sz="1000" b="0" i="0" u="none" strike="noStrike">
                        <a:solidFill>
                          <a:srgbClr val="000000"/>
                        </a:solidFill>
                        <a:effectLst/>
                        <a:latin typeface="Times New Roman1"/>
                      </a:endParaRPr>
                    </a:p>
                  </a:txBody>
                  <a:tcPr marL="4964" marR="4964" marT="4964" marB="0"/>
                </a:tc>
                <a:tc>
                  <a:txBody>
                    <a:bodyPr/>
                    <a:lstStyle/>
                    <a:p>
                      <a:pPr algn="l" fontAlgn="b"/>
                      <a:r>
                        <a:rPr lang="en-US" sz="1000" u="none" strike="noStrike">
                          <a:effectLst/>
                        </a:rPr>
                        <a:t>802.24.2 Liaison Coordinator's Report</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l" fontAlgn="b"/>
                      <a:r>
                        <a:rPr lang="en-US" sz="1000" u="none" strike="noStrike">
                          <a:effectLst/>
                        </a:rPr>
                        <a:t>DiMinico/Diab</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30</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4:00 PM</a:t>
                      </a:r>
                      <a:endParaRPr lang="en-US" sz="1000" b="0" i="0" u="none" strike="noStrike">
                        <a:solidFill>
                          <a:srgbClr val="000000"/>
                        </a:solidFill>
                        <a:effectLst/>
                        <a:latin typeface="Times New Roman1"/>
                      </a:endParaRPr>
                    </a:p>
                  </a:txBody>
                  <a:tcPr marL="4964" marR="4964" marT="4964" marB="0" anchor="b"/>
                </a:tc>
                <a:extLst>
                  <a:ext uri="{0D108BD9-81ED-4DB2-BD59-A6C34878D82A}">
                    <a16:rowId xmlns:a16="http://schemas.microsoft.com/office/drawing/2014/main" val="2525902544"/>
                  </a:ext>
                </a:extLst>
              </a:tr>
              <a:tr h="295036">
                <a:tc>
                  <a:txBody>
                    <a:bodyPr/>
                    <a:lstStyle/>
                    <a:p>
                      <a:pPr algn="ctr" fontAlgn="t"/>
                      <a:r>
                        <a:rPr lang="en-US" sz="1000" u="none" strike="noStrike">
                          <a:effectLst/>
                        </a:rPr>
                        <a:t>2.3</a:t>
                      </a:r>
                      <a:endParaRPr lang="en-US" sz="1000" b="0" i="0" u="none" strike="noStrike">
                        <a:solidFill>
                          <a:srgbClr val="000000"/>
                        </a:solidFill>
                        <a:effectLst/>
                        <a:latin typeface="Times New Roman1"/>
                      </a:endParaRPr>
                    </a:p>
                  </a:txBody>
                  <a:tcPr marL="4964" marR="4964" marT="4964" marB="0"/>
                </a:tc>
                <a:tc>
                  <a:txBody>
                    <a:bodyPr/>
                    <a:lstStyle/>
                    <a:p>
                      <a:pPr algn="l" fontAlgn="b"/>
                      <a:r>
                        <a:rPr lang="en-US" sz="1000" u="none" strike="noStrike">
                          <a:effectLst/>
                        </a:rPr>
                        <a:t>Collaboration (informal liaison) with Wi-Fi Alliance on IoT Use Cases)</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l" fontAlgn="b"/>
                      <a:r>
                        <a:rPr lang="en-US" sz="1000" u="none" strike="noStrike">
                          <a:effectLst/>
                        </a:rPr>
                        <a:t>DiMinico/Godfrey</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15</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4:30 PM</a:t>
                      </a:r>
                      <a:endParaRPr lang="en-US" sz="1000" b="0" i="0" u="none" strike="noStrike">
                        <a:solidFill>
                          <a:srgbClr val="000000"/>
                        </a:solidFill>
                        <a:effectLst/>
                        <a:latin typeface="Times New Roman1"/>
                      </a:endParaRPr>
                    </a:p>
                  </a:txBody>
                  <a:tcPr marL="4964" marR="4964" marT="4964" marB="0" anchor="b"/>
                </a:tc>
                <a:extLst>
                  <a:ext uri="{0D108BD9-81ED-4DB2-BD59-A6C34878D82A}">
                    <a16:rowId xmlns:a16="http://schemas.microsoft.com/office/drawing/2014/main" val="791900719"/>
                  </a:ext>
                </a:extLst>
              </a:tr>
              <a:tr h="157353">
                <a:tc>
                  <a:txBody>
                    <a:bodyPr/>
                    <a:lstStyle/>
                    <a:p>
                      <a:pPr algn="ctr" fontAlgn="t"/>
                      <a:r>
                        <a:rPr lang="en-US" sz="1000" u="none" strike="noStrike">
                          <a:effectLst/>
                        </a:rPr>
                        <a:t>2.4</a:t>
                      </a:r>
                      <a:endParaRPr lang="en-US" sz="1000" b="0" i="0" u="none" strike="noStrike">
                        <a:solidFill>
                          <a:srgbClr val="000000"/>
                        </a:solidFill>
                        <a:effectLst/>
                        <a:latin typeface="Times New Roman1"/>
                      </a:endParaRPr>
                    </a:p>
                  </a:txBody>
                  <a:tcPr marL="4964" marR="4964" marT="4964" marB="0"/>
                </a:tc>
                <a:tc>
                  <a:txBody>
                    <a:bodyPr/>
                    <a:lstStyle/>
                    <a:p>
                      <a:pPr algn="l" fontAlgn="b"/>
                      <a:r>
                        <a:rPr lang="en-US" sz="1000" u="none" strike="noStrike">
                          <a:effectLst/>
                        </a:rPr>
                        <a:t>Review of IoT white paper development</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l" fontAlgn="b"/>
                      <a:r>
                        <a:rPr lang="en-US" sz="1000" u="none" strike="noStrike">
                          <a:effectLst/>
                        </a:rPr>
                        <a:t>DiMinico</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45</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4:45 PM</a:t>
                      </a:r>
                      <a:endParaRPr lang="en-US" sz="1000" b="0" i="0" u="none" strike="noStrike">
                        <a:solidFill>
                          <a:srgbClr val="000000"/>
                        </a:solidFill>
                        <a:effectLst/>
                        <a:latin typeface="Times New Roman1"/>
                      </a:endParaRPr>
                    </a:p>
                  </a:txBody>
                  <a:tcPr marL="4964" marR="4964" marT="4964" marB="0" anchor="b"/>
                </a:tc>
                <a:extLst>
                  <a:ext uri="{0D108BD9-81ED-4DB2-BD59-A6C34878D82A}">
                    <a16:rowId xmlns:a16="http://schemas.microsoft.com/office/drawing/2014/main" val="855644206"/>
                  </a:ext>
                </a:extLst>
              </a:tr>
              <a:tr h="157353">
                <a:tc>
                  <a:txBody>
                    <a:bodyPr/>
                    <a:lstStyle/>
                    <a:p>
                      <a:pPr algn="ctr" fontAlgn="t"/>
                      <a:r>
                        <a:rPr lang="en-US" sz="1000" u="none" strike="noStrike">
                          <a:effectLst/>
                        </a:rPr>
                        <a:t>2.5</a:t>
                      </a:r>
                      <a:endParaRPr lang="en-US" sz="1000" b="0" i="0" u="none" strike="noStrike">
                        <a:solidFill>
                          <a:srgbClr val="000000"/>
                        </a:solidFill>
                        <a:effectLst/>
                        <a:latin typeface="Times New Roman1"/>
                      </a:endParaRPr>
                    </a:p>
                  </a:txBody>
                  <a:tcPr marL="4964" marR="4964" marT="4964" marB="0"/>
                </a:tc>
                <a:tc>
                  <a:txBody>
                    <a:bodyPr/>
                    <a:lstStyle/>
                    <a:p>
                      <a:pPr algn="l" fontAlgn="b"/>
                      <a:r>
                        <a:rPr lang="en-US" sz="1000" u="none" strike="noStrike">
                          <a:effectLst/>
                        </a:rPr>
                        <a:t>802.24 New Action Items, AOB</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10</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5:30 PM</a:t>
                      </a:r>
                      <a:endParaRPr lang="en-US" sz="1000" b="0" i="0" u="none" strike="noStrike">
                        <a:solidFill>
                          <a:srgbClr val="000000"/>
                        </a:solidFill>
                        <a:effectLst/>
                        <a:latin typeface="Times New Roman1"/>
                      </a:endParaRPr>
                    </a:p>
                  </a:txBody>
                  <a:tcPr marL="4964" marR="4964" marT="4964" marB="0" anchor="b"/>
                </a:tc>
                <a:extLst>
                  <a:ext uri="{0D108BD9-81ED-4DB2-BD59-A6C34878D82A}">
                    <a16:rowId xmlns:a16="http://schemas.microsoft.com/office/drawing/2014/main" val="2929890034"/>
                  </a:ext>
                </a:extLst>
              </a:tr>
              <a:tr h="157353">
                <a:tc>
                  <a:txBody>
                    <a:bodyPr/>
                    <a:lstStyle/>
                    <a:p>
                      <a:pPr algn="ctr" fontAlgn="t"/>
                      <a:r>
                        <a:rPr lang="en-US" sz="1000" u="none" strike="noStrike">
                          <a:effectLst/>
                        </a:rPr>
                        <a:t>2.6</a:t>
                      </a:r>
                      <a:endParaRPr lang="en-US" sz="1000" b="0" i="0" u="none" strike="noStrike">
                        <a:solidFill>
                          <a:srgbClr val="000000"/>
                        </a:solidFill>
                        <a:effectLst/>
                        <a:latin typeface="Times New Roman1"/>
                      </a:endParaRPr>
                    </a:p>
                  </a:txBody>
                  <a:tcPr marL="4964" marR="4964" marT="4964" marB="0"/>
                </a:tc>
                <a:tc>
                  <a:txBody>
                    <a:bodyPr/>
                    <a:lstStyle/>
                    <a:p>
                      <a:pPr algn="l" fontAlgn="b"/>
                      <a:r>
                        <a:rPr lang="en-US" sz="1000" u="none" strike="noStrike">
                          <a:effectLst/>
                        </a:rPr>
                        <a:t>Adjourn </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t"/>
                      <a:r>
                        <a:rPr lang="en-US" sz="1000" u="none" strike="noStrike">
                          <a:effectLst/>
                        </a:rPr>
                        <a:t>0</a:t>
                      </a:r>
                      <a:endParaRPr lang="en-US" sz="1000" b="0" i="0" u="none" strike="noStrike">
                        <a:solidFill>
                          <a:srgbClr val="000000"/>
                        </a:solidFill>
                        <a:effectLst/>
                        <a:latin typeface="Times New Roman" panose="02020603050405020304" pitchFamily="18" charset="0"/>
                      </a:endParaRPr>
                    </a:p>
                  </a:txBody>
                  <a:tcPr marL="4964" marR="4964" marT="4964" marB="0"/>
                </a:tc>
                <a:tc>
                  <a:txBody>
                    <a:bodyPr/>
                    <a:lstStyle/>
                    <a:p>
                      <a:pPr algn="r" fontAlgn="b"/>
                      <a:r>
                        <a:rPr lang="en-US" sz="1000" u="none" strike="noStrike" dirty="0">
                          <a:effectLst/>
                        </a:rPr>
                        <a:t>5:40 PM</a:t>
                      </a:r>
                      <a:endParaRPr lang="en-US" sz="1000" b="0" i="0" u="none" strike="noStrike" dirty="0">
                        <a:solidFill>
                          <a:srgbClr val="000000"/>
                        </a:solidFill>
                        <a:effectLst/>
                        <a:latin typeface="Times New Roman1"/>
                      </a:endParaRPr>
                    </a:p>
                  </a:txBody>
                  <a:tcPr marL="4964" marR="4964" marT="4964" marB="0" anchor="b"/>
                </a:tc>
                <a:extLst>
                  <a:ext uri="{0D108BD9-81ED-4DB2-BD59-A6C34878D82A}">
                    <a16:rowId xmlns:a16="http://schemas.microsoft.com/office/drawing/2014/main" val="2645427958"/>
                  </a:ext>
                </a:extLst>
              </a:tr>
            </a:tbl>
          </a:graphicData>
        </a:graphic>
      </p:graphicFrame>
    </p:spTree>
    <p:extLst>
      <p:ext uri="{BB962C8B-B14F-4D97-AF65-F5344CB8AC3E}">
        <p14:creationId xmlns:p14="http://schemas.microsoft.com/office/powerpoint/2010/main" val="1155415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333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6143625" y="6475413"/>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 Box 2">
            <a:extLst>
              <a:ext uri="{FF2B5EF4-FFF2-40B4-BE49-F238E27FC236}">
                <a16:creationId xmlns:a16="http://schemas.microsoft.com/office/drawing/2014/main" id="{ADD93D48-1FCD-42A1-8CDB-A92FDD907FDE}"/>
              </a:ext>
            </a:extLst>
          </p:cNvPr>
          <p:cNvSpPr txBox="1">
            <a:spLocks noChangeArrowheads="1"/>
          </p:cNvSpPr>
          <p:nvPr/>
        </p:nvSpPr>
        <p:spPr bwMode="auto">
          <a:xfrm>
            <a:off x="6143625" y="6475413"/>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
        <p:nvSpPr>
          <p:cNvPr id="23556" name="Text Box 3">
            <a:extLst>
              <a:ext uri="{FF2B5EF4-FFF2-40B4-BE49-F238E27FC236}">
                <a16:creationId xmlns:a16="http://schemas.microsoft.com/office/drawing/2014/main" id="{01D521F0-077A-4B7C-BED3-E54754B99070}"/>
              </a:ext>
            </a:extLst>
          </p:cNvPr>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spcBef>
                <a:spcPct val="0"/>
              </a:spcBef>
              <a:buFontTx/>
              <a:buNone/>
            </a:pPr>
            <a:r>
              <a:rPr lang="en-US" altLang="en-US" sz="1200" b="0">
                <a:solidFill>
                  <a:srgbClr val="000000"/>
                </a:solidFill>
                <a:ea typeface="MS Gothic" panose="020B0609070205080204" pitchFamily="49" charset="-128"/>
              </a:rPr>
              <a:t>Slide </a:t>
            </a:r>
            <a:fld id="{49D9AE47-470D-4282-AF5B-698963B7244C}" type="slidenum">
              <a:rPr lang="en-US" altLang="en-US" sz="1200" b="0">
                <a:solidFill>
                  <a:srgbClr val="000000"/>
                </a:solidFill>
                <a:ea typeface="MS Gothic" panose="020B0609070205080204" pitchFamily="49" charset="-128"/>
              </a:rPr>
              <a:pPr>
                <a:spcBef>
                  <a:spcPct val="0"/>
                </a:spcBef>
                <a:buFontTx/>
                <a:buNone/>
              </a:pPr>
              <a:t>5</a:t>
            </a:fld>
            <a:endParaRPr lang="en-US" altLang="en-US" sz="1200" b="0">
              <a:solidFill>
                <a:srgbClr val="000000"/>
              </a:solidFill>
              <a:ea typeface="MS Gothic" panose="020B0609070205080204" pitchFamily="49" charset="-128"/>
            </a:endParaRPr>
          </a:p>
        </p:txBody>
      </p:sp>
      <p:sp>
        <p:nvSpPr>
          <p:cNvPr id="23557" name="Rectangle 4">
            <a:extLst>
              <a:ext uri="{FF2B5EF4-FFF2-40B4-BE49-F238E27FC236}">
                <a16:creationId xmlns:a16="http://schemas.microsoft.com/office/drawing/2014/main" id="{C3C62EF1-28CC-422B-8ACC-7F1087647ACE}"/>
              </a:ext>
            </a:extLst>
          </p:cNvPr>
          <p:cNvSpPr>
            <a:spLocks noGrp="1" noChangeArrowheads="1"/>
          </p:cNvSpPr>
          <p:nvPr>
            <p:ph type="title"/>
          </p:nvPr>
        </p:nvSpPr>
        <p:spPr>
          <a:xfrm>
            <a:off x="685800" y="609600"/>
            <a:ext cx="8001000" cy="1160463"/>
          </a:xfrm>
        </p:spPr>
        <p:txBody>
          <a:bodyPr lIns="90000" tIns="46800" rIns="90000" bIns="46800"/>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a:solidFill>
                  <a:srgbClr val="000000"/>
                </a:solidFill>
              </a:rPr>
              <a:t>Participation in IEEE 802 Meetings</a:t>
            </a:r>
          </a:p>
        </p:txBody>
      </p:sp>
      <p:sp>
        <p:nvSpPr>
          <p:cNvPr id="23558" name="Text Box 5">
            <a:extLst>
              <a:ext uri="{FF2B5EF4-FFF2-40B4-BE49-F238E27FC236}">
                <a16:creationId xmlns:a16="http://schemas.microsoft.com/office/drawing/2014/main" id="{B1AF009D-110E-415A-A4A5-3DB27F426B7A}"/>
              </a:ext>
            </a:extLst>
          </p:cNvPr>
          <p:cNvSpPr txBox="1">
            <a:spLocks noChangeArrowheads="1"/>
          </p:cNvSpPr>
          <p:nvPr/>
        </p:nvSpPr>
        <p:spPr bwMode="auto">
          <a:xfrm>
            <a:off x="539750" y="1525588"/>
            <a:ext cx="8002588"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400" b="1">
                <a:solidFill>
                  <a:schemeClr val="tx1"/>
                </a:solidFill>
                <a:latin typeface="Times New Roman" panose="02020603050405020304" pitchFamily="18" charset="0"/>
              </a:defRPr>
            </a:lvl1pPr>
            <a:lvl2pPr marL="742950" indent="-28575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000">
                <a:solidFill>
                  <a:schemeClr val="tx1"/>
                </a:solidFill>
                <a:latin typeface="Times New Roman" panose="02020603050405020304" pitchFamily="18" charset="0"/>
              </a:defRPr>
            </a:lvl2pPr>
            <a:lvl3pPr marL="11430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chemeClr val="tx1"/>
                </a:solidFill>
                <a:latin typeface="Times New Roman" panose="02020603050405020304" pitchFamily="18" charset="0"/>
              </a:defRPr>
            </a:lvl3pPr>
            <a:lvl4pPr marL="16002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4pPr>
            <a:lvl5pPr marL="20574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9pPr>
          </a:lstStyle>
          <a:p>
            <a:pPr>
              <a:spcBef>
                <a:spcPct val="0"/>
              </a:spcBef>
              <a:buFontTx/>
              <a:buNone/>
            </a:pP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Participation in any IEEE 802 meeting (Sponsor, Sponsor subgroup, Working Group, Working Group subgroup, etc.) is on an individual basis</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in the IEEE standards development individual process shall act based on their qualifications and experience.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3"/>
              </a:rPr>
              <a:t>https://standards.ieee.org/develop/policies/bylaws/sb_bylaws.pdf section 5.2.1</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IEEE 802 Working Group membership is by individual; “Working Group members shall participate in the consensus process in a manner consistent with their professional expert opinion as individuals, and not as organizational representatives”. (</a:t>
            </a:r>
            <a:r>
              <a:rPr lang="en-US" altLang="en-US" sz="14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4.2.1 “Establishment”, of the IEEE 802 LMSC Working Group Policies and Procedures)</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shall not direct the actions or votes of any other member of an IEEE 802 Working Group or retaliate against any other member for their actions or votes within IEEE 802 Working Group meetings, see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4"/>
              </a:rPr>
              <a:t>https://standards.ieee.org/develop/policies/bylaws/sb_bylaws.pdf</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section 5.2.1.3 and the IEEE 802 LMSC Working Group Policies and Procedures, </a:t>
            </a:r>
            <a:r>
              <a:rPr lang="en-US" altLang="en-US" sz="14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3.4.1 “Chair”, list item x.</a:t>
            </a:r>
          </a:p>
          <a:p>
            <a:pPr>
              <a:spcBef>
                <a:spcPct val="0"/>
              </a:spcBef>
              <a:buFontTx/>
              <a:buNone/>
            </a:pP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By participating in IEEE 802 meetings, you accept these requirements. If you do not agree to these policies then you shall not participate.</a:t>
            </a:r>
          </a:p>
          <a:p>
            <a:pPr>
              <a:spcBef>
                <a:spcPct val="0"/>
              </a:spcBef>
              <a:buFontTx/>
              <a:buNone/>
            </a:pPr>
            <a:r>
              <a:rPr lang="en-US" altLang="en-US" sz="11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(Latest revision of IEEE 802 LMSC Working Group Policies and Procedures: </a:t>
            </a:r>
            <a:r>
              <a:rPr lang="en-US" altLang="en-US" sz="11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5"/>
              </a:rPr>
              <a:t>http://www.ieee802.org/devdocs.shtml</a:t>
            </a:r>
            <a:r>
              <a:rPr lang="en-US" altLang="en-US" sz="11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endParaRPr lang="en-GB" altLang="en-US" sz="1200" dirty="0">
              <a:solidFill>
                <a:srgbClr val="000000"/>
              </a:solidFill>
              <a:latin typeface="Arial" panose="020B0604020202020204" pitchFamily="34" charset="0"/>
              <a:ea typeface="MS Gothic" panose="020B0609070205080204" pitchFamily="49" charset="-128"/>
              <a:cs typeface="Arial" panose="020B0604020202020204" pitchFamily="34" charset="0"/>
            </a:endParaRPr>
          </a:p>
        </p:txBody>
      </p:sp>
    </p:spTree>
    <p:extLst>
      <p:ext uri="{BB962C8B-B14F-4D97-AF65-F5344CB8AC3E}">
        <p14:creationId xmlns:p14="http://schemas.microsoft.com/office/powerpoint/2010/main" val="422842901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533400" y="1676400"/>
            <a:ext cx="8153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D2793805-6678-4F90-9549-7863581D2258}" type="slidenum">
              <a:rPr lang="en-US" altLang="en-US" smtClean="0"/>
              <a:pPr/>
              <a:t>6</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a:t>
            </a:r>
          </a:p>
        </p:txBody>
      </p:sp>
      <p:sp>
        <p:nvSpPr>
          <p:cNvPr id="3" name="Content Placeholder 2"/>
          <p:cNvSpPr>
            <a:spLocks noGrp="1"/>
          </p:cNvSpPr>
          <p:nvPr>
            <p:ph idx="1"/>
          </p:nvPr>
        </p:nvSpPr>
        <p:spPr>
          <a:xfrm>
            <a:off x="685800" y="1828800"/>
            <a:ext cx="7772400" cy="4114800"/>
          </a:xfrm>
        </p:spPr>
        <p:txBody>
          <a:bodyPr>
            <a:normAutofit/>
          </a:bodyPr>
          <a:lstStyle/>
          <a:p>
            <a:endParaRPr lang="en-US" dirty="0"/>
          </a:p>
          <a:p>
            <a:r>
              <a:rPr lang="en-US" dirty="0"/>
              <a:t>Approve May minutes</a:t>
            </a:r>
          </a:p>
          <a:p>
            <a:pPr lvl="1"/>
            <a:r>
              <a:rPr lang="en-US" dirty="0"/>
              <a:t>24-18-0014r0 </a:t>
            </a:r>
          </a:p>
          <a:p>
            <a:pPr lvl="1"/>
            <a:endParaRPr lang="en-US" dirty="0"/>
          </a:p>
          <a:p>
            <a:pPr lvl="1"/>
            <a:endParaRPr lang="en-US" dirty="0"/>
          </a:p>
          <a:p>
            <a:r>
              <a:rPr lang="en-US" dirty="0"/>
              <a:t>TAG Action Items from May:</a:t>
            </a:r>
          </a:p>
          <a:p>
            <a:pPr lvl="1"/>
            <a:r>
              <a:rPr lang="en-US" dirty="0"/>
              <a:t>None</a:t>
            </a:r>
          </a:p>
          <a:p>
            <a:pPr lvl="1"/>
            <a:endParaRPr lang="en-US" dirty="0"/>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7</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Liaison </a:t>
            </a:r>
          </a:p>
        </p:txBody>
      </p:sp>
      <p:sp>
        <p:nvSpPr>
          <p:cNvPr id="3" name="Content Placeholder 2"/>
          <p:cNvSpPr>
            <a:spLocks noGrp="1"/>
          </p:cNvSpPr>
          <p:nvPr>
            <p:ph idx="1"/>
          </p:nvPr>
        </p:nvSpPr>
        <p:spPr/>
        <p:txBody>
          <a:bodyPr>
            <a:normAutofit fontScale="92500" lnSpcReduction="20000"/>
          </a:bodyPr>
          <a:lstStyle/>
          <a:p>
            <a:pPr rtl="0" eaLnBrk="1" fontAlgn="base" hangingPunct="1"/>
            <a:r>
              <a:rPr lang="en-US" sz="3200" kern="1200" dirty="0">
                <a:solidFill>
                  <a:schemeClr val="tx1"/>
                </a:solidFill>
                <a:effectLst/>
                <a:latin typeface="+mn-lt"/>
                <a:ea typeface="+mn-ea"/>
                <a:cs typeface="+mn-cs"/>
              </a:rPr>
              <a:t>Pending liaison requests</a:t>
            </a:r>
          </a:p>
          <a:p>
            <a:pPr lvl="1"/>
            <a:r>
              <a:rPr lang="en-US" dirty="0"/>
              <a:t>Establish Liaison with Wi-Fi Alliance IoT Market Segment Group. </a:t>
            </a:r>
          </a:p>
          <a:p>
            <a:pPr lvl="2"/>
            <a:endParaRPr lang="en-US" dirty="0"/>
          </a:p>
          <a:p>
            <a:r>
              <a:rPr lang="en-US" dirty="0"/>
              <a:t>Resolution</a:t>
            </a:r>
          </a:p>
          <a:p>
            <a:pPr lvl="1"/>
            <a:r>
              <a:rPr lang="en-US" dirty="0"/>
              <a:t>Based on discussion with 802.11 Chair Dorothy Stanley, there are no formal liaisons established with WFA. There is informal exchange of information and documents as needed</a:t>
            </a:r>
          </a:p>
          <a:p>
            <a:pPr lvl="1"/>
            <a:r>
              <a:rPr lang="en-US" dirty="0"/>
              <a:t>We will progress on the same basis. </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8</a:t>
            </a:fld>
            <a:endParaRPr lang="en-US" altLang="en-US"/>
          </a:p>
        </p:txBody>
      </p:sp>
    </p:spTree>
    <p:extLst>
      <p:ext uri="{BB962C8B-B14F-4D97-AF65-F5344CB8AC3E}">
        <p14:creationId xmlns:p14="http://schemas.microsoft.com/office/powerpoint/2010/main" val="2158300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384A0-2963-48AA-BFFE-E58A6C6C371A}"/>
              </a:ext>
            </a:extLst>
          </p:cNvPr>
          <p:cNvSpPr>
            <a:spLocks noGrp="1"/>
          </p:cNvSpPr>
          <p:nvPr>
            <p:ph type="title"/>
          </p:nvPr>
        </p:nvSpPr>
        <p:spPr/>
        <p:txBody>
          <a:bodyPr/>
          <a:lstStyle/>
          <a:p>
            <a:r>
              <a:rPr lang="en-US" dirty="0"/>
              <a:t>Liaison with IEC SEG8</a:t>
            </a:r>
          </a:p>
        </p:txBody>
      </p:sp>
      <p:sp>
        <p:nvSpPr>
          <p:cNvPr id="3" name="Content Placeholder 2">
            <a:extLst>
              <a:ext uri="{FF2B5EF4-FFF2-40B4-BE49-F238E27FC236}">
                <a16:creationId xmlns:a16="http://schemas.microsoft.com/office/drawing/2014/main" id="{3CE183CC-2751-4475-8AB7-07F1082CA6B6}"/>
              </a:ext>
            </a:extLst>
          </p:cNvPr>
          <p:cNvSpPr>
            <a:spLocks noGrp="1"/>
          </p:cNvSpPr>
          <p:nvPr>
            <p:ph idx="1"/>
          </p:nvPr>
        </p:nvSpPr>
        <p:spPr/>
        <p:txBody>
          <a:bodyPr>
            <a:normAutofit lnSpcReduction="10000"/>
          </a:bodyPr>
          <a:lstStyle/>
          <a:p>
            <a:r>
              <a:rPr lang="en-US" dirty="0"/>
              <a:t>Scope of SEG8:</a:t>
            </a:r>
          </a:p>
          <a:p>
            <a:pPr lvl="1"/>
            <a:r>
              <a:rPr lang="en-US" dirty="0"/>
              <a:t>Assess, provide an overview and prioritization of the evolution of technical development and standardization in the field of communication technologies and architectures</a:t>
            </a:r>
          </a:p>
          <a:p>
            <a:r>
              <a:rPr lang="en-US" dirty="0"/>
              <a:t>Liaison Request drafted in May</a:t>
            </a:r>
          </a:p>
          <a:p>
            <a:r>
              <a:rPr lang="en-US" dirty="0"/>
              <a:t>Approved and send to SEG8 at this meeting</a:t>
            </a:r>
          </a:p>
          <a:p>
            <a:pPr lvl="1"/>
            <a:endParaRPr lang="en-US" dirty="0"/>
          </a:p>
        </p:txBody>
      </p:sp>
      <p:sp>
        <p:nvSpPr>
          <p:cNvPr id="4" name="Footer Placeholder 3">
            <a:extLst>
              <a:ext uri="{FF2B5EF4-FFF2-40B4-BE49-F238E27FC236}">
                <a16:creationId xmlns:a16="http://schemas.microsoft.com/office/drawing/2014/main" id="{5D481B45-5A8F-44E4-9889-BD142320ADA8}"/>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187CD47-C46E-4423-ABDA-C954C7296C8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9</a:t>
            </a:fld>
            <a:endParaRPr lang="en-US" altLang="en-US"/>
          </a:p>
        </p:txBody>
      </p:sp>
    </p:spTree>
    <p:extLst>
      <p:ext uri="{BB962C8B-B14F-4D97-AF65-F5344CB8AC3E}">
        <p14:creationId xmlns:p14="http://schemas.microsoft.com/office/powerpoint/2010/main" val="989633949"/>
      </p:ext>
    </p:extLst>
  </p:cSld>
  <p:clrMapOvr>
    <a:masterClrMapping/>
  </p:clrMapOvr>
</p:sld>
</file>

<file path=ppt/theme/theme1.xml><?xml version="1.0" encoding="utf-8"?>
<a:theme xmlns:a="http://schemas.openxmlformats.org/drawingml/2006/main" name="Office Theme">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IEEE-P802_24</Template>
  <TotalTime>31324</TotalTime>
  <Words>2489</Words>
  <Application>Microsoft Office PowerPoint</Application>
  <PresentationFormat>On-screen Show (4:3)</PresentationFormat>
  <Paragraphs>425</Paragraphs>
  <Slides>26</Slides>
  <Notes>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26</vt:i4>
      </vt:variant>
    </vt:vector>
  </HeadingPairs>
  <TitlesOfParts>
    <vt:vector size="36" baseType="lpstr">
      <vt:lpstr>MS Gothic</vt:lpstr>
      <vt:lpstr>ＭＳ Ｐゴシック</vt:lpstr>
      <vt:lpstr>Arial</vt:lpstr>
      <vt:lpstr>Arial1</vt:lpstr>
      <vt:lpstr>Calibri</vt:lpstr>
      <vt:lpstr>Helvetica</vt:lpstr>
      <vt:lpstr>Monotype Sorts</vt:lpstr>
      <vt:lpstr>Times New Roman</vt:lpstr>
      <vt:lpstr>Times New Roman1</vt:lpstr>
      <vt:lpstr>Office Theme</vt:lpstr>
      <vt:lpstr>802.24 Vertical Applications TAG</vt:lpstr>
      <vt:lpstr>802.24 Overview</vt:lpstr>
      <vt:lpstr>Agenda – 802.24-18-0015r2</vt:lpstr>
      <vt:lpstr>Guidelines for IEEE-SA Meetings</vt:lpstr>
      <vt:lpstr>Participation in IEEE 802 Meetings</vt:lpstr>
      <vt:lpstr>Administration</vt:lpstr>
      <vt:lpstr>802.24 TAG</vt:lpstr>
      <vt:lpstr>Liaison </vt:lpstr>
      <vt:lpstr>Liaison with IEC SEG8</vt:lpstr>
      <vt:lpstr>Tuesday 802.24.1</vt:lpstr>
      <vt:lpstr>ITU and Radio Regulatory Items</vt:lpstr>
      <vt:lpstr>Future Opportunities Tracking</vt:lpstr>
      <vt:lpstr>Future Opportunities Tracking (.2)</vt:lpstr>
      <vt:lpstr>Future Opportunities Tracking</vt:lpstr>
      <vt:lpstr>Other Future Opportunities</vt:lpstr>
      <vt:lpstr>TSN White Paper</vt:lpstr>
      <vt:lpstr>Joint meeting with 802.1 TSN</vt:lpstr>
      <vt:lpstr>Wednesday 802.24.1 Smart Grid TG</vt:lpstr>
      <vt:lpstr>802.15.4g and 802.11ah Coexistence</vt:lpstr>
      <vt:lpstr>Nendica</vt:lpstr>
      <vt:lpstr>Sub 1 GHz White Paper</vt:lpstr>
      <vt:lpstr>IEEE PSCC TF S6 </vt:lpstr>
      <vt:lpstr>Thursday 802.24.2 IoT TG</vt:lpstr>
      <vt:lpstr>Tuesday: 802.24.2</vt:lpstr>
      <vt:lpstr>802.24.2</vt:lpstr>
      <vt:lpstr>802.24 TAG closing</vt:lpstr>
    </vt:vector>
  </TitlesOfParts>
  <Company>EPRI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555</cp:revision>
  <cp:lastPrinted>1998-02-10T13:28:06Z</cp:lastPrinted>
  <dcterms:created xsi:type="dcterms:W3CDTF">2015-05-13T21:49:41Z</dcterms:created>
  <dcterms:modified xsi:type="dcterms:W3CDTF">2018-07-12T23:58:03Z</dcterms:modified>
</cp:coreProperties>
</file>