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8" r:id="rId2"/>
    <p:sldId id="447" r:id="rId3"/>
    <p:sldId id="285" r:id="rId4"/>
    <p:sldId id="414" r:id="rId5"/>
    <p:sldId id="418" r:id="rId6"/>
    <p:sldId id="259" r:id="rId7"/>
    <p:sldId id="270" r:id="rId8"/>
    <p:sldId id="422" r:id="rId9"/>
    <p:sldId id="439" r:id="rId10"/>
    <p:sldId id="325" r:id="rId11"/>
    <p:sldId id="415" r:id="rId12"/>
    <p:sldId id="450" r:id="rId13"/>
    <p:sldId id="452" r:id="rId14"/>
    <p:sldId id="453" r:id="rId15"/>
    <p:sldId id="454" r:id="rId16"/>
    <p:sldId id="406" r:id="rId17"/>
    <p:sldId id="458" r:id="rId18"/>
    <p:sldId id="396" r:id="rId19"/>
    <p:sldId id="455" r:id="rId20"/>
    <p:sldId id="457" r:id="rId21"/>
    <p:sldId id="448" r:id="rId22"/>
    <p:sldId id="433" r:id="rId23"/>
    <p:sldId id="446" r:id="rId24"/>
    <p:sldId id="434" r:id="rId25"/>
    <p:sldId id="416" r:id="rId26"/>
    <p:sldId id="391"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49" autoAdjust="0"/>
    <p:restoredTop sz="94099" autoAdjust="0"/>
  </p:normalViewPr>
  <p:slideViewPr>
    <p:cSldViewPr>
      <p:cViewPr varScale="1">
        <p:scale>
          <a:sx n="108" d="100"/>
          <a:sy n="108" d="100"/>
        </p:scale>
        <p:origin x="1051" y="86"/>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73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802.24-18-0016r1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7/24-17-0006-12-sgtg-tsn-utility-application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July 2018 Meeting</a:t>
            </a:r>
          </a:p>
          <a:p>
            <a:endParaRPr lang="en-US" dirty="0"/>
          </a:p>
          <a:p>
            <a:r>
              <a:rPr lang="en-US" dirty="0"/>
              <a:t>San Diego, CA,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a:bodyPr>
          <a:lstStyle/>
          <a:p>
            <a:pPr marL="457200" lvl="1" indent="0">
              <a:buNone/>
            </a:pPr>
            <a:endParaRPr lang="en-US" dirty="0"/>
          </a:p>
          <a:p>
            <a:r>
              <a:rPr lang="en-US" dirty="0"/>
              <a:t>Update from 802.18</a:t>
            </a:r>
          </a:p>
          <a:p>
            <a:endParaRPr lang="en-US" dirty="0"/>
          </a:p>
          <a:p>
            <a:r>
              <a:rPr lang="en-US" dirty="0"/>
              <a:t>From May meeting</a:t>
            </a:r>
          </a:p>
          <a:p>
            <a:pPr lvl="1"/>
            <a:r>
              <a:rPr lang="en-US" dirty="0"/>
              <a:t>Any action on FCC notice on 3.7 – 4.2 GHz? Sharing rules similar to CBRS?</a:t>
            </a:r>
          </a:p>
          <a:p>
            <a:r>
              <a:rPr lang="en-US" dirty="0"/>
              <a:t>IEEE European Spectrum Management</a:t>
            </a:r>
          </a:p>
          <a:p>
            <a:pPr lvl="1"/>
            <a:r>
              <a:rPr lang="en-US" dirty="0"/>
              <a:t>Any changes that might impact utility-centric bands in Europe?  </a:t>
            </a:r>
          </a:p>
          <a:p>
            <a:pPr lvl="1"/>
            <a:endParaRPr lang="en-US" dirty="0"/>
          </a:p>
          <a:p>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11</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p:txBody>
          <a:bodyPr>
            <a:normAutofit fontScale="92500" lnSpcReduction="10000"/>
          </a:bodyPr>
          <a:lstStyle/>
          <a:p>
            <a:r>
              <a:rPr lang="en-US" dirty="0"/>
              <a:t>At plenary meetings – review upcoming needs and opportunities for 802.24 projects.</a:t>
            </a:r>
          </a:p>
          <a:p>
            <a:endParaRPr lang="en-US" dirty="0"/>
          </a:p>
          <a:p>
            <a:r>
              <a:rPr lang="en-US" dirty="0"/>
              <a:t>Are there any new utility industry activities or organizations that could benefit from a liaison to 802.24?</a:t>
            </a:r>
          </a:p>
          <a:p>
            <a:r>
              <a:rPr lang="en-US" dirty="0"/>
              <a:t>Can we progress or expand the activities of the IoT Task Group?</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117076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r>
              <a:rPr lang="en-US" dirty="0"/>
              <a:t>Discuss in 802.24.2</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550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Still in proposal phase	 (maybe pre-ballot in Jan 2018)</a:t>
            </a:r>
          </a:p>
          <a:p>
            <a:pPr lvl="1"/>
            <a:r>
              <a:rPr lang="en-US" dirty="0"/>
              <a:t>Develop use cases and examples of an integrated multi-802 network including 802.15</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a:t>
            </a:r>
            <a:r>
              <a:rPr lang="en-US" dirty="0" err="1"/>
              <a:t>QoS</a:t>
            </a:r>
            <a:r>
              <a:rPr lang="en-US" dirty="0"/>
              <a:t> </a:t>
            </a:r>
          </a:p>
          <a:p>
            <a:pPr lvl="1"/>
            <a:r>
              <a:rPr lang="en-US" dirty="0"/>
              <a:t>Notes:</a:t>
            </a:r>
          </a:p>
          <a:p>
            <a:pPr lvl="2"/>
            <a:r>
              <a:rPr lang="en-US" dirty="0"/>
              <a:t>May be useful for dynamic radio management identified by utilities as import for future network deployments</a:t>
            </a:r>
          </a:p>
          <a:p>
            <a:pPr lvl="2"/>
            <a:r>
              <a:rPr lang="en-US" dirty="0"/>
              <a:t>4s resource management is defined, but now how they are used</a:t>
            </a:r>
          </a:p>
          <a:p>
            <a:pPr lvl="2"/>
            <a:r>
              <a:rPr lang="en-US" dirty="0"/>
              <a:t>White paper could cover how adaptation and resource management are accomplished.</a:t>
            </a:r>
          </a:p>
          <a:p>
            <a:pPr lvl="2"/>
            <a:r>
              <a:rPr lang="en-US" dirty="0"/>
              <a:t>Including use of metrics for management.  Cross-standard application of metrics</a:t>
            </a:r>
          </a:p>
          <a:p>
            <a:pPr lvl="2"/>
            <a:r>
              <a:rPr lang="en-US" dirty="0"/>
              <a:t>Dynamic adaptability of 802.15.4 networks in the same spectrum as other 802 standards</a:t>
            </a:r>
          </a:p>
          <a:p>
            <a:pPr lvl="2"/>
            <a:r>
              <a:rPr lang="en-US" dirty="0"/>
              <a:t>Compare and contrast with link adaptation in other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55000" lnSpcReduction="20000"/>
          </a:bodyPr>
          <a:lstStyle/>
          <a:p>
            <a:r>
              <a:rPr lang="en-US" dirty="0"/>
              <a:t>802.15.4w LPWAN (and links to IETF)</a:t>
            </a:r>
          </a:p>
          <a:p>
            <a:pPr lvl="1"/>
            <a:r>
              <a:rPr lang="en-US" dirty="0"/>
              <a:t>An 802-based alternative to proprietary LPWAN’s</a:t>
            </a:r>
          </a:p>
          <a:p>
            <a:pPr lvl="1"/>
            <a:r>
              <a:rPr lang="en-US" dirty="0"/>
              <a:t>White paper to compare and contrast with other LPWAN technologies? </a:t>
            </a:r>
          </a:p>
          <a:p>
            <a:pPr marL="0" indent="0">
              <a:buNone/>
            </a:pPr>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pPr lvl="1"/>
            <a:endParaRPr lang="en-US" dirty="0"/>
          </a:p>
          <a:p>
            <a:r>
              <a:rPr lang="en-US" dirty="0"/>
              <a:t>Action:</a:t>
            </a:r>
          </a:p>
          <a:p>
            <a:pPr lvl="1"/>
            <a:r>
              <a:rPr lang="en-US" dirty="0"/>
              <a:t>Late 2018: Plan update of first white paper to address latest amendments of 802.15.4 w, x, y </a:t>
            </a:r>
          </a:p>
          <a:p>
            <a:endParaRPr lang="en-US" dirty="0"/>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lnSpcReduction="10000"/>
          </a:bodyPr>
          <a:lstStyle/>
          <a:p>
            <a:r>
              <a:rPr lang="en-US" dirty="0"/>
              <a:t>Draft nearing content-complete</a:t>
            </a:r>
          </a:p>
          <a:p>
            <a:endParaRPr lang="en-US" dirty="0"/>
          </a:p>
          <a:p>
            <a:r>
              <a:rPr lang="en-US" dirty="0"/>
              <a:t>Updated document </a:t>
            </a:r>
            <a:r>
              <a:rPr lang="en-US" dirty="0">
                <a:hlinkClick r:id="rId2"/>
              </a:rPr>
              <a:t>802.24-17-0006r12 </a:t>
            </a:r>
            <a:r>
              <a:rPr lang="en-US" dirty="0"/>
              <a:t>uploaded to Mentor following May meeting.</a:t>
            </a:r>
          </a:p>
          <a:p>
            <a:endParaRPr lang="en-US" dirty="0"/>
          </a:p>
          <a:p>
            <a:r>
              <a:rPr lang="en-US" dirty="0"/>
              <a:t>Resolve embedded comments and gaps, notify 802.1 TSN of updated draft.</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D5A16-FA3D-4742-A552-FCE06FD81C15}"/>
              </a:ext>
            </a:extLst>
          </p:cNvPr>
          <p:cNvSpPr>
            <a:spLocks noGrp="1"/>
          </p:cNvSpPr>
          <p:nvPr>
            <p:ph type="title"/>
          </p:nvPr>
        </p:nvSpPr>
        <p:spPr/>
        <p:txBody>
          <a:bodyPr/>
          <a:lstStyle/>
          <a:p>
            <a:r>
              <a:rPr lang="en-US" dirty="0"/>
              <a:t>Joint meeting with 802.1 TSN</a:t>
            </a:r>
          </a:p>
        </p:txBody>
      </p:sp>
      <p:sp>
        <p:nvSpPr>
          <p:cNvPr id="3" name="Content Placeholder 2">
            <a:extLst>
              <a:ext uri="{FF2B5EF4-FFF2-40B4-BE49-F238E27FC236}">
                <a16:creationId xmlns:a16="http://schemas.microsoft.com/office/drawing/2014/main" id="{75A5AEE4-1396-44A9-AAFB-67CE614BE846}"/>
              </a:ext>
            </a:extLst>
          </p:cNvPr>
          <p:cNvSpPr>
            <a:spLocks noGrp="1"/>
          </p:cNvSpPr>
          <p:nvPr>
            <p:ph idx="1"/>
          </p:nvPr>
        </p:nvSpPr>
        <p:spPr/>
        <p:txBody>
          <a:bodyPr/>
          <a:lstStyle/>
          <a:p>
            <a:r>
              <a:rPr lang="en-US" dirty="0"/>
              <a:t>Seaport F</a:t>
            </a:r>
          </a:p>
          <a:p>
            <a:r>
              <a:rPr lang="en-US" dirty="0"/>
              <a:t>2</a:t>
            </a:r>
            <a:r>
              <a:rPr lang="en-US" baseline="30000" dirty="0"/>
              <a:t>nd</a:t>
            </a:r>
            <a:r>
              <a:rPr lang="en-US" dirty="0"/>
              <a:t> Level</a:t>
            </a:r>
          </a:p>
          <a:p>
            <a:r>
              <a:rPr lang="en-US" dirty="0"/>
              <a:t>Start at 17:30</a:t>
            </a:r>
          </a:p>
          <a:p>
            <a:endParaRPr lang="en-US" dirty="0"/>
          </a:p>
        </p:txBody>
      </p:sp>
      <p:sp>
        <p:nvSpPr>
          <p:cNvPr id="4" name="Footer Placeholder 3">
            <a:extLst>
              <a:ext uri="{FF2B5EF4-FFF2-40B4-BE49-F238E27FC236}">
                <a16:creationId xmlns:a16="http://schemas.microsoft.com/office/drawing/2014/main" id="{3298584A-89AE-4AB2-8598-0693DEC519E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5091A4A-A274-483F-93ED-892565135ACB}"/>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543697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802.24.2</a:t>
            </a:r>
            <a:br>
              <a:rPr lang="en-US" dirty="0"/>
            </a:br>
            <a:r>
              <a:rPr lang="en-US" dirty="0"/>
              <a:t>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p>
        </p:txBody>
      </p:sp>
      <p:sp>
        <p:nvSpPr>
          <p:cNvPr id="3" name="Content Placeholder 2"/>
          <p:cNvSpPr>
            <a:spLocks noGrp="1"/>
          </p:cNvSpPr>
          <p:nvPr>
            <p:ph idx="1"/>
          </p:nvPr>
        </p:nvSpPr>
        <p:spPr/>
        <p:txBody>
          <a:bodyPr>
            <a:normAutofit/>
          </a:bodyPr>
          <a:lstStyle/>
          <a:p>
            <a:r>
              <a:rPr lang="en-US" dirty="0"/>
              <a:t>802.24.2 Liaison Coordinator's Report</a:t>
            </a:r>
          </a:p>
          <a:p>
            <a:pPr lvl="1"/>
            <a:r>
              <a:rPr lang="en-US" kern="1200" dirty="0">
                <a:solidFill>
                  <a:schemeClr val="tx1"/>
                </a:solidFill>
                <a:effectLst/>
                <a:latin typeface="+mn-lt"/>
                <a:ea typeface="+mn-ea"/>
                <a:cs typeface="+mn-cs"/>
              </a:rPr>
              <a:t>Wael Diab   (if not in attendance discuss finding a new person)</a:t>
            </a:r>
          </a:p>
          <a:p>
            <a:pPr lvl="1"/>
            <a:endParaRPr lang="en-US" sz="3200" kern="1200" dirty="0">
              <a:solidFill>
                <a:schemeClr val="tx1"/>
              </a:solidFill>
              <a:effectLst/>
              <a:latin typeface="+mn-lt"/>
              <a:ea typeface="+mn-ea"/>
              <a:cs typeface="+mn-cs"/>
            </a:endParaRP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Prior liaison requests</a:t>
            </a:r>
          </a:p>
          <a:p>
            <a:pPr lvl="1"/>
            <a:r>
              <a:rPr lang="en-US" dirty="0"/>
              <a:t>Wi-Fi Alliance – IoT Task Group</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a:p>
            <a:pPr marL="342900" lvl="1" indent="-342900">
              <a:buFontTx/>
              <a:buChar char="•"/>
            </a:pPr>
            <a:r>
              <a:rPr lang="en-US" altLang="en-US" dirty="0"/>
              <a:t>Agenda: 	</a:t>
            </a:r>
            <a:r>
              <a:rPr lang="en-US" dirty="0"/>
              <a:t>24-18-0015-00-0000</a:t>
            </a:r>
            <a:endParaRPr lang="en-US" altLang="en-US" dirty="0"/>
          </a:p>
          <a:p>
            <a:r>
              <a:rPr lang="en-US" altLang="en-US" dirty="0"/>
              <a:t>Meetings for the Week</a:t>
            </a:r>
          </a:p>
          <a:p>
            <a:pPr lvl="1"/>
            <a:r>
              <a:rPr lang="en-US" altLang="en-US" dirty="0"/>
              <a:t>Tuesday PM2		24.1	</a:t>
            </a:r>
          </a:p>
          <a:p>
            <a:pPr lvl="1"/>
            <a:r>
              <a:rPr lang="en-US" altLang="en-US" dirty="0"/>
              <a:t>Wednesday PM2		24.2</a:t>
            </a:r>
          </a:p>
          <a:p>
            <a:pPr lvl="1"/>
            <a:r>
              <a:rPr lang="en-US" altLang="en-US" dirty="0"/>
              <a:t>Thursday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a:bodyPr>
          <a:lstStyle/>
          <a:p>
            <a:r>
              <a:rPr lang="en-US" dirty="0"/>
              <a:t>Status and development of IoT White paper</a:t>
            </a:r>
          </a:p>
          <a:p>
            <a:endParaRPr lang="en-US" dirty="0"/>
          </a:p>
          <a:p>
            <a:r>
              <a:rPr lang="en-US" dirty="0">
                <a:hlinkClick r:id="rId2"/>
              </a:rPr>
              <a:t>802.24-17-0036r2</a:t>
            </a:r>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600199"/>
            <a:ext cx="7772400" cy="4875213"/>
          </a:xfrm>
        </p:spPr>
        <p:txBody>
          <a:bodyPr>
            <a:normAutofit fontScale="55000" lnSpcReduction="20000"/>
          </a:bodyPr>
          <a:lstStyle/>
          <a:p>
            <a:r>
              <a:rPr lang="en-US" dirty="0"/>
              <a:t>Feedback and actions from 802.19 IG</a:t>
            </a:r>
          </a:p>
          <a:p>
            <a:r>
              <a:rPr lang="en-US" dirty="0"/>
              <a:t>802.19 IG will develop recommendations: (options)</a:t>
            </a:r>
          </a:p>
          <a:p>
            <a:pPr lvl="1"/>
            <a:r>
              <a:rPr lang="en-US" dirty="0"/>
              <a:t>1) changing one or both standards (new features in .11 S1G or .15.4 SUN)</a:t>
            </a:r>
          </a:p>
          <a:p>
            <a:pPr lvl="1"/>
            <a:r>
              <a:rPr lang="en-US" dirty="0"/>
              <a:t>2) 802.19 could create guidelines for </a:t>
            </a:r>
            <a:r>
              <a:rPr lang="en-US" dirty="0" err="1"/>
              <a:t>coex</a:t>
            </a:r>
            <a:r>
              <a:rPr lang="en-US" dirty="0"/>
              <a:t>  (e.g. how to parameterize the standards)</a:t>
            </a:r>
          </a:p>
          <a:p>
            <a:pPr lvl="2"/>
            <a:r>
              <a:rPr lang="en-US" dirty="0"/>
              <a:t>Also need to consider other Sub-1GHz band occupants.</a:t>
            </a:r>
          </a:p>
          <a:p>
            <a:pPr lvl="1"/>
            <a:r>
              <a:rPr lang="en-US" dirty="0"/>
              <a:t>3) 802.24 could create a whitepaper/document for application-specific use cases. Identifying where each standard is most suitable, and how to make best use of other changes. </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Need comparable analysis in other regions and in other Sub-1GHz technologies</a:t>
            </a:r>
          </a:p>
          <a:p>
            <a:r>
              <a:rPr lang="en-US" dirty="0"/>
              <a:t>If NS-3 simulation models can be shared, others in IEEE 802 could progress that work. </a:t>
            </a:r>
          </a:p>
          <a:p>
            <a:pPr lvl="1"/>
            <a:r>
              <a:rPr lang="en-US" dirty="0"/>
              <a:t>Could be shared on 802.19 or 802.24 private areas</a:t>
            </a:r>
          </a:p>
          <a:p>
            <a:endParaRPr lang="en-US" dirty="0"/>
          </a:p>
          <a:p>
            <a:pPr lvl="1"/>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EA52-1822-43E6-8C50-B7DDF79BC826}"/>
              </a:ext>
            </a:extLst>
          </p:cNvPr>
          <p:cNvSpPr>
            <a:spLocks noGrp="1"/>
          </p:cNvSpPr>
          <p:nvPr>
            <p:ph type="title"/>
          </p:nvPr>
        </p:nvSpPr>
        <p:spPr/>
        <p:txBody>
          <a:bodyPr/>
          <a:lstStyle/>
          <a:p>
            <a:r>
              <a:rPr lang="en-US" dirty="0"/>
              <a:t>Nendica</a:t>
            </a:r>
          </a:p>
        </p:txBody>
      </p:sp>
      <p:sp>
        <p:nvSpPr>
          <p:cNvPr id="3" name="Content Placeholder 2">
            <a:extLst>
              <a:ext uri="{FF2B5EF4-FFF2-40B4-BE49-F238E27FC236}">
                <a16:creationId xmlns:a16="http://schemas.microsoft.com/office/drawing/2014/main" id="{4A04A3F0-3C15-4CC1-825D-813B023FD0B0}"/>
              </a:ext>
            </a:extLst>
          </p:cNvPr>
          <p:cNvSpPr>
            <a:spLocks noGrp="1"/>
          </p:cNvSpPr>
          <p:nvPr>
            <p:ph idx="1"/>
          </p:nvPr>
        </p:nvSpPr>
        <p:spPr/>
        <p:txBody>
          <a:bodyPr>
            <a:normAutofit fontScale="55000" lnSpcReduction="20000"/>
          </a:bodyPr>
          <a:lstStyle/>
          <a:p>
            <a:r>
              <a:rPr lang="en-US" dirty="0"/>
              <a:t>IEEE 802 network enhancements for the next decade Industry Connections Activity Initiation Document (ICAID)</a:t>
            </a:r>
          </a:p>
          <a:p>
            <a:endParaRPr lang="en-US" dirty="0"/>
          </a:p>
          <a:p>
            <a:r>
              <a:rPr lang="en-US" dirty="0"/>
              <a:t>Distributed Radio Access Networks</a:t>
            </a:r>
          </a:p>
          <a:p>
            <a:pPr lvl="1"/>
            <a:r>
              <a:rPr lang="en-US" dirty="0"/>
              <a:t>802.1 standard for intra-base station (TSN for fronthaul)  (could it apply to 802.11?)</a:t>
            </a:r>
          </a:p>
          <a:p>
            <a:pPr lvl="1"/>
            <a:r>
              <a:rPr lang="en-US" dirty="0"/>
              <a:t>Perhaps there are aspects of this TSN that can serve vertical applications?</a:t>
            </a:r>
          </a:p>
          <a:p>
            <a:r>
              <a:rPr lang="en-US" dirty="0"/>
              <a:t>Flexible Factory IoT – apply TSN</a:t>
            </a:r>
          </a:p>
          <a:p>
            <a:endParaRPr lang="en-US" dirty="0"/>
          </a:p>
          <a:p>
            <a:r>
              <a:rPr lang="en-US" dirty="0"/>
              <a:t>Review and consider 802.24 activities</a:t>
            </a:r>
          </a:p>
          <a:p>
            <a:pPr lvl="1"/>
            <a:r>
              <a:rPr lang="en-US" dirty="0"/>
              <a:t>Identify vertical applications that could be enabled by TSN features</a:t>
            </a:r>
          </a:p>
          <a:p>
            <a:pPr lvl="1"/>
            <a:r>
              <a:rPr lang="en-US" dirty="0"/>
              <a:t>Identify vertical application that could be enabled if TSN features were present in wireless standards</a:t>
            </a:r>
          </a:p>
          <a:p>
            <a:pPr lvl="1"/>
            <a:r>
              <a:rPr lang="en-US" dirty="0"/>
              <a:t>Can interfaces between wired and wireless map application-specific streams?</a:t>
            </a:r>
          </a:p>
          <a:p>
            <a:pPr lvl="1"/>
            <a:r>
              <a:rPr lang="en-US" dirty="0"/>
              <a:t>Provide vertical application requirements (needs, underlying problems) to Nendica. Nendica is linked with 802.1 - </a:t>
            </a:r>
          </a:p>
          <a:p>
            <a:endParaRPr lang="en-US" dirty="0"/>
          </a:p>
        </p:txBody>
      </p:sp>
      <p:sp>
        <p:nvSpPr>
          <p:cNvPr id="4" name="Footer Placeholder 3">
            <a:extLst>
              <a:ext uri="{FF2B5EF4-FFF2-40B4-BE49-F238E27FC236}">
                <a16:creationId xmlns:a16="http://schemas.microsoft.com/office/drawing/2014/main" id="{0D71F189-5F64-4EFC-9358-E5572DAA559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044999E-BA01-4D34-A8D9-BAE69CBEB47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500810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endParaRPr lang="en-US" dirty="0"/>
          </a:p>
          <a:p>
            <a:r>
              <a:rPr lang="en-US" dirty="0"/>
              <a:t>Review “802.24 TAG white paper_edits.docx”</a:t>
            </a:r>
          </a:p>
          <a:p>
            <a:pPr lvl="1"/>
            <a:r>
              <a:rPr lang="en-US" dirty="0"/>
              <a:t>Continue addressing comments and questions on ownership and rights of wireless matrix</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24</a:t>
            </a:fld>
            <a:endParaRPr lang="en-US" altLang="en-US"/>
          </a:p>
        </p:txBody>
      </p:sp>
    </p:spTree>
    <p:extLst>
      <p:ext uri="{BB962C8B-B14F-4D97-AF65-F5344CB8AC3E}">
        <p14:creationId xmlns:p14="http://schemas.microsoft.com/office/powerpoint/2010/main" val="1059671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fontScale="85000" lnSpcReduction="20000"/>
          </a:bodyPr>
          <a:lstStyle/>
          <a:p>
            <a:r>
              <a:rPr lang="en-US" b="1" dirty="0"/>
              <a:t>January 2018 Study Report – "Standards for integrating Home Automation IoT to Power Utilities Communication Systems“</a:t>
            </a:r>
          </a:p>
          <a:p>
            <a:endParaRPr lang="en-US" dirty="0"/>
          </a:p>
          <a:p>
            <a:r>
              <a:rPr lang="en-US" dirty="0"/>
              <a:t>TAG comments and contributions from March plenary meeting have been provided back to TF S6 chair</a:t>
            </a:r>
          </a:p>
          <a:p>
            <a:pPr lvl="1"/>
            <a:r>
              <a:rPr lang="en-US" dirty="0"/>
              <a:t>TF S6 had face to face meeting during IEEE 802 May Interim. </a:t>
            </a:r>
          </a:p>
          <a:p>
            <a:pPr lvl="1"/>
            <a:r>
              <a:rPr lang="en-US" dirty="0"/>
              <a:t>Request for feedback has been sent</a:t>
            </a:r>
          </a:p>
          <a:p>
            <a:pPr lvl="1"/>
            <a:r>
              <a:rPr lang="en-US" dirty="0"/>
              <a:t>Review any comments sent back to us.</a:t>
            </a:r>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92500" lnSpcReduction="20000"/>
          </a:bodyPr>
          <a:lstStyle/>
          <a:p>
            <a:r>
              <a:rPr lang="en-US" dirty="0"/>
              <a:t>Action Items from this meeting</a:t>
            </a:r>
          </a:p>
          <a:p>
            <a:pPr lvl="1"/>
            <a:endParaRPr lang="en-US" dirty="0"/>
          </a:p>
          <a:p>
            <a:pPr lvl="1"/>
            <a:endParaRPr lang="en-US" dirty="0"/>
          </a:p>
          <a:p>
            <a:endParaRPr lang="en-US" dirty="0"/>
          </a:p>
          <a:p>
            <a:pPr lvl="1"/>
            <a:endParaRPr lang="en-US" dirty="0"/>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802.24-18-0015r1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11" name="Table 10">
            <a:extLst>
              <a:ext uri="{FF2B5EF4-FFF2-40B4-BE49-F238E27FC236}">
                <a16:creationId xmlns:a16="http://schemas.microsoft.com/office/drawing/2014/main" id="{3AA9DF99-45DA-49A2-8CBC-75C74E96C3FE}"/>
              </a:ext>
            </a:extLst>
          </p:cNvPr>
          <p:cNvGraphicFramePr>
            <a:graphicFrameLocks noGrp="1"/>
          </p:cNvGraphicFramePr>
          <p:nvPr>
            <p:extLst>
              <p:ext uri="{D42A27DB-BD31-4B8C-83A1-F6EECF244321}">
                <p14:modId xmlns:p14="http://schemas.microsoft.com/office/powerpoint/2010/main" val="2678329636"/>
              </p:ext>
            </p:extLst>
          </p:nvPr>
        </p:nvGraphicFramePr>
        <p:xfrm>
          <a:off x="1" y="685800"/>
          <a:ext cx="8991598" cy="5812532"/>
        </p:xfrm>
        <a:graphic>
          <a:graphicData uri="http://schemas.openxmlformats.org/drawingml/2006/table">
            <a:tbl>
              <a:tblPr>
                <a:tableStyleId>{5C22544A-7EE6-4342-B048-85BDC9FD1C3A}</a:tableStyleId>
              </a:tblPr>
              <a:tblGrid>
                <a:gridCol w="573582">
                  <a:extLst>
                    <a:ext uri="{9D8B030D-6E8A-4147-A177-3AD203B41FA5}">
                      <a16:colId xmlns:a16="http://schemas.microsoft.com/office/drawing/2014/main" val="1768926096"/>
                    </a:ext>
                  </a:extLst>
                </a:gridCol>
                <a:gridCol w="6241132">
                  <a:extLst>
                    <a:ext uri="{9D8B030D-6E8A-4147-A177-3AD203B41FA5}">
                      <a16:colId xmlns:a16="http://schemas.microsoft.com/office/drawing/2014/main" val="869421645"/>
                    </a:ext>
                  </a:extLst>
                </a:gridCol>
                <a:gridCol w="999673">
                  <a:extLst>
                    <a:ext uri="{9D8B030D-6E8A-4147-A177-3AD203B41FA5}">
                      <a16:colId xmlns:a16="http://schemas.microsoft.com/office/drawing/2014/main" val="2289557787"/>
                    </a:ext>
                  </a:extLst>
                </a:gridCol>
                <a:gridCol w="467060">
                  <a:extLst>
                    <a:ext uri="{9D8B030D-6E8A-4147-A177-3AD203B41FA5}">
                      <a16:colId xmlns:a16="http://schemas.microsoft.com/office/drawing/2014/main" val="312423652"/>
                    </a:ext>
                  </a:extLst>
                </a:gridCol>
                <a:gridCol w="710151">
                  <a:extLst>
                    <a:ext uri="{9D8B030D-6E8A-4147-A177-3AD203B41FA5}">
                      <a16:colId xmlns:a16="http://schemas.microsoft.com/office/drawing/2014/main" val="508453038"/>
                    </a:ext>
                  </a:extLst>
                </a:gridCol>
              </a:tblGrid>
              <a:tr h="326218">
                <a:tc gridSpan="2">
                  <a:txBody>
                    <a:bodyPr/>
                    <a:lstStyle/>
                    <a:p>
                      <a:pPr algn="l" fontAlgn="b"/>
                      <a:r>
                        <a:rPr lang="en-US" sz="1050" u="none" strike="noStrike">
                          <a:effectLst/>
                        </a:rPr>
                        <a:t>802.24 Agenda - July 2018, San Diego, CA</a:t>
                      </a:r>
                      <a:endParaRPr lang="en-US" sz="1050" b="1" i="0" u="none" strike="noStrike">
                        <a:solidFill>
                          <a:srgbClr val="000000"/>
                        </a:solidFill>
                        <a:effectLst/>
                        <a:latin typeface="Arial1"/>
                      </a:endParaRPr>
                    </a:p>
                  </a:txBody>
                  <a:tcPr marL="4787" marR="4787" marT="4787" marB="0" anchor="b"/>
                </a:tc>
                <a:tc hMerge="1">
                  <a:txBody>
                    <a:bodyPr/>
                    <a:lstStyle/>
                    <a:p>
                      <a:endParaRPr lang="en-US"/>
                    </a:p>
                  </a:txBody>
                  <a:tcPr/>
                </a:tc>
                <a:tc gridSpan="2">
                  <a:txBody>
                    <a:bodyPr/>
                    <a:lstStyle/>
                    <a:p>
                      <a:pPr algn="l" fontAlgn="b"/>
                      <a:r>
                        <a:rPr lang="en-US" sz="1050" u="none" strike="noStrike">
                          <a:effectLst/>
                        </a:rPr>
                        <a:t>24-18-0015-01-0000</a:t>
                      </a:r>
                      <a:endParaRPr lang="en-US" sz="1050" b="1" i="0" u="none" strike="noStrike">
                        <a:solidFill>
                          <a:srgbClr val="000000"/>
                        </a:solidFill>
                        <a:effectLst/>
                        <a:latin typeface="Arial1"/>
                      </a:endParaRPr>
                    </a:p>
                  </a:txBody>
                  <a:tcPr marL="4787" marR="4787" marT="4787" marB="0" anchor="b"/>
                </a:tc>
                <a:tc hMerge="1">
                  <a:txBody>
                    <a:bodyPr/>
                    <a:lstStyle/>
                    <a:p>
                      <a:endParaRPr lang="en-US"/>
                    </a:p>
                  </a:txBody>
                  <a:tcPr/>
                </a:tc>
                <a:tc>
                  <a:txBody>
                    <a:bodyPr/>
                    <a:lstStyle/>
                    <a:p>
                      <a:pPr algn="l" fontAlgn="b"/>
                      <a:endParaRPr lang="en-US" sz="900" b="0" i="0" u="none" strike="noStrike">
                        <a:solidFill>
                          <a:srgbClr val="000000"/>
                        </a:solidFill>
                        <a:effectLst/>
                        <a:latin typeface="Arial1"/>
                      </a:endParaRPr>
                    </a:p>
                  </a:txBody>
                  <a:tcPr marL="4787" marR="4787" marT="4787" marB="0" anchor="b"/>
                </a:tc>
                <a:extLst>
                  <a:ext uri="{0D108BD9-81ED-4DB2-BD59-A6C34878D82A}">
                    <a16:rowId xmlns:a16="http://schemas.microsoft.com/office/drawing/2014/main" val="1039867749"/>
                  </a:ext>
                </a:extLst>
              </a:tr>
              <a:tr h="157037">
                <a:tc>
                  <a:txBody>
                    <a:bodyPr/>
                    <a:lstStyle/>
                    <a:p>
                      <a:pPr algn="ctr" fontAlgn="b"/>
                      <a:endParaRPr lang="en-US" sz="900" b="0" i="0" u="none" strike="noStrike">
                        <a:solidFill>
                          <a:srgbClr val="000000"/>
                        </a:solidFill>
                        <a:effectLst/>
                        <a:latin typeface="Times New Roman1"/>
                      </a:endParaRPr>
                    </a:p>
                  </a:txBody>
                  <a:tcPr marL="4787" marR="4787" marT="4787" marB="0" anchor="b"/>
                </a:tc>
                <a:tc>
                  <a:txBody>
                    <a:bodyPr/>
                    <a:lstStyle/>
                    <a:p>
                      <a:pPr algn="l" fontAlgn="b"/>
                      <a:endParaRPr lang="en-US" sz="900" b="0" i="0" u="none" strike="noStrike">
                        <a:solidFill>
                          <a:srgbClr val="000000"/>
                        </a:solidFill>
                        <a:effectLst/>
                        <a:latin typeface="Times New Roman1"/>
                      </a:endParaRPr>
                    </a:p>
                  </a:txBody>
                  <a:tcPr marL="4787" marR="4787" marT="4787" marB="0" anchor="b"/>
                </a:tc>
                <a:tc>
                  <a:txBody>
                    <a:bodyPr/>
                    <a:lstStyle/>
                    <a:p>
                      <a:pPr algn="l" fontAlgn="b"/>
                      <a:endParaRPr lang="en-US" sz="1000" b="0" i="0" u="none" strike="noStrike">
                        <a:solidFill>
                          <a:srgbClr val="000000"/>
                        </a:solidFill>
                        <a:effectLst/>
                        <a:latin typeface="Times New Roman1"/>
                      </a:endParaRPr>
                    </a:p>
                  </a:txBody>
                  <a:tcPr marL="4787" marR="4787" marT="4787"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2317238864"/>
                  </a:ext>
                </a:extLst>
              </a:tr>
              <a:tr h="166249">
                <a:tc>
                  <a:txBody>
                    <a:bodyPr/>
                    <a:lstStyle/>
                    <a:p>
                      <a:pPr algn="ctr" fontAlgn="t"/>
                      <a:r>
                        <a:rPr lang="en-US" sz="1050" u="none" strike="noStrike">
                          <a:effectLst/>
                        </a:rPr>
                        <a:t>1</a:t>
                      </a:r>
                      <a:endParaRPr lang="en-US" sz="1050" b="1" i="0" u="none" strike="noStrike">
                        <a:solidFill>
                          <a:srgbClr val="000000"/>
                        </a:solidFill>
                        <a:effectLst/>
                        <a:latin typeface="Times New Roman1"/>
                      </a:endParaRPr>
                    </a:p>
                  </a:txBody>
                  <a:tcPr marL="4787" marR="4787" marT="4787" marB="0"/>
                </a:tc>
                <a:tc>
                  <a:txBody>
                    <a:bodyPr/>
                    <a:lstStyle/>
                    <a:p>
                      <a:pPr algn="ctr" fontAlgn="b"/>
                      <a:r>
                        <a:rPr lang="en-US" sz="1050" u="none" strike="noStrike">
                          <a:effectLst/>
                        </a:rPr>
                        <a:t>Tuesday PM2 session</a:t>
                      </a:r>
                      <a:endParaRPr lang="en-US" sz="1050" b="1" i="0" u="none" strike="noStrike">
                        <a:solidFill>
                          <a:srgbClr val="000000"/>
                        </a:solidFill>
                        <a:effectLst/>
                        <a:latin typeface="Times New Roman1"/>
                      </a:endParaRPr>
                    </a:p>
                  </a:txBody>
                  <a:tcPr marL="4787" marR="4787" marT="4787" marB="0" anchor="b"/>
                </a:tc>
                <a:tc>
                  <a:txBody>
                    <a:bodyPr/>
                    <a:lstStyle/>
                    <a:p>
                      <a:pPr algn="l" fontAlgn="b"/>
                      <a:endParaRPr lang="en-US" sz="1000" b="0" i="0" u="none" strike="noStrike">
                        <a:solidFill>
                          <a:srgbClr val="000000"/>
                        </a:solidFill>
                        <a:effectLst/>
                        <a:latin typeface="Arial1"/>
                      </a:endParaRPr>
                    </a:p>
                  </a:txBody>
                  <a:tcPr marL="4787" marR="4787" marT="478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endParaRPr lang="en-US" sz="1000" b="0" i="0" u="none" strike="noStrike">
                        <a:solidFill>
                          <a:srgbClr val="000000"/>
                        </a:solidFill>
                        <a:effectLst/>
                        <a:latin typeface="Arial1"/>
                      </a:endParaRPr>
                    </a:p>
                  </a:txBody>
                  <a:tcPr marL="4787" marR="4787" marT="4787" marB="0" anchor="b"/>
                </a:tc>
                <a:extLst>
                  <a:ext uri="{0D108BD9-81ED-4DB2-BD59-A6C34878D82A}">
                    <a16:rowId xmlns:a16="http://schemas.microsoft.com/office/drawing/2014/main" val="4229338343"/>
                  </a:ext>
                </a:extLst>
              </a:tr>
              <a:tr h="157037">
                <a:tc>
                  <a:txBody>
                    <a:bodyPr/>
                    <a:lstStyle/>
                    <a:p>
                      <a:pPr algn="ctr" fontAlgn="t"/>
                      <a:r>
                        <a:rPr lang="en-US" sz="1000" u="none" strike="noStrike">
                          <a:effectLst/>
                        </a:rPr>
                        <a:t>1.1</a:t>
                      </a:r>
                      <a:endParaRPr lang="en-US" sz="1000" b="0" i="0" u="none" strike="noStrike">
                        <a:solidFill>
                          <a:srgbClr val="000000"/>
                        </a:solidFill>
                        <a:effectLst/>
                        <a:latin typeface="Times New Roman1"/>
                      </a:endParaRPr>
                    </a:p>
                  </a:txBody>
                  <a:tcPr marL="4787" marR="4787" marT="4787" marB="0"/>
                </a:tc>
                <a:tc>
                  <a:txBody>
                    <a:bodyPr/>
                    <a:lstStyle/>
                    <a:p>
                      <a:pPr algn="l" fontAlgn="t"/>
                      <a:r>
                        <a:rPr lang="en-US" sz="1000" u="none" strike="noStrike">
                          <a:effectLst/>
                        </a:rPr>
                        <a:t>Call session to order, present “Guidelines for IEEE SA meetings”, Quorum</a:t>
                      </a:r>
                      <a:endParaRPr lang="en-US" sz="1000" b="0" i="0" u="none" strike="noStrike">
                        <a:solidFill>
                          <a:srgbClr val="000000"/>
                        </a:solidFill>
                        <a:effectLst/>
                        <a:latin typeface="Times New Roman" panose="02020603050405020304" pitchFamily="18" charset="0"/>
                      </a:endParaRPr>
                    </a:p>
                  </a:txBody>
                  <a:tcPr marL="4787" marR="4787" marT="478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2588386592"/>
                  </a:ext>
                </a:extLst>
              </a:tr>
              <a:tr h="157037">
                <a:tc>
                  <a:txBody>
                    <a:bodyPr/>
                    <a:lstStyle/>
                    <a:p>
                      <a:pPr algn="ctr" fontAlgn="t"/>
                      <a:r>
                        <a:rPr lang="en-US" sz="1000" u="none" strike="noStrike">
                          <a:effectLst/>
                        </a:rPr>
                        <a:t>1.2</a:t>
                      </a:r>
                      <a:endParaRPr lang="en-US" sz="1000" b="0" i="0" u="none" strike="noStrike">
                        <a:solidFill>
                          <a:srgbClr val="000000"/>
                        </a:solidFill>
                        <a:effectLst/>
                        <a:latin typeface="Times New Roman1"/>
                      </a:endParaRPr>
                    </a:p>
                  </a:txBody>
                  <a:tcPr marL="4787" marR="4787" marT="4787" marB="0"/>
                </a:tc>
                <a:tc>
                  <a:txBody>
                    <a:bodyPr/>
                    <a:lstStyle/>
                    <a:p>
                      <a:pPr algn="l" fontAlgn="t"/>
                      <a:r>
                        <a:rPr lang="en-US" sz="1000" u="none" strike="noStrike">
                          <a:effectLst/>
                        </a:rPr>
                        <a:t>Review of Agenda / Approval of Agenda</a:t>
                      </a:r>
                      <a:endParaRPr lang="en-US" sz="1000" b="0" i="0" u="none" strike="noStrike">
                        <a:solidFill>
                          <a:srgbClr val="000000"/>
                        </a:solidFill>
                        <a:effectLst/>
                        <a:latin typeface="Times New Roman" panose="02020603050405020304" pitchFamily="18" charset="0"/>
                      </a:endParaRPr>
                    </a:p>
                  </a:txBody>
                  <a:tcPr marL="4787" marR="4787" marT="478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4:05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2432731622"/>
                  </a:ext>
                </a:extLst>
              </a:tr>
              <a:tr h="157037">
                <a:tc>
                  <a:txBody>
                    <a:bodyPr/>
                    <a:lstStyle/>
                    <a:p>
                      <a:pPr algn="ctr" fontAlgn="t"/>
                      <a:r>
                        <a:rPr lang="en-US" sz="1000" u="none" strike="noStrike">
                          <a:effectLst/>
                        </a:rPr>
                        <a:t>1.3</a:t>
                      </a:r>
                      <a:endParaRPr lang="en-US" sz="1000" b="0" i="0" u="none" strike="noStrike">
                        <a:solidFill>
                          <a:srgbClr val="000000"/>
                        </a:solidFill>
                        <a:effectLst/>
                        <a:latin typeface="Times New Roman1"/>
                      </a:endParaRPr>
                    </a:p>
                  </a:txBody>
                  <a:tcPr marL="4787" marR="4787" marT="4787" marB="0"/>
                </a:tc>
                <a:tc>
                  <a:txBody>
                    <a:bodyPr/>
                    <a:lstStyle/>
                    <a:p>
                      <a:pPr algn="l" fontAlgn="t"/>
                      <a:r>
                        <a:rPr lang="en-US" sz="1000" u="none" strike="noStrike">
                          <a:effectLst/>
                        </a:rPr>
                        <a:t>Approve minutes from prior TAG meeting</a:t>
                      </a:r>
                      <a:endParaRPr lang="en-US" sz="1000" b="0" i="0" u="none" strike="noStrike">
                        <a:solidFill>
                          <a:srgbClr val="000000"/>
                        </a:solidFill>
                        <a:effectLst/>
                        <a:latin typeface="Times New Roman" panose="02020603050405020304" pitchFamily="18" charset="0"/>
                      </a:endParaRPr>
                    </a:p>
                  </a:txBody>
                  <a:tcPr marL="4787" marR="4787" marT="478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4:10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514558588"/>
                  </a:ext>
                </a:extLst>
              </a:tr>
              <a:tr h="157037">
                <a:tc>
                  <a:txBody>
                    <a:bodyPr/>
                    <a:lstStyle/>
                    <a:p>
                      <a:pPr algn="ctr" fontAlgn="t"/>
                      <a:r>
                        <a:rPr lang="en-US" sz="1000" u="none" strike="noStrike">
                          <a:effectLst/>
                        </a:rPr>
                        <a:t>1.4</a:t>
                      </a:r>
                      <a:endParaRPr lang="en-US" sz="1000" b="0" i="0" u="none" strike="noStrike">
                        <a:solidFill>
                          <a:srgbClr val="000000"/>
                        </a:solidFill>
                        <a:effectLst/>
                        <a:latin typeface="Times New Roman1"/>
                      </a:endParaRPr>
                    </a:p>
                  </a:txBody>
                  <a:tcPr marL="4787" marR="4787" marT="4787" marB="0"/>
                </a:tc>
                <a:tc>
                  <a:txBody>
                    <a:bodyPr/>
                    <a:lstStyle/>
                    <a:p>
                      <a:pPr algn="l" fontAlgn="t"/>
                      <a:r>
                        <a:rPr lang="en-US" sz="1000" u="none" strike="noStrike">
                          <a:effectLst/>
                        </a:rPr>
                        <a:t>Introduction/meeting objectives / Review action items from previous meeting</a:t>
                      </a:r>
                      <a:endParaRPr lang="en-US" sz="1000" b="0" i="0" u="none" strike="noStrike">
                        <a:solidFill>
                          <a:srgbClr val="000000"/>
                        </a:solidFill>
                        <a:effectLst/>
                        <a:latin typeface="Times New Roman" panose="02020603050405020304" pitchFamily="18" charset="0"/>
                      </a:endParaRPr>
                    </a:p>
                  </a:txBody>
                  <a:tcPr marL="4787" marR="4787" marT="478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716550010"/>
                  </a:ext>
                </a:extLst>
              </a:tr>
              <a:tr h="157037">
                <a:tc>
                  <a:txBody>
                    <a:bodyPr/>
                    <a:lstStyle/>
                    <a:p>
                      <a:pPr algn="ctr" fontAlgn="t"/>
                      <a:r>
                        <a:rPr lang="en-US" sz="1000" u="none" strike="noStrike">
                          <a:effectLst/>
                        </a:rPr>
                        <a:t>1.5</a:t>
                      </a:r>
                      <a:endParaRPr lang="en-US" sz="1000" b="0" i="0" u="none" strike="noStrike">
                        <a:solidFill>
                          <a:srgbClr val="000000"/>
                        </a:solidFill>
                        <a:effectLst/>
                        <a:latin typeface="Times New Roman1"/>
                      </a:endParaRPr>
                    </a:p>
                  </a:txBody>
                  <a:tcPr marL="4787" marR="4787" marT="4787" marB="0"/>
                </a:tc>
                <a:tc>
                  <a:txBody>
                    <a:bodyPr/>
                    <a:lstStyle/>
                    <a:p>
                      <a:pPr algn="l" fontAlgn="t"/>
                      <a:r>
                        <a:rPr lang="en-US" sz="1000" u="none" strike="noStrike">
                          <a:effectLst/>
                        </a:rPr>
                        <a:t>802.24.1 Smart Grid Task Group </a:t>
                      </a:r>
                      <a:endParaRPr lang="en-US" sz="1000" b="0" i="0" u="none" strike="noStrike">
                        <a:solidFill>
                          <a:srgbClr val="000000"/>
                        </a:solidFill>
                        <a:effectLst/>
                        <a:latin typeface="Times New Roman" panose="02020603050405020304" pitchFamily="18" charset="0"/>
                      </a:endParaRPr>
                    </a:p>
                  </a:txBody>
                  <a:tcPr marL="4787" marR="4787" marT="478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1142258661"/>
                  </a:ext>
                </a:extLst>
              </a:tr>
              <a:tr h="286227">
                <a:tc>
                  <a:txBody>
                    <a:bodyPr/>
                    <a:lstStyle/>
                    <a:p>
                      <a:pPr algn="ctr" fontAlgn="t"/>
                      <a:r>
                        <a:rPr lang="en-US" sz="1000" u="none" strike="noStrike">
                          <a:effectLst/>
                        </a:rPr>
                        <a:t>1.6</a:t>
                      </a:r>
                      <a:endParaRPr lang="en-US" sz="1000" b="0" i="0" u="none" strike="noStrike">
                        <a:solidFill>
                          <a:srgbClr val="000000"/>
                        </a:solidFill>
                        <a:effectLst/>
                        <a:latin typeface="Times New Roman1"/>
                      </a:endParaRPr>
                    </a:p>
                  </a:txBody>
                  <a:tcPr marL="4787" marR="4787" marT="4787" marB="0"/>
                </a:tc>
                <a:tc>
                  <a:txBody>
                    <a:bodyPr/>
                    <a:lstStyle/>
                    <a:p>
                      <a:pPr algn="l" fontAlgn="t"/>
                      <a:r>
                        <a:rPr lang="en-US" sz="1000" u="none" strike="noStrike">
                          <a:effectLst/>
                        </a:rPr>
                        <a:t>ITU and regulatory items</a:t>
                      </a:r>
                      <a:endParaRPr lang="en-US" sz="1000" b="0" i="0" u="none" strike="noStrike">
                        <a:solidFill>
                          <a:srgbClr val="000000"/>
                        </a:solidFill>
                        <a:effectLst/>
                        <a:latin typeface="Times New Roman" panose="02020603050405020304" pitchFamily="18" charset="0"/>
                      </a:endParaRPr>
                    </a:p>
                  </a:txBody>
                  <a:tcPr marL="4787" marR="4787" marT="4787" marB="0"/>
                </a:tc>
                <a:tc>
                  <a:txBody>
                    <a:bodyPr/>
                    <a:lstStyle/>
                    <a:p>
                      <a:pPr algn="l" fontAlgn="b"/>
                      <a:r>
                        <a:rPr lang="en-US" sz="1000" u="none" strike="noStrike">
                          <a:effectLst/>
                        </a:rPr>
                        <a:t>Godfrey/Holcomb</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4092333883"/>
                  </a:ext>
                </a:extLst>
              </a:tr>
              <a:tr h="157037">
                <a:tc>
                  <a:txBody>
                    <a:bodyPr/>
                    <a:lstStyle/>
                    <a:p>
                      <a:pPr algn="ctr" fontAlgn="t"/>
                      <a:r>
                        <a:rPr lang="en-US" sz="1000" u="none" strike="noStrike">
                          <a:effectLst/>
                        </a:rPr>
                        <a:t>1.7</a:t>
                      </a:r>
                      <a:endParaRPr lang="en-US" sz="1000" b="0" i="0" u="none" strike="noStrike">
                        <a:solidFill>
                          <a:srgbClr val="000000"/>
                        </a:solidFill>
                        <a:effectLst/>
                        <a:latin typeface="Times New Roman1"/>
                      </a:endParaRPr>
                    </a:p>
                  </a:txBody>
                  <a:tcPr marL="4787" marR="4787" marT="4787" marB="0"/>
                </a:tc>
                <a:tc>
                  <a:txBody>
                    <a:bodyPr/>
                    <a:lstStyle/>
                    <a:p>
                      <a:pPr algn="l" fontAlgn="t"/>
                      <a:r>
                        <a:rPr lang="en-US" sz="1000" u="none" strike="noStrike">
                          <a:effectLst/>
                        </a:rPr>
                        <a:t>Liaison Review</a:t>
                      </a:r>
                      <a:endParaRPr lang="en-US" sz="1000" b="0" i="0" u="none" strike="noStrike">
                        <a:solidFill>
                          <a:srgbClr val="000000"/>
                        </a:solidFill>
                        <a:effectLst/>
                        <a:latin typeface="Times New Roman" panose="02020603050405020304" pitchFamily="18" charset="0"/>
                      </a:endParaRPr>
                    </a:p>
                  </a:txBody>
                  <a:tcPr marL="4787" marR="4787" marT="478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4:35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1015815799"/>
                  </a:ext>
                </a:extLst>
              </a:tr>
              <a:tr h="150755">
                <a:tc>
                  <a:txBody>
                    <a:bodyPr/>
                    <a:lstStyle/>
                    <a:p>
                      <a:pPr algn="ctr" fontAlgn="t"/>
                      <a:r>
                        <a:rPr lang="en-US" sz="1000" u="none" strike="noStrike">
                          <a:effectLst/>
                        </a:rPr>
                        <a:t>1.8</a:t>
                      </a:r>
                      <a:endParaRPr lang="en-US" sz="1000" b="0" i="0" u="none" strike="noStrike">
                        <a:solidFill>
                          <a:srgbClr val="000000"/>
                        </a:solidFill>
                        <a:effectLst/>
                        <a:latin typeface="Times New Roman1"/>
                      </a:endParaRPr>
                    </a:p>
                  </a:txBody>
                  <a:tcPr marL="4787" marR="4787" marT="4787" marB="0"/>
                </a:tc>
                <a:tc>
                  <a:txBody>
                    <a:bodyPr/>
                    <a:lstStyle/>
                    <a:p>
                      <a:pPr algn="l" fontAlgn="t"/>
                      <a:r>
                        <a:rPr lang="en-US" sz="1000" u="none" strike="noStrike">
                          <a:effectLst/>
                        </a:rPr>
                        <a:t>New project and activities review</a:t>
                      </a:r>
                      <a:endParaRPr lang="en-US" sz="1000" b="0" i="0" u="none" strike="noStrike">
                        <a:solidFill>
                          <a:srgbClr val="000000"/>
                        </a:solidFill>
                        <a:effectLst/>
                        <a:latin typeface="Times New Roman" panose="02020603050405020304" pitchFamily="18" charset="0"/>
                      </a:endParaRPr>
                    </a:p>
                  </a:txBody>
                  <a:tcPr marL="4787" marR="4787" marT="478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4:45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3714213288"/>
                  </a:ext>
                </a:extLst>
              </a:tr>
              <a:tr h="150755">
                <a:tc>
                  <a:txBody>
                    <a:bodyPr/>
                    <a:lstStyle/>
                    <a:p>
                      <a:pPr algn="ctr" fontAlgn="t"/>
                      <a:r>
                        <a:rPr lang="en-US" sz="1000" u="none" strike="noStrike">
                          <a:effectLst/>
                        </a:rPr>
                        <a:t>1.9</a:t>
                      </a:r>
                      <a:endParaRPr lang="en-US" sz="1000" b="0" i="0" u="none" strike="noStrike">
                        <a:solidFill>
                          <a:srgbClr val="000000"/>
                        </a:solidFill>
                        <a:effectLst/>
                        <a:latin typeface="Times New Roman1"/>
                      </a:endParaRPr>
                    </a:p>
                  </a:txBody>
                  <a:tcPr marL="4787" marR="4787" marT="4787" marB="0"/>
                </a:tc>
                <a:tc>
                  <a:txBody>
                    <a:bodyPr/>
                    <a:lstStyle/>
                    <a:p>
                      <a:pPr algn="l" fontAlgn="b"/>
                      <a:r>
                        <a:rPr lang="en-US" sz="1000" u="none" strike="noStrike">
                          <a:effectLst/>
                        </a:rPr>
                        <a:t>Development and Editing of TSN White Paper</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5:05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1527487088"/>
                  </a:ext>
                </a:extLst>
              </a:tr>
              <a:tr h="150755">
                <a:tc>
                  <a:txBody>
                    <a:bodyPr/>
                    <a:lstStyle/>
                    <a:p>
                      <a:pPr algn="ctr" fontAlgn="t"/>
                      <a:r>
                        <a:rPr lang="en-US" sz="1000" u="none" strike="noStrike">
                          <a:effectLst/>
                        </a:rPr>
                        <a:t>1.10</a:t>
                      </a:r>
                      <a:endParaRPr lang="en-US" sz="1000" b="0" i="0" u="none" strike="noStrike">
                        <a:solidFill>
                          <a:srgbClr val="000000"/>
                        </a:solidFill>
                        <a:effectLst/>
                        <a:latin typeface="Times New Roman1"/>
                      </a:endParaRPr>
                    </a:p>
                  </a:txBody>
                  <a:tcPr marL="4787" marR="4787" marT="4787" marB="0"/>
                </a:tc>
                <a:tc>
                  <a:txBody>
                    <a:bodyPr/>
                    <a:lstStyle/>
                    <a:p>
                      <a:pPr algn="l" fontAlgn="b"/>
                      <a:r>
                        <a:rPr lang="en-US" sz="1000" u="none" strike="noStrike">
                          <a:effectLst/>
                        </a:rPr>
                        <a:t>Recess to move to Seaport F for 802.1 TSN</a:t>
                      </a:r>
                      <a:endParaRPr lang="en-US" sz="1000" b="0" i="0" u="none" strike="noStrike">
                        <a:solidFill>
                          <a:srgbClr val="000000"/>
                        </a:solidFill>
                        <a:effectLst/>
                        <a:latin typeface="Times New Roman1"/>
                      </a:endParaRPr>
                    </a:p>
                  </a:txBody>
                  <a:tcPr marL="4787" marR="4787" marT="478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5:25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298817477"/>
                  </a:ext>
                </a:extLst>
              </a:tr>
              <a:tr h="286227">
                <a:tc>
                  <a:txBody>
                    <a:bodyPr/>
                    <a:lstStyle/>
                    <a:p>
                      <a:pPr algn="ctr" fontAlgn="t"/>
                      <a:r>
                        <a:rPr lang="en-US" sz="1000" u="none" strike="noStrike">
                          <a:effectLst/>
                        </a:rPr>
                        <a:t>1.11</a:t>
                      </a:r>
                      <a:endParaRPr lang="en-US" sz="1000" b="0" i="0" u="none" strike="noStrike">
                        <a:solidFill>
                          <a:srgbClr val="000000"/>
                        </a:solidFill>
                        <a:effectLst/>
                        <a:latin typeface="Times New Roman1"/>
                      </a:endParaRPr>
                    </a:p>
                  </a:txBody>
                  <a:tcPr marL="4787" marR="4787" marT="4787" marB="0"/>
                </a:tc>
                <a:tc>
                  <a:txBody>
                    <a:bodyPr/>
                    <a:lstStyle/>
                    <a:p>
                      <a:pPr algn="l" fontAlgn="b"/>
                      <a:r>
                        <a:rPr lang="en-US" sz="1000" u="none" strike="noStrike">
                          <a:effectLst/>
                        </a:rPr>
                        <a:t>Meet with 802.1 TSN on White Paper for Time Sensitive Networks for Grid Modernization (Seaport F)</a:t>
                      </a:r>
                      <a:endParaRPr lang="en-US" sz="1000" b="0" i="0" u="none" strike="noStrike">
                        <a:solidFill>
                          <a:srgbClr val="000000"/>
                        </a:solidFill>
                        <a:effectLst/>
                        <a:latin typeface="Times New Roman1"/>
                      </a:endParaRPr>
                    </a:p>
                  </a:txBody>
                  <a:tcPr marL="4787" marR="4787" marT="4787" marB="0" anchor="b"/>
                </a:tc>
                <a:tc>
                  <a:txBody>
                    <a:bodyPr/>
                    <a:lstStyle/>
                    <a:p>
                      <a:pPr algn="l" fontAlgn="b"/>
                      <a:r>
                        <a:rPr lang="en-US" sz="1000" u="none" strike="noStrike">
                          <a:effectLst/>
                        </a:rPr>
                        <a:t>Godfrey / Farkos</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5:30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3023157828"/>
                  </a:ext>
                </a:extLst>
              </a:tr>
              <a:tr h="146254">
                <a:tc>
                  <a:txBody>
                    <a:bodyPr/>
                    <a:lstStyle/>
                    <a:p>
                      <a:pPr algn="ctr" fontAlgn="t"/>
                      <a:endParaRPr lang="en-US" sz="1000" b="0" i="0" u="none" strike="noStrike">
                        <a:solidFill>
                          <a:srgbClr val="000000"/>
                        </a:solidFill>
                        <a:effectLst/>
                        <a:latin typeface="Times New Roman1"/>
                      </a:endParaRPr>
                    </a:p>
                  </a:txBody>
                  <a:tcPr marL="4787" marR="4787" marT="4787" marB="0"/>
                </a:tc>
                <a:tc>
                  <a:txBody>
                    <a:bodyPr/>
                    <a:lstStyle/>
                    <a:p>
                      <a:pPr algn="l" fontAlgn="t"/>
                      <a:endParaRPr lang="en-US" sz="1000" b="0" i="0" u="none" strike="noStrike">
                        <a:solidFill>
                          <a:srgbClr val="000000"/>
                        </a:solidFill>
                        <a:effectLst/>
                        <a:latin typeface="Times New Roman" panose="02020603050405020304" pitchFamily="18" charset="0"/>
                      </a:endParaRPr>
                    </a:p>
                  </a:txBody>
                  <a:tcPr marL="4787" marR="4787" marT="4787" marB="0"/>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2143394904"/>
                  </a:ext>
                </a:extLst>
              </a:tr>
              <a:tr h="188445">
                <a:tc>
                  <a:txBody>
                    <a:bodyPr/>
                    <a:lstStyle/>
                    <a:p>
                      <a:pPr algn="ctr" fontAlgn="t"/>
                      <a:endParaRPr lang="en-US" sz="1000" b="0" i="0" u="none" strike="noStrike">
                        <a:solidFill>
                          <a:srgbClr val="000000"/>
                        </a:solidFill>
                        <a:effectLst/>
                        <a:latin typeface="Times New Roman1"/>
                      </a:endParaRPr>
                    </a:p>
                  </a:txBody>
                  <a:tcPr marL="4787" marR="4787" marT="4787" marB="0"/>
                </a:tc>
                <a:tc>
                  <a:txBody>
                    <a:bodyPr/>
                    <a:lstStyle/>
                    <a:p>
                      <a:pPr algn="l" fontAlgn="b"/>
                      <a:endParaRPr lang="en-US" sz="1000" b="0" i="0" u="none" strike="noStrike">
                        <a:solidFill>
                          <a:srgbClr val="000000"/>
                        </a:solidFill>
                        <a:effectLst/>
                        <a:latin typeface="Times New Roman1"/>
                      </a:endParaRPr>
                    </a:p>
                  </a:txBody>
                  <a:tcPr marL="4787" marR="4787" marT="478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834254788"/>
                  </a:ext>
                </a:extLst>
              </a:tr>
              <a:tr h="166249">
                <a:tc>
                  <a:txBody>
                    <a:bodyPr/>
                    <a:lstStyle/>
                    <a:p>
                      <a:pPr algn="ctr" fontAlgn="t"/>
                      <a:r>
                        <a:rPr lang="en-US" sz="1050" u="none" strike="noStrike">
                          <a:effectLst/>
                        </a:rPr>
                        <a:t>2</a:t>
                      </a:r>
                      <a:endParaRPr lang="en-US" sz="1050" b="1" i="0" u="none" strike="noStrike">
                        <a:solidFill>
                          <a:srgbClr val="000000"/>
                        </a:solidFill>
                        <a:effectLst/>
                        <a:latin typeface="Times New Roman1"/>
                      </a:endParaRPr>
                    </a:p>
                  </a:txBody>
                  <a:tcPr marL="4787" marR="4787" marT="4787" marB="0"/>
                </a:tc>
                <a:tc>
                  <a:txBody>
                    <a:bodyPr/>
                    <a:lstStyle/>
                    <a:p>
                      <a:pPr algn="ctr" fontAlgn="b"/>
                      <a:r>
                        <a:rPr lang="en-US" sz="1050" u="none" strike="noStrike">
                          <a:effectLst/>
                        </a:rPr>
                        <a:t>Wednesday PM2 session</a:t>
                      </a:r>
                      <a:endParaRPr lang="en-US" sz="1050" b="1" i="0" u="none" strike="noStrike">
                        <a:solidFill>
                          <a:srgbClr val="000000"/>
                        </a:solidFill>
                        <a:effectLst/>
                        <a:latin typeface="Times New Roman1"/>
                      </a:endParaRPr>
                    </a:p>
                  </a:txBody>
                  <a:tcPr marL="4787" marR="4787" marT="4787" marB="0" anchor="b"/>
                </a:tc>
                <a:tc>
                  <a:txBody>
                    <a:bodyPr/>
                    <a:lstStyle/>
                    <a:p>
                      <a:pPr algn="l" fontAlgn="b"/>
                      <a:endParaRPr lang="en-US" sz="1000" b="0" i="0" u="none" strike="noStrike">
                        <a:solidFill>
                          <a:srgbClr val="000000"/>
                        </a:solidFill>
                        <a:effectLst/>
                        <a:latin typeface="Arial1"/>
                      </a:endParaRPr>
                    </a:p>
                  </a:txBody>
                  <a:tcPr marL="4787" marR="4787" marT="478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endParaRPr lang="en-US" sz="1000" b="0" i="0" u="none" strike="noStrike">
                        <a:solidFill>
                          <a:srgbClr val="000000"/>
                        </a:solidFill>
                        <a:effectLst/>
                        <a:latin typeface="Arial1"/>
                      </a:endParaRPr>
                    </a:p>
                  </a:txBody>
                  <a:tcPr marL="4787" marR="4787" marT="4787" marB="0" anchor="b"/>
                </a:tc>
                <a:extLst>
                  <a:ext uri="{0D108BD9-81ED-4DB2-BD59-A6C34878D82A}">
                    <a16:rowId xmlns:a16="http://schemas.microsoft.com/office/drawing/2014/main" val="1400053426"/>
                  </a:ext>
                </a:extLst>
              </a:tr>
              <a:tr h="157037">
                <a:tc>
                  <a:txBody>
                    <a:bodyPr/>
                    <a:lstStyle/>
                    <a:p>
                      <a:pPr algn="ctr" fontAlgn="t"/>
                      <a:r>
                        <a:rPr lang="en-US" sz="900" u="none" strike="noStrike">
                          <a:effectLst/>
                        </a:rPr>
                        <a:t>2.1</a:t>
                      </a:r>
                      <a:endParaRPr lang="en-US" sz="900" b="0" i="0" u="none" strike="noStrike">
                        <a:solidFill>
                          <a:srgbClr val="000000"/>
                        </a:solidFill>
                        <a:effectLst/>
                        <a:latin typeface="Times New Roman1"/>
                      </a:endParaRPr>
                    </a:p>
                  </a:txBody>
                  <a:tcPr marL="4787" marR="4787" marT="4787" marB="0"/>
                </a:tc>
                <a:tc>
                  <a:txBody>
                    <a:bodyPr/>
                    <a:lstStyle/>
                    <a:p>
                      <a:pPr algn="l" fontAlgn="b"/>
                      <a:r>
                        <a:rPr lang="en-US" sz="1000" u="none" strike="noStrike">
                          <a:effectLst/>
                        </a:rPr>
                        <a:t>Call to Order  802.24.2 IoT Task Group</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605620263"/>
                  </a:ext>
                </a:extLst>
              </a:tr>
              <a:tr h="157037">
                <a:tc>
                  <a:txBody>
                    <a:bodyPr/>
                    <a:lstStyle/>
                    <a:p>
                      <a:pPr algn="ctr" fontAlgn="t"/>
                      <a:r>
                        <a:rPr lang="en-US" sz="900" u="none" strike="noStrike">
                          <a:effectLst/>
                        </a:rPr>
                        <a:t>2.2</a:t>
                      </a:r>
                      <a:endParaRPr lang="en-US" sz="900" b="0" i="0" u="none" strike="noStrike">
                        <a:solidFill>
                          <a:srgbClr val="000000"/>
                        </a:solidFill>
                        <a:effectLst/>
                        <a:latin typeface="Times New Roman1"/>
                      </a:endParaRPr>
                    </a:p>
                  </a:txBody>
                  <a:tcPr marL="4787" marR="4787" marT="4787" marB="0"/>
                </a:tc>
                <a:tc>
                  <a:txBody>
                    <a:bodyPr/>
                    <a:lstStyle/>
                    <a:p>
                      <a:pPr algn="l" fontAlgn="b"/>
                      <a:r>
                        <a:rPr lang="en-US" sz="1000" u="none" strike="noStrike">
                          <a:effectLst/>
                        </a:rPr>
                        <a:t>802.24.2 Liaison Coordinator's Report</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r>
                        <a:rPr lang="en-US" sz="1000" u="none" strike="noStrike">
                          <a:effectLst/>
                        </a:rPr>
                        <a:t>DiMinico/Diab</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172643517"/>
                  </a:ext>
                </a:extLst>
              </a:tr>
              <a:tr h="286227">
                <a:tc>
                  <a:txBody>
                    <a:bodyPr/>
                    <a:lstStyle/>
                    <a:p>
                      <a:pPr algn="ctr" fontAlgn="t"/>
                      <a:r>
                        <a:rPr lang="en-US" sz="900" u="none" strike="noStrike">
                          <a:effectLst/>
                        </a:rPr>
                        <a:t>2.3</a:t>
                      </a:r>
                      <a:endParaRPr lang="en-US" sz="900" b="0" i="0" u="none" strike="noStrike">
                        <a:solidFill>
                          <a:srgbClr val="000000"/>
                        </a:solidFill>
                        <a:effectLst/>
                        <a:latin typeface="Times New Roman1"/>
                      </a:endParaRPr>
                    </a:p>
                  </a:txBody>
                  <a:tcPr marL="4787" marR="4787" marT="4787" marB="0"/>
                </a:tc>
                <a:tc>
                  <a:txBody>
                    <a:bodyPr/>
                    <a:lstStyle/>
                    <a:p>
                      <a:pPr algn="l" fontAlgn="b"/>
                      <a:r>
                        <a:rPr lang="en-US" sz="1000" u="none" strike="noStrike">
                          <a:effectLst/>
                        </a:rPr>
                        <a:t>Collaboration (informal liaison) with Wi-Fi Alliance on IoT Use Cases)</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r>
                        <a:rPr lang="en-US" sz="1000" u="none" strike="noStrike">
                          <a:effectLst/>
                        </a:rPr>
                        <a:t>DiMinico/Godfrey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3562280610"/>
                  </a:ext>
                </a:extLst>
              </a:tr>
              <a:tr h="157037">
                <a:tc>
                  <a:txBody>
                    <a:bodyPr/>
                    <a:lstStyle/>
                    <a:p>
                      <a:pPr algn="ctr" fontAlgn="t"/>
                      <a:r>
                        <a:rPr lang="en-US" sz="900" u="none" strike="noStrike">
                          <a:effectLst/>
                        </a:rPr>
                        <a:t>2.4</a:t>
                      </a:r>
                      <a:endParaRPr lang="en-US" sz="900" b="0" i="0" u="none" strike="noStrike">
                        <a:solidFill>
                          <a:srgbClr val="000000"/>
                        </a:solidFill>
                        <a:effectLst/>
                        <a:latin typeface="Times New Roman1"/>
                      </a:endParaRPr>
                    </a:p>
                  </a:txBody>
                  <a:tcPr marL="4787" marR="4787" marT="4787" marB="0"/>
                </a:tc>
                <a:tc>
                  <a:txBody>
                    <a:bodyPr/>
                    <a:lstStyle/>
                    <a:p>
                      <a:pPr algn="l" fontAlgn="b"/>
                      <a:r>
                        <a:rPr lang="en-US" sz="1000" u="none" strike="noStrike">
                          <a:effectLst/>
                        </a:rPr>
                        <a:t>Review of IoT white paper development</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40</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4:35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614503098"/>
                  </a:ext>
                </a:extLst>
              </a:tr>
              <a:tr h="157037">
                <a:tc>
                  <a:txBody>
                    <a:bodyPr/>
                    <a:lstStyle/>
                    <a:p>
                      <a:pPr algn="ctr" fontAlgn="t"/>
                      <a:r>
                        <a:rPr lang="en-US" sz="900" u="none" strike="noStrike">
                          <a:effectLst/>
                        </a:rPr>
                        <a:t>2.5</a:t>
                      </a:r>
                      <a:endParaRPr lang="en-US" sz="900" b="0" i="0" u="none" strike="noStrike">
                        <a:solidFill>
                          <a:srgbClr val="000000"/>
                        </a:solidFill>
                        <a:effectLst/>
                        <a:latin typeface="Times New Roman1"/>
                      </a:endParaRPr>
                    </a:p>
                  </a:txBody>
                  <a:tcPr marL="4787" marR="4787" marT="4787" marB="0"/>
                </a:tc>
                <a:tc>
                  <a:txBody>
                    <a:bodyPr/>
                    <a:lstStyle/>
                    <a:p>
                      <a:pPr algn="l" fontAlgn="b"/>
                      <a:r>
                        <a:rPr lang="en-US" sz="1000" u="none" strike="noStrike">
                          <a:effectLst/>
                        </a:rPr>
                        <a:t>New Action Items, AOB</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5:15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619740611"/>
                  </a:ext>
                </a:extLst>
              </a:tr>
              <a:tr h="172740">
                <a:tc>
                  <a:txBody>
                    <a:bodyPr/>
                    <a:lstStyle/>
                    <a:p>
                      <a:pPr algn="ctr" fontAlgn="t"/>
                      <a:r>
                        <a:rPr lang="en-US" sz="900" u="none" strike="noStrike">
                          <a:effectLst/>
                        </a:rPr>
                        <a:t>2.6</a:t>
                      </a:r>
                      <a:endParaRPr lang="en-US" sz="900" b="0" i="0" u="none" strike="noStrike">
                        <a:solidFill>
                          <a:srgbClr val="000000"/>
                        </a:solidFill>
                        <a:effectLst/>
                        <a:latin typeface="Times New Roman1"/>
                      </a:endParaRPr>
                    </a:p>
                  </a:txBody>
                  <a:tcPr marL="4787" marR="4787" marT="4787" marB="0"/>
                </a:tc>
                <a:tc>
                  <a:txBody>
                    <a:bodyPr/>
                    <a:lstStyle/>
                    <a:p>
                      <a:pPr algn="l" fontAlgn="b"/>
                      <a:r>
                        <a:rPr lang="en-US" sz="1000" u="none" strike="noStrike">
                          <a:effectLst/>
                        </a:rPr>
                        <a:t>Recess</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t"/>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787" marR="4787" marT="4787" marB="0"/>
                </a:tc>
                <a:tc>
                  <a:txBody>
                    <a:bodyPr/>
                    <a:lstStyle/>
                    <a:p>
                      <a:pPr algn="r" fontAlgn="b"/>
                      <a:r>
                        <a:rPr lang="en-US" sz="1000" u="none" strike="noStrike">
                          <a:effectLst/>
                        </a:rPr>
                        <a:t>5:30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1243393897"/>
                  </a:ext>
                </a:extLst>
              </a:tr>
              <a:tr h="150755">
                <a:tc>
                  <a:txBody>
                    <a:bodyPr/>
                    <a:lstStyle/>
                    <a:p>
                      <a:pPr algn="ctr" fontAlgn="t"/>
                      <a:endParaRPr lang="en-US" sz="1000" b="0" i="0" u="none" strike="noStrike">
                        <a:solidFill>
                          <a:srgbClr val="000000"/>
                        </a:solidFill>
                        <a:effectLst/>
                        <a:latin typeface="Calibri" panose="020F0502020204030204" pitchFamily="34" charset="0"/>
                      </a:endParaRPr>
                    </a:p>
                  </a:txBody>
                  <a:tcPr marL="4787" marR="4787" marT="4787" marB="0"/>
                </a:tc>
                <a:tc>
                  <a:txBody>
                    <a:bodyPr/>
                    <a:lstStyle/>
                    <a:p>
                      <a:pPr algn="l" fontAlgn="b"/>
                      <a:endParaRPr lang="en-US" sz="1000" b="0" i="0" u="none" strike="noStrike">
                        <a:solidFill>
                          <a:srgbClr val="000000"/>
                        </a:solidFill>
                        <a:effectLst/>
                        <a:latin typeface="Calibri" panose="020F0502020204030204" pitchFamily="34" charset="0"/>
                      </a:endParaRPr>
                    </a:p>
                  </a:txBody>
                  <a:tcPr marL="4787" marR="4787" marT="478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787" marR="4787" marT="478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787" marR="4787" marT="4787" marB="0" anchor="b"/>
                </a:tc>
                <a:extLst>
                  <a:ext uri="{0D108BD9-81ED-4DB2-BD59-A6C34878D82A}">
                    <a16:rowId xmlns:a16="http://schemas.microsoft.com/office/drawing/2014/main" val="1193962553"/>
                  </a:ext>
                </a:extLst>
              </a:tr>
              <a:tr h="166249">
                <a:tc>
                  <a:txBody>
                    <a:bodyPr/>
                    <a:lstStyle/>
                    <a:p>
                      <a:pPr algn="ctr" fontAlgn="t"/>
                      <a:r>
                        <a:rPr lang="en-US" sz="1050" u="none" strike="noStrike">
                          <a:effectLst/>
                        </a:rPr>
                        <a:t>3</a:t>
                      </a:r>
                      <a:endParaRPr lang="en-US" sz="1050" b="1" i="0" u="none" strike="noStrike">
                        <a:solidFill>
                          <a:srgbClr val="000000"/>
                        </a:solidFill>
                        <a:effectLst/>
                        <a:latin typeface="Times New Roman1"/>
                      </a:endParaRPr>
                    </a:p>
                  </a:txBody>
                  <a:tcPr marL="4787" marR="4787" marT="4787" marB="0"/>
                </a:tc>
                <a:tc>
                  <a:txBody>
                    <a:bodyPr/>
                    <a:lstStyle/>
                    <a:p>
                      <a:pPr algn="ctr" fontAlgn="b"/>
                      <a:r>
                        <a:rPr lang="en-US" sz="1050" u="none" strike="noStrike">
                          <a:effectLst/>
                        </a:rPr>
                        <a:t>Thursday PM2 session</a:t>
                      </a:r>
                      <a:endParaRPr lang="en-US" sz="1050" b="1" i="0" u="none" strike="noStrike">
                        <a:solidFill>
                          <a:srgbClr val="000000"/>
                        </a:solidFill>
                        <a:effectLst/>
                        <a:latin typeface="Times New Roman1"/>
                      </a:endParaRPr>
                    </a:p>
                  </a:txBody>
                  <a:tcPr marL="4787" marR="4787" marT="4787" marB="0" anchor="b"/>
                </a:tc>
                <a:tc>
                  <a:txBody>
                    <a:bodyPr/>
                    <a:lstStyle/>
                    <a:p>
                      <a:pPr algn="l" fontAlgn="b"/>
                      <a:endParaRPr lang="en-US" sz="1000" b="0" i="0" u="none" strike="noStrike">
                        <a:solidFill>
                          <a:srgbClr val="000000"/>
                        </a:solidFill>
                        <a:effectLst/>
                        <a:latin typeface="Arial1"/>
                      </a:endParaRPr>
                    </a:p>
                  </a:txBody>
                  <a:tcPr marL="4787" marR="4787" marT="478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2008865480"/>
                  </a:ext>
                </a:extLst>
              </a:tr>
              <a:tr h="150755">
                <a:tc>
                  <a:txBody>
                    <a:bodyPr/>
                    <a:lstStyle/>
                    <a:p>
                      <a:pPr algn="ctr" fontAlgn="t"/>
                      <a:r>
                        <a:rPr lang="en-US" sz="900" u="none" strike="noStrike">
                          <a:effectLst/>
                        </a:rPr>
                        <a:t>3.1</a:t>
                      </a:r>
                      <a:endParaRPr lang="en-US" sz="900" b="0" i="0" u="none" strike="noStrike">
                        <a:solidFill>
                          <a:srgbClr val="000000"/>
                        </a:solidFill>
                        <a:effectLst/>
                        <a:latin typeface="Times New Roman1"/>
                      </a:endParaRPr>
                    </a:p>
                  </a:txBody>
                  <a:tcPr marL="4787" marR="4787" marT="4787" marB="0"/>
                </a:tc>
                <a:tc>
                  <a:txBody>
                    <a:bodyPr/>
                    <a:lstStyle/>
                    <a:p>
                      <a:pPr algn="l" fontAlgn="b"/>
                      <a:r>
                        <a:rPr lang="en-US" sz="1000" u="none" strike="noStrike">
                          <a:effectLst/>
                        </a:rPr>
                        <a:t>Call to Order 802.24.1 Task Group</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3378700556"/>
                  </a:ext>
                </a:extLst>
              </a:tr>
              <a:tr h="150755">
                <a:tc>
                  <a:txBody>
                    <a:bodyPr/>
                    <a:lstStyle/>
                    <a:p>
                      <a:pPr algn="ctr" fontAlgn="t"/>
                      <a:r>
                        <a:rPr lang="en-US" sz="900" u="none" strike="noStrike">
                          <a:effectLst/>
                        </a:rPr>
                        <a:t>3.2</a:t>
                      </a:r>
                      <a:endParaRPr lang="en-US" sz="900" b="0" i="0" u="none" strike="noStrike">
                        <a:solidFill>
                          <a:srgbClr val="000000"/>
                        </a:solidFill>
                        <a:effectLst/>
                        <a:latin typeface="Times New Roman1"/>
                      </a:endParaRPr>
                    </a:p>
                  </a:txBody>
                  <a:tcPr marL="4787" marR="4787" marT="4787" marB="0"/>
                </a:tc>
                <a:tc>
                  <a:txBody>
                    <a:bodyPr/>
                    <a:lstStyle/>
                    <a:p>
                      <a:pPr algn="l" fontAlgn="b"/>
                      <a:r>
                        <a:rPr lang="en-US" sz="1000" u="none" strike="noStrike">
                          <a:effectLst/>
                        </a:rPr>
                        <a:t>802.11ah and 802.15.4g (SUN) coexistence (any follow up from 802.19)</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r>
                        <a:rPr lang="en-US" sz="1000" u="none" strike="noStrike">
                          <a:effectLst/>
                        </a:rPr>
                        <a:t>Godfrey/Rolfe</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801266766"/>
                  </a:ext>
                </a:extLst>
              </a:tr>
              <a:tr h="150755">
                <a:tc>
                  <a:txBody>
                    <a:bodyPr/>
                    <a:lstStyle/>
                    <a:p>
                      <a:pPr algn="ctr" fontAlgn="t"/>
                      <a:r>
                        <a:rPr lang="en-US" sz="900" u="none" strike="noStrike">
                          <a:effectLst/>
                        </a:rPr>
                        <a:t>3.3</a:t>
                      </a:r>
                      <a:endParaRPr lang="en-US" sz="900" b="0" i="0" u="none" strike="noStrike">
                        <a:solidFill>
                          <a:srgbClr val="000000"/>
                        </a:solidFill>
                        <a:effectLst/>
                        <a:latin typeface="Times New Roman1"/>
                      </a:endParaRPr>
                    </a:p>
                  </a:txBody>
                  <a:tcPr marL="4787" marR="4787" marT="4787" marB="0"/>
                </a:tc>
                <a:tc>
                  <a:txBody>
                    <a:bodyPr/>
                    <a:lstStyle/>
                    <a:p>
                      <a:pPr algn="l" fontAlgn="b"/>
                      <a:r>
                        <a:rPr lang="en-US" sz="1000" u="none" strike="noStrike">
                          <a:effectLst/>
                        </a:rPr>
                        <a:t>Discussion on 802.24 activities related to Nendica</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r>
                        <a:rPr lang="en-US" sz="1000" u="none" strike="noStrike">
                          <a:effectLst/>
                        </a:rPr>
                        <a:t>Godfrey/Marks</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4160107556"/>
                  </a:ext>
                </a:extLst>
              </a:tr>
              <a:tr h="150755">
                <a:tc>
                  <a:txBody>
                    <a:bodyPr/>
                    <a:lstStyle/>
                    <a:p>
                      <a:pPr algn="ctr" fontAlgn="t"/>
                      <a:r>
                        <a:rPr lang="en-US" sz="900" u="none" strike="noStrike">
                          <a:effectLst/>
                        </a:rPr>
                        <a:t>3.4</a:t>
                      </a:r>
                      <a:endParaRPr lang="en-US" sz="900" b="0" i="0" u="none" strike="noStrike">
                        <a:solidFill>
                          <a:srgbClr val="000000"/>
                        </a:solidFill>
                        <a:effectLst/>
                        <a:latin typeface="Times New Roman1"/>
                      </a:endParaRPr>
                    </a:p>
                  </a:txBody>
                  <a:tcPr marL="4787" marR="4787" marT="4787" marB="0"/>
                </a:tc>
                <a:tc>
                  <a:txBody>
                    <a:bodyPr/>
                    <a:lstStyle/>
                    <a:p>
                      <a:pPr algn="l" fontAlgn="t"/>
                      <a:r>
                        <a:rPr lang="en-US" sz="1000" u="none" strike="noStrike">
                          <a:effectLst/>
                        </a:rPr>
                        <a:t>Review comments and feedback from IEEE editors on Sub 1-GHz white paper</a:t>
                      </a:r>
                      <a:endParaRPr lang="en-US" sz="1000" b="0" i="0" u="none" strike="noStrike">
                        <a:solidFill>
                          <a:srgbClr val="000000"/>
                        </a:solidFill>
                        <a:effectLst/>
                        <a:latin typeface="Times New Roman" panose="02020603050405020304" pitchFamily="18" charset="0"/>
                      </a:endParaRPr>
                    </a:p>
                  </a:txBody>
                  <a:tcPr marL="4787" marR="4787" marT="478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4:40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1742722938"/>
                  </a:ext>
                </a:extLst>
              </a:tr>
              <a:tr h="288949">
                <a:tc>
                  <a:txBody>
                    <a:bodyPr/>
                    <a:lstStyle/>
                    <a:p>
                      <a:pPr algn="ctr" fontAlgn="t"/>
                      <a:r>
                        <a:rPr lang="en-US" sz="900" u="none" strike="noStrike">
                          <a:effectLst/>
                        </a:rPr>
                        <a:t>3.5</a:t>
                      </a:r>
                      <a:endParaRPr lang="en-US" sz="900" b="0" i="0" u="none" strike="noStrike">
                        <a:solidFill>
                          <a:srgbClr val="000000"/>
                        </a:solidFill>
                        <a:effectLst/>
                        <a:latin typeface="Times New Roman1"/>
                      </a:endParaRPr>
                    </a:p>
                  </a:txBody>
                  <a:tcPr marL="4787" marR="4787" marT="4787" marB="0"/>
                </a:tc>
                <a:tc>
                  <a:txBody>
                    <a:bodyPr/>
                    <a:lstStyle/>
                    <a:p>
                      <a:pPr algn="l" fontAlgn="t"/>
                      <a:r>
                        <a:rPr lang="en-US" sz="1000" u="none" strike="noStrike">
                          <a:effectLst/>
                        </a:rPr>
                        <a:t>Discuss incoming comments from  IEEE PES PSCC S6 Task Force regarding 802.24 contribution to  "Standards for integrating Home Automation IoT to Power Utilities Communication System"</a:t>
                      </a:r>
                      <a:endParaRPr lang="en-US" sz="1000" b="0" i="0" u="none" strike="noStrike">
                        <a:solidFill>
                          <a:srgbClr val="000000"/>
                        </a:solidFill>
                        <a:effectLst/>
                        <a:latin typeface="Times New Roman" panose="02020603050405020304" pitchFamily="18" charset="0"/>
                      </a:endParaRPr>
                    </a:p>
                  </a:txBody>
                  <a:tcPr marL="4787" marR="4787" marT="478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4:55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2626855766"/>
                  </a:ext>
                </a:extLst>
              </a:tr>
              <a:tr h="150755">
                <a:tc>
                  <a:txBody>
                    <a:bodyPr/>
                    <a:lstStyle/>
                    <a:p>
                      <a:pPr algn="ctr" fontAlgn="t"/>
                      <a:r>
                        <a:rPr lang="en-US" sz="900" u="none" strike="noStrike">
                          <a:effectLst/>
                        </a:rPr>
                        <a:t>3.6</a:t>
                      </a:r>
                      <a:endParaRPr lang="en-US" sz="900" b="0" i="0" u="none" strike="noStrike">
                        <a:solidFill>
                          <a:srgbClr val="000000"/>
                        </a:solidFill>
                        <a:effectLst/>
                        <a:latin typeface="Times New Roman1"/>
                      </a:endParaRPr>
                    </a:p>
                  </a:txBody>
                  <a:tcPr marL="4787" marR="4787" marT="4787" marB="0"/>
                </a:tc>
                <a:tc>
                  <a:txBody>
                    <a:bodyPr/>
                    <a:lstStyle/>
                    <a:p>
                      <a:pPr algn="l" fontAlgn="b"/>
                      <a:r>
                        <a:rPr lang="en-US" sz="1000" u="none" strike="noStrike">
                          <a:effectLst/>
                        </a:rPr>
                        <a:t>802.24 TAG Closing and AOB</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5:15 PM</a:t>
                      </a:r>
                      <a:endParaRPr lang="en-US" sz="1000" b="0" i="0" u="none" strike="noStrike">
                        <a:solidFill>
                          <a:srgbClr val="000000"/>
                        </a:solidFill>
                        <a:effectLst/>
                        <a:latin typeface="Times New Roman1"/>
                      </a:endParaRPr>
                    </a:p>
                  </a:txBody>
                  <a:tcPr marL="4787" marR="4787" marT="4787" marB="0" anchor="b"/>
                </a:tc>
                <a:extLst>
                  <a:ext uri="{0D108BD9-81ED-4DB2-BD59-A6C34878D82A}">
                    <a16:rowId xmlns:a16="http://schemas.microsoft.com/office/drawing/2014/main" val="3440652207"/>
                  </a:ext>
                </a:extLst>
              </a:tr>
              <a:tr h="150755">
                <a:tc>
                  <a:txBody>
                    <a:bodyPr/>
                    <a:lstStyle/>
                    <a:p>
                      <a:pPr algn="ctr" fontAlgn="t"/>
                      <a:r>
                        <a:rPr lang="en-US" sz="900" u="none" strike="noStrike">
                          <a:effectLst/>
                        </a:rPr>
                        <a:t>3.7</a:t>
                      </a:r>
                      <a:endParaRPr lang="en-US" sz="900" b="0" i="0" u="none" strike="noStrike">
                        <a:solidFill>
                          <a:srgbClr val="000000"/>
                        </a:solidFill>
                        <a:effectLst/>
                        <a:latin typeface="Times New Roman1"/>
                      </a:endParaRPr>
                    </a:p>
                  </a:txBody>
                  <a:tcPr marL="4787" marR="4787" marT="4787" marB="0"/>
                </a:tc>
                <a:tc>
                  <a:txBody>
                    <a:bodyPr/>
                    <a:lstStyle/>
                    <a:p>
                      <a:pPr algn="l" fontAlgn="b"/>
                      <a:r>
                        <a:rPr lang="en-US" sz="1000" u="none" strike="noStrike" dirty="0">
                          <a:effectLst/>
                        </a:rPr>
                        <a:t>Adjourn</a:t>
                      </a:r>
                      <a:endParaRPr lang="en-US" sz="1000" b="0" i="0" u="none" strike="noStrike" dirty="0">
                        <a:solidFill>
                          <a:srgbClr val="000000"/>
                        </a:solidFill>
                        <a:effectLst/>
                        <a:latin typeface="Times New Roman" panose="02020603050405020304" pitchFamily="18" charset="0"/>
                      </a:endParaRPr>
                    </a:p>
                  </a:txBody>
                  <a:tcPr marL="4787" marR="4787" marT="4787"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787" marR="4787" marT="4787" marB="0" anchor="b"/>
                </a:tc>
                <a:tc>
                  <a:txBody>
                    <a:bodyPr/>
                    <a:lstStyle/>
                    <a:p>
                      <a:pPr algn="r" fontAlgn="b"/>
                      <a:r>
                        <a:rPr lang="en-US" sz="1000" u="none" strike="noStrike" dirty="0">
                          <a:effectLst/>
                        </a:rPr>
                        <a:t>5:20 PM</a:t>
                      </a:r>
                      <a:endParaRPr lang="en-US" sz="1000" b="0" i="0" u="none" strike="noStrike" dirty="0">
                        <a:solidFill>
                          <a:srgbClr val="000000"/>
                        </a:solidFill>
                        <a:effectLst/>
                        <a:latin typeface="Times New Roman1"/>
                      </a:endParaRPr>
                    </a:p>
                  </a:txBody>
                  <a:tcPr marL="4787" marR="4787" marT="4787" marB="0" anchor="b"/>
                </a:tc>
                <a:extLst>
                  <a:ext uri="{0D108BD9-81ED-4DB2-BD59-A6C34878D82A}">
                    <a16:rowId xmlns:a16="http://schemas.microsoft.com/office/drawing/2014/main" val="3741541121"/>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May minutes</a:t>
            </a:r>
          </a:p>
          <a:p>
            <a:pPr lvl="1"/>
            <a:r>
              <a:rPr lang="en-US" dirty="0"/>
              <a:t>24-18-0014r0 </a:t>
            </a:r>
          </a:p>
          <a:p>
            <a:pPr lvl="1"/>
            <a:endParaRPr lang="en-US" dirty="0"/>
          </a:p>
          <a:p>
            <a:pPr lvl="1"/>
            <a:endParaRPr lang="en-US" dirty="0"/>
          </a:p>
          <a:p>
            <a:r>
              <a:rPr lang="en-US" dirty="0"/>
              <a:t>TAG Action Items from May:</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Liaison </a:t>
            </a:r>
          </a:p>
        </p:txBody>
      </p:sp>
      <p:sp>
        <p:nvSpPr>
          <p:cNvPr id="3" name="Content Placeholder 2"/>
          <p:cNvSpPr>
            <a:spLocks noGrp="1"/>
          </p:cNvSpPr>
          <p:nvPr>
            <p:ph idx="1"/>
          </p:nvPr>
        </p:nvSpPr>
        <p:spPr/>
        <p:txBody>
          <a:bodyPr>
            <a:normAutofit fontScale="92500" lnSpcReduction="20000"/>
          </a:bodyPr>
          <a:lstStyle/>
          <a:p>
            <a:pPr rtl="0" eaLnBrk="1" fontAlgn="base" hangingPunct="1"/>
            <a:r>
              <a:rPr lang="en-US" sz="3200" kern="1200" dirty="0">
                <a:solidFill>
                  <a:schemeClr val="tx1"/>
                </a:solidFill>
                <a:effectLst/>
                <a:latin typeface="+mn-lt"/>
                <a:ea typeface="+mn-ea"/>
                <a:cs typeface="+mn-cs"/>
              </a:rPr>
              <a:t>Pending liaison requests</a:t>
            </a:r>
          </a:p>
          <a:p>
            <a:pPr lvl="1"/>
            <a:r>
              <a:rPr lang="en-US" dirty="0"/>
              <a:t>Establish Liaison with Wi-Fi Alliance IoT Market Segment Group. </a:t>
            </a:r>
          </a:p>
          <a:p>
            <a:pPr lvl="2"/>
            <a:endParaRPr lang="en-US" dirty="0"/>
          </a:p>
          <a:p>
            <a:r>
              <a:rPr lang="en-US" dirty="0"/>
              <a:t>Resolution</a:t>
            </a:r>
          </a:p>
          <a:p>
            <a:pPr lvl="1"/>
            <a:r>
              <a:rPr lang="en-US" dirty="0"/>
              <a:t>Based on discussion with 802.11 Chair Dorothy Stanley, there are no formal liaisons established with WFA. There is informal exchange of information and documents as needed</a:t>
            </a:r>
          </a:p>
          <a:p>
            <a:pPr lvl="1"/>
            <a:r>
              <a:rPr lang="en-US" dirty="0"/>
              <a:t>We will progress on the same basis.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2158300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lnSpcReduction="1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r>
              <a:rPr lang="en-US" dirty="0"/>
              <a:t>Liaison Request drafted in May</a:t>
            </a:r>
          </a:p>
          <a:p>
            <a:r>
              <a:rPr lang="en-US" dirty="0"/>
              <a:t>Approve and send to SEG8 at this meeting</a:t>
            </a:r>
          </a:p>
          <a:p>
            <a:pPr lvl="1"/>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989633949"/>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31079</TotalTime>
  <Words>1993</Words>
  <Application>Microsoft Office PowerPoint</Application>
  <PresentationFormat>On-screen Show (4:3)</PresentationFormat>
  <Paragraphs>404</Paragraphs>
  <Slides>26</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MS Gothic</vt:lpstr>
      <vt:lpstr>ＭＳ Ｐゴシック</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802.24-18-0015r1</vt:lpstr>
      <vt:lpstr>Guidelines for IEEE-SA Meetings</vt:lpstr>
      <vt:lpstr>Participation in IEEE 802 Meetings</vt:lpstr>
      <vt:lpstr>Administration</vt:lpstr>
      <vt:lpstr>802.24 TAG</vt:lpstr>
      <vt:lpstr>Liaison </vt:lpstr>
      <vt:lpstr>Liaison with IEC SEG8</vt:lpstr>
      <vt:lpstr>Tuesday 802.24.1</vt:lpstr>
      <vt:lpstr>ITU and Radio Regulatory Items</vt:lpstr>
      <vt:lpstr>Future Opportunities Tracking</vt:lpstr>
      <vt:lpstr>Future Opportunities Tracking (.2)</vt:lpstr>
      <vt:lpstr>Future Opportunities Tracking</vt:lpstr>
      <vt:lpstr>Other Future Opportunities</vt:lpstr>
      <vt:lpstr>TSN White Paper</vt:lpstr>
      <vt:lpstr>Joint meeting with 802.1 TSN</vt:lpstr>
      <vt:lpstr>Wednesday 802.24.2 IoT TG</vt:lpstr>
      <vt:lpstr>Tuesday: 802.24.2</vt:lpstr>
      <vt:lpstr>802.24.2</vt:lpstr>
      <vt:lpstr>Thursday 802.24.1 Smart Grid TG</vt:lpstr>
      <vt:lpstr>802.15.4g and 802.11ah Coexistence</vt:lpstr>
      <vt:lpstr>Nendica</vt:lpstr>
      <vt:lpstr>Sub 1 GHz White Paper</vt:lpstr>
      <vt:lpstr>IEEE PSCC TF S6 </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532</cp:revision>
  <cp:lastPrinted>1998-02-10T13:28:06Z</cp:lastPrinted>
  <dcterms:created xsi:type="dcterms:W3CDTF">2015-05-13T21:49:41Z</dcterms:created>
  <dcterms:modified xsi:type="dcterms:W3CDTF">2018-07-09T01:39:33Z</dcterms:modified>
</cp:coreProperties>
</file>