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8" r:id="rId2"/>
    <p:sldId id="447" r:id="rId3"/>
    <p:sldId id="285" r:id="rId4"/>
    <p:sldId id="414" r:id="rId5"/>
    <p:sldId id="418" r:id="rId6"/>
    <p:sldId id="259" r:id="rId7"/>
    <p:sldId id="270" r:id="rId8"/>
    <p:sldId id="422" r:id="rId9"/>
    <p:sldId id="325" r:id="rId10"/>
    <p:sldId id="415" r:id="rId11"/>
    <p:sldId id="439" r:id="rId12"/>
    <p:sldId id="416" r:id="rId13"/>
    <p:sldId id="450" r:id="rId14"/>
    <p:sldId id="452" r:id="rId15"/>
    <p:sldId id="453" r:id="rId16"/>
    <p:sldId id="454" r:id="rId17"/>
    <p:sldId id="396" r:id="rId18"/>
    <p:sldId id="455" r:id="rId19"/>
    <p:sldId id="457" r:id="rId20"/>
    <p:sldId id="448" r:id="rId21"/>
    <p:sldId id="433" r:id="rId22"/>
    <p:sldId id="446" r:id="rId23"/>
    <p:sldId id="434" r:id="rId24"/>
    <p:sldId id="406" r:id="rId25"/>
    <p:sldId id="39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49" autoAdjust="0"/>
    <p:restoredTop sz="94099" autoAdjust="0"/>
  </p:normalViewPr>
  <p:slideViewPr>
    <p:cSldViewPr>
      <p:cViewPr varScale="1">
        <p:scale>
          <a:sx n="160" d="100"/>
          <a:sy n="160" d="100"/>
        </p:scale>
        <p:origin x="778" y="96"/>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283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802.24-18-0016r0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24/dcn/15/24-15-0036-02-IoTg-internet-of-things-iot-overview-white-paper-draft.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24/dcn/17/24-17-0006-12-sgtg-tsn-utility-applications-white-pape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July 2018 Meeting</a:t>
            </a:r>
          </a:p>
          <a:p>
            <a:endParaRPr lang="en-US" dirty="0"/>
          </a:p>
          <a:p>
            <a:r>
              <a:rPr lang="en-US" dirty="0"/>
              <a:t>San Diego, CA,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a:bodyPr>
          <a:lstStyle/>
          <a:p>
            <a:pPr marL="457200" lvl="1" indent="0">
              <a:buNone/>
            </a:pPr>
            <a:endParaRPr lang="en-US" dirty="0"/>
          </a:p>
          <a:p>
            <a:r>
              <a:rPr lang="en-US" dirty="0"/>
              <a:t>Update from 802.18</a:t>
            </a:r>
          </a:p>
          <a:p>
            <a:endParaRPr lang="en-US" dirty="0"/>
          </a:p>
          <a:p>
            <a:r>
              <a:rPr lang="en-US" dirty="0"/>
              <a:t>From May meeting</a:t>
            </a:r>
          </a:p>
          <a:p>
            <a:pPr lvl="1"/>
            <a:r>
              <a:rPr lang="en-US" dirty="0"/>
              <a:t>Any action on FCC notice on 3.7 – 4.2 GHz? Sharing rules similar to CBRS?</a:t>
            </a:r>
          </a:p>
          <a:p>
            <a:r>
              <a:rPr lang="en-US" dirty="0"/>
              <a:t>IEEE European Spectrum Management</a:t>
            </a:r>
          </a:p>
          <a:p>
            <a:pPr lvl="1"/>
            <a:r>
              <a:rPr lang="en-US" dirty="0"/>
              <a:t>Any changes that might impact utility-centric bands in Europe?  </a:t>
            </a:r>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10</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lnSpcReduction="1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drafted in May</a:t>
            </a:r>
          </a:p>
          <a:p>
            <a:r>
              <a:rPr lang="en-US" dirty="0"/>
              <a:t>Approve and send to SEG8 at this meeting</a:t>
            </a:r>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85000" lnSpcReduction="20000"/>
          </a:bodyPr>
          <a:lstStyle/>
          <a:p>
            <a:r>
              <a:rPr lang="en-US" b="1" dirty="0"/>
              <a:t>January 2018 Study Report – "Standards for integrating Home Automation IoT to Power Utilities Communication Systems“</a:t>
            </a:r>
          </a:p>
          <a:p>
            <a:endParaRPr lang="en-US" dirty="0"/>
          </a:p>
          <a:p>
            <a:r>
              <a:rPr lang="en-US" dirty="0"/>
              <a:t>TAG comments and contributions from March plenary meeting have been provided back to TF S6 chair</a:t>
            </a:r>
          </a:p>
          <a:p>
            <a:pPr lvl="1"/>
            <a:r>
              <a:rPr lang="en-US" dirty="0"/>
              <a:t>TF S6 had face to face meeting during IEEE 802 May Interim. </a:t>
            </a:r>
          </a:p>
          <a:p>
            <a:pPr lvl="1"/>
            <a:r>
              <a:rPr lang="en-US" dirty="0"/>
              <a:t>Request for feedback has been sent</a:t>
            </a:r>
          </a:p>
          <a:p>
            <a:pPr lvl="1"/>
            <a:r>
              <a:rPr lang="en-US" dirty="0"/>
              <a:t>Review any comments sent back to us.</a:t>
            </a:r>
          </a:p>
          <a:p>
            <a:endParaRPr lang="en-US" dirty="0"/>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p:txBody>
          <a:bodyPr>
            <a:normAutofit fontScale="92500" lnSpcReduction="10000"/>
          </a:bodyPr>
          <a:lstStyle/>
          <a:p>
            <a:r>
              <a:rPr lang="en-US" dirty="0"/>
              <a:t>At plenary meetings – review upcoming needs and opportunities for 802.24 projects.</a:t>
            </a:r>
          </a:p>
          <a:p>
            <a:endParaRPr lang="en-US" dirty="0"/>
          </a:p>
          <a:p>
            <a:r>
              <a:rPr lang="en-US" dirty="0"/>
              <a:t>Are there any new utility industry activities or organizations that could benefit from a liaison to 802.24?</a:t>
            </a:r>
          </a:p>
          <a:p>
            <a:r>
              <a:rPr lang="en-US" dirty="0"/>
              <a:t>Can we progress or expand the activities of the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17076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 (.2)</a:t>
            </a:r>
          </a:p>
        </p:txBody>
      </p:sp>
      <p:sp>
        <p:nvSpPr>
          <p:cNvPr id="3" name="Content Placeholder 2"/>
          <p:cNvSpPr>
            <a:spLocks noGrp="1"/>
          </p:cNvSpPr>
          <p:nvPr>
            <p:ph idx="1"/>
          </p:nvPr>
        </p:nvSpPr>
        <p:spPr/>
        <p:txBody>
          <a:bodyPr>
            <a:normAutofit/>
          </a:bodyPr>
          <a:lstStyle/>
          <a:p>
            <a:r>
              <a:rPr lang="en-US" dirty="0"/>
              <a:t>802.24 white paper on </a:t>
            </a:r>
            <a:r>
              <a:rPr lang="en-US" dirty="0" err="1"/>
              <a:t>IoT</a:t>
            </a:r>
            <a:r>
              <a:rPr lang="en-US" dirty="0"/>
              <a:t> and P2413?  </a:t>
            </a:r>
          </a:p>
          <a:p>
            <a:pPr lvl="1"/>
            <a:r>
              <a:rPr lang="en-US" dirty="0"/>
              <a:t>Maybe more towards completion of P2413? </a:t>
            </a:r>
          </a:p>
          <a:p>
            <a:pPr lvl="1"/>
            <a:r>
              <a:rPr lang="en-US" dirty="0"/>
              <a:t>Agnostic to underlying communications, but applicable to all 802 standards. </a:t>
            </a:r>
          </a:p>
          <a:p>
            <a:pPr lvl="1"/>
            <a:r>
              <a:rPr lang="en-US" dirty="0"/>
              <a:t>Highlight the relationship between P2413 and 802 standards.</a:t>
            </a:r>
          </a:p>
          <a:p>
            <a:r>
              <a:rPr lang="en-US" dirty="0"/>
              <a:t>Discuss in Tuesday session of 802.24.2</a:t>
            </a:r>
          </a:p>
          <a:p>
            <a:pPr lvl="1"/>
            <a:endParaRPr lang="en-US" dirty="0"/>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3795643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Future Opportunities Tracking</a:t>
            </a:r>
          </a:p>
        </p:txBody>
      </p:sp>
      <p:sp>
        <p:nvSpPr>
          <p:cNvPr id="3" name="Content Placeholder 2"/>
          <p:cNvSpPr>
            <a:spLocks noGrp="1"/>
          </p:cNvSpPr>
          <p:nvPr>
            <p:ph idx="1"/>
          </p:nvPr>
        </p:nvSpPr>
        <p:spPr>
          <a:xfrm>
            <a:off x="685800" y="1447801"/>
            <a:ext cx="7772400" cy="5027612"/>
          </a:xfrm>
        </p:spPr>
        <p:txBody>
          <a:bodyPr>
            <a:normAutofit fontScale="55000" lnSpcReduction="20000"/>
          </a:bodyPr>
          <a:lstStyle/>
          <a:p>
            <a:r>
              <a:rPr lang="en-US" dirty="0"/>
              <a:t>802.15.12 ULI</a:t>
            </a:r>
          </a:p>
          <a:p>
            <a:pPr lvl="1"/>
            <a:r>
              <a:rPr lang="en-US" dirty="0"/>
              <a:t>Incorporating features from 802.15.9 RP which are currently used in utility networking into ULI standard</a:t>
            </a:r>
          </a:p>
          <a:p>
            <a:pPr lvl="1"/>
            <a:r>
              <a:rPr lang="en-US" dirty="0"/>
              <a:t>Some other areas of potential interest</a:t>
            </a:r>
          </a:p>
          <a:p>
            <a:pPr lvl="1"/>
            <a:r>
              <a:rPr lang="en-US" dirty="0"/>
              <a:t>Still in proposal phase	 (maybe pre-ballot in Jan 2018)</a:t>
            </a:r>
          </a:p>
          <a:p>
            <a:pPr lvl="1"/>
            <a:r>
              <a:rPr lang="en-US" dirty="0"/>
              <a:t>Develop use cases and examples of an integrated multi-802 network including 802.15</a:t>
            </a:r>
          </a:p>
          <a:p>
            <a:endParaRPr lang="en-US" dirty="0"/>
          </a:p>
          <a:p>
            <a:r>
              <a:rPr lang="en-US" dirty="0"/>
              <a:t>802.15.4s SMR – spectrum management resources</a:t>
            </a:r>
          </a:p>
          <a:p>
            <a:pPr lvl="1"/>
            <a:r>
              <a:rPr lang="en-US" dirty="0"/>
              <a:t>Can 802.24 provide an input with respect to Smart Grid or IoT? </a:t>
            </a:r>
          </a:p>
          <a:p>
            <a:pPr lvl="1"/>
            <a:r>
              <a:rPr lang="en-US" dirty="0"/>
              <a:t>IEC 65C WG 17 dealing with coexistence management and spectrum policy</a:t>
            </a:r>
          </a:p>
          <a:p>
            <a:pPr lvl="1"/>
            <a:r>
              <a:rPr lang="en-US" dirty="0"/>
              <a:t>ETSI TCRRS  reconfigurable radio systems</a:t>
            </a:r>
          </a:p>
          <a:p>
            <a:pPr lvl="1"/>
            <a:r>
              <a:rPr lang="en-US" dirty="0"/>
              <a:t>ETSI TCERM WG 41 – defining a central coordination point to handle spectrum.</a:t>
            </a:r>
          </a:p>
          <a:p>
            <a:pPr lvl="2"/>
            <a:r>
              <a:rPr lang="en-US" dirty="0"/>
              <a:t>Sharing and increasing coexistence and providing better </a:t>
            </a:r>
            <a:r>
              <a:rPr lang="en-US" dirty="0" err="1"/>
              <a:t>QoS</a:t>
            </a:r>
            <a:r>
              <a:rPr lang="en-US" dirty="0"/>
              <a:t> </a:t>
            </a:r>
          </a:p>
          <a:p>
            <a:pPr lvl="1"/>
            <a:r>
              <a:rPr lang="en-US" dirty="0"/>
              <a:t>Notes:</a:t>
            </a:r>
          </a:p>
          <a:p>
            <a:pPr lvl="2"/>
            <a:r>
              <a:rPr lang="en-US" dirty="0"/>
              <a:t>May be useful for dynamic radio management identified by utilities as import for future network deployments</a:t>
            </a:r>
          </a:p>
          <a:p>
            <a:pPr lvl="2"/>
            <a:r>
              <a:rPr lang="en-US" dirty="0"/>
              <a:t>4s resource management is defined, but now how they are used</a:t>
            </a:r>
          </a:p>
          <a:p>
            <a:pPr lvl="2"/>
            <a:r>
              <a:rPr lang="en-US" dirty="0"/>
              <a:t>White paper could cover how adaptation and resource management are accomplished.</a:t>
            </a:r>
          </a:p>
          <a:p>
            <a:pPr lvl="2"/>
            <a:r>
              <a:rPr lang="en-US" dirty="0"/>
              <a:t>Including use of metrics for management.  Cross-standard application of metrics</a:t>
            </a:r>
          </a:p>
          <a:p>
            <a:pPr lvl="2"/>
            <a:r>
              <a:rPr lang="en-US" dirty="0"/>
              <a:t>Dynamic adaptability of 802.15.4 networks in the same spectrum as other 802 standards</a:t>
            </a:r>
          </a:p>
          <a:p>
            <a:pPr lvl="2"/>
            <a:r>
              <a:rPr lang="en-US" dirty="0"/>
              <a:t>Compare and contrast with link adaptation in other 802 standards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04928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Future Opportunities</a:t>
            </a:r>
          </a:p>
        </p:txBody>
      </p:sp>
      <p:sp>
        <p:nvSpPr>
          <p:cNvPr id="3" name="Content Placeholder 2"/>
          <p:cNvSpPr>
            <a:spLocks noGrp="1"/>
          </p:cNvSpPr>
          <p:nvPr>
            <p:ph idx="1"/>
          </p:nvPr>
        </p:nvSpPr>
        <p:spPr>
          <a:xfrm>
            <a:off x="685800" y="1600200"/>
            <a:ext cx="7772400" cy="4495800"/>
          </a:xfrm>
        </p:spPr>
        <p:txBody>
          <a:bodyPr>
            <a:normAutofit fontScale="55000" lnSpcReduction="20000"/>
          </a:bodyPr>
          <a:lstStyle/>
          <a:p>
            <a:r>
              <a:rPr lang="en-US" dirty="0"/>
              <a:t>802.15.4w LPWAN (and links to IETF)</a:t>
            </a:r>
          </a:p>
          <a:p>
            <a:pPr lvl="1"/>
            <a:r>
              <a:rPr lang="en-US" dirty="0"/>
              <a:t>An 802-based alternative to proprietary LPWAN’s</a:t>
            </a:r>
          </a:p>
          <a:p>
            <a:pPr lvl="1"/>
            <a:r>
              <a:rPr lang="en-US" dirty="0"/>
              <a:t>White paper to compare and contrast with other LPWAN technologies? </a:t>
            </a:r>
          </a:p>
          <a:p>
            <a:pPr marL="0" indent="0">
              <a:buNone/>
            </a:pPr>
            <a:endParaRPr lang="en-US" dirty="0"/>
          </a:p>
          <a:p>
            <a:r>
              <a:rPr lang="en-US" dirty="0"/>
              <a:t>See where IG-DEP goes. </a:t>
            </a:r>
          </a:p>
          <a:p>
            <a:pPr lvl="1"/>
            <a:r>
              <a:rPr lang="en-US" dirty="0"/>
              <a:t>Many use cases presented already covered  by 802 standards </a:t>
            </a:r>
          </a:p>
          <a:p>
            <a:pPr lvl="1"/>
            <a:r>
              <a:rPr lang="en-US" dirty="0"/>
              <a:t>Potential application in utility networks for extremely hard to reach endpoints</a:t>
            </a:r>
          </a:p>
          <a:p>
            <a:pPr lvl="1"/>
            <a:r>
              <a:rPr lang="en-US" dirty="0"/>
              <a:t>Extremely low power use cases may be of interest to utility applications</a:t>
            </a:r>
          </a:p>
          <a:p>
            <a:pPr lvl="1"/>
            <a:r>
              <a:rPr lang="en-US" dirty="0"/>
              <a:t>Participation required  to steer to useful work</a:t>
            </a:r>
          </a:p>
          <a:p>
            <a:endParaRPr lang="en-US" dirty="0"/>
          </a:p>
          <a:p>
            <a:r>
              <a:rPr lang="en-US" dirty="0"/>
              <a:t>Applying new bands and channel plans</a:t>
            </a:r>
          </a:p>
          <a:p>
            <a:pPr lvl="1"/>
            <a:r>
              <a:rPr lang="en-US" dirty="0"/>
              <a:t>802.15.4u and 802.15.4v completed. Add bands in various regions for existing 802.15.4 PHYs commonly used in smart grid.</a:t>
            </a:r>
          </a:p>
          <a:p>
            <a:pPr lvl="1"/>
            <a:endParaRPr lang="en-US" dirty="0"/>
          </a:p>
          <a:p>
            <a:r>
              <a:rPr lang="en-US" dirty="0"/>
              <a:t>Action:</a:t>
            </a:r>
          </a:p>
          <a:p>
            <a:pPr lvl="1"/>
            <a:r>
              <a:rPr lang="en-US" dirty="0"/>
              <a:t>Late 2018: Plan update of first white paper to address latest amendments of 802.15.4 w, x, y </a:t>
            </a:r>
          </a:p>
          <a:p>
            <a:endParaRPr lang="en-US" dirty="0"/>
          </a:p>
          <a:p>
            <a:pPr lvl="1"/>
            <a:endParaRPr lang="en-US" dirty="0"/>
          </a:p>
          <a:p>
            <a:pPr marL="457200" lvl="1"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1478838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802.24.2</a:t>
            </a:r>
            <a:br>
              <a:rPr lang="en-US" dirty="0"/>
            </a:br>
            <a:r>
              <a:rPr lang="en-US" dirty="0"/>
              <a:t>IoT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21805721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Tuesday: 802.24.2</a:t>
            </a:r>
          </a:p>
        </p:txBody>
      </p:sp>
      <p:sp>
        <p:nvSpPr>
          <p:cNvPr id="3" name="Content Placeholder 2"/>
          <p:cNvSpPr>
            <a:spLocks noGrp="1"/>
          </p:cNvSpPr>
          <p:nvPr>
            <p:ph idx="1"/>
          </p:nvPr>
        </p:nvSpPr>
        <p:spPr/>
        <p:txBody>
          <a:bodyPr>
            <a:normAutofit/>
          </a:bodyPr>
          <a:lstStyle/>
          <a:p>
            <a:r>
              <a:rPr lang="en-US" dirty="0"/>
              <a:t>802.24.2 Liaison Coordinator's Report</a:t>
            </a:r>
          </a:p>
          <a:p>
            <a:pPr lvl="1"/>
            <a:r>
              <a:rPr lang="en-US" kern="1200" dirty="0">
                <a:solidFill>
                  <a:schemeClr val="tx1"/>
                </a:solidFill>
                <a:effectLst/>
                <a:latin typeface="+mn-lt"/>
                <a:ea typeface="+mn-ea"/>
                <a:cs typeface="+mn-cs"/>
              </a:rPr>
              <a:t>Wael Diab   (if not in attendance discuss finding a new person)</a:t>
            </a:r>
          </a:p>
          <a:p>
            <a:pPr lvl="1"/>
            <a:endParaRPr lang="en-US" sz="3200" kern="1200" dirty="0">
              <a:solidFill>
                <a:schemeClr val="tx1"/>
              </a:solidFill>
              <a:effectLst/>
              <a:latin typeface="+mn-lt"/>
              <a:ea typeface="+mn-ea"/>
              <a:cs typeface="+mn-cs"/>
            </a:endParaRPr>
          </a:p>
          <a:p>
            <a:pPr rtl="0" eaLnBrk="1" fontAlgn="base" hangingPunct="1"/>
            <a:endParaRPr lang="en-US" sz="3200" kern="1200" dirty="0">
              <a:solidFill>
                <a:schemeClr val="tx1"/>
              </a:solidFill>
              <a:effectLst/>
              <a:latin typeface="+mn-lt"/>
              <a:ea typeface="+mn-ea"/>
              <a:cs typeface="+mn-cs"/>
            </a:endParaRPr>
          </a:p>
          <a:p>
            <a:pPr rtl="0" eaLnBrk="1" fontAlgn="base" hangingPunct="1"/>
            <a:r>
              <a:rPr lang="en-US" sz="3200" kern="1200" dirty="0">
                <a:solidFill>
                  <a:schemeClr val="tx1"/>
                </a:solidFill>
                <a:effectLst/>
                <a:latin typeface="+mn-lt"/>
                <a:ea typeface="+mn-ea"/>
                <a:cs typeface="+mn-cs"/>
              </a:rPr>
              <a:t>Prior liaison requests</a:t>
            </a:r>
          </a:p>
          <a:p>
            <a:pPr lvl="1"/>
            <a:r>
              <a:rPr lang="en-US" dirty="0"/>
              <a:t>Wi-Fi Alliance – IoT Task Group</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5477777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a:t>
            </a:r>
          </a:p>
        </p:txBody>
      </p:sp>
      <p:sp>
        <p:nvSpPr>
          <p:cNvPr id="3" name="Content Placeholder 2"/>
          <p:cNvSpPr>
            <a:spLocks noGrp="1"/>
          </p:cNvSpPr>
          <p:nvPr>
            <p:ph idx="1"/>
          </p:nvPr>
        </p:nvSpPr>
        <p:spPr>
          <a:xfrm>
            <a:off x="685800" y="1752600"/>
            <a:ext cx="7772400" cy="4343400"/>
          </a:xfrm>
        </p:spPr>
        <p:txBody>
          <a:bodyPr>
            <a:normAutofit/>
          </a:bodyPr>
          <a:lstStyle/>
          <a:p>
            <a:r>
              <a:rPr lang="en-US" dirty="0"/>
              <a:t>Status and development of IoT White paper</a:t>
            </a:r>
          </a:p>
          <a:p>
            <a:endParaRPr lang="en-US" dirty="0"/>
          </a:p>
          <a:p>
            <a:r>
              <a:rPr lang="en-US" dirty="0">
                <a:hlinkClick r:id="rId2"/>
              </a:rPr>
              <a:t>802.24-17-0036r2</a:t>
            </a:r>
            <a:endParaRPr lang="en-US" dirty="0"/>
          </a:p>
          <a:p>
            <a:pPr lvl="1"/>
            <a:endParaRPr lang="en-US" dirty="0"/>
          </a:p>
          <a:p>
            <a:pPr lvl="1"/>
            <a:endParaRPr lang="en-US" dirty="0"/>
          </a:p>
          <a:p>
            <a:pPr lvl="1"/>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259961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27 Voting Members</a:t>
            </a:r>
          </a:p>
          <a:p>
            <a:pPr marL="342900" lvl="1" indent="-342900">
              <a:buFontTx/>
              <a:buChar char="•"/>
            </a:pPr>
            <a:r>
              <a:rPr lang="en-US" altLang="en-US" dirty="0"/>
              <a:t>Agenda: 	</a:t>
            </a:r>
            <a:r>
              <a:rPr lang="en-US" dirty="0"/>
              <a:t>24-18-0015-00-0000</a:t>
            </a:r>
            <a:endParaRPr lang="en-US" altLang="en-US" dirty="0"/>
          </a:p>
          <a:p>
            <a:r>
              <a:rPr lang="en-US" altLang="en-US" dirty="0"/>
              <a:t>Meetings for the Week</a:t>
            </a:r>
          </a:p>
          <a:p>
            <a:pPr lvl="1"/>
            <a:r>
              <a:rPr lang="en-US" altLang="en-US" dirty="0"/>
              <a:t>Tuesday PM2		24.1	</a:t>
            </a:r>
          </a:p>
          <a:p>
            <a:pPr lvl="1"/>
            <a:r>
              <a:rPr lang="en-US" altLang="en-US" dirty="0"/>
              <a:t>Wednesday PM2		24.2</a:t>
            </a:r>
          </a:p>
          <a:p>
            <a:pPr lvl="1"/>
            <a:r>
              <a:rPr lang="en-US" altLang="en-US" dirty="0"/>
              <a:t>Thursday PM2		24.1</a:t>
            </a:r>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1896514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55000" lnSpcReduction="20000"/>
          </a:bodyPr>
          <a:lstStyle/>
          <a:p>
            <a:r>
              <a:rPr lang="en-US" dirty="0"/>
              <a:t>Actions from May meeting -</a:t>
            </a:r>
          </a:p>
          <a:p>
            <a:r>
              <a:rPr lang="en-US" dirty="0"/>
              <a:t>802.19 IG will develop recommendations: (options)</a:t>
            </a:r>
          </a:p>
          <a:p>
            <a:pPr lvl="1"/>
            <a:r>
              <a:rPr lang="en-US" dirty="0"/>
              <a:t>1) changing one or both standards (new features in .11 S1G or .15.4 SUN)</a:t>
            </a:r>
          </a:p>
          <a:p>
            <a:pPr lvl="1"/>
            <a:r>
              <a:rPr lang="en-US" dirty="0"/>
              <a:t>2) 802.19 could create guidelines for </a:t>
            </a:r>
            <a:r>
              <a:rPr lang="en-US" dirty="0" err="1"/>
              <a:t>coex</a:t>
            </a:r>
            <a:r>
              <a:rPr lang="en-US" dirty="0"/>
              <a:t>  (e.g. how to parameterize the standards)</a:t>
            </a:r>
          </a:p>
          <a:p>
            <a:pPr lvl="2"/>
            <a:r>
              <a:rPr lang="en-US" dirty="0"/>
              <a:t>Also need to consider other Sub-1GHz band occupants.</a:t>
            </a:r>
          </a:p>
          <a:p>
            <a:pPr lvl="1"/>
            <a:r>
              <a:rPr lang="en-US" dirty="0"/>
              <a:t>3) 802.24 could create a whitepaper/document for application-specific use cases. Identifying where each standard is most suitable, and how to make best use of other changes. </a:t>
            </a:r>
          </a:p>
          <a:p>
            <a:pPr lvl="2"/>
            <a:r>
              <a:rPr lang="en-US" dirty="0"/>
              <a:t>Could be choices of applications, channel guidelines, duty cycle,</a:t>
            </a:r>
          </a:p>
          <a:p>
            <a:pPr lvl="2"/>
            <a:r>
              <a:rPr lang="en-US" dirty="0"/>
              <a:t>Avoid perception that 802 standards are unable to coexist</a:t>
            </a:r>
          </a:p>
          <a:p>
            <a:pPr lvl="2"/>
            <a:r>
              <a:rPr lang="en-US" dirty="0"/>
              <a:t>Evaluate and describe potential application-level implications of delay/latency increases due to mutual interference</a:t>
            </a:r>
          </a:p>
          <a:p>
            <a:endParaRPr lang="en-US" dirty="0"/>
          </a:p>
          <a:p>
            <a:r>
              <a:rPr lang="en-US" dirty="0"/>
              <a:t>Need comparable analysis in other regions and in other Sub-1GHz technologies</a:t>
            </a:r>
          </a:p>
          <a:p>
            <a:r>
              <a:rPr lang="en-US" dirty="0"/>
              <a:t>If NS-3 simulation models can be shared, others in IEEE 802 could progress that work. </a:t>
            </a:r>
          </a:p>
          <a:p>
            <a:pPr lvl="1"/>
            <a:r>
              <a:rPr lang="en-US" dirty="0"/>
              <a:t>Could be shared on 802.19 or 802.24 private areas</a:t>
            </a:r>
          </a:p>
          <a:p>
            <a:endParaRPr lang="en-US" dirty="0"/>
          </a:p>
          <a:p>
            <a:pPr lvl="1"/>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p:txBody>
          <a:bodyPr>
            <a:normAutofit fontScale="55000" lnSpcReduction="20000"/>
          </a:bodyPr>
          <a:lstStyle/>
          <a:p>
            <a:r>
              <a:rPr lang="en-US" dirty="0"/>
              <a:t>IEEE 802 network enhancements for the next decade Industry Connections Activity Initiation Document (ICAID)</a:t>
            </a:r>
          </a:p>
          <a:p>
            <a:endParaRPr lang="en-US" dirty="0"/>
          </a:p>
          <a:p>
            <a:r>
              <a:rPr lang="en-US" dirty="0"/>
              <a:t>Distributed Radio Access Networks</a:t>
            </a:r>
          </a:p>
          <a:p>
            <a:pPr lvl="1"/>
            <a:r>
              <a:rPr lang="en-US" dirty="0"/>
              <a:t>802.1 standard for intra-base station (TSN for fronthaul)  (could it apply to 802.11?)</a:t>
            </a:r>
          </a:p>
          <a:p>
            <a:pPr lvl="1"/>
            <a:r>
              <a:rPr lang="en-US" dirty="0"/>
              <a:t>Perhaps there are aspects of this TSN that can serve vertical applications?</a:t>
            </a:r>
          </a:p>
          <a:p>
            <a:r>
              <a:rPr lang="en-US" dirty="0"/>
              <a:t>Flexible Factory IoT – apply TSN</a:t>
            </a:r>
          </a:p>
          <a:p>
            <a:endParaRPr lang="en-US" dirty="0"/>
          </a:p>
          <a:p>
            <a:r>
              <a:rPr lang="en-US" dirty="0"/>
              <a:t>Review and consider 802.24 activities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1"/>
            <a:r>
              <a:rPr lang="en-US" dirty="0"/>
              <a:t>Can interfaces between wired and wireless map application-specific streams?</a:t>
            </a:r>
          </a:p>
          <a:p>
            <a:pPr lvl="1"/>
            <a:r>
              <a:rPr lang="en-US" dirty="0"/>
              <a:t>Provide vertical application requirements (needs, underlying problems) to Nendica. Nendica is linked with 802.1 - </a:t>
            </a:r>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lstStyle/>
          <a:p>
            <a:endParaRPr lang="en-US" dirty="0"/>
          </a:p>
          <a:p>
            <a:r>
              <a:rPr lang="en-US" dirty="0"/>
              <a:t>Review “802.24 TAG white paper_edits.docx”</a:t>
            </a:r>
          </a:p>
          <a:p>
            <a:pPr lvl="1"/>
            <a:r>
              <a:rPr lang="en-US" dirty="0"/>
              <a:t>Continue addressing comments and questions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23</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lnSpcReduction="10000"/>
          </a:bodyPr>
          <a:lstStyle/>
          <a:p>
            <a:r>
              <a:rPr lang="en-US" dirty="0"/>
              <a:t>Draft nearing content-complete</a:t>
            </a:r>
          </a:p>
          <a:p>
            <a:endParaRPr lang="en-US" dirty="0"/>
          </a:p>
          <a:p>
            <a:r>
              <a:rPr lang="en-US" dirty="0"/>
              <a:t>Updated document </a:t>
            </a:r>
            <a:r>
              <a:rPr lang="en-US" dirty="0">
                <a:hlinkClick r:id="rId2"/>
              </a:rPr>
              <a:t>802.24-17-0006r12 </a:t>
            </a:r>
            <a:r>
              <a:rPr lang="en-US" dirty="0"/>
              <a:t>uploaded to Mentor following May meeting.</a:t>
            </a:r>
          </a:p>
          <a:p>
            <a:endParaRPr lang="en-US" dirty="0"/>
          </a:p>
          <a:p>
            <a:r>
              <a:rPr lang="en-US" dirty="0"/>
              <a:t>Resolve embedded comments and gaps, notify 802.1 TSN of updated draft.</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92500" lnSpcReduction="20000"/>
          </a:bodyPr>
          <a:lstStyle/>
          <a:p>
            <a:r>
              <a:rPr lang="en-US" dirty="0"/>
              <a:t>Action Items from this meeting</a:t>
            </a:r>
          </a:p>
          <a:p>
            <a:pPr lvl="1"/>
            <a:endParaRPr lang="en-US" dirty="0"/>
          </a:p>
          <a:p>
            <a:pPr lvl="1"/>
            <a:endParaRPr lang="en-US" dirty="0"/>
          </a:p>
          <a:p>
            <a:endParaRPr lang="en-US" dirty="0"/>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802.24-18-0015r0</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6" name="Object 5">
            <a:extLst>
              <a:ext uri="{FF2B5EF4-FFF2-40B4-BE49-F238E27FC236}">
                <a16:creationId xmlns:a16="http://schemas.microsoft.com/office/drawing/2014/main" id="{E5F34571-757A-4442-918A-CCFA572DC24B}"/>
              </a:ext>
            </a:extLst>
          </p:cNvPr>
          <p:cNvGraphicFramePr>
            <a:graphicFrameLocks noChangeAspect="1"/>
          </p:cNvGraphicFramePr>
          <p:nvPr>
            <p:extLst>
              <p:ext uri="{D42A27DB-BD31-4B8C-83A1-F6EECF244321}">
                <p14:modId xmlns:p14="http://schemas.microsoft.com/office/powerpoint/2010/main" val="737744953"/>
              </p:ext>
            </p:extLst>
          </p:nvPr>
        </p:nvGraphicFramePr>
        <p:xfrm>
          <a:off x="1143000" y="759787"/>
          <a:ext cx="7148826" cy="5564814"/>
        </p:xfrm>
        <a:graphic>
          <a:graphicData uri="http://schemas.openxmlformats.org/presentationml/2006/ole">
            <mc:AlternateContent xmlns:mc="http://schemas.openxmlformats.org/markup-compatibility/2006">
              <mc:Choice xmlns:v="urn:schemas-microsoft-com:vml" Requires="v">
                <p:oleObj spid="_x0000_s1028" name="Worksheet" r:id="rId3" imgW="8740248" imgH="6804607" progId="Excel.Sheet.12">
                  <p:embed/>
                </p:oleObj>
              </mc:Choice>
              <mc:Fallback>
                <p:oleObj name="Worksheet" r:id="rId3" imgW="8740248" imgH="6804607" progId="Excel.Sheet.12">
                  <p:embed/>
                  <p:pic>
                    <p:nvPicPr>
                      <p:cNvPr id="0" name=""/>
                      <p:cNvPicPr/>
                      <p:nvPr/>
                    </p:nvPicPr>
                    <p:blipFill>
                      <a:blip r:embed="rId4"/>
                      <a:stretch>
                        <a:fillRect/>
                      </a:stretch>
                    </p:blipFill>
                    <p:spPr>
                      <a:xfrm>
                        <a:off x="1143000" y="759787"/>
                        <a:ext cx="7148826" cy="5564814"/>
                      </a:xfrm>
                      <a:prstGeom prst="rect">
                        <a:avLst/>
                      </a:prstGeom>
                    </p:spPr>
                  </p:pic>
                </p:oleObj>
              </mc:Fallback>
            </mc:AlternateContent>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Monday: 802.24 TAG</a:t>
            </a:r>
          </a:p>
        </p:txBody>
      </p:sp>
      <p:sp>
        <p:nvSpPr>
          <p:cNvPr id="3" name="Content Placeholder 2"/>
          <p:cNvSpPr>
            <a:spLocks noGrp="1"/>
          </p:cNvSpPr>
          <p:nvPr>
            <p:ph idx="1"/>
          </p:nvPr>
        </p:nvSpPr>
        <p:spPr>
          <a:xfrm>
            <a:off x="685800" y="1828800"/>
            <a:ext cx="7772400" cy="4114800"/>
          </a:xfrm>
        </p:spPr>
        <p:txBody>
          <a:bodyPr>
            <a:normAutofit/>
          </a:bodyPr>
          <a:lstStyle/>
          <a:p>
            <a:endParaRPr lang="en-US" dirty="0"/>
          </a:p>
          <a:p>
            <a:r>
              <a:rPr lang="en-US" dirty="0"/>
              <a:t>Approve May minutes</a:t>
            </a:r>
          </a:p>
          <a:p>
            <a:pPr lvl="1"/>
            <a:r>
              <a:rPr lang="en-US" dirty="0"/>
              <a:t>24-18-0014r0 </a:t>
            </a:r>
          </a:p>
          <a:p>
            <a:pPr lvl="1"/>
            <a:endParaRPr lang="en-US" dirty="0"/>
          </a:p>
          <a:p>
            <a:pPr lvl="1"/>
            <a:endParaRPr lang="en-US" dirty="0"/>
          </a:p>
          <a:p>
            <a:r>
              <a:rPr lang="en-US" dirty="0"/>
              <a:t>TAG Action Items from May:</a:t>
            </a:r>
          </a:p>
          <a:p>
            <a:pPr lvl="1"/>
            <a:r>
              <a:rPr lang="en-US" dirty="0"/>
              <a:t>None</a:t>
            </a:r>
          </a:p>
          <a:p>
            <a:pPr lvl="1"/>
            <a:endParaRPr lang="en-US" dirty="0"/>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Liaison </a:t>
            </a:r>
          </a:p>
        </p:txBody>
      </p:sp>
      <p:sp>
        <p:nvSpPr>
          <p:cNvPr id="3" name="Content Placeholder 2"/>
          <p:cNvSpPr>
            <a:spLocks noGrp="1"/>
          </p:cNvSpPr>
          <p:nvPr>
            <p:ph idx="1"/>
          </p:nvPr>
        </p:nvSpPr>
        <p:spPr/>
        <p:txBody>
          <a:bodyPr>
            <a:normAutofit fontScale="92500" lnSpcReduction="20000"/>
          </a:bodyPr>
          <a:lstStyle/>
          <a:p>
            <a:pPr rtl="0" eaLnBrk="1" fontAlgn="base" hangingPunct="1"/>
            <a:r>
              <a:rPr lang="en-US" sz="3200" kern="1200" dirty="0">
                <a:solidFill>
                  <a:schemeClr val="tx1"/>
                </a:solidFill>
                <a:effectLst/>
                <a:latin typeface="+mn-lt"/>
                <a:ea typeface="+mn-ea"/>
                <a:cs typeface="+mn-cs"/>
              </a:rPr>
              <a:t>Pending liaison requests</a:t>
            </a:r>
          </a:p>
          <a:p>
            <a:pPr lvl="1"/>
            <a:r>
              <a:rPr lang="en-US" dirty="0"/>
              <a:t>Establish Liaison with Wi-Fi Alliance IoT Market Segment Group. </a:t>
            </a:r>
          </a:p>
          <a:p>
            <a:pPr lvl="2"/>
            <a:endParaRPr lang="en-US" dirty="0"/>
          </a:p>
          <a:p>
            <a:r>
              <a:rPr lang="en-US" dirty="0"/>
              <a:t>Resolution</a:t>
            </a:r>
          </a:p>
          <a:p>
            <a:pPr lvl="1"/>
            <a:r>
              <a:rPr lang="en-US" dirty="0"/>
              <a:t>Based on discussion with 802.11 Chair Dorothy Stanley, there are no formal liaisons established with WFA. There is informal exchange of information and documents as needed</a:t>
            </a:r>
          </a:p>
          <a:p>
            <a:pPr lvl="1"/>
            <a:r>
              <a:rPr lang="en-US" dirty="0"/>
              <a:t>We will progress on the same basis. </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2158300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1537765422"/>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31042</TotalTime>
  <Words>1622</Words>
  <Application>Microsoft Office PowerPoint</Application>
  <PresentationFormat>On-screen Show (4:3)</PresentationFormat>
  <Paragraphs>271</Paragraphs>
  <Slides>25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3" baseType="lpstr">
      <vt:lpstr>MS Gothic</vt:lpstr>
      <vt:lpstr>MS PGothic</vt:lpstr>
      <vt:lpstr>Arial</vt:lpstr>
      <vt:lpstr>Helvetica</vt:lpstr>
      <vt:lpstr>Monotype Sorts</vt:lpstr>
      <vt:lpstr>Times New Roman</vt:lpstr>
      <vt:lpstr>Office Theme</vt:lpstr>
      <vt:lpstr>Microsoft Excel Worksheet</vt:lpstr>
      <vt:lpstr>802.24 Vertical Applications TAG</vt:lpstr>
      <vt:lpstr>802.24 Overview</vt:lpstr>
      <vt:lpstr>Agenda – 802.24-18-0015r0</vt:lpstr>
      <vt:lpstr>Guidelines for IEEE-SA Meetings</vt:lpstr>
      <vt:lpstr>Participation in IEEE 802 Meetings</vt:lpstr>
      <vt:lpstr>Administration</vt:lpstr>
      <vt:lpstr>Monday: 802.24 TAG</vt:lpstr>
      <vt:lpstr>Liaison </vt:lpstr>
      <vt:lpstr>Tuesday 802.24.1</vt:lpstr>
      <vt:lpstr>ITU and Radio Regulatory Items</vt:lpstr>
      <vt:lpstr>Liaison with IEC SEG8</vt:lpstr>
      <vt:lpstr>IEEE PSCC TF S6 </vt:lpstr>
      <vt:lpstr>Future Opportunities Tracking</vt:lpstr>
      <vt:lpstr>Future Opportunities Tracking (.2)</vt:lpstr>
      <vt:lpstr>Future Opportunities Tracking</vt:lpstr>
      <vt:lpstr>Other Future Opportunities</vt:lpstr>
      <vt:lpstr>Wednesday 802.24.2 IoT TG</vt:lpstr>
      <vt:lpstr>Tuesday: 802.24.2</vt:lpstr>
      <vt:lpstr>802.24.2</vt:lpstr>
      <vt:lpstr>Thursday 802.24.1 Smart Grid TG</vt:lpstr>
      <vt:lpstr>802.15.4g and 802.11ah Coexistence</vt:lpstr>
      <vt:lpstr>Nendica</vt:lpstr>
      <vt:lpstr>Sub 1 GHz White Paper</vt:lpstr>
      <vt:lpstr>TSN White Paper</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528</cp:revision>
  <cp:lastPrinted>1998-02-10T13:28:06Z</cp:lastPrinted>
  <dcterms:created xsi:type="dcterms:W3CDTF">2015-05-13T21:49:41Z</dcterms:created>
  <dcterms:modified xsi:type="dcterms:W3CDTF">2018-07-06T21:04:13Z</dcterms:modified>
</cp:coreProperties>
</file>