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8" r:id="rId2"/>
    <p:sldId id="394" r:id="rId3"/>
    <p:sldId id="285" r:id="rId4"/>
    <p:sldId id="414" r:id="rId5"/>
    <p:sldId id="418" r:id="rId6"/>
    <p:sldId id="259" r:id="rId7"/>
    <p:sldId id="270" r:id="rId8"/>
    <p:sldId id="422" r:id="rId9"/>
    <p:sldId id="325" r:id="rId10"/>
    <p:sldId id="415" r:id="rId11"/>
    <p:sldId id="439" r:id="rId12"/>
    <p:sldId id="440" r:id="rId13"/>
    <p:sldId id="416" r:id="rId14"/>
    <p:sldId id="433" r:id="rId15"/>
    <p:sldId id="396" r:id="rId16"/>
    <p:sldId id="445" r:id="rId17"/>
    <p:sldId id="446" r:id="rId18"/>
    <p:sldId id="434" r:id="rId19"/>
    <p:sldId id="406" r:id="rId20"/>
    <p:sldId id="391"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49" autoAdjust="0"/>
    <p:restoredTop sz="94099" autoAdjust="0"/>
  </p:normalViewPr>
  <p:slideViewPr>
    <p:cSldViewPr>
      <p:cViewPr varScale="1">
        <p:scale>
          <a:sx n="110" d="100"/>
          <a:sy n="110" d="100"/>
        </p:scale>
        <p:origin x="102" y="138"/>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12114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1154113" y="701675"/>
            <a:ext cx="4625975"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1154113" y="701675"/>
            <a:ext cx="4625975"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802.24-18-0013r2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24/dcn/17/24-17-0006-12-sgtg-tsn-utility-applications-white-paper.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May 2018 Meeting</a:t>
            </a:r>
          </a:p>
          <a:p>
            <a:endParaRPr lang="en-US" dirty="0"/>
          </a:p>
          <a:p>
            <a:r>
              <a:rPr lang="en-US" dirty="0"/>
              <a:t>Warsaw, Poland</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399"/>
            <a:ext cx="7772400" cy="4799013"/>
          </a:xfrm>
        </p:spPr>
        <p:txBody>
          <a:bodyPr>
            <a:normAutofit fontScale="85000" lnSpcReduction="20000"/>
          </a:bodyPr>
          <a:lstStyle/>
          <a:p>
            <a:pPr marL="457200" lvl="1" indent="0">
              <a:buNone/>
            </a:pPr>
            <a:endParaRPr lang="en-US" dirty="0"/>
          </a:p>
          <a:p>
            <a:r>
              <a:rPr lang="en-US" dirty="0"/>
              <a:t>Update from 802.18</a:t>
            </a:r>
          </a:p>
          <a:p>
            <a:endParaRPr lang="en-US" dirty="0"/>
          </a:p>
          <a:p>
            <a:r>
              <a:rPr lang="en-US" dirty="0"/>
              <a:t>FCC NPRM Sect 7 – new rules. </a:t>
            </a:r>
          </a:p>
          <a:p>
            <a:r>
              <a:rPr lang="en-US" dirty="0"/>
              <a:t>FCC notice on 3.7 – 4.2 GHz</a:t>
            </a:r>
          </a:p>
          <a:p>
            <a:pPr lvl="1"/>
            <a:r>
              <a:rPr lang="en-US" dirty="0"/>
              <a:t>No IEEE 802 response at this time</a:t>
            </a:r>
          </a:p>
          <a:p>
            <a:pPr lvl="1"/>
            <a:r>
              <a:rPr lang="en-US" dirty="0"/>
              <a:t>Would be shared – maybe similar to CBRS</a:t>
            </a:r>
          </a:p>
          <a:p>
            <a:r>
              <a:rPr lang="en-US" dirty="0"/>
              <a:t>Other discussions on 6 GHz and 60 GHz</a:t>
            </a:r>
          </a:p>
          <a:p>
            <a:r>
              <a:rPr lang="en-US" dirty="0"/>
              <a:t>IEEE European Spectrum Management</a:t>
            </a:r>
          </a:p>
          <a:p>
            <a:pPr lvl="1"/>
            <a:r>
              <a:rPr lang="en-US" dirty="0"/>
              <a:t>Does this impact any utility-centric bands in Europe?  Not band-specific. </a:t>
            </a:r>
          </a:p>
          <a:p>
            <a:pPr lvl="1"/>
            <a:r>
              <a:rPr lang="en-US" dirty="0"/>
              <a:t>TBD whether there is any action here</a:t>
            </a:r>
          </a:p>
          <a:p>
            <a:pPr lvl="1"/>
            <a:endParaRPr lang="en-US" dirty="0"/>
          </a:p>
          <a:p>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10</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New Liaison Possibility</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lstStyle/>
          <a:p>
            <a:r>
              <a:rPr lang="en-US" dirty="0"/>
              <a:t>Should we establish a liaison with IEC SEG8?</a:t>
            </a:r>
          </a:p>
          <a:p>
            <a:r>
              <a:rPr lang="en-US" dirty="0"/>
              <a:t>Scope of SEG8:</a:t>
            </a:r>
          </a:p>
          <a:p>
            <a:pPr lvl="1"/>
            <a:r>
              <a:rPr lang="en-US" dirty="0"/>
              <a:t>Assess, provide an overview and prioritization of the evolution of technical development and standardization in the field of communication technologies and architectures</a:t>
            </a:r>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989633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64575-0AEF-4E41-8306-9E5823851DE8}"/>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8A00E972-6883-45B0-B082-7D2DB74D4895}"/>
              </a:ext>
            </a:extLst>
          </p:cNvPr>
          <p:cNvSpPr>
            <a:spLocks noGrp="1"/>
          </p:cNvSpPr>
          <p:nvPr>
            <p:ph idx="1"/>
          </p:nvPr>
        </p:nvSpPr>
        <p:spPr/>
        <p:txBody>
          <a:bodyPr/>
          <a:lstStyle/>
          <a:p>
            <a:r>
              <a:rPr lang="en-US" dirty="0"/>
              <a:t>Opportunity to provide input on 802 standards?</a:t>
            </a:r>
          </a:p>
          <a:p>
            <a:endParaRPr lang="en-US" dirty="0"/>
          </a:p>
          <a:p>
            <a:r>
              <a:rPr lang="en-US" dirty="0"/>
              <a:t>Establish a liaison? </a:t>
            </a:r>
          </a:p>
          <a:p>
            <a:pPr lvl="1"/>
            <a:r>
              <a:rPr lang="en-US" dirty="0"/>
              <a:t>Develop a liaison request for providing two-way exchange of information and input for the IEC document. </a:t>
            </a:r>
          </a:p>
          <a:p>
            <a:endParaRPr lang="en-US" dirty="0"/>
          </a:p>
          <a:p>
            <a:endParaRPr lang="en-US" dirty="0"/>
          </a:p>
        </p:txBody>
      </p:sp>
      <p:sp>
        <p:nvSpPr>
          <p:cNvPr id="4" name="Footer Placeholder 3">
            <a:extLst>
              <a:ext uri="{FF2B5EF4-FFF2-40B4-BE49-F238E27FC236}">
                <a16:creationId xmlns:a16="http://schemas.microsoft.com/office/drawing/2014/main" id="{99C12EA3-C65E-434C-AA97-6D925A72A0C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CDB8579-1C0E-4CCB-B4F6-F0E994F6BFB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90863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ADFC0-6471-475F-8AFC-DEC153DAFF37}"/>
              </a:ext>
            </a:extLst>
          </p:cNvPr>
          <p:cNvSpPr>
            <a:spLocks noGrp="1"/>
          </p:cNvSpPr>
          <p:nvPr>
            <p:ph type="title"/>
          </p:nvPr>
        </p:nvSpPr>
        <p:spPr/>
        <p:txBody>
          <a:bodyPr/>
          <a:lstStyle/>
          <a:p>
            <a:r>
              <a:rPr lang="en-US" b="1" dirty="0"/>
              <a:t>IEEE PSCC TF S6 </a:t>
            </a:r>
          </a:p>
        </p:txBody>
      </p:sp>
      <p:sp>
        <p:nvSpPr>
          <p:cNvPr id="3" name="Content Placeholder 2">
            <a:extLst>
              <a:ext uri="{FF2B5EF4-FFF2-40B4-BE49-F238E27FC236}">
                <a16:creationId xmlns:a16="http://schemas.microsoft.com/office/drawing/2014/main" id="{10EB3EF5-7698-4C1E-9512-E29AA4A1B435}"/>
              </a:ext>
            </a:extLst>
          </p:cNvPr>
          <p:cNvSpPr>
            <a:spLocks noGrp="1"/>
          </p:cNvSpPr>
          <p:nvPr>
            <p:ph idx="1"/>
          </p:nvPr>
        </p:nvSpPr>
        <p:spPr/>
        <p:txBody>
          <a:bodyPr>
            <a:normAutofit fontScale="92500" lnSpcReduction="20000"/>
          </a:bodyPr>
          <a:lstStyle/>
          <a:p>
            <a:r>
              <a:rPr lang="en-US" b="1" dirty="0"/>
              <a:t>January 2018 Study Report – "Standards for integrating Home Automation IoT to Power Utilities Communication Systems“</a:t>
            </a:r>
          </a:p>
          <a:p>
            <a:endParaRPr lang="en-US" dirty="0"/>
          </a:p>
          <a:p>
            <a:r>
              <a:rPr lang="en-US" dirty="0"/>
              <a:t>TAG comments and contributions from March plenary meeting have been provided back to TF S6 chair</a:t>
            </a:r>
          </a:p>
          <a:p>
            <a:pPr lvl="1"/>
            <a:r>
              <a:rPr lang="en-US" dirty="0"/>
              <a:t>TF S6 is meeting this week. </a:t>
            </a:r>
          </a:p>
          <a:p>
            <a:pPr lvl="1"/>
            <a:r>
              <a:rPr lang="en-US" dirty="0"/>
              <a:t>No feedback received by meeting time</a:t>
            </a:r>
          </a:p>
          <a:p>
            <a:endParaRPr lang="en-US" dirty="0"/>
          </a:p>
        </p:txBody>
      </p:sp>
      <p:sp>
        <p:nvSpPr>
          <p:cNvPr id="4" name="Footer Placeholder 3">
            <a:extLst>
              <a:ext uri="{FF2B5EF4-FFF2-40B4-BE49-F238E27FC236}">
                <a16:creationId xmlns:a16="http://schemas.microsoft.com/office/drawing/2014/main" id="{C832729C-6FF7-4CF6-AE3D-D926D55564C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EC5294-F6F2-4792-A139-8602C6E8FF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442951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685800" y="1600199"/>
            <a:ext cx="7772400" cy="4875213"/>
          </a:xfrm>
        </p:spPr>
        <p:txBody>
          <a:bodyPr>
            <a:normAutofit fontScale="55000" lnSpcReduction="20000"/>
          </a:bodyPr>
          <a:lstStyle/>
          <a:p>
            <a:r>
              <a:rPr lang="en-US" dirty="0"/>
              <a:t>Review AM2 IG session discussion in 802.19 and any follow up</a:t>
            </a:r>
          </a:p>
          <a:p>
            <a:r>
              <a:rPr lang="en-US" dirty="0"/>
              <a:t>802.19 IG will develop recommendations: (options)</a:t>
            </a:r>
          </a:p>
          <a:p>
            <a:pPr lvl="1"/>
            <a:r>
              <a:rPr lang="en-US" dirty="0"/>
              <a:t>1) changing one or both standards (new features in .11 S1G or .15.4 SUN)</a:t>
            </a:r>
          </a:p>
          <a:p>
            <a:pPr lvl="1"/>
            <a:r>
              <a:rPr lang="en-US" dirty="0"/>
              <a:t>2) 802.19 could create guidelines for </a:t>
            </a:r>
            <a:r>
              <a:rPr lang="en-US" dirty="0" err="1"/>
              <a:t>coex</a:t>
            </a:r>
            <a:r>
              <a:rPr lang="en-US" dirty="0"/>
              <a:t>  (e.g. how to parameterize the standards)</a:t>
            </a:r>
          </a:p>
          <a:p>
            <a:pPr lvl="2"/>
            <a:r>
              <a:rPr lang="en-US" dirty="0"/>
              <a:t>Also need to consider other Sub-1GHz band occupants.</a:t>
            </a:r>
          </a:p>
          <a:p>
            <a:pPr lvl="1"/>
            <a:r>
              <a:rPr lang="en-US" dirty="0"/>
              <a:t>3) 802.24 could create a whitepaper/document for application-specific use cases. Identifying where each standard is most suitable, and how to make best use of other changes. </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endParaRPr lang="en-US" dirty="0"/>
          </a:p>
          <a:p>
            <a:r>
              <a:rPr lang="en-US" dirty="0"/>
              <a:t>Need comparable analysis in other regions and in other Sub-1GHz technologies</a:t>
            </a:r>
          </a:p>
          <a:p>
            <a:r>
              <a:rPr lang="en-US" dirty="0"/>
              <a:t>If NS-3 simulation models can be shared, others in IEEE 802 could progress that work. </a:t>
            </a:r>
          </a:p>
          <a:p>
            <a:pPr lvl="1"/>
            <a:r>
              <a:rPr lang="en-US" dirty="0"/>
              <a:t>Could be shared on 802.19 or 802.24 private areas</a:t>
            </a:r>
          </a:p>
          <a:p>
            <a:r>
              <a:rPr lang="en-US" dirty="0"/>
              <a:t>802.24 will review status in July</a:t>
            </a:r>
          </a:p>
          <a:p>
            <a:endParaRPr lang="en-US" dirty="0"/>
          </a:p>
          <a:p>
            <a:pPr lvl="1"/>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802.24.1</a:t>
            </a:r>
            <a:br>
              <a:rPr lang="en-US" dirty="0"/>
            </a:br>
            <a:r>
              <a:rPr lang="en-US"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D54A50D-72E2-4679-9362-3E5E7B114F31}"/>
              </a:ext>
            </a:extLst>
          </p:cNvPr>
          <p:cNvSpPr>
            <a:spLocks noGrp="1"/>
          </p:cNvSpPr>
          <p:nvPr>
            <p:ph type="title"/>
          </p:nvPr>
        </p:nvSpPr>
        <p:spPr/>
        <p:txBody>
          <a:bodyPr/>
          <a:lstStyle/>
          <a:p>
            <a:r>
              <a:rPr lang="en-US" dirty="0"/>
              <a:t>Liaison Requests</a:t>
            </a:r>
          </a:p>
        </p:txBody>
      </p:sp>
      <p:sp>
        <p:nvSpPr>
          <p:cNvPr id="7" name="Content Placeholder 6">
            <a:extLst>
              <a:ext uri="{FF2B5EF4-FFF2-40B4-BE49-F238E27FC236}">
                <a16:creationId xmlns:a16="http://schemas.microsoft.com/office/drawing/2014/main" id="{33D5C96B-1483-4321-9A45-020E132E53BF}"/>
              </a:ext>
            </a:extLst>
          </p:cNvPr>
          <p:cNvSpPr>
            <a:spLocks noGrp="1"/>
          </p:cNvSpPr>
          <p:nvPr>
            <p:ph idx="1"/>
          </p:nvPr>
        </p:nvSpPr>
        <p:spPr/>
        <p:txBody>
          <a:bodyPr>
            <a:normAutofit fontScale="70000" lnSpcReduction="20000"/>
          </a:bodyPr>
          <a:lstStyle/>
          <a:p>
            <a:r>
              <a:rPr lang="en-US" dirty="0"/>
              <a:t>Wi-Fi Alliance</a:t>
            </a:r>
          </a:p>
          <a:p>
            <a:endParaRPr lang="en-US" dirty="0"/>
          </a:p>
          <a:p>
            <a:r>
              <a:rPr lang="en-US" dirty="0"/>
              <a:t>IEC SEG 8</a:t>
            </a:r>
          </a:p>
          <a:p>
            <a:endParaRPr lang="en-US" dirty="0"/>
          </a:p>
          <a:p>
            <a:r>
              <a:rPr lang="en-US" dirty="0"/>
              <a:t>Approved with unanimous consent</a:t>
            </a:r>
          </a:p>
          <a:p>
            <a:endParaRPr lang="en-US" dirty="0"/>
          </a:p>
          <a:p>
            <a:r>
              <a:rPr lang="en-US" dirty="0"/>
              <a:t>Next steps</a:t>
            </a:r>
          </a:p>
          <a:p>
            <a:pPr lvl="1"/>
            <a:r>
              <a:rPr lang="en-US" dirty="0"/>
              <a:t>7.1.2 Sponsor subgroup public statements to other standards bodies</a:t>
            </a:r>
          </a:p>
          <a:p>
            <a:pPr lvl="1"/>
            <a:r>
              <a:rPr lang="en-US" dirty="0"/>
              <a:t>a) Sponsor subgroup public statements to external standards bodies that are not "Information</a:t>
            </a:r>
          </a:p>
          <a:p>
            <a:pPr lvl="1"/>
            <a:r>
              <a:rPr lang="en-US" dirty="0"/>
              <a:t>Only" should be copied to affected members of the Sponsor.</a:t>
            </a:r>
          </a:p>
          <a:p>
            <a:r>
              <a:rPr lang="en-US" dirty="0"/>
              <a:t>Copy request to EC before sending</a:t>
            </a:r>
          </a:p>
          <a:p>
            <a:endParaRPr lang="en-US" dirty="0"/>
          </a:p>
          <a:p>
            <a:endParaRPr lang="en-US" dirty="0"/>
          </a:p>
        </p:txBody>
      </p:sp>
      <p:sp>
        <p:nvSpPr>
          <p:cNvPr id="4" name="Footer Placeholder 3">
            <a:extLst>
              <a:ext uri="{FF2B5EF4-FFF2-40B4-BE49-F238E27FC236}">
                <a16:creationId xmlns:a16="http://schemas.microsoft.com/office/drawing/2014/main" id="{34DB52E6-E5BE-46EB-8E03-880611F3AE46}"/>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CA8D3C2-E556-4165-BE1F-1C85455B3A3F}"/>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16</a:t>
            </a:fld>
            <a:endParaRPr lang="en-US" altLang="en-US"/>
          </a:p>
        </p:txBody>
      </p:sp>
    </p:spTree>
    <p:extLst>
      <p:ext uri="{BB962C8B-B14F-4D97-AF65-F5344CB8AC3E}">
        <p14:creationId xmlns:p14="http://schemas.microsoft.com/office/powerpoint/2010/main" val="1341600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5EA52-1822-43E6-8C50-B7DDF79BC826}"/>
              </a:ext>
            </a:extLst>
          </p:cNvPr>
          <p:cNvSpPr>
            <a:spLocks noGrp="1"/>
          </p:cNvSpPr>
          <p:nvPr>
            <p:ph type="title"/>
          </p:nvPr>
        </p:nvSpPr>
        <p:spPr/>
        <p:txBody>
          <a:bodyPr/>
          <a:lstStyle/>
          <a:p>
            <a:r>
              <a:rPr lang="en-US" dirty="0"/>
              <a:t>Nendica</a:t>
            </a:r>
          </a:p>
        </p:txBody>
      </p:sp>
      <p:sp>
        <p:nvSpPr>
          <p:cNvPr id="3" name="Content Placeholder 2">
            <a:extLst>
              <a:ext uri="{FF2B5EF4-FFF2-40B4-BE49-F238E27FC236}">
                <a16:creationId xmlns:a16="http://schemas.microsoft.com/office/drawing/2014/main" id="{4A04A3F0-3C15-4CC1-825D-813B023FD0B0}"/>
              </a:ext>
            </a:extLst>
          </p:cNvPr>
          <p:cNvSpPr>
            <a:spLocks noGrp="1"/>
          </p:cNvSpPr>
          <p:nvPr>
            <p:ph idx="1"/>
          </p:nvPr>
        </p:nvSpPr>
        <p:spPr/>
        <p:txBody>
          <a:bodyPr>
            <a:normAutofit fontScale="55000" lnSpcReduction="20000"/>
          </a:bodyPr>
          <a:lstStyle/>
          <a:p>
            <a:r>
              <a:rPr lang="en-US" dirty="0"/>
              <a:t>IEEE 802 network enhancements for the next decade Industry Connections Activity Initiation Document (ICAID)</a:t>
            </a:r>
          </a:p>
          <a:p>
            <a:endParaRPr lang="en-US" dirty="0"/>
          </a:p>
          <a:p>
            <a:r>
              <a:rPr lang="en-US" dirty="0"/>
              <a:t>Distributed Radio Access Networks</a:t>
            </a:r>
          </a:p>
          <a:p>
            <a:pPr lvl="1"/>
            <a:r>
              <a:rPr lang="en-US" dirty="0"/>
              <a:t>802.1 standard for intra-base station (TSN for fronthaul)  (could it apply to 802.11?)</a:t>
            </a:r>
          </a:p>
          <a:p>
            <a:pPr lvl="1"/>
            <a:r>
              <a:rPr lang="en-US" dirty="0"/>
              <a:t>Perhaps there are aspects of this TSN that can serve vertical applications?</a:t>
            </a:r>
          </a:p>
          <a:p>
            <a:r>
              <a:rPr lang="en-US" dirty="0"/>
              <a:t>Flexible Factory IoT – apply TSN</a:t>
            </a:r>
          </a:p>
          <a:p>
            <a:r>
              <a:rPr lang="en-US" dirty="0"/>
              <a:t>Possible 802.24 activities</a:t>
            </a:r>
          </a:p>
          <a:p>
            <a:pPr lvl="1"/>
            <a:r>
              <a:rPr lang="en-US" dirty="0"/>
              <a:t>Identify vertical applications that could be enabled by TSN features</a:t>
            </a:r>
          </a:p>
          <a:p>
            <a:pPr lvl="1"/>
            <a:r>
              <a:rPr lang="en-US" dirty="0"/>
              <a:t>Identify vertical application that could be enabled if TSN features were present in wireless standards</a:t>
            </a:r>
          </a:p>
          <a:p>
            <a:pPr lvl="1"/>
            <a:r>
              <a:rPr lang="en-US" dirty="0"/>
              <a:t>Can interfaces between wired and wireless map application-specific streams?</a:t>
            </a:r>
          </a:p>
          <a:p>
            <a:pPr lvl="1"/>
            <a:r>
              <a:rPr lang="en-US" dirty="0"/>
              <a:t>Provide vertical application requirements (needs, underlying problems) to Nendica. Nendica is linked with 802.1 - </a:t>
            </a:r>
          </a:p>
          <a:p>
            <a:endParaRPr lang="en-US" dirty="0"/>
          </a:p>
        </p:txBody>
      </p:sp>
      <p:sp>
        <p:nvSpPr>
          <p:cNvPr id="4" name="Footer Placeholder 3">
            <a:extLst>
              <a:ext uri="{FF2B5EF4-FFF2-40B4-BE49-F238E27FC236}">
                <a16:creationId xmlns:a16="http://schemas.microsoft.com/office/drawing/2014/main" id="{0D71F189-5F64-4EFC-9358-E5572DAA559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044999E-BA01-4D34-A8D9-BAE69CBEB47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35008107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6DCB1A-D509-4D1C-AA96-FDAEEBF05BE1}"/>
              </a:ext>
            </a:extLst>
          </p:cNvPr>
          <p:cNvSpPr>
            <a:spLocks noGrp="1"/>
          </p:cNvSpPr>
          <p:nvPr>
            <p:ph type="title"/>
          </p:nvPr>
        </p:nvSpPr>
        <p:spPr/>
        <p:txBody>
          <a:bodyPr/>
          <a:lstStyle/>
          <a:p>
            <a:r>
              <a:rPr lang="en-US" dirty="0"/>
              <a:t>Sub 1 GHz White Paper</a:t>
            </a:r>
          </a:p>
        </p:txBody>
      </p:sp>
      <p:sp>
        <p:nvSpPr>
          <p:cNvPr id="7" name="Content Placeholder 6">
            <a:extLst>
              <a:ext uri="{FF2B5EF4-FFF2-40B4-BE49-F238E27FC236}">
                <a16:creationId xmlns:a16="http://schemas.microsoft.com/office/drawing/2014/main" id="{211B85AB-81DD-455A-A196-976D64F74796}"/>
              </a:ext>
            </a:extLst>
          </p:cNvPr>
          <p:cNvSpPr>
            <a:spLocks noGrp="1"/>
          </p:cNvSpPr>
          <p:nvPr>
            <p:ph idx="1"/>
          </p:nvPr>
        </p:nvSpPr>
        <p:spPr/>
        <p:txBody>
          <a:bodyPr/>
          <a:lstStyle/>
          <a:p>
            <a:r>
              <a:rPr lang="en-US" dirty="0"/>
              <a:t>Resolve comments prior to IEEE publication</a:t>
            </a:r>
          </a:p>
          <a:p>
            <a:endParaRPr lang="en-US" dirty="0"/>
          </a:p>
          <a:p>
            <a:r>
              <a:rPr lang="en-US" dirty="0"/>
              <a:t>Review “802.24 TAG white paper_edits.docx”</a:t>
            </a:r>
          </a:p>
          <a:p>
            <a:pPr lvl="1"/>
            <a:r>
              <a:rPr lang="en-US" dirty="0"/>
              <a:t>Continue addressing comments and questions</a:t>
            </a:r>
          </a:p>
        </p:txBody>
      </p:sp>
      <p:sp>
        <p:nvSpPr>
          <p:cNvPr id="4" name="Footer Placeholder 3">
            <a:extLst>
              <a:ext uri="{FF2B5EF4-FFF2-40B4-BE49-F238E27FC236}">
                <a16:creationId xmlns:a16="http://schemas.microsoft.com/office/drawing/2014/main" id="{3E707001-182D-4265-9072-6A55FD61BF2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0FCC284-616B-49DF-8476-FE0CD288B458}"/>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18</a:t>
            </a:fld>
            <a:endParaRPr lang="en-US" altLang="en-US"/>
          </a:p>
        </p:txBody>
      </p:sp>
    </p:spTree>
    <p:extLst>
      <p:ext uri="{BB962C8B-B14F-4D97-AF65-F5344CB8AC3E}">
        <p14:creationId xmlns:p14="http://schemas.microsoft.com/office/powerpoint/2010/main" val="1059671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White Paper</a:t>
            </a:r>
          </a:p>
        </p:txBody>
      </p:sp>
      <p:sp>
        <p:nvSpPr>
          <p:cNvPr id="3" name="Content Placeholder 2"/>
          <p:cNvSpPr>
            <a:spLocks noGrp="1"/>
          </p:cNvSpPr>
          <p:nvPr>
            <p:ph idx="1"/>
          </p:nvPr>
        </p:nvSpPr>
        <p:spPr>
          <a:xfrm>
            <a:off x="685800" y="1752600"/>
            <a:ext cx="7772400" cy="4343400"/>
          </a:xfrm>
        </p:spPr>
        <p:txBody>
          <a:bodyPr>
            <a:normAutofit fontScale="85000" lnSpcReduction="20000"/>
          </a:bodyPr>
          <a:lstStyle/>
          <a:p>
            <a:r>
              <a:rPr lang="en-US" dirty="0"/>
              <a:t>Review and editing of draft</a:t>
            </a:r>
          </a:p>
          <a:p>
            <a:r>
              <a:rPr lang="en-US" dirty="0"/>
              <a:t>One contribution of update from </a:t>
            </a:r>
            <a:r>
              <a:rPr lang="en-US" dirty="0" err="1"/>
              <a:t>Maik</a:t>
            </a:r>
            <a:r>
              <a:rPr lang="en-US" dirty="0"/>
              <a:t> Seewald</a:t>
            </a:r>
          </a:p>
          <a:p>
            <a:endParaRPr lang="en-US" dirty="0"/>
          </a:p>
          <a:p>
            <a:r>
              <a:rPr lang="en-US" dirty="0"/>
              <a:t>Updated document </a:t>
            </a:r>
            <a:r>
              <a:rPr lang="en-US" dirty="0">
                <a:hlinkClick r:id="rId2"/>
              </a:rPr>
              <a:t>802.24-17-0006r12 </a:t>
            </a:r>
            <a:r>
              <a:rPr lang="en-US" dirty="0"/>
              <a:t>uploaded to Mentor following May meeting.</a:t>
            </a:r>
          </a:p>
          <a:p>
            <a:endParaRPr lang="en-US" dirty="0"/>
          </a:p>
          <a:p>
            <a:r>
              <a:rPr lang="en-US" dirty="0"/>
              <a:t>Will announce comment collection to 802.24 and 802.1 TSN</a:t>
            </a:r>
          </a:p>
          <a:p>
            <a:endParaRPr lang="en-US" dirty="0"/>
          </a:p>
          <a:p>
            <a:r>
              <a:rPr lang="en-US" dirty="0"/>
              <a:t>Teleconference with 802.1 planned for June 14, 10am EDT. </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6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solidFill>
                  <a:schemeClr val="bg1">
                    <a:lumMod val="75000"/>
                  </a:schemeClr>
                </a:solidFill>
              </a:rPr>
              <a:t>802.24.2	IoT TG			Chris </a:t>
            </a:r>
            <a:r>
              <a:rPr lang="en-US" altLang="en-US" dirty="0" err="1">
                <a:solidFill>
                  <a:schemeClr val="bg1">
                    <a:lumMod val="75000"/>
                  </a:schemeClr>
                </a:solidFill>
              </a:rPr>
              <a:t>DiMinico</a:t>
            </a:r>
            <a:endParaRPr lang="en-US" altLang="en-US" dirty="0">
              <a:solidFill>
                <a:schemeClr val="bg1">
                  <a:lumMod val="75000"/>
                </a:schemeClr>
              </a:solidFill>
            </a:endParaRPr>
          </a:p>
          <a:p>
            <a:r>
              <a:rPr lang="en-US" altLang="en-US" dirty="0"/>
              <a:t>28 Voting Members</a:t>
            </a:r>
          </a:p>
          <a:p>
            <a:pPr marL="342900" lvl="1" indent="-342900">
              <a:buFontTx/>
              <a:buChar char="•"/>
            </a:pPr>
            <a:r>
              <a:rPr lang="en-US" altLang="en-US" dirty="0"/>
              <a:t>Agenda: 	</a:t>
            </a:r>
            <a:r>
              <a:rPr lang="en-US" dirty="0"/>
              <a:t>24-18-0012-00-0000</a:t>
            </a:r>
            <a:endParaRPr lang="en-US" altLang="en-US" dirty="0"/>
          </a:p>
          <a:p>
            <a:r>
              <a:rPr lang="en-US" altLang="en-US" dirty="0"/>
              <a:t>Meetings for the Week</a:t>
            </a:r>
          </a:p>
          <a:p>
            <a:pPr lvl="1"/>
            <a:r>
              <a:rPr lang="en-US" altLang="en-US" dirty="0"/>
              <a:t>Tuesday PM2		24.1	</a:t>
            </a:r>
          </a:p>
          <a:p>
            <a:pPr lvl="1"/>
            <a:r>
              <a:rPr lang="en-US" altLang="en-US" dirty="0"/>
              <a:t>Wednesday PM2		24.1</a:t>
            </a:r>
            <a:endParaRPr lang="en-US" altLang="en-US" dirty="0">
              <a:highlight>
                <a:srgbClr val="FFFF00"/>
              </a:highlight>
            </a:endParaRPr>
          </a:p>
          <a:p>
            <a:pPr lvl="1"/>
            <a:endParaRPr lang="en-US" altLang="en-US" dirty="0"/>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2404178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fontScale="77500" lnSpcReduction="20000"/>
          </a:bodyPr>
          <a:lstStyle/>
          <a:p>
            <a:r>
              <a:rPr lang="en-US" dirty="0"/>
              <a:t>Action Items from this meeting</a:t>
            </a:r>
          </a:p>
          <a:p>
            <a:pPr lvl="1"/>
            <a:r>
              <a:rPr lang="en-US" dirty="0"/>
              <a:t>Send liaison requests to EC reflector</a:t>
            </a:r>
          </a:p>
          <a:p>
            <a:pPr lvl="1"/>
            <a:endParaRPr lang="en-US" dirty="0"/>
          </a:p>
          <a:p>
            <a:pPr lvl="1"/>
            <a:endParaRPr lang="en-US" dirty="0"/>
          </a:p>
          <a:p>
            <a:endParaRPr lang="en-US" dirty="0"/>
          </a:p>
          <a:p>
            <a:pPr lvl="1"/>
            <a:endParaRPr lang="en-US" dirty="0"/>
          </a:p>
          <a:p>
            <a:pPr lvl="1"/>
            <a:endParaRPr lang="en-US" dirty="0"/>
          </a:p>
          <a:p>
            <a:r>
              <a:rPr lang="en-US" dirty="0"/>
              <a:t>Any New Business?</a:t>
            </a:r>
          </a:p>
          <a:p>
            <a:pPr lvl="1"/>
            <a:r>
              <a:rPr lang="en-US" dirty="0"/>
              <a:t>No</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802.24-18-0012r0</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3" name="Table 2">
            <a:extLst>
              <a:ext uri="{FF2B5EF4-FFF2-40B4-BE49-F238E27FC236}">
                <a16:creationId xmlns:a16="http://schemas.microsoft.com/office/drawing/2014/main" id="{FCB6CFA2-A4BB-4555-BFA5-CC485274D751}"/>
              </a:ext>
            </a:extLst>
          </p:cNvPr>
          <p:cNvGraphicFramePr>
            <a:graphicFrameLocks noGrp="1"/>
          </p:cNvGraphicFramePr>
          <p:nvPr>
            <p:extLst>
              <p:ext uri="{D42A27DB-BD31-4B8C-83A1-F6EECF244321}">
                <p14:modId xmlns:p14="http://schemas.microsoft.com/office/powerpoint/2010/main" val="1852839286"/>
              </p:ext>
            </p:extLst>
          </p:nvPr>
        </p:nvGraphicFramePr>
        <p:xfrm>
          <a:off x="728663" y="1276350"/>
          <a:ext cx="7687664" cy="4305749"/>
        </p:xfrm>
        <a:graphic>
          <a:graphicData uri="http://schemas.openxmlformats.org/drawingml/2006/table">
            <a:tbl>
              <a:tblPr>
                <a:tableStyleId>{5C22544A-7EE6-4342-B048-85BDC9FD1C3A}</a:tableStyleId>
              </a:tblPr>
              <a:tblGrid>
                <a:gridCol w="496436">
                  <a:extLst>
                    <a:ext uri="{9D8B030D-6E8A-4147-A177-3AD203B41FA5}">
                      <a16:colId xmlns:a16="http://schemas.microsoft.com/office/drawing/2014/main" val="2401328120"/>
                    </a:ext>
                  </a:extLst>
                </a:gridCol>
                <a:gridCol w="5307136">
                  <a:extLst>
                    <a:ext uri="{9D8B030D-6E8A-4147-A177-3AD203B41FA5}">
                      <a16:colId xmlns:a16="http://schemas.microsoft.com/office/drawing/2014/main" val="250096562"/>
                    </a:ext>
                  </a:extLst>
                </a:gridCol>
                <a:gridCol w="865217">
                  <a:extLst>
                    <a:ext uri="{9D8B030D-6E8A-4147-A177-3AD203B41FA5}">
                      <a16:colId xmlns:a16="http://schemas.microsoft.com/office/drawing/2014/main" val="3122014207"/>
                    </a:ext>
                  </a:extLst>
                </a:gridCol>
                <a:gridCol w="404240">
                  <a:extLst>
                    <a:ext uri="{9D8B030D-6E8A-4147-A177-3AD203B41FA5}">
                      <a16:colId xmlns:a16="http://schemas.microsoft.com/office/drawing/2014/main" val="2440246843"/>
                    </a:ext>
                  </a:extLst>
                </a:gridCol>
                <a:gridCol w="614635">
                  <a:extLst>
                    <a:ext uri="{9D8B030D-6E8A-4147-A177-3AD203B41FA5}">
                      <a16:colId xmlns:a16="http://schemas.microsoft.com/office/drawing/2014/main" val="4273979407"/>
                    </a:ext>
                  </a:extLst>
                </a:gridCol>
              </a:tblGrid>
              <a:tr h="174313">
                <a:tc gridSpan="2">
                  <a:txBody>
                    <a:bodyPr/>
                    <a:lstStyle/>
                    <a:p>
                      <a:pPr algn="l" fontAlgn="b"/>
                      <a:r>
                        <a:rPr lang="en-US" sz="1100" u="none" strike="noStrike">
                          <a:effectLst/>
                        </a:rPr>
                        <a:t>802.24 Agenda - May 2018, Warsaw Poland</a:t>
                      </a:r>
                      <a:endParaRPr lang="en-US" sz="1100" b="1" i="0" u="none" strike="noStrike">
                        <a:solidFill>
                          <a:srgbClr val="000000"/>
                        </a:solidFill>
                        <a:effectLst/>
                        <a:latin typeface="Arial1"/>
                      </a:endParaRPr>
                    </a:p>
                  </a:txBody>
                  <a:tcPr marL="6704" marR="6704" marT="6704" marB="0" anchor="b"/>
                </a:tc>
                <a:tc hMerge="1">
                  <a:txBody>
                    <a:bodyPr/>
                    <a:lstStyle/>
                    <a:p>
                      <a:endParaRPr lang="en-US"/>
                    </a:p>
                  </a:txBody>
                  <a:tcPr/>
                </a:tc>
                <a:tc gridSpan="2">
                  <a:txBody>
                    <a:bodyPr/>
                    <a:lstStyle/>
                    <a:p>
                      <a:pPr algn="l" fontAlgn="b"/>
                      <a:r>
                        <a:rPr lang="en-US" sz="1100" u="none" strike="noStrike">
                          <a:effectLst/>
                        </a:rPr>
                        <a:t>24-18-0012-00-0000</a:t>
                      </a:r>
                      <a:endParaRPr lang="en-US" sz="1100" b="1" i="0" u="none" strike="noStrike">
                        <a:solidFill>
                          <a:srgbClr val="000000"/>
                        </a:solidFill>
                        <a:effectLst/>
                        <a:latin typeface="Arial1"/>
                      </a:endParaRPr>
                    </a:p>
                  </a:txBody>
                  <a:tcPr marL="6704" marR="6704" marT="6704" marB="0" anchor="b"/>
                </a:tc>
                <a:tc hMerge="1">
                  <a:txBody>
                    <a:bodyPr/>
                    <a:lstStyle/>
                    <a:p>
                      <a:endParaRPr lang="en-US"/>
                    </a:p>
                  </a:txBody>
                  <a:tcPr/>
                </a:tc>
                <a:tc>
                  <a:txBody>
                    <a:bodyPr/>
                    <a:lstStyle/>
                    <a:p>
                      <a:pPr algn="l" fontAlgn="b"/>
                      <a:endParaRPr lang="en-US" sz="900" b="0" i="0" u="none" strike="noStrike">
                        <a:solidFill>
                          <a:srgbClr val="000000"/>
                        </a:solidFill>
                        <a:effectLst/>
                        <a:latin typeface="Arial1"/>
                      </a:endParaRPr>
                    </a:p>
                  </a:txBody>
                  <a:tcPr marL="6704" marR="6704" marT="6704" marB="0" anchor="b"/>
                </a:tc>
                <a:extLst>
                  <a:ext uri="{0D108BD9-81ED-4DB2-BD59-A6C34878D82A}">
                    <a16:rowId xmlns:a16="http://schemas.microsoft.com/office/drawing/2014/main" val="2983573477"/>
                  </a:ext>
                </a:extLst>
              </a:tr>
              <a:tr h="167609">
                <a:tc>
                  <a:txBody>
                    <a:bodyPr/>
                    <a:lstStyle/>
                    <a:p>
                      <a:pPr algn="ctr" fontAlgn="b"/>
                      <a:endParaRPr lang="en-US" sz="900" b="0" i="0" u="none" strike="noStrike">
                        <a:solidFill>
                          <a:srgbClr val="000000"/>
                        </a:solidFill>
                        <a:effectLst/>
                        <a:latin typeface="Times New Roman1"/>
                      </a:endParaRPr>
                    </a:p>
                  </a:txBody>
                  <a:tcPr marL="6704" marR="6704" marT="6704" marB="0" anchor="b"/>
                </a:tc>
                <a:tc>
                  <a:txBody>
                    <a:bodyPr/>
                    <a:lstStyle/>
                    <a:p>
                      <a:pPr algn="l" fontAlgn="b"/>
                      <a:endParaRPr lang="en-US" sz="900" b="0" i="0" u="none" strike="noStrike">
                        <a:solidFill>
                          <a:srgbClr val="000000"/>
                        </a:solidFill>
                        <a:effectLst/>
                        <a:latin typeface="Times New Roman1"/>
                      </a:endParaRPr>
                    </a:p>
                  </a:txBody>
                  <a:tcPr marL="6704" marR="6704" marT="6704" marB="0" anchor="b"/>
                </a:tc>
                <a:tc>
                  <a:txBody>
                    <a:bodyPr/>
                    <a:lstStyle/>
                    <a:p>
                      <a:pPr algn="l" fontAlgn="b"/>
                      <a:endParaRPr lang="en-US" sz="1000" b="0" i="0" u="none" strike="noStrike">
                        <a:solidFill>
                          <a:srgbClr val="000000"/>
                        </a:solidFill>
                        <a:effectLst/>
                        <a:latin typeface="Times New Roman1"/>
                      </a:endParaRPr>
                    </a:p>
                  </a:txBody>
                  <a:tcPr marL="6704" marR="6704" marT="6704" marB="0" anchor="b"/>
                </a:tc>
                <a:tc>
                  <a:txBody>
                    <a:bodyPr/>
                    <a:lstStyle/>
                    <a:p>
                      <a:pPr algn="l" fontAlgn="b"/>
                      <a:endParaRPr lang="en-US" sz="900" b="0" i="0" u="none" strike="noStrike">
                        <a:solidFill>
                          <a:srgbClr val="000000"/>
                        </a:solidFill>
                        <a:effectLst/>
                        <a:latin typeface="Times New Roman1"/>
                      </a:endParaRPr>
                    </a:p>
                  </a:txBody>
                  <a:tcPr marL="6704" marR="6704" marT="6704" marB="0" anchor="b"/>
                </a:tc>
                <a:tc>
                  <a:txBody>
                    <a:bodyPr/>
                    <a:lstStyle/>
                    <a:p>
                      <a:pPr algn="l" fontAlgn="b"/>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916226746"/>
                  </a:ext>
                </a:extLst>
              </a:tr>
              <a:tr h="167609">
                <a:tc>
                  <a:txBody>
                    <a:bodyPr/>
                    <a:lstStyle/>
                    <a:p>
                      <a:pPr algn="ctr" fontAlgn="t"/>
                      <a:r>
                        <a:rPr lang="en-US" sz="1100" u="none" strike="noStrike">
                          <a:effectLst/>
                        </a:rPr>
                        <a:t>1</a:t>
                      </a:r>
                      <a:endParaRPr lang="en-US" sz="1100" b="1" i="0" u="none" strike="noStrike">
                        <a:solidFill>
                          <a:srgbClr val="000000"/>
                        </a:solidFill>
                        <a:effectLst/>
                        <a:latin typeface="Times New Roman1"/>
                      </a:endParaRPr>
                    </a:p>
                  </a:txBody>
                  <a:tcPr marL="6704" marR="6704" marT="6704" marB="0"/>
                </a:tc>
                <a:tc>
                  <a:txBody>
                    <a:bodyPr/>
                    <a:lstStyle/>
                    <a:p>
                      <a:pPr algn="ctr" fontAlgn="b"/>
                      <a:r>
                        <a:rPr lang="en-US" sz="1100" u="none" strike="noStrike">
                          <a:effectLst/>
                        </a:rPr>
                        <a:t>Tuesday PM2 session</a:t>
                      </a:r>
                      <a:endParaRPr lang="en-US" sz="1100" b="1" i="0" u="none" strike="noStrike">
                        <a:solidFill>
                          <a:srgbClr val="000000"/>
                        </a:solidFill>
                        <a:effectLst/>
                        <a:latin typeface="Times New Roman1"/>
                      </a:endParaRPr>
                    </a:p>
                  </a:txBody>
                  <a:tcPr marL="6704" marR="6704" marT="6704" marB="0" anchor="b"/>
                </a:tc>
                <a:tc>
                  <a:txBody>
                    <a:bodyPr/>
                    <a:lstStyle/>
                    <a:p>
                      <a:pPr algn="l" fontAlgn="b"/>
                      <a:endParaRPr lang="en-US" sz="1000" b="0" i="0" u="none" strike="noStrike">
                        <a:solidFill>
                          <a:srgbClr val="000000"/>
                        </a:solidFill>
                        <a:effectLst/>
                        <a:latin typeface="Arial1"/>
                      </a:endParaRPr>
                    </a:p>
                  </a:txBody>
                  <a:tcPr marL="6704" marR="6704" marT="6704" marB="0" anchor="b"/>
                </a:tc>
                <a:tc>
                  <a:txBody>
                    <a:bodyPr/>
                    <a:lstStyle/>
                    <a:p>
                      <a:pPr algn="l" fontAlgn="b"/>
                      <a:endParaRPr lang="en-US" sz="1000" b="0" i="0" u="none" strike="noStrike">
                        <a:solidFill>
                          <a:srgbClr val="000000"/>
                        </a:solidFill>
                        <a:effectLst/>
                        <a:latin typeface="Arial1"/>
                      </a:endParaRPr>
                    </a:p>
                  </a:txBody>
                  <a:tcPr marL="6704" marR="6704" marT="6704" marB="0" anchor="b"/>
                </a:tc>
                <a:tc>
                  <a:txBody>
                    <a:bodyPr/>
                    <a:lstStyle/>
                    <a:p>
                      <a:pPr algn="l" fontAlgn="b"/>
                      <a:endParaRPr lang="en-US" sz="1000" b="0" i="0" u="none" strike="noStrike">
                        <a:solidFill>
                          <a:srgbClr val="000000"/>
                        </a:solidFill>
                        <a:effectLst/>
                        <a:latin typeface="Arial1"/>
                      </a:endParaRPr>
                    </a:p>
                  </a:txBody>
                  <a:tcPr marL="6704" marR="6704" marT="6704" marB="0" anchor="b"/>
                </a:tc>
                <a:extLst>
                  <a:ext uri="{0D108BD9-81ED-4DB2-BD59-A6C34878D82A}">
                    <a16:rowId xmlns:a16="http://schemas.microsoft.com/office/drawing/2014/main" val="1833897509"/>
                  </a:ext>
                </a:extLst>
              </a:tr>
              <a:tr h="167609">
                <a:tc>
                  <a:txBody>
                    <a:bodyPr/>
                    <a:lstStyle/>
                    <a:p>
                      <a:pPr algn="ctr" fontAlgn="t"/>
                      <a:r>
                        <a:rPr lang="en-US" sz="1000" u="none" strike="noStrike">
                          <a:effectLst/>
                        </a:rPr>
                        <a:t>1.1</a:t>
                      </a:r>
                      <a:endParaRPr lang="en-US" sz="10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Call session to order, present “Guidelines for IEEE SA meetings”, Quorum</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642879330"/>
                  </a:ext>
                </a:extLst>
              </a:tr>
              <a:tr h="167609">
                <a:tc>
                  <a:txBody>
                    <a:bodyPr/>
                    <a:lstStyle/>
                    <a:p>
                      <a:pPr algn="ctr" fontAlgn="t"/>
                      <a:r>
                        <a:rPr lang="en-US" sz="1000" u="none" strike="noStrike">
                          <a:effectLst/>
                        </a:rPr>
                        <a:t>1.2</a:t>
                      </a:r>
                      <a:endParaRPr lang="en-US" sz="10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Review of Agenda / Approval of Agenda</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4:05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3025358810"/>
                  </a:ext>
                </a:extLst>
              </a:tr>
              <a:tr h="167609">
                <a:tc>
                  <a:txBody>
                    <a:bodyPr/>
                    <a:lstStyle/>
                    <a:p>
                      <a:pPr algn="ctr" fontAlgn="t"/>
                      <a:r>
                        <a:rPr lang="en-US" sz="1000" u="none" strike="noStrike">
                          <a:effectLst/>
                        </a:rPr>
                        <a:t>1.3</a:t>
                      </a:r>
                      <a:endParaRPr lang="en-US" sz="10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Approve March TAG minutes </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4:10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1959559196"/>
                  </a:ext>
                </a:extLst>
              </a:tr>
              <a:tr h="167609">
                <a:tc>
                  <a:txBody>
                    <a:bodyPr/>
                    <a:lstStyle/>
                    <a:p>
                      <a:pPr algn="ctr" fontAlgn="t"/>
                      <a:r>
                        <a:rPr lang="en-US" sz="1000" u="none" strike="noStrike">
                          <a:effectLst/>
                        </a:rPr>
                        <a:t>1.4</a:t>
                      </a:r>
                      <a:endParaRPr lang="en-US" sz="10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Introduction/meeting objectives / Review action items from previous meeting</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4:15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2846310620"/>
                  </a:ext>
                </a:extLst>
              </a:tr>
              <a:tr h="167609">
                <a:tc>
                  <a:txBody>
                    <a:bodyPr/>
                    <a:lstStyle/>
                    <a:p>
                      <a:pPr algn="ctr" fontAlgn="t"/>
                      <a:r>
                        <a:rPr lang="en-US" sz="1000" u="none" strike="noStrike">
                          <a:effectLst/>
                        </a:rPr>
                        <a:t>1.5</a:t>
                      </a:r>
                      <a:endParaRPr lang="en-US" sz="10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802.24.1 Smart Grid Task Group </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900" u="none" strike="noStrike">
                          <a:effectLst/>
                        </a:rPr>
                        <a:t>0</a:t>
                      </a:r>
                      <a:endParaRPr lang="en-US" sz="9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1735885803"/>
                  </a:ext>
                </a:extLst>
              </a:tr>
              <a:tr h="301696">
                <a:tc>
                  <a:txBody>
                    <a:bodyPr/>
                    <a:lstStyle/>
                    <a:p>
                      <a:pPr algn="ctr" fontAlgn="t"/>
                      <a:r>
                        <a:rPr lang="en-US" sz="1000" u="none" strike="noStrike">
                          <a:effectLst/>
                        </a:rPr>
                        <a:t>1.6</a:t>
                      </a:r>
                      <a:endParaRPr lang="en-US" sz="10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ITU and regulatory items</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Godfrey/Holcomb</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900" u="none" strike="noStrike">
                          <a:effectLst/>
                        </a:rPr>
                        <a:t>10</a:t>
                      </a:r>
                      <a:endParaRPr lang="en-US" sz="9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3330807422"/>
                  </a:ext>
                </a:extLst>
              </a:tr>
              <a:tr h="343598">
                <a:tc>
                  <a:txBody>
                    <a:bodyPr/>
                    <a:lstStyle/>
                    <a:p>
                      <a:pPr algn="ctr" fontAlgn="t"/>
                      <a:r>
                        <a:rPr lang="en-US" sz="1000" u="none" strike="noStrike">
                          <a:effectLst/>
                        </a:rPr>
                        <a:t>1.7</a:t>
                      </a:r>
                      <a:endParaRPr lang="en-US" sz="10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Liaison with IEEE PES PSCC S6 Task Force: "Standards for integrating Home Automation IoT to Power Utilities Communication System"  (response from S6 TF)</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900" u="none" strike="noStrike">
                          <a:effectLst/>
                        </a:rPr>
                        <a:t>20</a:t>
                      </a:r>
                      <a:endParaRPr lang="en-US" sz="9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4:30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285888085"/>
                  </a:ext>
                </a:extLst>
              </a:tr>
              <a:tr h="227948">
                <a:tc>
                  <a:txBody>
                    <a:bodyPr/>
                    <a:lstStyle/>
                    <a:p>
                      <a:pPr algn="ctr" fontAlgn="t"/>
                      <a:r>
                        <a:rPr lang="en-US" sz="1000" u="none" strike="noStrike">
                          <a:effectLst/>
                        </a:rPr>
                        <a:t>1.8</a:t>
                      </a:r>
                      <a:endParaRPr lang="en-US" sz="1000" b="0" i="0" u="none" strike="noStrike">
                        <a:solidFill>
                          <a:srgbClr val="000000"/>
                        </a:solidFill>
                        <a:effectLst/>
                        <a:latin typeface="Times New Roman1"/>
                      </a:endParaRPr>
                    </a:p>
                  </a:txBody>
                  <a:tcPr marL="6704" marR="6704" marT="6704" marB="0"/>
                </a:tc>
                <a:tc>
                  <a:txBody>
                    <a:bodyPr/>
                    <a:lstStyle/>
                    <a:p>
                      <a:pPr algn="l" fontAlgn="t"/>
                      <a:r>
                        <a:rPr lang="en-US" sz="1000" u="none" strike="noStrike" dirty="0">
                          <a:effectLst/>
                        </a:rPr>
                        <a:t>Discuss IEC SEG8 Liaison Opportunity</a:t>
                      </a:r>
                      <a:endParaRPr lang="en-US" sz="1000" b="0" i="0" u="none" strike="noStrike" dirty="0">
                        <a:solidFill>
                          <a:srgbClr val="000000"/>
                        </a:solidFill>
                        <a:effectLst/>
                        <a:latin typeface="Times New Roman" panose="02020603050405020304" pitchFamily="18" charset="0"/>
                      </a:endParaRPr>
                    </a:p>
                  </a:txBody>
                  <a:tcPr marL="6704" marR="6704" marT="6704" marB="0"/>
                </a:tc>
                <a:tc>
                  <a:txBody>
                    <a:bodyPr/>
                    <a:lstStyle/>
                    <a:p>
                      <a:pPr algn="l" fontAlgn="t"/>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tc>
                <a:tc>
                  <a:txBody>
                    <a:bodyPr/>
                    <a:lstStyle/>
                    <a:p>
                      <a:pPr algn="r" fontAlgn="t"/>
                      <a:r>
                        <a:rPr lang="en-US" sz="900" u="none" strike="noStrike">
                          <a:effectLst/>
                        </a:rPr>
                        <a:t>20</a:t>
                      </a:r>
                      <a:endParaRPr lang="en-US" sz="900" b="0" i="0" u="none" strike="noStrike">
                        <a:solidFill>
                          <a:srgbClr val="000000"/>
                        </a:solidFill>
                        <a:effectLst/>
                        <a:latin typeface="Times New Roman1"/>
                      </a:endParaRPr>
                    </a:p>
                  </a:txBody>
                  <a:tcPr marL="6704" marR="6704" marT="6704" marB="0"/>
                </a:tc>
                <a:tc>
                  <a:txBody>
                    <a:bodyPr/>
                    <a:lstStyle/>
                    <a:p>
                      <a:pPr algn="r" fontAlgn="t"/>
                      <a:r>
                        <a:rPr lang="en-US" sz="1000" u="none" strike="noStrike">
                          <a:effectLst/>
                        </a:rPr>
                        <a:t>4:50 PM</a:t>
                      </a:r>
                      <a:endParaRPr lang="en-US" sz="1000" b="0" i="0" u="none" strike="noStrike">
                        <a:solidFill>
                          <a:srgbClr val="000000"/>
                        </a:solidFill>
                        <a:effectLst/>
                        <a:latin typeface="Times New Roman1"/>
                      </a:endParaRPr>
                    </a:p>
                  </a:txBody>
                  <a:tcPr marL="6704" marR="6704" marT="6704" marB="0"/>
                </a:tc>
                <a:extLst>
                  <a:ext uri="{0D108BD9-81ED-4DB2-BD59-A6C34878D82A}">
                    <a16:rowId xmlns:a16="http://schemas.microsoft.com/office/drawing/2014/main" val="2536754737"/>
                  </a:ext>
                </a:extLst>
              </a:tr>
              <a:tr h="167609">
                <a:tc>
                  <a:txBody>
                    <a:bodyPr/>
                    <a:lstStyle/>
                    <a:p>
                      <a:pPr algn="ctr" fontAlgn="t"/>
                      <a:r>
                        <a:rPr lang="en-US" sz="1000" u="none" strike="noStrike">
                          <a:effectLst/>
                        </a:rPr>
                        <a:t>1.9</a:t>
                      </a:r>
                      <a:endParaRPr lang="en-US" sz="1000" b="0" i="0" u="none" strike="noStrike">
                        <a:solidFill>
                          <a:srgbClr val="000000"/>
                        </a:solidFill>
                        <a:effectLst/>
                        <a:latin typeface="Times New Roman1"/>
                      </a:endParaRPr>
                    </a:p>
                  </a:txBody>
                  <a:tcPr marL="6704" marR="6704" marT="6704" marB="0"/>
                </a:tc>
                <a:tc>
                  <a:txBody>
                    <a:bodyPr/>
                    <a:lstStyle/>
                    <a:p>
                      <a:pPr algn="l" fontAlgn="b"/>
                      <a:r>
                        <a:rPr lang="en-US" sz="1000" u="none" strike="noStrike" dirty="0">
                          <a:effectLst/>
                        </a:rPr>
                        <a:t>802.11ah and 802.15.4g (SUN) coexistence (follow up discussion from 802.19 AM2 IG)</a:t>
                      </a:r>
                      <a:endParaRPr lang="en-US" sz="1000" b="0" i="0" u="none" strike="noStrike" dirty="0">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900" u="none" strike="noStrike">
                          <a:effectLst/>
                        </a:rPr>
                        <a:t>20</a:t>
                      </a:r>
                      <a:endParaRPr lang="en-US" sz="9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5:10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2784150551"/>
                  </a:ext>
                </a:extLst>
              </a:tr>
              <a:tr h="174313">
                <a:tc>
                  <a:txBody>
                    <a:bodyPr/>
                    <a:lstStyle/>
                    <a:p>
                      <a:pPr algn="ctr" fontAlgn="t"/>
                      <a:r>
                        <a:rPr lang="en-US" sz="1000" u="none" strike="noStrike">
                          <a:effectLst/>
                        </a:rPr>
                        <a:t>1.10</a:t>
                      </a:r>
                      <a:endParaRPr lang="en-US" sz="10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Recess</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5:30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1233406645"/>
                  </a:ext>
                </a:extLst>
              </a:tr>
              <a:tr h="201131">
                <a:tc>
                  <a:txBody>
                    <a:bodyPr/>
                    <a:lstStyle/>
                    <a:p>
                      <a:pPr algn="ctr" fontAlgn="t"/>
                      <a:endParaRPr lang="en-US" sz="1000" b="0" i="0" u="none" strike="noStrike">
                        <a:solidFill>
                          <a:srgbClr val="000000"/>
                        </a:solidFill>
                        <a:effectLst/>
                        <a:latin typeface="Times New Roman1"/>
                      </a:endParaRPr>
                    </a:p>
                  </a:txBody>
                  <a:tcPr marL="6704" marR="6704" marT="6704" marB="0"/>
                </a:tc>
                <a:tc>
                  <a:txBody>
                    <a:bodyPr/>
                    <a:lstStyle/>
                    <a:p>
                      <a:pPr algn="l" fontAlgn="b"/>
                      <a:endParaRPr lang="en-US" sz="1000" b="0" i="0" u="none" strike="noStrike">
                        <a:solidFill>
                          <a:srgbClr val="000000"/>
                        </a:solidFill>
                        <a:effectLst/>
                        <a:latin typeface="Times New Roman1"/>
                      </a:endParaRPr>
                    </a:p>
                  </a:txBody>
                  <a:tcPr marL="6704" marR="6704" marT="6704"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endParaRPr lang="en-US" sz="1000" b="0" i="0" u="none" strike="noStrike">
                        <a:solidFill>
                          <a:srgbClr val="000000"/>
                        </a:solidFill>
                        <a:effectLst/>
                        <a:latin typeface="Times New Roman1"/>
                      </a:endParaRPr>
                    </a:p>
                  </a:txBody>
                  <a:tcPr marL="6704" marR="6704" marT="6704" marB="0" anchor="b"/>
                </a:tc>
                <a:tc>
                  <a:txBody>
                    <a:bodyPr/>
                    <a:lstStyle/>
                    <a:p>
                      <a:pPr algn="l" fontAlgn="b"/>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399669705"/>
                  </a:ext>
                </a:extLst>
              </a:tr>
              <a:tr h="167609">
                <a:tc>
                  <a:txBody>
                    <a:bodyPr/>
                    <a:lstStyle/>
                    <a:p>
                      <a:pPr algn="ctr" fontAlgn="t"/>
                      <a:r>
                        <a:rPr lang="en-US" sz="1100" u="none" strike="noStrike">
                          <a:effectLst/>
                        </a:rPr>
                        <a:t>2</a:t>
                      </a:r>
                      <a:endParaRPr lang="en-US" sz="1100" b="1" i="0" u="none" strike="noStrike">
                        <a:solidFill>
                          <a:srgbClr val="000000"/>
                        </a:solidFill>
                        <a:effectLst/>
                        <a:latin typeface="Times New Roman1"/>
                      </a:endParaRPr>
                    </a:p>
                  </a:txBody>
                  <a:tcPr marL="6704" marR="6704" marT="6704" marB="0"/>
                </a:tc>
                <a:tc>
                  <a:txBody>
                    <a:bodyPr/>
                    <a:lstStyle/>
                    <a:p>
                      <a:pPr algn="ctr" fontAlgn="b"/>
                      <a:r>
                        <a:rPr lang="en-US" sz="1100" u="none" strike="noStrike">
                          <a:effectLst/>
                        </a:rPr>
                        <a:t>Wednesday PM2 session</a:t>
                      </a:r>
                      <a:endParaRPr lang="en-US" sz="1100" b="1" i="0" u="none" strike="noStrike">
                        <a:solidFill>
                          <a:srgbClr val="000000"/>
                        </a:solidFill>
                        <a:effectLst/>
                        <a:latin typeface="Times New Roman1"/>
                      </a:endParaRPr>
                    </a:p>
                  </a:txBody>
                  <a:tcPr marL="6704" marR="6704" marT="6704" marB="0" anchor="b"/>
                </a:tc>
                <a:tc>
                  <a:txBody>
                    <a:bodyPr/>
                    <a:lstStyle/>
                    <a:p>
                      <a:pPr algn="l" fontAlgn="b"/>
                      <a:endParaRPr lang="en-US" sz="1000" b="0" i="0" u="none" strike="noStrike">
                        <a:solidFill>
                          <a:srgbClr val="000000"/>
                        </a:solidFill>
                        <a:effectLst/>
                        <a:latin typeface="Arial1"/>
                      </a:endParaRPr>
                    </a:p>
                  </a:txBody>
                  <a:tcPr marL="6704" marR="6704" marT="6704" marB="0" anchor="b"/>
                </a:tc>
                <a:tc>
                  <a:txBody>
                    <a:bodyPr/>
                    <a:lstStyle/>
                    <a:p>
                      <a:pPr algn="l" fontAlgn="b"/>
                      <a:endParaRPr lang="en-US" sz="900" b="0" i="0" u="none" strike="noStrike">
                        <a:solidFill>
                          <a:srgbClr val="000000"/>
                        </a:solidFill>
                        <a:effectLst/>
                        <a:latin typeface="Arial1"/>
                      </a:endParaRPr>
                    </a:p>
                  </a:txBody>
                  <a:tcPr marL="6704" marR="6704" marT="6704" marB="0" anchor="b"/>
                </a:tc>
                <a:tc>
                  <a:txBody>
                    <a:bodyPr/>
                    <a:lstStyle/>
                    <a:p>
                      <a:pPr algn="l" fontAlgn="b"/>
                      <a:endParaRPr lang="en-US" sz="1000" b="0" i="0" u="none" strike="noStrike">
                        <a:solidFill>
                          <a:srgbClr val="000000"/>
                        </a:solidFill>
                        <a:effectLst/>
                        <a:latin typeface="Arial1"/>
                      </a:endParaRPr>
                    </a:p>
                  </a:txBody>
                  <a:tcPr marL="6704" marR="6704" marT="6704" marB="0" anchor="b"/>
                </a:tc>
                <a:extLst>
                  <a:ext uri="{0D108BD9-81ED-4DB2-BD59-A6C34878D82A}">
                    <a16:rowId xmlns:a16="http://schemas.microsoft.com/office/drawing/2014/main" val="609623166"/>
                  </a:ext>
                </a:extLst>
              </a:tr>
              <a:tr h="167609">
                <a:tc>
                  <a:txBody>
                    <a:bodyPr/>
                    <a:lstStyle/>
                    <a:p>
                      <a:pPr algn="ctr" fontAlgn="t"/>
                      <a:r>
                        <a:rPr lang="en-US" sz="900" u="none" strike="noStrike">
                          <a:effectLst/>
                        </a:rPr>
                        <a:t>2.1</a:t>
                      </a:r>
                      <a:endParaRPr lang="en-US" sz="9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Call to Order</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900" u="none" strike="noStrike">
                          <a:effectLst/>
                        </a:rPr>
                        <a:t>0</a:t>
                      </a:r>
                      <a:endParaRPr lang="en-US" sz="9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371614500"/>
                  </a:ext>
                </a:extLst>
              </a:tr>
              <a:tr h="167609">
                <a:tc>
                  <a:txBody>
                    <a:bodyPr/>
                    <a:lstStyle/>
                    <a:p>
                      <a:pPr algn="ctr" fontAlgn="t"/>
                      <a:r>
                        <a:rPr lang="en-US" sz="900" u="none" strike="noStrike">
                          <a:effectLst/>
                        </a:rPr>
                        <a:t>2.2</a:t>
                      </a:r>
                      <a:endParaRPr lang="en-US" sz="9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Discussion on 802.1CF OmniRan for vertical applications (March presentation)</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1000" u="none" strike="noStrike">
                          <a:effectLst/>
                        </a:rPr>
                        <a:t>20</a:t>
                      </a:r>
                      <a:endParaRPr lang="en-US" sz="1000" b="0" i="0" u="none" strike="noStrike">
                        <a:solidFill>
                          <a:srgbClr val="000000"/>
                        </a:solidFill>
                        <a:effectLst/>
                        <a:latin typeface="Calibri" panose="020F0502020204030204" pitchFamily="34" charset="0"/>
                      </a:endParaRPr>
                    </a:p>
                  </a:txBody>
                  <a:tcPr marL="6704" marR="6704" marT="6704"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2560085720"/>
                  </a:ext>
                </a:extLst>
              </a:tr>
              <a:tr h="167609">
                <a:tc>
                  <a:txBody>
                    <a:bodyPr/>
                    <a:lstStyle/>
                    <a:p>
                      <a:pPr algn="ctr" fontAlgn="t"/>
                      <a:r>
                        <a:rPr lang="en-US" sz="900" u="none" strike="noStrike">
                          <a:effectLst/>
                        </a:rPr>
                        <a:t>2.3</a:t>
                      </a:r>
                      <a:endParaRPr lang="en-US" sz="900" b="0" i="0" u="none" strike="noStrike">
                        <a:solidFill>
                          <a:srgbClr val="000000"/>
                        </a:solidFill>
                        <a:effectLst/>
                        <a:latin typeface="Times New Roman1"/>
                      </a:endParaRPr>
                    </a:p>
                  </a:txBody>
                  <a:tcPr marL="6704" marR="6704" marT="6704" marB="0"/>
                </a:tc>
                <a:tc>
                  <a:txBody>
                    <a:bodyPr/>
                    <a:lstStyle/>
                    <a:p>
                      <a:pPr algn="l" fontAlgn="b"/>
                      <a:r>
                        <a:rPr lang="en-US" sz="1000" u="none" strike="noStrike" dirty="0">
                          <a:effectLst/>
                        </a:rPr>
                        <a:t>Presentation and discussion on NENDICA   (TBC)</a:t>
                      </a:r>
                      <a:endParaRPr lang="en-US" sz="1000" b="0" i="0" u="none" strike="noStrike" dirty="0">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Marks</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900" u="none" strike="noStrike">
                          <a:effectLst/>
                        </a:rPr>
                        <a:t>20</a:t>
                      </a:r>
                      <a:endParaRPr lang="en-US" sz="9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1326938276"/>
                  </a:ext>
                </a:extLst>
              </a:tr>
              <a:tr h="167609">
                <a:tc>
                  <a:txBody>
                    <a:bodyPr/>
                    <a:lstStyle/>
                    <a:p>
                      <a:pPr algn="ctr" fontAlgn="t"/>
                      <a:r>
                        <a:rPr lang="en-US" sz="900" u="none" strike="noStrike">
                          <a:effectLst/>
                        </a:rPr>
                        <a:t>2.4</a:t>
                      </a:r>
                      <a:endParaRPr lang="en-US" sz="900" b="0" i="0" u="none" strike="noStrike">
                        <a:solidFill>
                          <a:srgbClr val="000000"/>
                        </a:solidFill>
                        <a:effectLst/>
                        <a:latin typeface="Times New Roman1"/>
                      </a:endParaRPr>
                    </a:p>
                  </a:txBody>
                  <a:tcPr marL="6704" marR="6704" marT="6704" marB="0"/>
                </a:tc>
                <a:tc>
                  <a:txBody>
                    <a:bodyPr/>
                    <a:lstStyle/>
                    <a:p>
                      <a:pPr algn="l" fontAlgn="b"/>
                      <a:r>
                        <a:rPr lang="en-US" sz="1000" u="none" strike="noStrike" dirty="0">
                          <a:effectLst/>
                        </a:rPr>
                        <a:t>Review comments and feedback from IEEE editors on Sub 1-GHz white paper</a:t>
                      </a:r>
                      <a:endParaRPr lang="en-US" sz="1000" b="0" i="0" u="none" strike="noStrike" dirty="0">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900" u="none" strike="noStrike">
                          <a:effectLst/>
                        </a:rPr>
                        <a:t>15</a:t>
                      </a:r>
                      <a:endParaRPr lang="en-US" sz="9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4:40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1291362662"/>
                  </a:ext>
                </a:extLst>
              </a:tr>
              <a:tr h="167609">
                <a:tc>
                  <a:txBody>
                    <a:bodyPr/>
                    <a:lstStyle/>
                    <a:p>
                      <a:pPr algn="ctr" fontAlgn="t"/>
                      <a:r>
                        <a:rPr lang="en-US" sz="900" u="none" strike="noStrike">
                          <a:effectLst/>
                        </a:rPr>
                        <a:t>2.5</a:t>
                      </a:r>
                      <a:endParaRPr lang="en-US" sz="9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New project and activities review</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900" u="none" strike="noStrike">
                          <a:effectLst/>
                        </a:rPr>
                        <a:t>15</a:t>
                      </a:r>
                      <a:endParaRPr lang="en-US" sz="9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a:effectLst/>
                        </a:rPr>
                        <a:t>4:55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1173062521"/>
                  </a:ext>
                </a:extLst>
              </a:tr>
              <a:tr h="184370">
                <a:tc>
                  <a:txBody>
                    <a:bodyPr/>
                    <a:lstStyle/>
                    <a:p>
                      <a:pPr algn="ctr" fontAlgn="t"/>
                      <a:r>
                        <a:rPr lang="en-US" sz="900" u="none" strike="noStrike">
                          <a:effectLst/>
                        </a:rPr>
                        <a:t>2.6</a:t>
                      </a:r>
                      <a:endParaRPr lang="en-US" sz="900" b="0" i="0" u="none" strike="noStrike">
                        <a:solidFill>
                          <a:srgbClr val="000000"/>
                        </a:solidFill>
                        <a:effectLst/>
                        <a:latin typeface="Times New Roman1"/>
                      </a:endParaRPr>
                    </a:p>
                  </a:txBody>
                  <a:tcPr marL="6704" marR="6704" marT="6704" marB="0"/>
                </a:tc>
                <a:tc>
                  <a:txBody>
                    <a:bodyPr/>
                    <a:lstStyle/>
                    <a:p>
                      <a:pPr algn="l" fontAlgn="b"/>
                      <a:r>
                        <a:rPr lang="en-US" sz="1000" u="none" strike="noStrike" dirty="0">
                          <a:effectLst/>
                        </a:rPr>
                        <a:t>Development and Editing of TSN White Paper</a:t>
                      </a:r>
                      <a:endParaRPr lang="en-US" sz="1000" b="0" i="0" u="none" strike="noStrike" dirty="0">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1000" u="none" strike="noStrike">
                          <a:effectLst/>
                        </a:rPr>
                        <a:t>30</a:t>
                      </a:r>
                      <a:endParaRPr lang="en-US" sz="1000" b="0" i="0" u="none" strike="noStrike">
                        <a:solidFill>
                          <a:srgbClr val="000000"/>
                        </a:solidFill>
                        <a:effectLst/>
                        <a:latin typeface="Calibri" panose="020F0502020204030204" pitchFamily="34" charset="0"/>
                      </a:endParaRPr>
                    </a:p>
                  </a:txBody>
                  <a:tcPr marL="6704" marR="6704" marT="6704" marB="0" anchor="b"/>
                </a:tc>
                <a:tc>
                  <a:txBody>
                    <a:bodyPr/>
                    <a:lstStyle/>
                    <a:p>
                      <a:pPr algn="r" fontAlgn="b"/>
                      <a:r>
                        <a:rPr lang="en-US" sz="1000" u="none" strike="noStrike">
                          <a:effectLst/>
                        </a:rPr>
                        <a:t>5:10 PM</a:t>
                      </a:r>
                      <a:endParaRPr lang="en-US" sz="1000" b="0" i="0" u="none" strike="noStrike">
                        <a:solidFill>
                          <a:srgbClr val="000000"/>
                        </a:solidFill>
                        <a:effectLst/>
                        <a:latin typeface="Times New Roman1"/>
                      </a:endParaRPr>
                    </a:p>
                  </a:txBody>
                  <a:tcPr marL="6704" marR="6704" marT="6704" marB="0" anchor="b"/>
                </a:tc>
                <a:extLst>
                  <a:ext uri="{0D108BD9-81ED-4DB2-BD59-A6C34878D82A}">
                    <a16:rowId xmlns:a16="http://schemas.microsoft.com/office/drawing/2014/main" val="3686346730"/>
                  </a:ext>
                </a:extLst>
              </a:tr>
              <a:tr h="160905">
                <a:tc>
                  <a:txBody>
                    <a:bodyPr/>
                    <a:lstStyle/>
                    <a:p>
                      <a:pPr algn="ctr" fontAlgn="t"/>
                      <a:r>
                        <a:rPr lang="en-US" sz="900" u="none" strike="noStrike">
                          <a:effectLst/>
                        </a:rPr>
                        <a:t>2.7</a:t>
                      </a:r>
                      <a:endParaRPr lang="en-US" sz="900" b="0" i="0" u="none" strike="noStrike">
                        <a:solidFill>
                          <a:srgbClr val="000000"/>
                        </a:solidFill>
                        <a:effectLst/>
                        <a:latin typeface="Times New Roman1"/>
                      </a:endParaRPr>
                    </a:p>
                  </a:txBody>
                  <a:tcPr marL="6704" marR="6704" marT="6704" marB="0"/>
                </a:tc>
                <a:tc>
                  <a:txBody>
                    <a:bodyPr/>
                    <a:lstStyle/>
                    <a:p>
                      <a:pPr algn="l" fontAlgn="b"/>
                      <a:r>
                        <a:rPr lang="en-US" sz="1000" u="none" strike="noStrike">
                          <a:effectLst/>
                        </a:rPr>
                        <a:t>802.24 TAG Closing and AOB</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6704" marR="6704" marT="6704" marB="0" anchor="b"/>
                </a:tc>
                <a:tc>
                  <a:txBody>
                    <a:bodyPr/>
                    <a:lstStyle/>
                    <a:p>
                      <a:pPr algn="r" fontAlgn="b"/>
                      <a:r>
                        <a:rPr lang="en-US" sz="900" u="none" strike="noStrike">
                          <a:effectLst/>
                        </a:rPr>
                        <a:t>10</a:t>
                      </a:r>
                      <a:endParaRPr lang="en-US" sz="900" b="0" i="0" u="none" strike="noStrike">
                        <a:solidFill>
                          <a:srgbClr val="000000"/>
                        </a:solidFill>
                        <a:effectLst/>
                        <a:latin typeface="Times New Roman1"/>
                      </a:endParaRPr>
                    </a:p>
                  </a:txBody>
                  <a:tcPr marL="6704" marR="6704" marT="6704" marB="0" anchor="b"/>
                </a:tc>
                <a:tc>
                  <a:txBody>
                    <a:bodyPr/>
                    <a:lstStyle/>
                    <a:p>
                      <a:pPr algn="r" fontAlgn="b"/>
                      <a:r>
                        <a:rPr lang="en-US" sz="1000" u="none" strike="noStrike" dirty="0">
                          <a:effectLst/>
                        </a:rPr>
                        <a:t>5:40 PM</a:t>
                      </a:r>
                      <a:endParaRPr lang="en-US" sz="1000" b="0" i="0" u="none" strike="noStrike" dirty="0">
                        <a:solidFill>
                          <a:srgbClr val="000000"/>
                        </a:solidFill>
                        <a:effectLst/>
                        <a:latin typeface="Times New Roman1"/>
                      </a:endParaRPr>
                    </a:p>
                  </a:txBody>
                  <a:tcPr marL="6704" marR="6704" marT="6704" marB="0" anchor="b"/>
                </a:tc>
                <a:extLst>
                  <a:ext uri="{0D108BD9-81ED-4DB2-BD59-A6C34878D82A}">
                    <a16:rowId xmlns:a16="http://schemas.microsoft.com/office/drawing/2014/main" val="2931391210"/>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333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685800" y="609600"/>
            <a:ext cx="8001000" cy="1160463"/>
          </a:xfrm>
        </p:spPr>
        <p:txBody>
          <a:bodyPr lIns="90000" tIns="46800" rIns="90000" bIns="468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539750" y="1525588"/>
            <a:ext cx="8002588"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2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802.24 TAG</a:t>
            </a:r>
          </a:p>
        </p:txBody>
      </p:sp>
      <p:sp>
        <p:nvSpPr>
          <p:cNvPr id="3" name="Content Placeholder 2"/>
          <p:cNvSpPr>
            <a:spLocks noGrp="1"/>
          </p:cNvSpPr>
          <p:nvPr>
            <p:ph idx="1"/>
          </p:nvPr>
        </p:nvSpPr>
        <p:spPr>
          <a:xfrm>
            <a:off x="685800" y="1828800"/>
            <a:ext cx="7772400" cy="4114800"/>
          </a:xfrm>
        </p:spPr>
        <p:txBody>
          <a:bodyPr>
            <a:normAutofit lnSpcReduction="10000"/>
          </a:bodyPr>
          <a:lstStyle/>
          <a:p>
            <a:endParaRPr lang="en-US" dirty="0"/>
          </a:p>
          <a:p>
            <a:r>
              <a:rPr lang="en-US" dirty="0"/>
              <a:t>Approve March minutes</a:t>
            </a:r>
          </a:p>
          <a:p>
            <a:pPr lvl="1"/>
            <a:r>
              <a:rPr lang="en-US" dirty="0"/>
              <a:t>24-18-0010r0 </a:t>
            </a:r>
          </a:p>
          <a:p>
            <a:pPr lvl="2"/>
            <a:r>
              <a:rPr lang="en-US" dirty="0"/>
              <a:t>Unanimous consent</a:t>
            </a:r>
          </a:p>
          <a:p>
            <a:pPr lvl="1"/>
            <a:endParaRPr lang="en-US" dirty="0"/>
          </a:p>
          <a:p>
            <a:pPr lvl="1"/>
            <a:endParaRPr lang="en-US" dirty="0"/>
          </a:p>
          <a:p>
            <a:r>
              <a:rPr lang="en-US" dirty="0"/>
              <a:t>TAG Action Items from March:</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Liaison </a:t>
            </a:r>
          </a:p>
        </p:txBody>
      </p:sp>
      <p:sp>
        <p:nvSpPr>
          <p:cNvPr id="3" name="Content Placeholder 2"/>
          <p:cNvSpPr>
            <a:spLocks noGrp="1"/>
          </p:cNvSpPr>
          <p:nvPr>
            <p:ph idx="1"/>
          </p:nvPr>
        </p:nvSpPr>
        <p:spPr/>
        <p:txBody>
          <a:bodyPr>
            <a:normAutofit fontScale="62500" lnSpcReduction="20000"/>
          </a:bodyPr>
          <a:lstStyle/>
          <a:p>
            <a:pPr rtl="0" eaLnBrk="1" fontAlgn="base" hangingPunct="1"/>
            <a:r>
              <a:rPr lang="en-US" sz="3200" kern="1200" dirty="0">
                <a:solidFill>
                  <a:schemeClr val="tx1"/>
                </a:solidFill>
                <a:effectLst/>
                <a:latin typeface="+mn-lt"/>
                <a:ea typeface="+mn-ea"/>
                <a:cs typeface="+mn-cs"/>
              </a:rPr>
              <a:t>Pending liaison requests</a:t>
            </a:r>
          </a:p>
          <a:p>
            <a:pPr lvl="1"/>
            <a:r>
              <a:rPr lang="en-US" dirty="0"/>
              <a:t>Establish Liaison with Wi-Fi Alliance IoT Market Segment Group. </a:t>
            </a:r>
          </a:p>
          <a:p>
            <a:pPr lvl="1"/>
            <a:r>
              <a:rPr lang="en-US" dirty="0"/>
              <a:t>802.24 will initiate the liaison request</a:t>
            </a:r>
          </a:p>
          <a:p>
            <a:pPr lvl="2"/>
            <a:r>
              <a:rPr lang="en-US" dirty="0"/>
              <a:t>Draft a formal liaison statement with areas of collaboration and exchange.</a:t>
            </a:r>
          </a:p>
          <a:p>
            <a:pPr lvl="2"/>
            <a:r>
              <a:rPr lang="en-US" dirty="0"/>
              <a:t>Point of contact: IoT Market Segment Task Group</a:t>
            </a:r>
          </a:p>
          <a:p>
            <a:pPr lvl="2"/>
            <a:r>
              <a:rPr lang="en-US" dirty="0"/>
              <a:t>Challenges – information exchange will need to be cleared of default confidentiality of WFA documents. </a:t>
            </a:r>
          </a:p>
          <a:p>
            <a:r>
              <a:rPr lang="en-US" dirty="0"/>
              <a:t>Plan:</a:t>
            </a:r>
          </a:p>
          <a:p>
            <a:pPr lvl="1"/>
            <a:r>
              <a:rPr lang="en-US" dirty="0"/>
              <a:t>802.24 to draft and approve liaison request at this meeting, to have it approved by WFA in their June Meeting.</a:t>
            </a:r>
          </a:p>
          <a:p>
            <a:r>
              <a:rPr lang="en-US" dirty="0"/>
              <a:t>Request from 802.24.2</a:t>
            </a:r>
          </a:p>
          <a:p>
            <a:pPr lvl="1"/>
            <a:r>
              <a:rPr lang="en-US" dirty="0"/>
              <a:t>The subject of the information exchange is related to IoT Use Cases (some of which are smart grid related)</a:t>
            </a:r>
          </a:p>
          <a:p>
            <a:pPr lvl="1"/>
            <a:r>
              <a:rPr lang="en-US" dirty="0"/>
              <a:t>Bi-directional sharing of information about use cases</a:t>
            </a:r>
          </a:p>
          <a:p>
            <a:r>
              <a:rPr lang="en-US" dirty="0"/>
              <a:t>Approve draft liaison document tomorrow</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2158300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Tuesday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1537765422"/>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30929</TotalTime>
  <Words>1754</Words>
  <Application>Microsoft Office PowerPoint</Application>
  <PresentationFormat>On-screen Show (4:3)</PresentationFormat>
  <Paragraphs>321</Paragraphs>
  <Slides>20</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MS Gothic</vt:lpstr>
      <vt:lpstr>ＭＳ Ｐゴシック</vt:lpstr>
      <vt:lpstr>Arial</vt:lpstr>
      <vt:lpstr>Arial1</vt:lpstr>
      <vt:lpstr>Calibri</vt:lpstr>
      <vt:lpstr>Helvetica</vt:lpstr>
      <vt:lpstr>Monotype Sorts</vt:lpstr>
      <vt:lpstr>Times New Roman</vt:lpstr>
      <vt:lpstr>Times New Roman1</vt:lpstr>
      <vt:lpstr>Office Theme</vt:lpstr>
      <vt:lpstr>802.24 Vertical Applications TAG</vt:lpstr>
      <vt:lpstr>802.24 Overview</vt:lpstr>
      <vt:lpstr>Agenda – 802.24-18-0012r0</vt:lpstr>
      <vt:lpstr>Guidelines for IEEE-SA Meetings</vt:lpstr>
      <vt:lpstr>Participation in IEEE 802 Meetings</vt:lpstr>
      <vt:lpstr>Administration</vt:lpstr>
      <vt:lpstr>Monday: 802.24 TAG</vt:lpstr>
      <vt:lpstr>Liaison </vt:lpstr>
      <vt:lpstr>Tuesday 802.24.1</vt:lpstr>
      <vt:lpstr>ITU and Radio Regulatory Items</vt:lpstr>
      <vt:lpstr>New Liaison Possibility</vt:lpstr>
      <vt:lpstr>Discussion</vt:lpstr>
      <vt:lpstr>IEEE PSCC TF S6 </vt:lpstr>
      <vt:lpstr>802.15.4g and 802.11ah Coexistence</vt:lpstr>
      <vt:lpstr>Wednesday 802.24.1 Smart Grid TG</vt:lpstr>
      <vt:lpstr>Liaison Requests</vt:lpstr>
      <vt:lpstr>Nendica</vt:lpstr>
      <vt:lpstr>Sub 1 GHz White Paper</vt:lpstr>
      <vt:lpstr>TSN White Paper</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519</cp:revision>
  <cp:lastPrinted>1998-02-10T13:28:06Z</cp:lastPrinted>
  <dcterms:created xsi:type="dcterms:W3CDTF">2015-05-13T21:49:41Z</dcterms:created>
  <dcterms:modified xsi:type="dcterms:W3CDTF">2018-05-10T17:45:16Z</dcterms:modified>
</cp:coreProperties>
</file>