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8" r:id="rId2"/>
    <p:sldId id="394" r:id="rId3"/>
    <p:sldId id="285" r:id="rId4"/>
    <p:sldId id="414" r:id="rId5"/>
    <p:sldId id="418" r:id="rId6"/>
    <p:sldId id="259" r:id="rId7"/>
    <p:sldId id="270" r:id="rId8"/>
    <p:sldId id="422" r:id="rId9"/>
    <p:sldId id="325" r:id="rId10"/>
    <p:sldId id="415" r:id="rId11"/>
    <p:sldId id="439" r:id="rId12"/>
    <p:sldId id="440" r:id="rId13"/>
    <p:sldId id="416" r:id="rId14"/>
    <p:sldId id="433" r:id="rId15"/>
    <p:sldId id="396" r:id="rId16"/>
    <p:sldId id="438" r:id="rId17"/>
    <p:sldId id="434" r:id="rId18"/>
    <p:sldId id="441" r:id="rId19"/>
    <p:sldId id="442" r:id="rId20"/>
    <p:sldId id="443" r:id="rId21"/>
    <p:sldId id="444" r:id="rId22"/>
    <p:sldId id="406" r:id="rId23"/>
    <p:sldId id="39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55" autoAdjust="0"/>
    <p:restoredTop sz="94099" autoAdjust="0"/>
  </p:normalViewPr>
  <p:slideViewPr>
    <p:cSldViewPr>
      <p:cViewPr varScale="1">
        <p:scale>
          <a:sx n="118" d="100"/>
          <a:sy n="118" d="100"/>
        </p:scale>
        <p:origin x="941" y="82"/>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7/24-17-0006-11-sgtg-tsn-utility-applications-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2018 Meeting</a:t>
            </a:r>
          </a:p>
          <a:p>
            <a:endParaRPr lang="en-US" dirty="0"/>
          </a:p>
          <a:p>
            <a:r>
              <a:rPr lang="en-US" dirty="0"/>
              <a:t>Warsaw, Poland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New Liaison Possibility</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lstStyle/>
          <a:p>
            <a:r>
              <a:rPr lang="en-US" dirty="0"/>
              <a:t>Should we establish a liaison with IEC SEG8?</a:t>
            </a:r>
          </a:p>
          <a:p>
            <a:r>
              <a:rPr lang="en-US" dirty="0"/>
              <a:t>Scope of SEG8:</a:t>
            </a:r>
          </a:p>
          <a:p>
            <a:pPr lvl="1"/>
            <a:r>
              <a:rPr lang="en-US" dirty="0"/>
              <a:t>Assess, provide an overview and prioritization of the evolution of technical development and standardization in the field of communication technologies and architectures</a:t>
            </a:r>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4575-0AEF-4E41-8306-9E5823851DE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A00E972-6883-45B0-B082-7D2DB74D4895}"/>
              </a:ext>
            </a:extLst>
          </p:cNvPr>
          <p:cNvSpPr>
            <a:spLocks noGrp="1"/>
          </p:cNvSpPr>
          <p:nvPr>
            <p:ph idx="1"/>
          </p:nvPr>
        </p:nvSpPr>
        <p:spPr/>
        <p:txBody>
          <a:bodyPr/>
          <a:lstStyle/>
          <a:p>
            <a:r>
              <a:rPr lang="en-US" dirty="0"/>
              <a:t>Opportunity to provide input on 802 standards?</a:t>
            </a:r>
          </a:p>
          <a:p>
            <a:endParaRPr lang="en-US" dirty="0"/>
          </a:p>
          <a:p>
            <a:endParaRPr lang="en-US" dirty="0"/>
          </a:p>
        </p:txBody>
      </p:sp>
      <p:sp>
        <p:nvSpPr>
          <p:cNvPr id="4" name="Footer Placeholder 3">
            <a:extLst>
              <a:ext uri="{FF2B5EF4-FFF2-40B4-BE49-F238E27FC236}">
                <a16:creationId xmlns:a16="http://schemas.microsoft.com/office/drawing/2014/main" id="{99C12EA3-C65E-434C-AA97-6D925A72A0C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CDB8579-1C0E-4CCB-B4F6-F0E994F6BFB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9086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925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is meeting this week, so potentially feedback could be received by email</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981200"/>
            <a:ext cx="7772400" cy="4114800"/>
          </a:xfrm>
        </p:spPr>
        <p:txBody>
          <a:bodyPr/>
          <a:lstStyle/>
          <a:p>
            <a:r>
              <a:rPr lang="en-US" dirty="0"/>
              <a:t>Review AM2 IG session discussion in 802.19 and any follow up</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630D7B-4776-43CD-B3CD-2981198AE6FC}"/>
              </a:ext>
            </a:extLst>
          </p:cNvPr>
          <p:cNvSpPr>
            <a:spLocks noGrp="1"/>
          </p:cNvSpPr>
          <p:nvPr>
            <p:ph type="title"/>
          </p:nvPr>
        </p:nvSpPr>
        <p:spPr/>
        <p:txBody>
          <a:bodyPr/>
          <a:lstStyle/>
          <a:p>
            <a:r>
              <a:rPr lang="en-US" dirty="0"/>
              <a:t>Review of March Presentation</a:t>
            </a:r>
          </a:p>
        </p:txBody>
      </p:sp>
      <p:sp>
        <p:nvSpPr>
          <p:cNvPr id="7" name="Content Placeholder 6">
            <a:extLst>
              <a:ext uri="{FF2B5EF4-FFF2-40B4-BE49-F238E27FC236}">
                <a16:creationId xmlns:a16="http://schemas.microsoft.com/office/drawing/2014/main" id="{771122C9-A9E3-417F-A099-90B95940F0DC}"/>
              </a:ext>
            </a:extLst>
          </p:cNvPr>
          <p:cNvSpPr>
            <a:spLocks noGrp="1"/>
          </p:cNvSpPr>
          <p:nvPr>
            <p:ph idx="1"/>
          </p:nvPr>
        </p:nvSpPr>
        <p:spPr/>
        <p:txBody>
          <a:bodyPr>
            <a:normAutofit lnSpcReduction="10000"/>
          </a:bodyPr>
          <a:lstStyle/>
          <a:p>
            <a:r>
              <a:rPr lang="en-US" dirty="0"/>
              <a:t> IEEE P802.1CF for vertical applications</a:t>
            </a:r>
          </a:p>
          <a:p>
            <a:endParaRPr lang="en-US" dirty="0"/>
          </a:p>
          <a:p>
            <a:r>
              <a:rPr lang="en-US" dirty="0"/>
              <a:t>Source:</a:t>
            </a:r>
          </a:p>
          <a:p>
            <a:pPr lvl="1"/>
            <a:r>
              <a:rPr lang="en-US" dirty="0"/>
              <a:t>IEEE 802.1 </a:t>
            </a:r>
            <a:r>
              <a:rPr lang="en-US" dirty="0" err="1"/>
              <a:t>OmniRAN</a:t>
            </a:r>
            <a:r>
              <a:rPr lang="en-US" dirty="0"/>
              <a:t> TG</a:t>
            </a:r>
          </a:p>
          <a:p>
            <a:pPr lvl="2"/>
            <a:r>
              <a:rPr lang="en-US" dirty="0"/>
              <a:t>Chair: Max Riegel (Nokia Bell Labs)</a:t>
            </a:r>
          </a:p>
          <a:p>
            <a:pPr lvl="2"/>
            <a:r>
              <a:rPr lang="en-US" dirty="0"/>
              <a:t>2018-03-08</a:t>
            </a:r>
          </a:p>
          <a:p>
            <a:r>
              <a:rPr lang="en-US" dirty="0"/>
              <a:t>Discussion on collaboration for vertical applications. </a:t>
            </a:r>
          </a:p>
          <a:p>
            <a:endParaRPr lang="en-US" dirty="0"/>
          </a:p>
        </p:txBody>
      </p:sp>
      <p:sp>
        <p:nvSpPr>
          <p:cNvPr id="4" name="Footer Placeholder 3">
            <a:extLst>
              <a:ext uri="{FF2B5EF4-FFF2-40B4-BE49-F238E27FC236}">
                <a16:creationId xmlns:a16="http://schemas.microsoft.com/office/drawing/2014/main" id="{D0BCC0EB-74A5-4EEB-BD6A-6FEE4DE54B0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6FC12F7-27B8-48B5-A03D-D5BAD5126D5F}"/>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339264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Resolve comments prior to IEEE publication</a:t>
            </a:r>
          </a:p>
          <a:p>
            <a:endParaRPr lang="en-US" dirty="0"/>
          </a:p>
          <a:p>
            <a:r>
              <a:rPr lang="en-US" dirty="0"/>
              <a:t>Review “802.24 TAG white paper_edits.docx”</a:t>
            </a:r>
          </a:p>
          <a:p>
            <a:pPr lvl="1"/>
            <a:r>
              <a:rPr lang="en-US" dirty="0"/>
              <a:t>Continue addressing comments and questions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17</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What is the level of maturity?</a:t>
            </a:r>
          </a:p>
          <a:p>
            <a:pPr lvl="1"/>
            <a:r>
              <a:rPr lang="en-US" dirty="0"/>
              <a:t>Agnostic to underlying communications, but applicable to all 802 standards. </a:t>
            </a:r>
          </a:p>
          <a:p>
            <a:pPr lvl="1"/>
            <a:r>
              <a:rPr lang="en-US" dirty="0"/>
              <a:t>Highlight the relationship between P2413 and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ULI is still in early phase – when is the right time?</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2"/>
            <a:r>
              <a:rPr lang="en-US" dirty="0"/>
              <a:t>IEC 65C WG 17 dealing with coexistence management and spectrum policy</a:t>
            </a:r>
          </a:p>
          <a:p>
            <a:pPr lvl="2"/>
            <a:r>
              <a:rPr lang="en-US" dirty="0"/>
              <a:t>ETSI TCRRS  reconfigurable radio systems</a:t>
            </a:r>
          </a:p>
          <a:p>
            <a:pPr lvl="2"/>
            <a:r>
              <a:rPr lang="en-US" dirty="0"/>
              <a:t>ETSI TCERM WG 41 – defining a central coordination point to handle spectrum.</a:t>
            </a:r>
          </a:p>
          <a:p>
            <a:pPr lvl="3"/>
            <a:r>
              <a:rPr lang="en-US" dirty="0"/>
              <a:t>Sharing and increasing coexistence and providing better </a:t>
            </a:r>
            <a:r>
              <a:rPr lang="en-US" dirty="0" err="1"/>
              <a:t>QoS</a:t>
            </a:r>
            <a:r>
              <a:rPr lang="en-US" dirty="0"/>
              <a:t> </a:t>
            </a:r>
          </a:p>
          <a:p>
            <a:pPr lvl="1"/>
            <a:r>
              <a:rPr lang="en-US" dirty="0"/>
              <a:t>Notes for topics:</a:t>
            </a:r>
          </a:p>
          <a:p>
            <a:pPr lvl="2"/>
            <a:r>
              <a:rPr lang="en-US" dirty="0"/>
              <a:t>May be useful for dynamic radio management identified by utilities as import for future network deployments</a:t>
            </a:r>
          </a:p>
          <a:p>
            <a:pPr lvl="2"/>
            <a:r>
              <a:rPr lang="en-US" dirty="0"/>
              <a:t>4s resource management is defined, but not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28 Voting Members</a:t>
            </a:r>
          </a:p>
          <a:p>
            <a:pPr marL="342900" lvl="1" indent="-342900">
              <a:buFontTx/>
              <a:buChar char="•"/>
            </a:pPr>
            <a:r>
              <a:rPr lang="en-US" altLang="en-US" dirty="0"/>
              <a:t>Agenda: 	</a:t>
            </a:r>
            <a:r>
              <a:rPr lang="en-US" dirty="0"/>
              <a:t>24-18-0012-00-0000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LPWAN</a:t>
            </a:r>
          </a:p>
          <a:p>
            <a:pPr lvl="1"/>
            <a:r>
              <a:rPr lang="en-US" dirty="0"/>
              <a:t>Amendment to 802.15.4, utilizing pieces for LPWAN</a:t>
            </a:r>
          </a:p>
          <a:p>
            <a:pPr lvl="1"/>
            <a:r>
              <a:rPr lang="en-US" dirty="0"/>
              <a:t>An 802-based alternative to proprietary LPWAN’s</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endParaRPr lang="en-US" dirty="0"/>
          </a:p>
          <a:p>
            <a:r>
              <a:rPr lang="en-US" dirty="0"/>
              <a:t>802.15 FANE:  OFDM – </a:t>
            </a:r>
          </a:p>
          <a:p>
            <a:pPr lvl="1"/>
            <a:r>
              <a:rPr lang="en-US" dirty="0"/>
              <a:t>Amendment for 802.15.4: Filling the blanks in the OFDM PHY. </a:t>
            </a:r>
          </a:p>
          <a:p>
            <a:r>
              <a:rPr lang="en-US" dirty="0"/>
              <a:t>802.15 SECN: Security</a:t>
            </a:r>
          </a:p>
          <a:p>
            <a:endParaRPr lang="en-US" dirty="0"/>
          </a:p>
          <a:p>
            <a:pPr lvl="1"/>
            <a:endParaRPr lang="en-US" dirty="0"/>
          </a:p>
          <a:p>
            <a:r>
              <a:rPr lang="en-US" dirty="0"/>
              <a:t>Action:</a:t>
            </a:r>
          </a:p>
          <a:p>
            <a:pPr lvl="1"/>
            <a:r>
              <a:rPr lang="en-US" dirty="0"/>
              <a:t>Late 2018: Plan update of first white paper to address latest amendments of 802.15.4</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29294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85000" lnSpcReduction="10000"/>
          </a:bodyPr>
          <a:lstStyle/>
          <a:p>
            <a:r>
              <a:rPr lang="en-US" dirty="0"/>
              <a:t>Review and editing of draft</a:t>
            </a:r>
          </a:p>
          <a:p>
            <a:endParaRPr lang="en-US" dirty="0"/>
          </a:p>
          <a:p>
            <a:r>
              <a:rPr lang="en-US" dirty="0"/>
              <a:t>Updated document </a:t>
            </a:r>
            <a:r>
              <a:rPr lang="en-US" dirty="0">
                <a:hlinkClick r:id="rId2"/>
              </a:rPr>
              <a:t>802.24-17-0006r11 </a:t>
            </a:r>
            <a:r>
              <a:rPr lang="en-US" dirty="0"/>
              <a:t>uploaded to Mentor following March meeting.</a:t>
            </a:r>
          </a:p>
          <a:p>
            <a:endParaRPr lang="en-US" dirty="0"/>
          </a:p>
          <a:p>
            <a:r>
              <a:rPr lang="en-US" dirty="0"/>
              <a:t>Will announce comment collection to 802.24 and 802.1 TSN</a:t>
            </a:r>
          </a:p>
          <a:p>
            <a:endParaRPr lang="en-US" dirty="0"/>
          </a:p>
          <a:p>
            <a:r>
              <a:rPr lang="en-US" dirty="0"/>
              <a:t>Prepare for Teleconference with 802.1 planned for June 14, 10am EDT.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r>
              <a:rPr lang="en-US" dirty="0"/>
              <a:t>None</a:t>
            </a:r>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802.24-18-0012r0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FCB6CFA2-A4BB-4555-BFA5-CC485274D751}"/>
              </a:ext>
            </a:extLst>
          </p:cNvPr>
          <p:cNvGraphicFramePr>
            <a:graphicFrameLocks noGrp="1"/>
          </p:cNvGraphicFramePr>
          <p:nvPr/>
        </p:nvGraphicFramePr>
        <p:xfrm>
          <a:off x="728663" y="1276350"/>
          <a:ext cx="7687664" cy="4305749"/>
        </p:xfrm>
        <a:graphic>
          <a:graphicData uri="http://schemas.openxmlformats.org/drawingml/2006/table">
            <a:tbl>
              <a:tblPr>
                <a:tableStyleId>{5C22544A-7EE6-4342-B048-85BDC9FD1C3A}</a:tableStyleId>
              </a:tblPr>
              <a:tblGrid>
                <a:gridCol w="496436">
                  <a:extLst>
                    <a:ext uri="{9D8B030D-6E8A-4147-A177-3AD203B41FA5}">
                      <a16:colId xmlns:a16="http://schemas.microsoft.com/office/drawing/2014/main" val="2401328120"/>
                    </a:ext>
                  </a:extLst>
                </a:gridCol>
                <a:gridCol w="5307136">
                  <a:extLst>
                    <a:ext uri="{9D8B030D-6E8A-4147-A177-3AD203B41FA5}">
                      <a16:colId xmlns:a16="http://schemas.microsoft.com/office/drawing/2014/main" val="250096562"/>
                    </a:ext>
                  </a:extLst>
                </a:gridCol>
                <a:gridCol w="865217">
                  <a:extLst>
                    <a:ext uri="{9D8B030D-6E8A-4147-A177-3AD203B41FA5}">
                      <a16:colId xmlns:a16="http://schemas.microsoft.com/office/drawing/2014/main" val="3122014207"/>
                    </a:ext>
                  </a:extLst>
                </a:gridCol>
                <a:gridCol w="404240">
                  <a:extLst>
                    <a:ext uri="{9D8B030D-6E8A-4147-A177-3AD203B41FA5}">
                      <a16:colId xmlns:a16="http://schemas.microsoft.com/office/drawing/2014/main" val="2440246843"/>
                    </a:ext>
                  </a:extLst>
                </a:gridCol>
                <a:gridCol w="614635">
                  <a:extLst>
                    <a:ext uri="{9D8B030D-6E8A-4147-A177-3AD203B41FA5}">
                      <a16:colId xmlns:a16="http://schemas.microsoft.com/office/drawing/2014/main" val="4273979407"/>
                    </a:ext>
                  </a:extLst>
                </a:gridCol>
              </a:tblGrid>
              <a:tr h="174313">
                <a:tc gridSpan="2">
                  <a:txBody>
                    <a:bodyPr/>
                    <a:lstStyle/>
                    <a:p>
                      <a:pPr algn="l" fontAlgn="b"/>
                      <a:r>
                        <a:rPr lang="en-US" sz="1100" u="none" strike="noStrike">
                          <a:effectLst/>
                        </a:rPr>
                        <a:t>802.24 Agenda - May 2018, Warsaw Poland</a:t>
                      </a:r>
                      <a:endParaRPr lang="en-US" sz="1100" b="1" i="0" u="none" strike="noStrike">
                        <a:solidFill>
                          <a:srgbClr val="000000"/>
                        </a:solidFill>
                        <a:effectLst/>
                        <a:latin typeface="Arial1"/>
                      </a:endParaRPr>
                    </a:p>
                  </a:txBody>
                  <a:tcPr marL="6704" marR="6704" marT="6704" marB="0" anchor="b"/>
                </a:tc>
                <a:tc hMerge="1">
                  <a:txBody>
                    <a:bodyPr/>
                    <a:lstStyle/>
                    <a:p>
                      <a:endParaRPr lang="en-US"/>
                    </a:p>
                  </a:txBody>
                  <a:tcPr/>
                </a:tc>
                <a:tc gridSpan="2">
                  <a:txBody>
                    <a:bodyPr/>
                    <a:lstStyle/>
                    <a:p>
                      <a:pPr algn="l" fontAlgn="b"/>
                      <a:r>
                        <a:rPr lang="en-US" sz="1100" u="none" strike="noStrike">
                          <a:effectLst/>
                        </a:rPr>
                        <a:t>24-18-0012-00-0000</a:t>
                      </a:r>
                      <a:endParaRPr lang="en-US" sz="1100" b="1" i="0" u="none" strike="noStrike">
                        <a:solidFill>
                          <a:srgbClr val="000000"/>
                        </a:solidFill>
                        <a:effectLst/>
                        <a:latin typeface="Arial1"/>
                      </a:endParaRPr>
                    </a:p>
                  </a:txBody>
                  <a:tcPr marL="6704" marR="6704" marT="6704"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2983573477"/>
                  </a:ext>
                </a:extLst>
              </a:tr>
              <a:tr h="167609">
                <a:tc>
                  <a:txBody>
                    <a:bodyPr/>
                    <a:lstStyle/>
                    <a:p>
                      <a:pPr algn="ctr"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916226746"/>
                  </a:ext>
                </a:extLst>
              </a:tr>
              <a:tr h="167609">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6704" marR="6704" marT="6704"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1833897509"/>
                  </a:ext>
                </a:extLst>
              </a:tr>
              <a:tr h="167609">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642879330"/>
                  </a:ext>
                </a:extLst>
              </a:tr>
              <a:tr h="167609">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025358810"/>
                  </a:ext>
                </a:extLst>
              </a:tr>
              <a:tr h="167609">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Approve March TAG minutes </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959559196"/>
                  </a:ext>
                </a:extLst>
              </a:tr>
              <a:tr h="167609">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846310620"/>
                  </a:ext>
                </a:extLst>
              </a:tr>
              <a:tr h="167609">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735885803"/>
                  </a:ext>
                </a:extLst>
              </a:tr>
              <a:tr h="30169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330807422"/>
                  </a:ext>
                </a:extLst>
              </a:tr>
              <a:tr h="343598">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Liaison with IEEE PES PSCC S6 Task Force: "Standards for integrating Home Automation IoT to Power Utilities Communication System"  (response from S6 TF)</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85888085"/>
                  </a:ext>
                </a:extLst>
              </a:tr>
              <a:tr h="227948">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6704" marR="6704" marT="6704" marB="0"/>
                </a:tc>
                <a:tc>
                  <a:txBody>
                    <a:bodyPr/>
                    <a:lstStyle/>
                    <a:p>
                      <a:pPr algn="l" fontAlgn="t"/>
                      <a:r>
                        <a:rPr lang="en-US" sz="1000" u="none" strike="noStrike">
                          <a:effectLst/>
                        </a:rPr>
                        <a:t>Discuss IEC SEG8 Liaison Opportunity</a:t>
                      </a:r>
                      <a:endParaRPr lang="en-US" sz="1000" b="0" i="0" u="none" strike="noStrike">
                        <a:solidFill>
                          <a:srgbClr val="000000"/>
                        </a:solidFill>
                        <a:effectLst/>
                        <a:latin typeface="Times New Roman" panose="02020603050405020304" pitchFamily="18" charset="0"/>
                      </a:endParaRPr>
                    </a:p>
                  </a:txBody>
                  <a:tcPr marL="6704" marR="6704" marT="6704" marB="0"/>
                </a:tc>
                <a:tc>
                  <a:txBody>
                    <a:bodyPr/>
                    <a:lstStyle/>
                    <a:p>
                      <a:pPr algn="l" fontAlgn="t"/>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tc>
                <a:tc>
                  <a:txBody>
                    <a:bodyPr/>
                    <a:lstStyle/>
                    <a:p>
                      <a:pPr algn="r" fontAlgn="t"/>
                      <a:r>
                        <a:rPr lang="en-US" sz="900" u="none" strike="noStrike">
                          <a:effectLst/>
                        </a:rPr>
                        <a:t>20</a:t>
                      </a:r>
                      <a:endParaRPr lang="en-US" sz="900" b="0" i="0" u="none" strike="noStrike">
                        <a:solidFill>
                          <a:srgbClr val="000000"/>
                        </a:solidFill>
                        <a:effectLst/>
                        <a:latin typeface="Times New Roman1"/>
                      </a:endParaRPr>
                    </a:p>
                  </a:txBody>
                  <a:tcPr marL="6704" marR="6704" marT="6704" marB="0"/>
                </a:tc>
                <a:tc>
                  <a:txBody>
                    <a:bodyPr/>
                    <a:lstStyle/>
                    <a:p>
                      <a:pPr algn="r" fontAlgn="t"/>
                      <a:r>
                        <a:rPr lang="en-US" sz="1000" u="none" strike="noStrike">
                          <a:effectLst/>
                        </a:rPr>
                        <a:t>4:50 PM</a:t>
                      </a:r>
                      <a:endParaRPr lang="en-US" sz="1000" b="0" i="0" u="none" strike="noStrike">
                        <a:solidFill>
                          <a:srgbClr val="000000"/>
                        </a:solidFill>
                        <a:effectLst/>
                        <a:latin typeface="Times New Roman1"/>
                      </a:endParaRPr>
                    </a:p>
                  </a:txBody>
                  <a:tcPr marL="6704" marR="6704" marT="6704" marB="0"/>
                </a:tc>
                <a:extLst>
                  <a:ext uri="{0D108BD9-81ED-4DB2-BD59-A6C34878D82A}">
                    <a16:rowId xmlns:a16="http://schemas.microsoft.com/office/drawing/2014/main" val="2536754737"/>
                  </a:ext>
                </a:extLst>
              </a:tr>
              <a:tr h="167609">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802.11ah and 802.15.4g (SUN) coexistence (follow up discussion from 802.19 AM2 IG)</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5:10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784150551"/>
                  </a:ext>
                </a:extLst>
              </a:tr>
              <a:tr h="174313">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Recess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233406645"/>
                  </a:ext>
                </a:extLst>
              </a:tr>
              <a:tr h="201131">
                <a:tc>
                  <a:txBody>
                    <a:bodyPr/>
                    <a:lstStyle/>
                    <a:p>
                      <a:pPr algn="ctr" fontAlgn="t"/>
                      <a:endParaRPr lang="en-US" sz="1000" b="0" i="0" u="none" strike="noStrike">
                        <a:solidFill>
                          <a:srgbClr val="000000"/>
                        </a:solidFill>
                        <a:effectLst/>
                        <a:latin typeface="Times New Roman1"/>
                      </a:endParaRPr>
                    </a:p>
                  </a:txBody>
                  <a:tcPr marL="6704" marR="6704" marT="6704" marB="0"/>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99669705"/>
                  </a:ext>
                </a:extLst>
              </a:tr>
              <a:tr h="167609">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6704" marR="6704" marT="6704"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9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609623166"/>
                  </a:ext>
                </a:extLst>
              </a:tr>
              <a:tr h="167609">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Call to Order</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71614500"/>
                  </a:ext>
                </a:extLst>
              </a:tr>
              <a:tr h="167609">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Discussion on 802.1CF OmniRan for vertical applications (March presentation)</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20</a:t>
                      </a:r>
                      <a:endParaRPr lang="en-US" sz="1000" b="0" i="0" u="none" strike="noStrike">
                        <a:solidFill>
                          <a:srgbClr val="000000"/>
                        </a:solidFill>
                        <a:effectLst/>
                        <a:latin typeface="Calibri" panose="020F0502020204030204" pitchFamily="34" charset="0"/>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560085720"/>
                  </a:ext>
                </a:extLst>
              </a:tr>
              <a:tr h="167609">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Presentation and discsussion on NENDICA   (TBC)</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Marks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326938276"/>
                  </a:ext>
                </a:extLst>
              </a:tr>
              <a:tr h="167609">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Review comments and feedback from IEEE editors on Sub 1-GHz white paper</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291362662"/>
                  </a:ext>
                </a:extLst>
              </a:tr>
              <a:tr h="167609">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New project and activities review</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173062521"/>
                  </a:ext>
                </a:extLst>
              </a:tr>
              <a:tr h="184370">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30</a:t>
                      </a:r>
                      <a:endParaRPr lang="en-US" sz="1000" b="0" i="0" u="none" strike="noStrike">
                        <a:solidFill>
                          <a:srgbClr val="000000"/>
                        </a:solidFill>
                        <a:effectLst/>
                        <a:latin typeface="Calibri" panose="020F0502020204030204" pitchFamily="34" charset="0"/>
                      </a:endParaRPr>
                    </a:p>
                  </a:txBody>
                  <a:tcPr marL="6704" marR="6704" marT="6704" marB="0" anchor="b"/>
                </a:tc>
                <a:tc>
                  <a:txBody>
                    <a:bodyPr/>
                    <a:lstStyle/>
                    <a:p>
                      <a:pPr algn="r" fontAlgn="b"/>
                      <a:r>
                        <a:rPr lang="en-US" sz="1000" u="none" strike="noStrike">
                          <a:effectLst/>
                        </a:rPr>
                        <a:t>5:10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686346730"/>
                  </a:ext>
                </a:extLst>
              </a:tr>
              <a:tr h="160905">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802.24 TAG Closing and AOB</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6704" marR="6704" marT="6704" marB="0" anchor="b"/>
                </a:tc>
                <a:extLst>
                  <a:ext uri="{0D108BD9-81ED-4DB2-BD59-A6C34878D82A}">
                    <a16:rowId xmlns:a16="http://schemas.microsoft.com/office/drawing/2014/main" val="293139121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March minutes</a:t>
            </a:r>
          </a:p>
          <a:p>
            <a:pPr lvl="1"/>
            <a:r>
              <a:rPr lang="en-US" dirty="0"/>
              <a:t>24-18-0010r0 </a:t>
            </a:r>
          </a:p>
          <a:p>
            <a:pPr lvl="1"/>
            <a:endParaRPr lang="en-US" dirty="0"/>
          </a:p>
          <a:p>
            <a:pPr lvl="1"/>
            <a:endParaRPr lang="en-US" dirty="0"/>
          </a:p>
          <a:p>
            <a:r>
              <a:rPr lang="en-US" dirty="0"/>
              <a:t>TAG Action Items from March:</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77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1"/>
            <a:r>
              <a:rPr lang="en-US" dirty="0"/>
              <a:t>802.24 will initiate the liaison request</a:t>
            </a:r>
          </a:p>
          <a:p>
            <a:pPr lvl="2"/>
            <a:r>
              <a:rPr lang="en-US" dirty="0"/>
              <a:t>Draft a formal liaison statement with areas of collaboration and exchange.</a:t>
            </a:r>
          </a:p>
          <a:p>
            <a:pPr lvl="2"/>
            <a:r>
              <a:rPr lang="en-US" dirty="0"/>
              <a:t>Point of contact: IoT Market Segment Task Group</a:t>
            </a:r>
          </a:p>
          <a:p>
            <a:pPr lvl="2"/>
            <a:r>
              <a:rPr lang="en-US" dirty="0"/>
              <a:t>Challenges – information exchange will need to be cleared of default confidentiality of WFA documents. </a:t>
            </a:r>
          </a:p>
          <a:p>
            <a:r>
              <a:rPr lang="en-US" dirty="0"/>
              <a:t>Plan:</a:t>
            </a:r>
          </a:p>
          <a:p>
            <a:pPr lvl="1"/>
            <a:r>
              <a:rPr lang="en-US" dirty="0"/>
              <a:t>802.24 to draft and approve liaison request at this meeting, to have it approved by WFA in their June Meeting.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30737</TotalTime>
  <Words>1709</Words>
  <Application>Microsoft Office PowerPoint</Application>
  <PresentationFormat>On-screen Show (4:3)</PresentationFormat>
  <Paragraphs>325</Paragraphs>
  <Slides>23</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MS Gothic</vt:lpstr>
      <vt:lpstr>MS PGothic</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802.24-18-0012r0</vt:lpstr>
      <vt:lpstr>Guidelines for IEEE-SA Meetings</vt:lpstr>
      <vt:lpstr>Participation in IEEE 802 Meetings</vt:lpstr>
      <vt:lpstr>Administration</vt:lpstr>
      <vt:lpstr>Monday: 802.24 TAG</vt:lpstr>
      <vt:lpstr>Liaison </vt:lpstr>
      <vt:lpstr>Tuesday 802.24.1</vt:lpstr>
      <vt:lpstr>ITU and Radio Regulatory Items</vt:lpstr>
      <vt:lpstr>New Liaison Possibility</vt:lpstr>
      <vt:lpstr>Discussion</vt:lpstr>
      <vt:lpstr>IEEE PSCC TF S6 </vt:lpstr>
      <vt:lpstr>802.15.4g and 802.11ah Coexistence</vt:lpstr>
      <vt:lpstr>Wednesday 802.24.1 Smart Grid TG</vt:lpstr>
      <vt:lpstr>Review of March Presentation</vt:lpstr>
      <vt:lpstr>Sub 1 GHz White Paper</vt:lpstr>
      <vt:lpstr>Future Opportunities Tracking</vt:lpstr>
      <vt:lpstr>Future Opportunities Tracking</vt:lpstr>
      <vt:lpstr>Other Future Opportunities</vt:lpstr>
      <vt:lpstr>TSN White Paper</vt:lpstr>
      <vt:lpstr>TSN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495</cp:revision>
  <cp:lastPrinted>1998-02-10T13:28:06Z</cp:lastPrinted>
  <dcterms:created xsi:type="dcterms:W3CDTF">2015-05-13T21:49:41Z</dcterms:created>
  <dcterms:modified xsi:type="dcterms:W3CDTF">2018-05-07T06:03:59Z</dcterms:modified>
</cp:coreProperties>
</file>