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8" r:id="rId2"/>
    <p:sldId id="394" r:id="rId3"/>
    <p:sldId id="285" r:id="rId4"/>
    <p:sldId id="414" r:id="rId5"/>
    <p:sldId id="418" r:id="rId6"/>
    <p:sldId id="259" r:id="rId7"/>
    <p:sldId id="270" r:id="rId8"/>
    <p:sldId id="422" r:id="rId9"/>
    <p:sldId id="325" r:id="rId10"/>
    <p:sldId id="415" r:id="rId11"/>
    <p:sldId id="439" r:id="rId12"/>
    <p:sldId id="440" r:id="rId13"/>
    <p:sldId id="416" r:id="rId14"/>
    <p:sldId id="433" r:id="rId15"/>
    <p:sldId id="396" r:id="rId16"/>
    <p:sldId id="438" r:id="rId17"/>
    <p:sldId id="434" r:id="rId18"/>
    <p:sldId id="441" r:id="rId19"/>
    <p:sldId id="442" r:id="rId20"/>
    <p:sldId id="443" r:id="rId21"/>
    <p:sldId id="444" r:id="rId22"/>
    <p:sldId id="406" r:id="rId23"/>
    <p:sldId id="391"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455" autoAdjust="0"/>
    <p:restoredTop sz="94099" autoAdjust="0"/>
  </p:normalViewPr>
  <p:slideViewPr>
    <p:cSldViewPr>
      <p:cViewPr varScale="1">
        <p:scale>
          <a:sx n="94" d="100"/>
          <a:sy n="94" d="100"/>
        </p:scale>
        <p:origin x="326" y="91"/>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2114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1154113" y="701675"/>
            <a:ext cx="4625975"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1154113" y="701675"/>
            <a:ext cx="4625975"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802.24-18-0013r0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May 2018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24/dcn/17/24-17-0006-11-sgtg-tsn-utility-applications-white-pape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May 2018 Meeting</a:t>
            </a:r>
          </a:p>
          <a:p>
            <a:endParaRPr lang="en-US" dirty="0"/>
          </a:p>
          <a:p>
            <a:r>
              <a:rPr lang="en-US" dirty="0"/>
              <a:t>Warsaw, Poland</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399"/>
            <a:ext cx="7772400" cy="4799013"/>
          </a:xfrm>
        </p:spPr>
        <p:txBody>
          <a:bodyPr>
            <a:normAutofit/>
          </a:bodyPr>
          <a:lstStyle/>
          <a:p>
            <a:pPr marL="457200" lvl="1" indent="0">
              <a:buNone/>
            </a:pPr>
            <a:endParaRPr lang="en-US" dirty="0"/>
          </a:p>
          <a:p>
            <a:r>
              <a:rPr lang="en-US" dirty="0"/>
              <a:t>Update from 802.18</a:t>
            </a:r>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10</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New Liaison Possibility</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lstStyle/>
          <a:p>
            <a:r>
              <a:rPr lang="en-US" dirty="0"/>
              <a:t>Should we establish a liaison with IEC SEG8?</a:t>
            </a:r>
          </a:p>
          <a:p>
            <a:r>
              <a:rPr lang="en-US" dirty="0"/>
              <a:t>Scope of SEG8:</a:t>
            </a:r>
          </a:p>
          <a:p>
            <a:pPr lvl="1"/>
            <a:r>
              <a:rPr lang="en-US" dirty="0"/>
              <a:t>Assess, provide an overview and prioritization of the evolution of technical development and standardization in the field of communication technologies and architectures</a:t>
            </a:r>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989633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64575-0AEF-4E41-8306-9E5823851DE8}"/>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8A00E972-6883-45B0-B082-7D2DB74D4895}"/>
              </a:ext>
            </a:extLst>
          </p:cNvPr>
          <p:cNvSpPr>
            <a:spLocks noGrp="1"/>
          </p:cNvSpPr>
          <p:nvPr>
            <p:ph idx="1"/>
          </p:nvPr>
        </p:nvSpPr>
        <p:spPr/>
        <p:txBody>
          <a:bodyPr/>
          <a:lstStyle/>
          <a:p>
            <a:r>
              <a:rPr lang="en-US" dirty="0"/>
              <a:t>Opportunity to provide input on 802 standards?</a:t>
            </a:r>
          </a:p>
          <a:p>
            <a:endParaRPr lang="en-US" dirty="0"/>
          </a:p>
          <a:p>
            <a:endParaRPr lang="en-US" dirty="0"/>
          </a:p>
        </p:txBody>
      </p:sp>
      <p:sp>
        <p:nvSpPr>
          <p:cNvPr id="4" name="Footer Placeholder 3">
            <a:extLst>
              <a:ext uri="{FF2B5EF4-FFF2-40B4-BE49-F238E27FC236}">
                <a16:creationId xmlns:a16="http://schemas.microsoft.com/office/drawing/2014/main" id="{99C12EA3-C65E-434C-AA97-6D925A72A0C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CDB8579-1C0E-4CCB-B4F6-F0E994F6BFB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90863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ADFC0-6471-475F-8AFC-DEC153DAFF37}"/>
              </a:ext>
            </a:extLst>
          </p:cNvPr>
          <p:cNvSpPr>
            <a:spLocks noGrp="1"/>
          </p:cNvSpPr>
          <p:nvPr>
            <p:ph type="title"/>
          </p:nvPr>
        </p:nvSpPr>
        <p:spPr/>
        <p:txBody>
          <a:bodyPr/>
          <a:lstStyle/>
          <a:p>
            <a:r>
              <a:rPr lang="en-US" b="1" dirty="0"/>
              <a:t>IEEE PSCC TF S6 </a:t>
            </a:r>
          </a:p>
        </p:txBody>
      </p:sp>
      <p:sp>
        <p:nvSpPr>
          <p:cNvPr id="3" name="Content Placeholder 2">
            <a:extLst>
              <a:ext uri="{FF2B5EF4-FFF2-40B4-BE49-F238E27FC236}">
                <a16:creationId xmlns:a16="http://schemas.microsoft.com/office/drawing/2014/main" id="{10EB3EF5-7698-4C1E-9512-E29AA4A1B435}"/>
              </a:ext>
            </a:extLst>
          </p:cNvPr>
          <p:cNvSpPr>
            <a:spLocks noGrp="1"/>
          </p:cNvSpPr>
          <p:nvPr>
            <p:ph idx="1"/>
          </p:nvPr>
        </p:nvSpPr>
        <p:spPr/>
        <p:txBody>
          <a:bodyPr>
            <a:normAutofit fontScale="92500" lnSpcReduction="20000"/>
          </a:bodyPr>
          <a:lstStyle/>
          <a:p>
            <a:r>
              <a:rPr lang="en-US" b="1" dirty="0"/>
              <a:t>January 2018 Study Report – "Standards for integrating Home Automation IoT to Power Utilities Communication Systems“</a:t>
            </a:r>
          </a:p>
          <a:p>
            <a:endParaRPr lang="en-US" dirty="0"/>
          </a:p>
          <a:p>
            <a:r>
              <a:rPr lang="en-US" dirty="0"/>
              <a:t>TAG comments and contributions from March plenary meeting have been provided back to TF S6 chair</a:t>
            </a:r>
          </a:p>
          <a:p>
            <a:pPr lvl="1"/>
            <a:r>
              <a:rPr lang="en-US" dirty="0"/>
              <a:t>TF S6 is meeting this week, so potentially feedback could be received by email</a:t>
            </a:r>
          </a:p>
          <a:p>
            <a:endParaRPr lang="en-US" dirty="0"/>
          </a:p>
        </p:txBody>
      </p:sp>
      <p:sp>
        <p:nvSpPr>
          <p:cNvPr id="4" name="Footer Placeholder 3">
            <a:extLst>
              <a:ext uri="{FF2B5EF4-FFF2-40B4-BE49-F238E27FC236}">
                <a16:creationId xmlns:a16="http://schemas.microsoft.com/office/drawing/2014/main" id="{C832729C-6FF7-4CF6-AE3D-D926D55564C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EC5294-F6F2-4792-A139-8602C6E8FF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442951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685800" y="1981200"/>
            <a:ext cx="7772400" cy="4114800"/>
          </a:xfrm>
        </p:spPr>
        <p:txBody>
          <a:bodyPr/>
          <a:lstStyle/>
          <a:p>
            <a:r>
              <a:rPr lang="en-US" dirty="0"/>
              <a:t>Review AM2 IG session discussion in 802.19 and any follow up</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802.24.1</a:t>
            </a:r>
            <a:br>
              <a:rPr lang="en-US" dirty="0"/>
            </a:br>
            <a:r>
              <a:rPr lang="en-US"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E630D7B-4776-43CD-B3CD-2981198AE6FC}"/>
              </a:ext>
            </a:extLst>
          </p:cNvPr>
          <p:cNvSpPr>
            <a:spLocks noGrp="1"/>
          </p:cNvSpPr>
          <p:nvPr>
            <p:ph type="title"/>
          </p:nvPr>
        </p:nvSpPr>
        <p:spPr/>
        <p:txBody>
          <a:bodyPr/>
          <a:lstStyle/>
          <a:p>
            <a:r>
              <a:rPr lang="en-US" dirty="0"/>
              <a:t>Review of March Presentation</a:t>
            </a:r>
          </a:p>
        </p:txBody>
      </p:sp>
      <p:sp>
        <p:nvSpPr>
          <p:cNvPr id="7" name="Content Placeholder 6">
            <a:extLst>
              <a:ext uri="{FF2B5EF4-FFF2-40B4-BE49-F238E27FC236}">
                <a16:creationId xmlns:a16="http://schemas.microsoft.com/office/drawing/2014/main" id="{771122C9-A9E3-417F-A099-90B95940F0DC}"/>
              </a:ext>
            </a:extLst>
          </p:cNvPr>
          <p:cNvSpPr>
            <a:spLocks noGrp="1"/>
          </p:cNvSpPr>
          <p:nvPr>
            <p:ph idx="1"/>
          </p:nvPr>
        </p:nvSpPr>
        <p:spPr/>
        <p:txBody>
          <a:bodyPr>
            <a:normAutofit lnSpcReduction="10000"/>
          </a:bodyPr>
          <a:lstStyle/>
          <a:p>
            <a:r>
              <a:rPr lang="en-US" dirty="0"/>
              <a:t> IEEE P802.1CF for vertical applications</a:t>
            </a:r>
          </a:p>
          <a:p>
            <a:endParaRPr lang="en-US" dirty="0"/>
          </a:p>
          <a:p>
            <a:r>
              <a:rPr lang="en-US" dirty="0"/>
              <a:t>Source:</a:t>
            </a:r>
          </a:p>
          <a:p>
            <a:pPr lvl="1"/>
            <a:r>
              <a:rPr lang="en-US" dirty="0"/>
              <a:t>IEEE 802.1 </a:t>
            </a:r>
            <a:r>
              <a:rPr lang="en-US" dirty="0" err="1"/>
              <a:t>OmniRAN</a:t>
            </a:r>
            <a:r>
              <a:rPr lang="en-US" dirty="0"/>
              <a:t> TG</a:t>
            </a:r>
          </a:p>
          <a:p>
            <a:pPr lvl="2"/>
            <a:r>
              <a:rPr lang="en-US" dirty="0"/>
              <a:t>Chair: Max Riegel (Nokia Bell Labs)</a:t>
            </a:r>
          </a:p>
          <a:p>
            <a:pPr lvl="2"/>
            <a:r>
              <a:rPr lang="en-US" dirty="0"/>
              <a:t>2018-03-08</a:t>
            </a:r>
          </a:p>
          <a:p>
            <a:r>
              <a:rPr lang="en-US" dirty="0"/>
              <a:t>Discussion on collaboration for vertical applications. </a:t>
            </a:r>
          </a:p>
          <a:p>
            <a:endParaRPr lang="en-US" dirty="0"/>
          </a:p>
        </p:txBody>
      </p:sp>
      <p:sp>
        <p:nvSpPr>
          <p:cNvPr id="4" name="Footer Placeholder 3">
            <a:extLst>
              <a:ext uri="{FF2B5EF4-FFF2-40B4-BE49-F238E27FC236}">
                <a16:creationId xmlns:a16="http://schemas.microsoft.com/office/drawing/2014/main" id="{D0BCC0EB-74A5-4EEB-BD6A-6FEE4DE54B0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6FC12F7-27B8-48B5-A03D-D5BAD5126D5F}"/>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16</a:t>
            </a:fld>
            <a:endParaRPr lang="en-US" altLang="en-US"/>
          </a:p>
        </p:txBody>
      </p:sp>
    </p:spTree>
    <p:extLst>
      <p:ext uri="{BB962C8B-B14F-4D97-AF65-F5344CB8AC3E}">
        <p14:creationId xmlns:p14="http://schemas.microsoft.com/office/powerpoint/2010/main" val="3392647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6DCB1A-D509-4D1C-AA96-FDAEEBF05BE1}"/>
              </a:ext>
            </a:extLst>
          </p:cNvPr>
          <p:cNvSpPr>
            <a:spLocks noGrp="1"/>
          </p:cNvSpPr>
          <p:nvPr>
            <p:ph type="title"/>
          </p:nvPr>
        </p:nvSpPr>
        <p:spPr/>
        <p:txBody>
          <a:bodyPr/>
          <a:lstStyle/>
          <a:p>
            <a:r>
              <a:rPr lang="en-US" dirty="0"/>
              <a:t>Sub 1 GHz White Paper</a:t>
            </a:r>
          </a:p>
        </p:txBody>
      </p:sp>
      <p:sp>
        <p:nvSpPr>
          <p:cNvPr id="7" name="Content Placeholder 6">
            <a:extLst>
              <a:ext uri="{FF2B5EF4-FFF2-40B4-BE49-F238E27FC236}">
                <a16:creationId xmlns:a16="http://schemas.microsoft.com/office/drawing/2014/main" id="{211B85AB-81DD-455A-A196-976D64F74796}"/>
              </a:ext>
            </a:extLst>
          </p:cNvPr>
          <p:cNvSpPr>
            <a:spLocks noGrp="1"/>
          </p:cNvSpPr>
          <p:nvPr>
            <p:ph idx="1"/>
          </p:nvPr>
        </p:nvSpPr>
        <p:spPr/>
        <p:txBody>
          <a:bodyPr/>
          <a:lstStyle/>
          <a:p>
            <a:r>
              <a:rPr lang="en-US" dirty="0"/>
              <a:t>Resolve comments prior to IEEE publication</a:t>
            </a:r>
          </a:p>
          <a:p>
            <a:endParaRPr lang="en-US" dirty="0"/>
          </a:p>
          <a:p>
            <a:r>
              <a:rPr lang="en-US" dirty="0"/>
              <a:t>Review “802.24 TAG white paper_edits.docx”</a:t>
            </a:r>
          </a:p>
          <a:p>
            <a:pPr lvl="1"/>
            <a:r>
              <a:rPr lang="en-US" dirty="0"/>
              <a:t>Continue addressing comments and questions</a:t>
            </a:r>
          </a:p>
        </p:txBody>
      </p:sp>
      <p:sp>
        <p:nvSpPr>
          <p:cNvPr id="4" name="Footer Placeholder 3">
            <a:extLst>
              <a:ext uri="{FF2B5EF4-FFF2-40B4-BE49-F238E27FC236}">
                <a16:creationId xmlns:a16="http://schemas.microsoft.com/office/drawing/2014/main" id="{3E707001-182D-4265-9072-6A55FD61BF2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0FCC284-616B-49DF-8476-FE0CD288B458}"/>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17</a:t>
            </a:fld>
            <a:endParaRPr lang="en-US" altLang="en-US"/>
          </a:p>
        </p:txBody>
      </p:sp>
    </p:spTree>
    <p:extLst>
      <p:ext uri="{BB962C8B-B14F-4D97-AF65-F5344CB8AC3E}">
        <p14:creationId xmlns:p14="http://schemas.microsoft.com/office/powerpoint/2010/main" val="1059671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p:txBody>
          <a:bodyPr>
            <a:normAutofit/>
          </a:bodyPr>
          <a:lstStyle/>
          <a:p>
            <a:r>
              <a:rPr lang="en-US" dirty="0"/>
              <a:t>802.24 white paper on </a:t>
            </a:r>
            <a:r>
              <a:rPr lang="en-US" dirty="0" err="1"/>
              <a:t>IoT</a:t>
            </a:r>
            <a:r>
              <a:rPr lang="en-US" dirty="0"/>
              <a:t> and P2413?  </a:t>
            </a:r>
          </a:p>
          <a:p>
            <a:pPr lvl="1"/>
            <a:r>
              <a:rPr lang="en-US" dirty="0"/>
              <a:t>Maybe more towards completion of P2413? What is the level of maturity?</a:t>
            </a:r>
          </a:p>
          <a:p>
            <a:pPr lvl="1"/>
            <a:r>
              <a:rPr lang="en-US" dirty="0"/>
              <a:t>Agnostic to underlying communications, but applicable to all 802 standards. </a:t>
            </a:r>
          </a:p>
          <a:p>
            <a:pPr lvl="1"/>
            <a:r>
              <a:rPr lang="en-US" dirty="0"/>
              <a:t>Highlight the relationship between P2413 and 802 standards.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3795643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a:xfrm>
            <a:off x="685800" y="1447801"/>
            <a:ext cx="7772400" cy="5027612"/>
          </a:xfrm>
        </p:spPr>
        <p:txBody>
          <a:bodyPr>
            <a:normAutofit fontScale="55000" lnSpcReduction="20000"/>
          </a:bodyPr>
          <a:lstStyle/>
          <a:p>
            <a:r>
              <a:rPr lang="en-US" dirty="0"/>
              <a:t>802.15.12 ULI</a:t>
            </a:r>
          </a:p>
          <a:p>
            <a:pPr lvl="1"/>
            <a:r>
              <a:rPr lang="en-US" dirty="0"/>
              <a:t>Incorporating features from 802.15.9 RP which are currently used in utility networking into ULI standard</a:t>
            </a:r>
          </a:p>
          <a:p>
            <a:pPr lvl="1"/>
            <a:r>
              <a:rPr lang="en-US" dirty="0"/>
              <a:t>Some other areas of potential interest</a:t>
            </a:r>
          </a:p>
          <a:p>
            <a:pPr lvl="1"/>
            <a:r>
              <a:rPr lang="en-US" dirty="0"/>
              <a:t>ULI is still in early phase – when is the right time?</a:t>
            </a:r>
          </a:p>
          <a:p>
            <a:pPr lvl="1"/>
            <a:r>
              <a:rPr lang="en-US" dirty="0"/>
              <a:t>Develop use cases and examples of an integrated multi-802 network including 802.15</a:t>
            </a:r>
          </a:p>
          <a:p>
            <a:endParaRPr lang="en-US" dirty="0"/>
          </a:p>
          <a:p>
            <a:r>
              <a:rPr lang="en-US" dirty="0"/>
              <a:t>802.15.4s SMR – spectrum management resources</a:t>
            </a:r>
          </a:p>
          <a:p>
            <a:pPr lvl="1"/>
            <a:r>
              <a:rPr lang="en-US" dirty="0"/>
              <a:t>Can 802.24 provide an input with respect to Smart Grid or IoT? </a:t>
            </a:r>
          </a:p>
          <a:p>
            <a:pPr lvl="2"/>
            <a:r>
              <a:rPr lang="en-US" dirty="0"/>
              <a:t>IEC 65C WG 17 dealing with coexistence management and spectrum policy</a:t>
            </a:r>
          </a:p>
          <a:p>
            <a:pPr lvl="2"/>
            <a:r>
              <a:rPr lang="en-US" dirty="0"/>
              <a:t>ETSI TCRRS  reconfigurable radio systems</a:t>
            </a:r>
          </a:p>
          <a:p>
            <a:pPr lvl="2"/>
            <a:r>
              <a:rPr lang="en-US" dirty="0"/>
              <a:t>ETSI TCERM WG 41 – defining a central coordination point to handle spectrum.</a:t>
            </a:r>
          </a:p>
          <a:p>
            <a:pPr lvl="3"/>
            <a:r>
              <a:rPr lang="en-US" dirty="0"/>
              <a:t>Sharing and increasing coexistence and providing better </a:t>
            </a:r>
            <a:r>
              <a:rPr lang="en-US" dirty="0" err="1"/>
              <a:t>QoS</a:t>
            </a:r>
            <a:r>
              <a:rPr lang="en-US" dirty="0"/>
              <a:t> </a:t>
            </a:r>
          </a:p>
          <a:p>
            <a:pPr lvl="1"/>
            <a:r>
              <a:rPr lang="en-US" dirty="0"/>
              <a:t>Notes for topics:</a:t>
            </a:r>
          </a:p>
          <a:p>
            <a:pPr lvl="2"/>
            <a:r>
              <a:rPr lang="en-US" dirty="0"/>
              <a:t>May be useful for dynamic radio management identified by utilities as import for future network deployments</a:t>
            </a:r>
          </a:p>
          <a:p>
            <a:pPr lvl="2"/>
            <a:r>
              <a:rPr lang="en-US" dirty="0"/>
              <a:t>4s resource management is defined, but not how they are used</a:t>
            </a:r>
          </a:p>
          <a:p>
            <a:pPr lvl="2"/>
            <a:r>
              <a:rPr lang="en-US" dirty="0"/>
              <a:t>White paper could cover how adaptation and resource management are accomplished.</a:t>
            </a:r>
          </a:p>
          <a:p>
            <a:pPr lvl="2"/>
            <a:r>
              <a:rPr lang="en-US" dirty="0"/>
              <a:t>Including use of metrics for management.  Cross-standard application of metrics</a:t>
            </a:r>
          </a:p>
          <a:p>
            <a:pPr lvl="2"/>
            <a:r>
              <a:rPr lang="en-US" dirty="0"/>
              <a:t>Dynamic adaptability of 802.15.4 networks in the same spectrum as other 802 standards</a:t>
            </a:r>
          </a:p>
          <a:p>
            <a:pPr lvl="2"/>
            <a:r>
              <a:rPr lang="en-US" dirty="0"/>
              <a:t>Compare and contrast with link adaptation in other 802 standards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0492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6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solidFill>
                  <a:schemeClr val="bg1">
                    <a:lumMod val="75000"/>
                  </a:schemeClr>
                </a:solidFill>
              </a:rPr>
              <a:t>802.24.2	IoT TG			Chris </a:t>
            </a:r>
            <a:r>
              <a:rPr lang="en-US" altLang="en-US" dirty="0" err="1">
                <a:solidFill>
                  <a:schemeClr val="bg1">
                    <a:lumMod val="75000"/>
                  </a:schemeClr>
                </a:solidFill>
              </a:rPr>
              <a:t>DiMinico</a:t>
            </a:r>
            <a:endParaRPr lang="en-US" altLang="en-US" dirty="0">
              <a:solidFill>
                <a:schemeClr val="bg1">
                  <a:lumMod val="75000"/>
                </a:schemeClr>
              </a:solidFill>
            </a:endParaRPr>
          </a:p>
          <a:p>
            <a:r>
              <a:rPr lang="en-US" altLang="en-US" dirty="0"/>
              <a:t>28 Voting Members</a:t>
            </a:r>
          </a:p>
          <a:p>
            <a:pPr marL="342900" lvl="1" indent="-342900">
              <a:buFontTx/>
              <a:buChar char="•"/>
            </a:pPr>
            <a:r>
              <a:rPr lang="en-US" altLang="en-US" dirty="0"/>
              <a:t>Agenda: 	</a:t>
            </a:r>
            <a:r>
              <a:rPr lang="en-US" dirty="0"/>
              <a:t>24-18-0012-00-0000</a:t>
            </a:r>
            <a:endParaRPr lang="en-US" altLang="en-US" dirty="0"/>
          </a:p>
          <a:p>
            <a:r>
              <a:rPr lang="en-US" altLang="en-US" dirty="0"/>
              <a:t>Meetings for the Week</a:t>
            </a:r>
          </a:p>
          <a:p>
            <a:pPr lvl="1"/>
            <a:r>
              <a:rPr lang="en-US" altLang="en-US" dirty="0"/>
              <a:t>Tuesday PM2		24.1	</a:t>
            </a:r>
          </a:p>
          <a:p>
            <a:pPr lvl="1"/>
            <a:r>
              <a:rPr lang="en-US" altLang="en-US" dirty="0"/>
              <a:t>Wednesday PM2		24.1</a:t>
            </a:r>
            <a:endParaRPr lang="en-US" altLang="en-US" dirty="0">
              <a:highlight>
                <a:srgbClr val="FFFF00"/>
              </a:highlight>
            </a:endParaRPr>
          </a:p>
          <a:p>
            <a:pPr lvl="1"/>
            <a:endParaRPr lang="en-US" altLang="en-US" dirty="0"/>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24041786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Future Opportunities</a:t>
            </a:r>
          </a:p>
        </p:txBody>
      </p:sp>
      <p:sp>
        <p:nvSpPr>
          <p:cNvPr id="3" name="Content Placeholder 2"/>
          <p:cNvSpPr>
            <a:spLocks noGrp="1"/>
          </p:cNvSpPr>
          <p:nvPr>
            <p:ph idx="1"/>
          </p:nvPr>
        </p:nvSpPr>
        <p:spPr>
          <a:xfrm>
            <a:off x="685800" y="1600200"/>
            <a:ext cx="7772400" cy="4495800"/>
          </a:xfrm>
        </p:spPr>
        <p:txBody>
          <a:bodyPr>
            <a:normAutofit fontScale="47500" lnSpcReduction="20000"/>
          </a:bodyPr>
          <a:lstStyle/>
          <a:p>
            <a:r>
              <a:rPr lang="en-US" dirty="0"/>
              <a:t>LPWAN</a:t>
            </a:r>
          </a:p>
          <a:p>
            <a:pPr lvl="1"/>
            <a:r>
              <a:rPr lang="en-US" dirty="0"/>
              <a:t>Amendment to 802.15.4, utilizing pieces for LPWAN</a:t>
            </a:r>
          </a:p>
          <a:p>
            <a:pPr lvl="1"/>
            <a:r>
              <a:rPr lang="en-US" dirty="0"/>
              <a:t>An 802-based alternative to proprietary LPWAN’s</a:t>
            </a:r>
          </a:p>
          <a:p>
            <a:pPr marL="0" indent="0">
              <a:buNone/>
            </a:pPr>
            <a:endParaRPr lang="en-US" dirty="0"/>
          </a:p>
          <a:p>
            <a:r>
              <a:rPr lang="en-US" dirty="0"/>
              <a:t>See where IG-DEP goes. </a:t>
            </a:r>
          </a:p>
          <a:p>
            <a:pPr lvl="1"/>
            <a:r>
              <a:rPr lang="en-US" dirty="0"/>
              <a:t>Many use cases presented already covered  by 802 standards </a:t>
            </a:r>
          </a:p>
          <a:p>
            <a:pPr lvl="1"/>
            <a:r>
              <a:rPr lang="en-US" dirty="0"/>
              <a:t>Potential application in utility networks for extremely hard to reach endpoints</a:t>
            </a:r>
          </a:p>
          <a:p>
            <a:pPr lvl="1"/>
            <a:r>
              <a:rPr lang="en-US" dirty="0"/>
              <a:t>Extremely low power use cases may be of interest to utility applications</a:t>
            </a:r>
          </a:p>
          <a:p>
            <a:pPr lvl="1"/>
            <a:r>
              <a:rPr lang="en-US" dirty="0"/>
              <a:t>Participation required  to steer to useful work</a:t>
            </a:r>
          </a:p>
          <a:p>
            <a:endParaRPr lang="en-US" dirty="0"/>
          </a:p>
          <a:p>
            <a:r>
              <a:rPr lang="en-US" dirty="0"/>
              <a:t>Applying new bands and channel plans</a:t>
            </a:r>
          </a:p>
          <a:p>
            <a:pPr lvl="1"/>
            <a:r>
              <a:rPr lang="en-US" dirty="0"/>
              <a:t>802.15.4u and 802.15.4v completed. Add bands in various regions for existing 802.15.4 PHYs commonly used in smart grid.</a:t>
            </a:r>
          </a:p>
          <a:p>
            <a:endParaRPr lang="en-US" dirty="0"/>
          </a:p>
          <a:p>
            <a:r>
              <a:rPr lang="en-US" dirty="0"/>
              <a:t>802.15 FANE:  OFDM – </a:t>
            </a:r>
          </a:p>
          <a:p>
            <a:pPr lvl="1"/>
            <a:r>
              <a:rPr lang="en-US" dirty="0"/>
              <a:t>Amendment for 802.15.4: Filling the blanks in the OFDM PHY. </a:t>
            </a:r>
          </a:p>
          <a:p>
            <a:r>
              <a:rPr lang="en-US" dirty="0"/>
              <a:t>802.15 SECN: Security</a:t>
            </a:r>
          </a:p>
          <a:p>
            <a:endParaRPr lang="en-US" dirty="0"/>
          </a:p>
          <a:p>
            <a:pPr lvl="1"/>
            <a:endParaRPr lang="en-US" dirty="0"/>
          </a:p>
          <a:p>
            <a:r>
              <a:rPr lang="en-US" dirty="0"/>
              <a:t>Action:</a:t>
            </a:r>
          </a:p>
          <a:p>
            <a:pPr lvl="1"/>
            <a:r>
              <a:rPr lang="en-US" dirty="0"/>
              <a:t>Late 2018: Plan update of first white paper to address latest amendments of 802.15.4</a:t>
            </a:r>
          </a:p>
          <a:p>
            <a:pPr lvl="1"/>
            <a:endParaRPr lang="en-US" dirty="0"/>
          </a:p>
          <a:p>
            <a:pPr marL="457200" lvl="1"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14788383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White Paper</a:t>
            </a:r>
          </a:p>
        </p:txBody>
      </p:sp>
      <p:sp>
        <p:nvSpPr>
          <p:cNvPr id="3" name="Content Placeholder 2"/>
          <p:cNvSpPr>
            <a:spLocks noGrp="1"/>
          </p:cNvSpPr>
          <p:nvPr>
            <p:ph idx="1"/>
          </p:nvPr>
        </p:nvSpPr>
        <p:spPr/>
        <p:txBody>
          <a:bodyPr>
            <a:normAutofit/>
          </a:bodyPr>
          <a:lstStyle/>
          <a:p>
            <a:endParaRPr lang="en-US" dirty="0"/>
          </a:p>
          <a:p>
            <a:r>
              <a:rPr lang="en-US" dirty="0"/>
              <a:t>Further editing of first section describing utility use cases</a:t>
            </a:r>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29294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White Paper</a:t>
            </a:r>
          </a:p>
        </p:txBody>
      </p:sp>
      <p:sp>
        <p:nvSpPr>
          <p:cNvPr id="3" name="Content Placeholder 2"/>
          <p:cNvSpPr>
            <a:spLocks noGrp="1"/>
          </p:cNvSpPr>
          <p:nvPr>
            <p:ph idx="1"/>
          </p:nvPr>
        </p:nvSpPr>
        <p:spPr>
          <a:xfrm>
            <a:off x="685800" y="1752600"/>
            <a:ext cx="7772400" cy="4343400"/>
          </a:xfrm>
        </p:spPr>
        <p:txBody>
          <a:bodyPr>
            <a:normAutofit fontScale="85000" lnSpcReduction="10000"/>
          </a:bodyPr>
          <a:lstStyle/>
          <a:p>
            <a:r>
              <a:rPr lang="en-US" dirty="0"/>
              <a:t>Review and editing of draft</a:t>
            </a:r>
          </a:p>
          <a:p>
            <a:endParaRPr lang="en-US" dirty="0"/>
          </a:p>
          <a:p>
            <a:r>
              <a:rPr lang="en-US" dirty="0"/>
              <a:t>Updated document </a:t>
            </a:r>
            <a:r>
              <a:rPr lang="en-US" dirty="0">
                <a:hlinkClick r:id="rId2"/>
              </a:rPr>
              <a:t>802.24-17-0006r11 </a:t>
            </a:r>
            <a:r>
              <a:rPr lang="en-US" dirty="0"/>
              <a:t>uploaded to Mentor following March meeting.</a:t>
            </a:r>
          </a:p>
          <a:p>
            <a:endParaRPr lang="en-US" dirty="0"/>
          </a:p>
          <a:p>
            <a:r>
              <a:rPr lang="en-US" dirty="0"/>
              <a:t>Will announce comment collection to 802.24 and 802.1 TSN</a:t>
            </a:r>
          </a:p>
          <a:p>
            <a:endParaRPr lang="en-US" dirty="0"/>
          </a:p>
          <a:p>
            <a:r>
              <a:rPr lang="en-US" dirty="0"/>
              <a:t>Prepare for Teleconference with 802.1 planned for June 14, 10am EDT. </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fontScale="92500" lnSpcReduction="20000"/>
          </a:bodyPr>
          <a:lstStyle/>
          <a:p>
            <a:r>
              <a:rPr lang="en-US" dirty="0"/>
              <a:t>Action Items from this meeting</a:t>
            </a:r>
          </a:p>
          <a:p>
            <a:pPr lvl="1"/>
            <a:endParaRPr lang="en-US" dirty="0"/>
          </a:p>
          <a:p>
            <a:pPr lvl="1"/>
            <a:endParaRPr lang="en-US" dirty="0"/>
          </a:p>
          <a:p>
            <a:endParaRPr lang="en-US" dirty="0"/>
          </a:p>
          <a:p>
            <a:pPr lvl="1"/>
            <a:endParaRPr lang="en-US" dirty="0"/>
          </a:p>
          <a:p>
            <a:pPr lvl="1"/>
            <a:endParaRPr lang="en-US" dirty="0"/>
          </a:p>
          <a:p>
            <a:r>
              <a:rPr lang="en-US" dirty="0"/>
              <a:t>Any New Business?</a:t>
            </a:r>
          </a:p>
          <a:p>
            <a:pPr lvl="1"/>
            <a:r>
              <a:rPr lang="en-US" dirty="0"/>
              <a:t>None</a:t>
            </a:r>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solidFill>
                  <a:srgbClr val="7030A0"/>
                </a:solidFill>
              </a:rPr>
              <a:t>Agenda – 802.24-18-0012r0</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6" name="Table 5">
            <a:extLst>
              <a:ext uri="{FF2B5EF4-FFF2-40B4-BE49-F238E27FC236}">
                <a16:creationId xmlns:a16="http://schemas.microsoft.com/office/drawing/2014/main" id="{A42B851C-FB41-4C2C-9E66-7CAEC1079AB7}"/>
              </a:ext>
            </a:extLst>
          </p:cNvPr>
          <p:cNvGraphicFramePr>
            <a:graphicFrameLocks noGrp="1"/>
          </p:cNvGraphicFramePr>
          <p:nvPr>
            <p:extLst>
              <p:ext uri="{D42A27DB-BD31-4B8C-83A1-F6EECF244321}">
                <p14:modId xmlns:p14="http://schemas.microsoft.com/office/powerpoint/2010/main" val="110977889"/>
              </p:ext>
            </p:extLst>
          </p:nvPr>
        </p:nvGraphicFramePr>
        <p:xfrm>
          <a:off x="381000" y="685800"/>
          <a:ext cx="8382000" cy="5714993"/>
        </p:xfrm>
        <a:graphic>
          <a:graphicData uri="http://schemas.openxmlformats.org/drawingml/2006/table">
            <a:tbl>
              <a:tblPr>
                <a:tableStyleId>{5C22544A-7EE6-4342-B048-85BDC9FD1C3A}</a:tableStyleId>
              </a:tblPr>
              <a:tblGrid>
                <a:gridCol w="638509">
                  <a:extLst>
                    <a:ext uri="{9D8B030D-6E8A-4147-A177-3AD203B41FA5}">
                      <a16:colId xmlns:a16="http://schemas.microsoft.com/office/drawing/2014/main" val="3206164321"/>
                    </a:ext>
                  </a:extLst>
                </a:gridCol>
                <a:gridCol w="5471150">
                  <a:extLst>
                    <a:ext uri="{9D8B030D-6E8A-4147-A177-3AD203B41FA5}">
                      <a16:colId xmlns:a16="http://schemas.microsoft.com/office/drawing/2014/main" val="2626573095"/>
                    </a:ext>
                  </a:extLst>
                </a:gridCol>
                <a:gridCol w="1117391">
                  <a:extLst>
                    <a:ext uri="{9D8B030D-6E8A-4147-A177-3AD203B41FA5}">
                      <a16:colId xmlns:a16="http://schemas.microsoft.com/office/drawing/2014/main" val="3074176945"/>
                    </a:ext>
                  </a:extLst>
                </a:gridCol>
                <a:gridCol w="516441">
                  <a:extLst>
                    <a:ext uri="{9D8B030D-6E8A-4147-A177-3AD203B41FA5}">
                      <a16:colId xmlns:a16="http://schemas.microsoft.com/office/drawing/2014/main" val="712128337"/>
                    </a:ext>
                  </a:extLst>
                </a:gridCol>
                <a:gridCol w="638509">
                  <a:extLst>
                    <a:ext uri="{9D8B030D-6E8A-4147-A177-3AD203B41FA5}">
                      <a16:colId xmlns:a16="http://schemas.microsoft.com/office/drawing/2014/main" val="488725442"/>
                    </a:ext>
                  </a:extLst>
                </a:gridCol>
              </a:tblGrid>
              <a:tr h="173139">
                <a:tc gridSpan="2">
                  <a:txBody>
                    <a:bodyPr/>
                    <a:lstStyle/>
                    <a:p>
                      <a:pPr algn="l" fontAlgn="b"/>
                      <a:r>
                        <a:rPr lang="en-US" sz="800" u="none" strike="noStrike">
                          <a:effectLst/>
                        </a:rPr>
                        <a:t>802.24 Agenda - March 2018, Rosemont, IL</a:t>
                      </a:r>
                      <a:endParaRPr lang="en-US" sz="800" b="1" i="0" u="none" strike="noStrike">
                        <a:solidFill>
                          <a:srgbClr val="000000"/>
                        </a:solidFill>
                        <a:effectLst/>
                        <a:latin typeface="Arial1"/>
                      </a:endParaRPr>
                    </a:p>
                  </a:txBody>
                  <a:tcPr marL="5981" marR="5981" marT="5981" marB="0" anchor="b"/>
                </a:tc>
                <a:tc hMerge="1">
                  <a:txBody>
                    <a:bodyPr/>
                    <a:lstStyle/>
                    <a:p>
                      <a:endParaRPr lang="en-US"/>
                    </a:p>
                  </a:txBody>
                  <a:tcPr/>
                </a:tc>
                <a:tc gridSpan="2">
                  <a:txBody>
                    <a:bodyPr/>
                    <a:lstStyle/>
                    <a:p>
                      <a:pPr algn="l" fontAlgn="b"/>
                      <a:r>
                        <a:rPr lang="en-US" sz="800" u="none" strike="noStrike">
                          <a:effectLst/>
                        </a:rPr>
                        <a:t>24-18-0006-02-0000</a:t>
                      </a:r>
                      <a:endParaRPr lang="en-US" sz="800" b="1" i="0" u="none" strike="noStrike">
                        <a:solidFill>
                          <a:srgbClr val="000000"/>
                        </a:solidFill>
                        <a:effectLst/>
                        <a:latin typeface="Arial1"/>
                      </a:endParaRPr>
                    </a:p>
                  </a:txBody>
                  <a:tcPr marL="5981" marR="5981" marT="5981" marB="0" anchor="b"/>
                </a:tc>
                <a:tc hMerge="1">
                  <a:txBody>
                    <a:bodyPr/>
                    <a:lstStyle/>
                    <a:p>
                      <a:endParaRPr lang="en-US"/>
                    </a:p>
                  </a:txBody>
                  <a:tcPr/>
                </a:tc>
                <a:tc>
                  <a:txBody>
                    <a:bodyPr/>
                    <a:lstStyle/>
                    <a:p>
                      <a:pPr algn="l" fontAlgn="b"/>
                      <a:endParaRPr lang="en-US" sz="600" b="0" i="0" u="none" strike="noStrike">
                        <a:solidFill>
                          <a:srgbClr val="000000"/>
                        </a:solidFill>
                        <a:effectLst/>
                        <a:latin typeface="Arial1"/>
                      </a:endParaRPr>
                    </a:p>
                  </a:txBody>
                  <a:tcPr marL="5981" marR="5981" marT="5981" marB="0" anchor="b"/>
                </a:tc>
                <a:extLst>
                  <a:ext uri="{0D108BD9-81ED-4DB2-BD59-A6C34878D82A}">
                    <a16:rowId xmlns:a16="http://schemas.microsoft.com/office/drawing/2014/main" val="1581149387"/>
                  </a:ext>
                </a:extLst>
              </a:tr>
              <a:tr h="161923">
                <a:tc>
                  <a:txBody>
                    <a:bodyPr/>
                    <a:lstStyle/>
                    <a:p>
                      <a:pPr algn="ctr" fontAlgn="b"/>
                      <a:endParaRPr lang="en-US" sz="600" b="0" i="0" u="none" strike="noStrike">
                        <a:solidFill>
                          <a:srgbClr val="000000"/>
                        </a:solidFill>
                        <a:effectLst/>
                        <a:latin typeface="Times New Roman1"/>
                      </a:endParaRPr>
                    </a:p>
                  </a:txBody>
                  <a:tcPr marL="5981" marR="5981" marT="5981" marB="0" anchor="b"/>
                </a:tc>
                <a:tc>
                  <a:txBody>
                    <a:bodyPr/>
                    <a:lstStyle/>
                    <a:p>
                      <a:pPr algn="l" fontAlgn="b"/>
                      <a:endParaRPr lang="en-US" sz="600" b="0" i="0" u="none" strike="noStrike">
                        <a:solidFill>
                          <a:srgbClr val="000000"/>
                        </a:solidFill>
                        <a:effectLst/>
                        <a:latin typeface="Times New Roman1"/>
                      </a:endParaRPr>
                    </a:p>
                  </a:txBody>
                  <a:tcPr marL="5981" marR="5981" marT="5981" marB="0" anchor="b"/>
                </a:tc>
                <a:tc>
                  <a:txBody>
                    <a:bodyPr/>
                    <a:lstStyle/>
                    <a:p>
                      <a:pPr algn="l" fontAlgn="b"/>
                      <a:endParaRPr lang="en-US" sz="700" b="0" i="0" u="none" strike="noStrike">
                        <a:solidFill>
                          <a:srgbClr val="000000"/>
                        </a:solidFill>
                        <a:effectLst/>
                        <a:latin typeface="Times New Roman1"/>
                      </a:endParaRPr>
                    </a:p>
                  </a:txBody>
                  <a:tcPr marL="5981" marR="5981" marT="5981" marB="0" anchor="b"/>
                </a:tc>
                <a:tc>
                  <a:txBody>
                    <a:bodyPr/>
                    <a:lstStyle/>
                    <a:p>
                      <a:pPr algn="l" fontAlgn="b"/>
                      <a:endParaRPr lang="en-US" sz="600" b="0" i="0" u="none" strike="noStrike">
                        <a:solidFill>
                          <a:srgbClr val="000000"/>
                        </a:solidFill>
                        <a:effectLst/>
                        <a:latin typeface="Times New Roman1"/>
                      </a:endParaRPr>
                    </a:p>
                  </a:txBody>
                  <a:tcPr marL="5981" marR="5981" marT="5981" marB="0" anchor="b"/>
                </a:tc>
                <a:tc>
                  <a:txBody>
                    <a:bodyPr/>
                    <a:lstStyle/>
                    <a:p>
                      <a:pPr algn="l" fontAlgn="b"/>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4205851235"/>
                  </a:ext>
                </a:extLst>
              </a:tr>
              <a:tr h="173139">
                <a:tc>
                  <a:txBody>
                    <a:bodyPr/>
                    <a:lstStyle/>
                    <a:p>
                      <a:pPr algn="ctr" fontAlgn="t"/>
                      <a:r>
                        <a:rPr lang="en-US" sz="800" u="none" strike="noStrike">
                          <a:effectLst/>
                        </a:rPr>
                        <a:t>1</a:t>
                      </a:r>
                      <a:endParaRPr lang="en-US" sz="800" b="1" i="0" u="none" strike="noStrike">
                        <a:solidFill>
                          <a:srgbClr val="000000"/>
                        </a:solidFill>
                        <a:effectLst/>
                        <a:latin typeface="Times New Roman1"/>
                      </a:endParaRPr>
                    </a:p>
                  </a:txBody>
                  <a:tcPr marL="5981" marR="5981" marT="5981" marB="0"/>
                </a:tc>
                <a:tc>
                  <a:txBody>
                    <a:bodyPr/>
                    <a:lstStyle/>
                    <a:p>
                      <a:pPr algn="ctr" fontAlgn="b"/>
                      <a:r>
                        <a:rPr lang="en-US" sz="800" u="none" strike="noStrike">
                          <a:effectLst/>
                        </a:rPr>
                        <a:t>Tuesday PM2 session</a:t>
                      </a:r>
                      <a:endParaRPr lang="en-US" sz="800" b="1" i="0" u="none" strike="noStrike">
                        <a:solidFill>
                          <a:srgbClr val="000000"/>
                        </a:solidFill>
                        <a:effectLst/>
                        <a:latin typeface="Times New Roman1"/>
                      </a:endParaRPr>
                    </a:p>
                  </a:txBody>
                  <a:tcPr marL="5981" marR="5981" marT="5981" marB="0" anchor="b"/>
                </a:tc>
                <a:tc>
                  <a:txBody>
                    <a:bodyPr/>
                    <a:lstStyle/>
                    <a:p>
                      <a:pPr algn="l" fontAlgn="b"/>
                      <a:endParaRPr lang="en-US" sz="700" b="0" i="0" u="none" strike="noStrike">
                        <a:solidFill>
                          <a:srgbClr val="000000"/>
                        </a:solidFill>
                        <a:effectLst/>
                        <a:latin typeface="Arial1"/>
                      </a:endParaRPr>
                    </a:p>
                  </a:txBody>
                  <a:tcPr marL="5981" marR="5981" marT="5981" marB="0" anchor="b"/>
                </a:tc>
                <a:tc>
                  <a:txBody>
                    <a:bodyPr/>
                    <a:lstStyle/>
                    <a:p>
                      <a:pPr algn="l" fontAlgn="b"/>
                      <a:endParaRPr lang="en-US" sz="700" b="0" i="0" u="none" strike="noStrike">
                        <a:solidFill>
                          <a:srgbClr val="000000"/>
                        </a:solidFill>
                        <a:effectLst/>
                        <a:latin typeface="Arial1"/>
                      </a:endParaRPr>
                    </a:p>
                  </a:txBody>
                  <a:tcPr marL="5981" marR="5981" marT="5981" marB="0" anchor="b"/>
                </a:tc>
                <a:tc>
                  <a:txBody>
                    <a:bodyPr/>
                    <a:lstStyle/>
                    <a:p>
                      <a:pPr algn="l" fontAlgn="b"/>
                      <a:endParaRPr lang="en-US" sz="700" b="0" i="0" u="none" strike="noStrike">
                        <a:solidFill>
                          <a:srgbClr val="000000"/>
                        </a:solidFill>
                        <a:effectLst/>
                        <a:latin typeface="Arial1"/>
                      </a:endParaRPr>
                    </a:p>
                  </a:txBody>
                  <a:tcPr marL="5981" marR="5981" marT="5981" marB="0" anchor="b"/>
                </a:tc>
                <a:extLst>
                  <a:ext uri="{0D108BD9-81ED-4DB2-BD59-A6C34878D82A}">
                    <a16:rowId xmlns:a16="http://schemas.microsoft.com/office/drawing/2014/main" val="2824804020"/>
                  </a:ext>
                </a:extLst>
              </a:tr>
              <a:tr h="161923">
                <a:tc>
                  <a:txBody>
                    <a:bodyPr/>
                    <a:lstStyle/>
                    <a:p>
                      <a:pPr algn="ctr" fontAlgn="t"/>
                      <a:r>
                        <a:rPr lang="en-US" sz="700" u="none" strike="noStrike">
                          <a:effectLst/>
                        </a:rPr>
                        <a:t>1.1</a:t>
                      </a:r>
                      <a:endParaRPr lang="en-US" sz="7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Call session to order, present “Guidelines for IEEE SA meetings”, Quorum</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1077890826"/>
                  </a:ext>
                </a:extLst>
              </a:tr>
              <a:tr h="161923">
                <a:tc>
                  <a:txBody>
                    <a:bodyPr/>
                    <a:lstStyle/>
                    <a:p>
                      <a:pPr algn="ctr" fontAlgn="t"/>
                      <a:r>
                        <a:rPr lang="en-US" sz="700" u="none" strike="noStrike">
                          <a:effectLst/>
                        </a:rPr>
                        <a:t>1.2</a:t>
                      </a:r>
                      <a:endParaRPr lang="en-US" sz="7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Review of Agenda / Approval of Agenda</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4:05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1347905627"/>
                  </a:ext>
                </a:extLst>
              </a:tr>
              <a:tr h="161923">
                <a:tc>
                  <a:txBody>
                    <a:bodyPr/>
                    <a:lstStyle/>
                    <a:p>
                      <a:pPr algn="ctr" fontAlgn="t"/>
                      <a:r>
                        <a:rPr lang="en-US" sz="700" u="none" strike="noStrike">
                          <a:effectLst/>
                        </a:rPr>
                        <a:t>1.3</a:t>
                      </a:r>
                      <a:endParaRPr lang="en-US" sz="7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Approve January TAG minutes </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4:10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474442986"/>
                  </a:ext>
                </a:extLst>
              </a:tr>
              <a:tr h="161923">
                <a:tc>
                  <a:txBody>
                    <a:bodyPr/>
                    <a:lstStyle/>
                    <a:p>
                      <a:pPr algn="ctr" fontAlgn="t"/>
                      <a:r>
                        <a:rPr lang="en-US" sz="700" u="none" strike="noStrike">
                          <a:effectLst/>
                        </a:rPr>
                        <a:t>1.4</a:t>
                      </a:r>
                      <a:endParaRPr lang="en-US" sz="7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Introduction/meeting objectives / Review action items from previous meeting</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5</a:t>
                      </a:r>
                      <a:endParaRPr lang="en-US" sz="7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4:15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610671016"/>
                  </a:ext>
                </a:extLst>
              </a:tr>
              <a:tr h="161923">
                <a:tc>
                  <a:txBody>
                    <a:bodyPr/>
                    <a:lstStyle/>
                    <a:p>
                      <a:pPr algn="ctr" fontAlgn="t"/>
                      <a:r>
                        <a:rPr lang="en-US" sz="700" u="none" strike="noStrike">
                          <a:effectLst/>
                        </a:rPr>
                        <a:t>1.5</a:t>
                      </a:r>
                      <a:endParaRPr lang="en-US" sz="7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TAG Chair / Vice Chair Elections</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Godfrey/Rolfe</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20</a:t>
                      </a:r>
                      <a:endParaRPr lang="en-US" sz="7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4:20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4183474433"/>
                  </a:ext>
                </a:extLst>
              </a:tr>
              <a:tr h="161923">
                <a:tc>
                  <a:txBody>
                    <a:bodyPr/>
                    <a:lstStyle/>
                    <a:p>
                      <a:pPr algn="ctr" fontAlgn="t"/>
                      <a:r>
                        <a:rPr lang="en-US" sz="700" u="none" strike="noStrike">
                          <a:effectLst/>
                        </a:rPr>
                        <a:t>1.6</a:t>
                      </a:r>
                      <a:endParaRPr lang="en-US" sz="7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802.24.1 Smart Grid Task Group </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600" u="none" strike="noStrike">
                          <a:effectLst/>
                        </a:rPr>
                        <a:t>0</a:t>
                      </a:r>
                      <a:endParaRPr lang="en-US" sz="6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4:40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685268036"/>
                  </a:ext>
                </a:extLst>
              </a:tr>
              <a:tr h="161923">
                <a:tc>
                  <a:txBody>
                    <a:bodyPr/>
                    <a:lstStyle/>
                    <a:p>
                      <a:pPr algn="ctr" fontAlgn="t"/>
                      <a:r>
                        <a:rPr lang="en-US" sz="700" u="none" strike="noStrike">
                          <a:effectLst/>
                        </a:rPr>
                        <a:t>1.7</a:t>
                      </a:r>
                      <a:endParaRPr lang="en-US" sz="7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ITU and regulatory items</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Godfrey/Holcomb</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600" u="none" strike="noStrike">
                          <a:effectLst/>
                        </a:rPr>
                        <a:t>10</a:t>
                      </a:r>
                      <a:endParaRPr lang="en-US" sz="6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4:40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3214415443"/>
                  </a:ext>
                </a:extLst>
              </a:tr>
              <a:tr h="161923">
                <a:tc>
                  <a:txBody>
                    <a:bodyPr/>
                    <a:lstStyle/>
                    <a:p>
                      <a:pPr algn="ctr" fontAlgn="t"/>
                      <a:r>
                        <a:rPr lang="en-US" sz="700" u="none" strike="noStrike">
                          <a:effectLst/>
                        </a:rPr>
                        <a:t>1.8</a:t>
                      </a:r>
                      <a:endParaRPr lang="en-US" sz="700" b="0" i="0" u="none" strike="noStrike">
                        <a:solidFill>
                          <a:srgbClr val="000000"/>
                        </a:solidFill>
                        <a:effectLst/>
                        <a:latin typeface="Times New Roman1"/>
                      </a:endParaRPr>
                    </a:p>
                  </a:txBody>
                  <a:tcPr marL="5981" marR="5981" marT="5981" marB="0"/>
                </a:tc>
                <a:tc>
                  <a:txBody>
                    <a:bodyPr/>
                    <a:lstStyle/>
                    <a:p>
                      <a:pPr algn="l" fontAlgn="b"/>
                      <a:r>
                        <a:rPr lang="fr-FR" sz="700" u="none" strike="noStrike">
                          <a:effectLst/>
                        </a:rPr>
                        <a:t>Liaison Update (IEEE 802 Liaison tutorial.pdf)</a:t>
                      </a:r>
                      <a:endParaRPr lang="fr-FR"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600" u="none" strike="noStrike">
                          <a:effectLst/>
                        </a:rPr>
                        <a:t>20</a:t>
                      </a:r>
                      <a:endParaRPr lang="en-US" sz="6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4:50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1757288018"/>
                  </a:ext>
                </a:extLst>
              </a:tr>
              <a:tr h="331943">
                <a:tc>
                  <a:txBody>
                    <a:bodyPr/>
                    <a:lstStyle/>
                    <a:p>
                      <a:pPr algn="ctr" fontAlgn="t"/>
                      <a:r>
                        <a:rPr lang="en-US" sz="700" u="none" strike="noStrike">
                          <a:effectLst/>
                        </a:rPr>
                        <a:t>1.9</a:t>
                      </a:r>
                      <a:endParaRPr lang="en-US" sz="700" b="0" i="0" u="none" strike="noStrike">
                        <a:solidFill>
                          <a:srgbClr val="000000"/>
                        </a:solidFill>
                        <a:effectLst/>
                        <a:latin typeface="Times New Roman1"/>
                      </a:endParaRPr>
                    </a:p>
                  </a:txBody>
                  <a:tcPr marL="5981" marR="5981" marT="5981" marB="0"/>
                </a:tc>
                <a:tc>
                  <a:txBody>
                    <a:bodyPr/>
                    <a:lstStyle/>
                    <a:p>
                      <a:pPr algn="l" fontAlgn="b"/>
                      <a:r>
                        <a:rPr lang="en-US" sz="700" u="none" strike="noStrike" dirty="0">
                          <a:effectLst/>
                        </a:rPr>
                        <a:t>Review Liaison response to IEEE PES PSCC S6 Task Force: "Standards for integrating Home Automation IoT to Power Utilities Communication System"</a:t>
                      </a:r>
                      <a:endParaRPr lang="en-US" sz="700" b="0" i="0" u="none" strike="noStrike" dirty="0">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600" u="none" strike="noStrike">
                          <a:effectLst/>
                        </a:rPr>
                        <a:t>20</a:t>
                      </a:r>
                      <a:endParaRPr lang="en-US" sz="6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5:10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4026257948"/>
                  </a:ext>
                </a:extLst>
              </a:tr>
              <a:tr h="161923">
                <a:tc>
                  <a:txBody>
                    <a:bodyPr/>
                    <a:lstStyle/>
                    <a:p>
                      <a:pPr algn="ctr" fontAlgn="t"/>
                      <a:r>
                        <a:rPr lang="en-US" sz="700" u="none" strike="noStrike">
                          <a:effectLst/>
                        </a:rPr>
                        <a:t>1.10</a:t>
                      </a:r>
                      <a:endParaRPr lang="en-US" sz="700" b="0" i="0" u="none" strike="noStrike">
                        <a:solidFill>
                          <a:srgbClr val="000000"/>
                        </a:solidFill>
                        <a:effectLst/>
                        <a:latin typeface="Times New Roman1"/>
                      </a:endParaRPr>
                    </a:p>
                  </a:txBody>
                  <a:tcPr marL="5981" marR="5981" marT="5981" marB="0"/>
                </a:tc>
                <a:tc>
                  <a:txBody>
                    <a:bodyPr/>
                    <a:lstStyle/>
                    <a:p>
                      <a:pPr algn="l" fontAlgn="b"/>
                      <a:r>
                        <a:rPr lang="en-US" sz="700" u="none" strike="noStrike" dirty="0">
                          <a:effectLst/>
                        </a:rPr>
                        <a:t>802.11ah and 802.15.4g (SUN) coexistence (follow up)</a:t>
                      </a:r>
                      <a:endParaRPr lang="en-US" sz="700" b="0" i="0" u="none" strike="noStrike" dirty="0">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600" u="none" strike="noStrike">
                          <a:effectLst/>
                        </a:rPr>
                        <a:t>15</a:t>
                      </a:r>
                      <a:endParaRPr lang="en-US" sz="6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5:30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3976120217"/>
                  </a:ext>
                </a:extLst>
              </a:tr>
              <a:tr h="152508">
                <a:tc>
                  <a:txBody>
                    <a:bodyPr/>
                    <a:lstStyle/>
                    <a:p>
                      <a:pPr algn="ctr" fontAlgn="t"/>
                      <a:r>
                        <a:rPr lang="en-US" sz="700" u="none" strike="noStrike">
                          <a:effectLst/>
                        </a:rPr>
                        <a:t>1.11</a:t>
                      </a:r>
                      <a:endParaRPr lang="en-US" sz="7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Recess</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0</a:t>
                      </a:r>
                      <a:endParaRPr lang="en-US" sz="7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5:45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2911798411"/>
                  </a:ext>
                </a:extLst>
              </a:tr>
              <a:tr h="194309">
                <a:tc>
                  <a:txBody>
                    <a:bodyPr/>
                    <a:lstStyle/>
                    <a:p>
                      <a:pPr algn="ctr" fontAlgn="t"/>
                      <a:endParaRPr lang="en-US" sz="700" b="0" i="0" u="none" strike="noStrike">
                        <a:solidFill>
                          <a:srgbClr val="000000"/>
                        </a:solidFill>
                        <a:effectLst/>
                        <a:latin typeface="Times New Roman1"/>
                      </a:endParaRPr>
                    </a:p>
                  </a:txBody>
                  <a:tcPr marL="5981" marR="5981" marT="5981" marB="0"/>
                </a:tc>
                <a:tc>
                  <a:txBody>
                    <a:bodyPr/>
                    <a:lstStyle/>
                    <a:p>
                      <a:pPr algn="l" fontAlgn="b"/>
                      <a:endParaRPr lang="en-US" sz="700" b="0" i="0" u="none" strike="noStrike">
                        <a:solidFill>
                          <a:srgbClr val="000000"/>
                        </a:solidFill>
                        <a:effectLst/>
                        <a:latin typeface="Times New Roman1"/>
                      </a:endParaRPr>
                    </a:p>
                  </a:txBody>
                  <a:tcPr marL="5981" marR="5981" marT="5981" marB="0" anchor="b"/>
                </a:tc>
                <a:tc>
                  <a:txBody>
                    <a:bodyPr/>
                    <a:lstStyle/>
                    <a:p>
                      <a:pPr algn="l" fontAlgn="b"/>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endParaRPr lang="en-US" sz="700" b="0" i="0" u="none" strike="noStrike">
                        <a:solidFill>
                          <a:srgbClr val="000000"/>
                        </a:solidFill>
                        <a:effectLst/>
                        <a:latin typeface="Times New Roman1"/>
                      </a:endParaRPr>
                    </a:p>
                  </a:txBody>
                  <a:tcPr marL="5981" marR="5981" marT="5981" marB="0" anchor="b"/>
                </a:tc>
                <a:tc>
                  <a:txBody>
                    <a:bodyPr/>
                    <a:lstStyle/>
                    <a:p>
                      <a:pPr algn="l" fontAlgn="b"/>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520218695"/>
                  </a:ext>
                </a:extLst>
              </a:tr>
              <a:tr h="173139">
                <a:tc>
                  <a:txBody>
                    <a:bodyPr/>
                    <a:lstStyle/>
                    <a:p>
                      <a:pPr algn="ctr" fontAlgn="t"/>
                      <a:r>
                        <a:rPr lang="en-US" sz="800" u="none" strike="noStrike">
                          <a:effectLst/>
                        </a:rPr>
                        <a:t>2</a:t>
                      </a:r>
                      <a:endParaRPr lang="en-US" sz="800" b="1" i="0" u="none" strike="noStrike">
                        <a:solidFill>
                          <a:srgbClr val="000000"/>
                        </a:solidFill>
                        <a:effectLst/>
                        <a:latin typeface="Times New Roman1"/>
                      </a:endParaRPr>
                    </a:p>
                  </a:txBody>
                  <a:tcPr marL="5981" marR="5981" marT="5981" marB="0"/>
                </a:tc>
                <a:tc>
                  <a:txBody>
                    <a:bodyPr/>
                    <a:lstStyle/>
                    <a:p>
                      <a:pPr algn="ctr" fontAlgn="b"/>
                      <a:r>
                        <a:rPr lang="en-US" sz="800" u="none" strike="noStrike">
                          <a:effectLst/>
                        </a:rPr>
                        <a:t>Wednesday PM2 session</a:t>
                      </a:r>
                      <a:endParaRPr lang="en-US" sz="800" b="1" i="0" u="none" strike="noStrike">
                        <a:solidFill>
                          <a:srgbClr val="000000"/>
                        </a:solidFill>
                        <a:effectLst/>
                        <a:latin typeface="Times New Roman1"/>
                      </a:endParaRPr>
                    </a:p>
                  </a:txBody>
                  <a:tcPr marL="5981" marR="5981" marT="5981" marB="0" anchor="b"/>
                </a:tc>
                <a:tc>
                  <a:txBody>
                    <a:bodyPr/>
                    <a:lstStyle/>
                    <a:p>
                      <a:pPr algn="l" fontAlgn="b"/>
                      <a:endParaRPr lang="en-US" sz="700" b="0" i="0" u="none" strike="noStrike">
                        <a:solidFill>
                          <a:srgbClr val="000000"/>
                        </a:solidFill>
                        <a:effectLst/>
                        <a:latin typeface="Arial1"/>
                      </a:endParaRPr>
                    </a:p>
                  </a:txBody>
                  <a:tcPr marL="5981" marR="5981" marT="5981" marB="0" anchor="b"/>
                </a:tc>
                <a:tc>
                  <a:txBody>
                    <a:bodyPr/>
                    <a:lstStyle/>
                    <a:p>
                      <a:pPr algn="l" fontAlgn="b"/>
                      <a:endParaRPr lang="en-US" sz="600" b="0" i="0" u="none" strike="noStrike">
                        <a:solidFill>
                          <a:srgbClr val="000000"/>
                        </a:solidFill>
                        <a:effectLst/>
                        <a:latin typeface="Arial1"/>
                      </a:endParaRPr>
                    </a:p>
                  </a:txBody>
                  <a:tcPr marL="5981" marR="5981" marT="5981" marB="0" anchor="b"/>
                </a:tc>
                <a:tc>
                  <a:txBody>
                    <a:bodyPr/>
                    <a:lstStyle/>
                    <a:p>
                      <a:pPr algn="l" fontAlgn="b"/>
                      <a:endParaRPr lang="en-US" sz="700" b="0" i="0" u="none" strike="noStrike">
                        <a:solidFill>
                          <a:srgbClr val="000000"/>
                        </a:solidFill>
                        <a:effectLst/>
                        <a:latin typeface="Arial1"/>
                      </a:endParaRPr>
                    </a:p>
                  </a:txBody>
                  <a:tcPr marL="5981" marR="5981" marT="5981" marB="0" anchor="b"/>
                </a:tc>
                <a:extLst>
                  <a:ext uri="{0D108BD9-81ED-4DB2-BD59-A6C34878D82A}">
                    <a16:rowId xmlns:a16="http://schemas.microsoft.com/office/drawing/2014/main" val="1216052308"/>
                  </a:ext>
                </a:extLst>
              </a:tr>
              <a:tr h="161923">
                <a:tc>
                  <a:txBody>
                    <a:bodyPr/>
                    <a:lstStyle/>
                    <a:p>
                      <a:pPr algn="ctr" fontAlgn="t"/>
                      <a:r>
                        <a:rPr lang="en-US" sz="600" u="none" strike="noStrike">
                          <a:effectLst/>
                        </a:rPr>
                        <a:t>2.1</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Call to Order  802.24.2 IoT Task Group</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DiMinico</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600" u="none" strike="noStrike">
                          <a:effectLst/>
                        </a:rPr>
                        <a:t>0</a:t>
                      </a:r>
                      <a:endParaRPr lang="en-US" sz="6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352919842"/>
                  </a:ext>
                </a:extLst>
              </a:tr>
              <a:tr h="161923">
                <a:tc>
                  <a:txBody>
                    <a:bodyPr/>
                    <a:lstStyle/>
                    <a:p>
                      <a:pPr algn="ctr" fontAlgn="t"/>
                      <a:r>
                        <a:rPr lang="en-US" sz="600" u="none" strike="noStrike">
                          <a:effectLst/>
                        </a:rPr>
                        <a:t>2.2</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dirty="0">
                          <a:effectLst/>
                        </a:rPr>
                        <a:t>802.24.2 Liaison Coordinator's Report</a:t>
                      </a:r>
                      <a:endParaRPr lang="en-US" sz="700" b="0" i="0" u="none" strike="noStrike" dirty="0">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Diab</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20</a:t>
                      </a:r>
                      <a:endParaRPr lang="en-US" sz="700" b="0" i="0" u="none" strike="noStrike">
                        <a:solidFill>
                          <a:srgbClr val="000000"/>
                        </a:solidFill>
                        <a:effectLst/>
                        <a:latin typeface="Calibri" panose="020F0502020204030204" pitchFamily="34" charset="0"/>
                      </a:endParaRPr>
                    </a:p>
                  </a:txBody>
                  <a:tcPr marL="5981" marR="5981" marT="5981"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4290883536"/>
                  </a:ext>
                </a:extLst>
              </a:tr>
              <a:tr h="161923">
                <a:tc>
                  <a:txBody>
                    <a:bodyPr/>
                    <a:lstStyle/>
                    <a:p>
                      <a:pPr algn="ctr" fontAlgn="t"/>
                      <a:r>
                        <a:rPr lang="en-US" sz="600" u="none" strike="noStrike">
                          <a:effectLst/>
                        </a:rPr>
                        <a:t>2.3</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Review of IoT white paper development</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DiMinico</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40</a:t>
                      </a:r>
                      <a:endParaRPr lang="en-US" sz="700" b="0" i="0" u="none" strike="noStrike">
                        <a:solidFill>
                          <a:srgbClr val="000000"/>
                        </a:solidFill>
                        <a:effectLst/>
                        <a:latin typeface="Calibri" panose="020F0502020204030204" pitchFamily="34" charset="0"/>
                      </a:endParaRPr>
                    </a:p>
                  </a:txBody>
                  <a:tcPr marL="5981" marR="5981" marT="5981" marB="0" anchor="b"/>
                </a:tc>
                <a:tc>
                  <a:txBody>
                    <a:bodyPr/>
                    <a:lstStyle/>
                    <a:p>
                      <a:pPr algn="r" fontAlgn="b"/>
                      <a:r>
                        <a:rPr lang="en-US" sz="700" u="none" strike="noStrike">
                          <a:effectLst/>
                        </a:rPr>
                        <a:t>4:20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156672146"/>
                  </a:ext>
                </a:extLst>
              </a:tr>
              <a:tr h="161923">
                <a:tc>
                  <a:txBody>
                    <a:bodyPr/>
                    <a:lstStyle/>
                    <a:p>
                      <a:pPr algn="ctr" fontAlgn="t"/>
                      <a:r>
                        <a:rPr lang="en-US" sz="600" u="none" strike="noStrike">
                          <a:effectLst/>
                        </a:rPr>
                        <a:t>2.4</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Presentation on 802.1CF OmniRan for vertical applications</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Riegel</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20</a:t>
                      </a:r>
                      <a:endParaRPr lang="en-US" sz="700" b="0" i="0" u="none" strike="noStrike">
                        <a:solidFill>
                          <a:srgbClr val="000000"/>
                        </a:solidFill>
                        <a:effectLst/>
                        <a:latin typeface="Calibri" panose="020F0502020204030204" pitchFamily="34" charset="0"/>
                      </a:endParaRPr>
                    </a:p>
                  </a:txBody>
                  <a:tcPr marL="5981" marR="5981" marT="5981" marB="0" anchor="b"/>
                </a:tc>
                <a:tc>
                  <a:txBody>
                    <a:bodyPr/>
                    <a:lstStyle/>
                    <a:p>
                      <a:pPr algn="r" fontAlgn="b"/>
                      <a:r>
                        <a:rPr lang="en-US" sz="700" u="none" strike="noStrike">
                          <a:effectLst/>
                        </a:rPr>
                        <a:t>5:00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2694236125"/>
                  </a:ext>
                </a:extLst>
              </a:tr>
              <a:tr h="161923">
                <a:tc>
                  <a:txBody>
                    <a:bodyPr/>
                    <a:lstStyle/>
                    <a:p>
                      <a:pPr algn="ctr" fontAlgn="t"/>
                      <a:r>
                        <a:rPr lang="en-US" sz="600" u="none" strike="noStrike">
                          <a:effectLst/>
                        </a:rPr>
                        <a:t>2.5</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New Action Items, AOB</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DiMinico</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15</a:t>
                      </a:r>
                      <a:endParaRPr lang="en-US" sz="700" b="0" i="0" u="none" strike="noStrike">
                        <a:solidFill>
                          <a:srgbClr val="000000"/>
                        </a:solidFill>
                        <a:effectLst/>
                        <a:latin typeface="Calibri" panose="020F0502020204030204" pitchFamily="34" charset="0"/>
                      </a:endParaRPr>
                    </a:p>
                  </a:txBody>
                  <a:tcPr marL="5981" marR="5981" marT="5981" marB="0" anchor="b"/>
                </a:tc>
                <a:tc>
                  <a:txBody>
                    <a:bodyPr/>
                    <a:lstStyle/>
                    <a:p>
                      <a:pPr algn="r" fontAlgn="b"/>
                      <a:r>
                        <a:rPr lang="en-US" sz="700" u="none" strike="noStrike">
                          <a:effectLst/>
                        </a:rPr>
                        <a:t>5:20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663561143"/>
                  </a:ext>
                </a:extLst>
              </a:tr>
              <a:tr h="178116">
                <a:tc>
                  <a:txBody>
                    <a:bodyPr/>
                    <a:lstStyle/>
                    <a:p>
                      <a:pPr algn="ctr" fontAlgn="t"/>
                      <a:r>
                        <a:rPr lang="en-US" sz="600" u="none" strike="noStrike">
                          <a:effectLst/>
                        </a:rPr>
                        <a:t>2.6</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Recess</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DiMinico</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t"/>
                      <a:r>
                        <a:rPr lang="en-US" sz="600" u="none" strike="noStrike">
                          <a:effectLst/>
                        </a:rPr>
                        <a:t>0</a:t>
                      </a:r>
                      <a:endParaRPr lang="en-US" sz="600" b="0" i="0" u="none" strike="noStrike">
                        <a:solidFill>
                          <a:srgbClr val="000000"/>
                        </a:solidFill>
                        <a:effectLst/>
                        <a:latin typeface="Times New Roman1"/>
                      </a:endParaRPr>
                    </a:p>
                  </a:txBody>
                  <a:tcPr marL="5981" marR="5981" marT="5981" marB="0"/>
                </a:tc>
                <a:tc>
                  <a:txBody>
                    <a:bodyPr/>
                    <a:lstStyle/>
                    <a:p>
                      <a:pPr algn="r" fontAlgn="b"/>
                      <a:r>
                        <a:rPr lang="en-US" sz="700" u="none" strike="noStrike">
                          <a:effectLst/>
                        </a:rPr>
                        <a:t>5:35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1216249087"/>
                  </a:ext>
                </a:extLst>
              </a:tr>
              <a:tr h="161923">
                <a:tc>
                  <a:txBody>
                    <a:bodyPr/>
                    <a:lstStyle/>
                    <a:p>
                      <a:pPr algn="ctr" fontAlgn="t"/>
                      <a:endParaRPr lang="en-US" sz="700" b="0" i="0" u="none" strike="noStrike">
                        <a:solidFill>
                          <a:srgbClr val="000000"/>
                        </a:solidFill>
                        <a:effectLst/>
                        <a:latin typeface="Calibri" panose="020F0502020204030204" pitchFamily="34" charset="0"/>
                      </a:endParaRPr>
                    </a:p>
                  </a:txBody>
                  <a:tcPr marL="5981" marR="5981" marT="5981" marB="0"/>
                </a:tc>
                <a:tc>
                  <a:txBody>
                    <a:bodyPr/>
                    <a:lstStyle/>
                    <a:p>
                      <a:pPr algn="l" fontAlgn="b"/>
                      <a:endParaRPr lang="en-US" sz="700" b="0" i="0" u="none" strike="noStrike">
                        <a:solidFill>
                          <a:srgbClr val="000000"/>
                        </a:solidFill>
                        <a:effectLst/>
                        <a:latin typeface="Calibri" panose="020F0502020204030204" pitchFamily="34" charset="0"/>
                      </a:endParaRPr>
                    </a:p>
                  </a:txBody>
                  <a:tcPr marL="5981" marR="5981" marT="598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981" marR="5981" marT="598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981" marR="5981" marT="598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981" marR="5981" marT="5981" marB="0" anchor="b"/>
                </a:tc>
                <a:extLst>
                  <a:ext uri="{0D108BD9-81ED-4DB2-BD59-A6C34878D82A}">
                    <a16:rowId xmlns:a16="http://schemas.microsoft.com/office/drawing/2014/main" val="1579754367"/>
                  </a:ext>
                </a:extLst>
              </a:tr>
              <a:tr h="173139">
                <a:tc>
                  <a:txBody>
                    <a:bodyPr/>
                    <a:lstStyle/>
                    <a:p>
                      <a:pPr algn="ctr" fontAlgn="t"/>
                      <a:r>
                        <a:rPr lang="en-US" sz="800" u="none" strike="noStrike">
                          <a:effectLst/>
                        </a:rPr>
                        <a:t>3</a:t>
                      </a:r>
                      <a:endParaRPr lang="en-US" sz="800" b="1" i="0" u="none" strike="noStrike">
                        <a:solidFill>
                          <a:srgbClr val="000000"/>
                        </a:solidFill>
                        <a:effectLst/>
                        <a:latin typeface="Times New Roman1"/>
                      </a:endParaRPr>
                    </a:p>
                  </a:txBody>
                  <a:tcPr marL="5981" marR="5981" marT="5981" marB="0"/>
                </a:tc>
                <a:tc>
                  <a:txBody>
                    <a:bodyPr/>
                    <a:lstStyle/>
                    <a:p>
                      <a:pPr algn="ctr" fontAlgn="b"/>
                      <a:r>
                        <a:rPr lang="en-US" sz="800" u="none" strike="noStrike">
                          <a:effectLst/>
                        </a:rPr>
                        <a:t>Thursday PM2 session</a:t>
                      </a:r>
                      <a:endParaRPr lang="en-US" sz="800" b="1" i="0" u="none" strike="noStrike">
                        <a:solidFill>
                          <a:srgbClr val="000000"/>
                        </a:solidFill>
                        <a:effectLst/>
                        <a:latin typeface="Times New Roman1"/>
                      </a:endParaRPr>
                    </a:p>
                  </a:txBody>
                  <a:tcPr marL="5981" marR="5981" marT="5981" marB="0" anchor="b"/>
                </a:tc>
                <a:tc>
                  <a:txBody>
                    <a:bodyPr/>
                    <a:lstStyle/>
                    <a:p>
                      <a:pPr algn="l" fontAlgn="b"/>
                      <a:endParaRPr lang="en-US" sz="700" b="0" i="0" u="none" strike="noStrike">
                        <a:solidFill>
                          <a:srgbClr val="000000"/>
                        </a:solidFill>
                        <a:effectLst/>
                        <a:latin typeface="Arial1"/>
                      </a:endParaRPr>
                    </a:p>
                  </a:txBody>
                  <a:tcPr marL="5981" marR="5981" marT="5981" marB="0" anchor="b"/>
                </a:tc>
                <a:tc>
                  <a:txBody>
                    <a:bodyPr/>
                    <a:lstStyle/>
                    <a:p>
                      <a:pPr algn="l" fontAlgn="b"/>
                      <a:endParaRPr lang="en-US" sz="600" b="0" i="0" u="none" strike="noStrike">
                        <a:solidFill>
                          <a:srgbClr val="000000"/>
                        </a:solidFill>
                        <a:effectLst/>
                        <a:latin typeface="Times New Roman1"/>
                      </a:endParaRPr>
                    </a:p>
                  </a:txBody>
                  <a:tcPr marL="5981" marR="5981" marT="5981" marB="0" anchor="b"/>
                </a:tc>
                <a:tc>
                  <a:txBody>
                    <a:bodyPr/>
                    <a:lstStyle/>
                    <a:p>
                      <a:pPr algn="l" fontAlgn="b"/>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3301124712"/>
                  </a:ext>
                </a:extLst>
              </a:tr>
              <a:tr h="161923">
                <a:tc>
                  <a:txBody>
                    <a:bodyPr/>
                    <a:lstStyle/>
                    <a:p>
                      <a:pPr algn="ctr" fontAlgn="t"/>
                      <a:r>
                        <a:rPr lang="en-US" sz="600" u="none" strike="noStrike">
                          <a:effectLst/>
                        </a:rPr>
                        <a:t>3.1</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Call to Order</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600" u="none" strike="noStrike">
                          <a:effectLst/>
                        </a:rPr>
                        <a:t>0</a:t>
                      </a:r>
                      <a:endParaRPr lang="en-US" sz="6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4235935698"/>
                  </a:ext>
                </a:extLst>
              </a:tr>
              <a:tr h="161923">
                <a:tc>
                  <a:txBody>
                    <a:bodyPr/>
                    <a:lstStyle/>
                    <a:p>
                      <a:pPr algn="ctr" fontAlgn="t"/>
                      <a:r>
                        <a:rPr lang="en-US" sz="600" u="none" strike="noStrike">
                          <a:effectLst/>
                        </a:rPr>
                        <a:t>3.2</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dirty="0">
                          <a:effectLst/>
                        </a:rPr>
                        <a:t>Review comments and feedback from IEEE editors on Sub 1-GHz white paper</a:t>
                      </a:r>
                      <a:endParaRPr lang="en-US" sz="700" b="0" i="0" u="none" strike="noStrike" dirty="0">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600" u="none" strike="noStrike">
                          <a:effectLst/>
                        </a:rPr>
                        <a:t>20</a:t>
                      </a:r>
                      <a:endParaRPr lang="en-US" sz="6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4:00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2061365808"/>
                  </a:ext>
                </a:extLst>
              </a:tr>
              <a:tr h="161923">
                <a:tc>
                  <a:txBody>
                    <a:bodyPr/>
                    <a:lstStyle/>
                    <a:p>
                      <a:pPr algn="ctr" fontAlgn="t"/>
                      <a:r>
                        <a:rPr lang="en-US" sz="600" u="none" strike="noStrike">
                          <a:effectLst/>
                        </a:rPr>
                        <a:t>3.3</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dirty="0">
                          <a:effectLst/>
                        </a:rPr>
                        <a:t>New project and activities review</a:t>
                      </a:r>
                      <a:endParaRPr lang="en-US" sz="700" b="0" i="0" u="none" strike="noStrike" dirty="0">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600" u="none" strike="noStrike">
                          <a:effectLst/>
                        </a:rPr>
                        <a:t>20</a:t>
                      </a:r>
                      <a:endParaRPr lang="en-US" sz="6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4:20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3012142329"/>
                  </a:ext>
                </a:extLst>
              </a:tr>
              <a:tr h="161923">
                <a:tc>
                  <a:txBody>
                    <a:bodyPr/>
                    <a:lstStyle/>
                    <a:p>
                      <a:pPr algn="ctr" fontAlgn="t"/>
                      <a:r>
                        <a:rPr lang="en-US" sz="600" u="none" strike="noStrike">
                          <a:effectLst/>
                        </a:rPr>
                        <a:t>3.4</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dirty="0">
                          <a:effectLst/>
                        </a:rPr>
                        <a:t>Development and Editing of TSN White Paper</a:t>
                      </a:r>
                      <a:endParaRPr lang="en-US" sz="700" b="0" i="0" u="none" strike="noStrike" dirty="0">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30</a:t>
                      </a:r>
                      <a:endParaRPr lang="en-US" sz="700" b="0" i="0" u="none" strike="noStrike">
                        <a:solidFill>
                          <a:srgbClr val="000000"/>
                        </a:solidFill>
                        <a:effectLst/>
                        <a:latin typeface="Calibri" panose="020F0502020204030204" pitchFamily="34" charset="0"/>
                      </a:endParaRPr>
                    </a:p>
                  </a:txBody>
                  <a:tcPr marL="5981" marR="5981" marT="5981" marB="0" anchor="b"/>
                </a:tc>
                <a:tc>
                  <a:txBody>
                    <a:bodyPr/>
                    <a:lstStyle/>
                    <a:p>
                      <a:pPr algn="r" fontAlgn="b"/>
                      <a:r>
                        <a:rPr lang="en-US" sz="700" u="none" strike="noStrike">
                          <a:effectLst/>
                        </a:rPr>
                        <a:t>4:40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10342225"/>
                  </a:ext>
                </a:extLst>
              </a:tr>
              <a:tr h="161923">
                <a:tc>
                  <a:txBody>
                    <a:bodyPr/>
                    <a:lstStyle/>
                    <a:p>
                      <a:pPr algn="ctr" fontAlgn="t"/>
                      <a:r>
                        <a:rPr lang="en-US" sz="600" u="none" strike="noStrike">
                          <a:effectLst/>
                        </a:rPr>
                        <a:t>3.5</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802.24 TAG Closing and AOB</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600" u="none" strike="noStrike">
                          <a:effectLst/>
                        </a:rPr>
                        <a:t>10</a:t>
                      </a:r>
                      <a:endParaRPr lang="en-US" sz="6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5:10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3452665310"/>
                  </a:ext>
                </a:extLst>
              </a:tr>
              <a:tr h="161923">
                <a:tc>
                  <a:txBody>
                    <a:bodyPr/>
                    <a:lstStyle/>
                    <a:p>
                      <a:pPr algn="ctr" fontAlgn="t"/>
                      <a:r>
                        <a:rPr lang="en-US" sz="600" u="none" strike="noStrike">
                          <a:effectLst/>
                        </a:rPr>
                        <a:t>3.6</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Recess</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600" u="none" strike="noStrike">
                          <a:effectLst/>
                        </a:rPr>
                        <a:t>40</a:t>
                      </a:r>
                      <a:endParaRPr lang="en-US" sz="600" b="0" i="0" u="none" strike="noStrike">
                        <a:solidFill>
                          <a:srgbClr val="000000"/>
                        </a:solidFill>
                        <a:effectLst/>
                        <a:latin typeface="Times New Roman1"/>
                      </a:endParaRPr>
                    </a:p>
                  </a:txBody>
                  <a:tcPr marL="5981" marR="5981" marT="5981" marB="0" anchor="b"/>
                </a:tc>
                <a:tc>
                  <a:txBody>
                    <a:bodyPr/>
                    <a:lstStyle/>
                    <a:p>
                      <a:pPr algn="r" fontAlgn="b"/>
                      <a:r>
                        <a:rPr lang="en-US" sz="700" u="none" strike="noStrike">
                          <a:effectLst/>
                        </a:rPr>
                        <a:t>5:20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3393790541"/>
                  </a:ext>
                </a:extLst>
              </a:tr>
              <a:tr h="441332">
                <a:tc>
                  <a:txBody>
                    <a:bodyPr/>
                    <a:lstStyle/>
                    <a:p>
                      <a:pPr algn="ctr" fontAlgn="t"/>
                      <a:r>
                        <a:rPr lang="en-US" sz="600" u="none" strike="noStrike">
                          <a:effectLst/>
                        </a:rPr>
                        <a:t>3.7</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Meet with 802.1 TSN on White Paper for Time Sensitive Networks for Grid Modernization </a:t>
                      </a:r>
                      <a:br>
                        <a:rPr lang="en-US" sz="700" u="none" strike="noStrike">
                          <a:effectLst/>
                        </a:rPr>
                      </a:br>
                      <a:r>
                        <a:rPr lang="en-US" sz="700" u="none" strike="noStrike">
                          <a:effectLst/>
                        </a:rPr>
                        <a:t>(18:00 Meeting time based on 802.1 TSN Schedule)</a:t>
                      </a:r>
                      <a:endParaRPr lang="en-US" sz="700" b="0" i="0" u="none" strike="noStrike">
                        <a:solidFill>
                          <a:srgbClr val="000000"/>
                        </a:solidFill>
                        <a:effectLst/>
                        <a:latin typeface="Times New Roman1"/>
                      </a:endParaRPr>
                    </a:p>
                  </a:txBody>
                  <a:tcPr marL="5981" marR="5981" marT="5981" marB="0" anchor="b"/>
                </a:tc>
                <a:tc>
                  <a:txBody>
                    <a:bodyPr/>
                    <a:lstStyle/>
                    <a:p>
                      <a:pPr algn="l" fontAlgn="b"/>
                      <a:r>
                        <a:rPr lang="en-US" sz="700" u="none" strike="noStrike">
                          <a:effectLst/>
                        </a:rPr>
                        <a:t>Godfrey / Farkos</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30</a:t>
                      </a:r>
                      <a:endParaRPr lang="en-US" sz="700" b="0" i="0" u="none" strike="noStrike">
                        <a:solidFill>
                          <a:srgbClr val="000000"/>
                        </a:solidFill>
                        <a:effectLst/>
                        <a:latin typeface="Calibri" panose="020F0502020204030204" pitchFamily="34" charset="0"/>
                      </a:endParaRPr>
                    </a:p>
                  </a:txBody>
                  <a:tcPr marL="5981" marR="5981" marT="5981" marB="0" anchor="b"/>
                </a:tc>
                <a:tc>
                  <a:txBody>
                    <a:bodyPr/>
                    <a:lstStyle/>
                    <a:p>
                      <a:pPr algn="r" fontAlgn="b"/>
                      <a:r>
                        <a:rPr lang="en-US" sz="700" u="none" strike="noStrike">
                          <a:effectLst/>
                        </a:rPr>
                        <a:t>6:00 PM</a:t>
                      </a:r>
                      <a:endParaRPr lang="en-US" sz="700" b="0" i="0" u="none" strike="noStrike">
                        <a:solidFill>
                          <a:srgbClr val="000000"/>
                        </a:solidFill>
                        <a:effectLst/>
                        <a:latin typeface="Times New Roman1"/>
                      </a:endParaRPr>
                    </a:p>
                  </a:txBody>
                  <a:tcPr marL="5981" marR="5981" marT="5981" marB="0" anchor="b"/>
                </a:tc>
                <a:extLst>
                  <a:ext uri="{0D108BD9-81ED-4DB2-BD59-A6C34878D82A}">
                    <a16:rowId xmlns:a16="http://schemas.microsoft.com/office/drawing/2014/main" val="2227652"/>
                  </a:ext>
                </a:extLst>
              </a:tr>
              <a:tr h="161923">
                <a:tc>
                  <a:txBody>
                    <a:bodyPr/>
                    <a:lstStyle/>
                    <a:p>
                      <a:pPr algn="ctr" fontAlgn="t"/>
                      <a:r>
                        <a:rPr lang="en-US" sz="600" u="none" strike="noStrike">
                          <a:effectLst/>
                        </a:rPr>
                        <a:t>3.8</a:t>
                      </a:r>
                      <a:endParaRPr lang="en-US" sz="600" b="0" i="0" u="none" strike="noStrike">
                        <a:solidFill>
                          <a:srgbClr val="000000"/>
                        </a:solidFill>
                        <a:effectLst/>
                        <a:latin typeface="Times New Roman1"/>
                      </a:endParaRPr>
                    </a:p>
                  </a:txBody>
                  <a:tcPr marL="5981" marR="5981" marT="5981" marB="0"/>
                </a:tc>
                <a:tc>
                  <a:txBody>
                    <a:bodyPr/>
                    <a:lstStyle/>
                    <a:p>
                      <a:pPr algn="l" fontAlgn="b"/>
                      <a:r>
                        <a:rPr lang="en-US" sz="700" u="none" strike="noStrike">
                          <a:effectLst/>
                        </a:rPr>
                        <a:t>Adjourn</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l" fontAlgn="b"/>
                      <a:r>
                        <a:rPr lang="en-US" sz="700" u="none" strike="noStrike">
                          <a:effectLst/>
                        </a:rPr>
                        <a:t>Godfrey</a:t>
                      </a:r>
                      <a:endParaRPr lang="en-US" sz="700" b="0" i="0" u="none" strike="noStrike">
                        <a:solidFill>
                          <a:srgbClr val="000000"/>
                        </a:solidFill>
                        <a:effectLst/>
                        <a:latin typeface="Times New Roman" panose="02020603050405020304" pitchFamily="18" charset="0"/>
                      </a:endParaRPr>
                    </a:p>
                  </a:txBody>
                  <a:tcPr marL="5981" marR="5981" marT="5981" marB="0" anchor="b"/>
                </a:tc>
                <a:tc>
                  <a:txBody>
                    <a:bodyPr/>
                    <a:lstStyle/>
                    <a:p>
                      <a:pPr algn="r" fontAlgn="b"/>
                      <a:r>
                        <a:rPr lang="en-US" sz="700" u="none" strike="noStrike">
                          <a:effectLst/>
                        </a:rPr>
                        <a:t>0</a:t>
                      </a:r>
                      <a:endParaRPr lang="en-US" sz="700" b="0" i="0" u="none" strike="noStrike">
                        <a:solidFill>
                          <a:srgbClr val="000000"/>
                        </a:solidFill>
                        <a:effectLst/>
                        <a:latin typeface="Calibri" panose="020F0502020204030204" pitchFamily="34" charset="0"/>
                      </a:endParaRPr>
                    </a:p>
                  </a:txBody>
                  <a:tcPr marL="5981" marR="5981" marT="5981" marB="0" anchor="b"/>
                </a:tc>
                <a:tc>
                  <a:txBody>
                    <a:bodyPr/>
                    <a:lstStyle/>
                    <a:p>
                      <a:pPr algn="r" fontAlgn="b"/>
                      <a:r>
                        <a:rPr lang="en-US" sz="700" u="none" strike="noStrike" dirty="0">
                          <a:effectLst/>
                        </a:rPr>
                        <a:t>6:30 PM</a:t>
                      </a:r>
                      <a:endParaRPr lang="en-US" sz="700" b="0" i="0" u="none" strike="noStrike" dirty="0">
                        <a:solidFill>
                          <a:srgbClr val="000000"/>
                        </a:solidFill>
                        <a:effectLst/>
                        <a:latin typeface="Times New Roman1"/>
                      </a:endParaRPr>
                    </a:p>
                  </a:txBody>
                  <a:tcPr marL="5981" marR="5981" marT="5981" marB="0" anchor="b"/>
                </a:tc>
                <a:extLst>
                  <a:ext uri="{0D108BD9-81ED-4DB2-BD59-A6C34878D82A}">
                    <a16:rowId xmlns:a16="http://schemas.microsoft.com/office/drawing/2014/main" val="1187941670"/>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333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685800" y="609600"/>
            <a:ext cx="8001000" cy="1160463"/>
          </a:xfrm>
        </p:spPr>
        <p:txBody>
          <a:bodyPr lIns="90000" tIns="46800" rIns="90000" bIns="468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539750" y="1525588"/>
            <a:ext cx="8002588"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2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802.24 TAG</a:t>
            </a:r>
          </a:p>
        </p:txBody>
      </p:sp>
      <p:sp>
        <p:nvSpPr>
          <p:cNvPr id="3" name="Content Placeholder 2"/>
          <p:cNvSpPr>
            <a:spLocks noGrp="1"/>
          </p:cNvSpPr>
          <p:nvPr>
            <p:ph idx="1"/>
          </p:nvPr>
        </p:nvSpPr>
        <p:spPr>
          <a:xfrm>
            <a:off x="685800" y="1828800"/>
            <a:ext cx="7772400" cy="4114800"/>
          </a:xfrm>
        </p:spPr>
        <p:txBody>
          <a:bodyPr>
            <a:normAutofit/>
          </a:bodyPr>
          <a:lstStyle/>
          <a:p>
            <a:endParaRPr lang="en-US" dirty="0"/>
          </a:p>
          <a:p>
            <a:r>
              <a:rPr lang="en-US" dirty="0"/>
              <a:t>Approve March minutes</a:t>
            </a:r>
          </a:p>
          <a:p>
            <a:pPr lvl="1"/>
            <a:r>
              <a:rPr lang="en-US" dirty="0"/>
              <a:t>24-18-0010r0 </a:t>
            </a:r>
          </a:p>
          <a:p>
            <a:pPr lvl="1"/>
            <a:endParaRPr lang="en-US" dirty="0"/>
          </a:p>
          <a:p>
            <a:pPr lvl="1"/>
            <a:endParaRPr lang="en-US" dirty="0"/>
          </a:p>
          <a:p>
            <a:r>
              <a:rPr lang="en-US" dirty="0"/>
              <a:t>TAG Action Items from March:</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Liaison </a:t>
            </a:r>
          </a:p>
        </p:txBody>
      </p:sp>
      <p:sp>
        <p:nvSpPr>
          <p:cNvPr id="3" name="Content Placeholder 2"/>
          <p:cNvSpPr>
            <a:spLocks noGrp="1"/>
          </p:cNvSpPr>
          <p:nvPr>
            <p:ph idx="1"/>
          </p:nvPr>
        </p:nvSpPr>
        <p:spPr/>
        <p:txBody>
          <a:bodyPr>
            <a:normAutofit fontScale="77500" lnSpcReduction="20000"/>
          </a:bodyPr>
          <a:lstStyle/>
          <a:p>
            <a:pPr rtl="0" eaLnBrk="1" fontAlgn="base" hangingPunct="1"/>
            <a:r>
              <a:rPr lang="en-US" sz="3200" kern="1200" dirty="0">
                <a:solidFill>
                  <a:schemeClr val="tx1"/>
                </a:solidFill>
                <a:effectLst/>
                <a:latin typeface="+mn-lt"/>
                <a:ea typeface="+mn-ea"/>
                <a:cs typeface="+mn-cs"/>
              </a:rPr>
              <a:t>Pending liaison requests</a:t>
            </a:r>
          </a:p>
          <a:p>
            <a:pPr lvl="1"/>
            <a:r>
              <a:rPr lang="en-US" dirty="0"/>
              <a:t>Establish Liaison with Wi-Fi Alliance IoT Market Segment Group. </a:t>
            </a:r>
          </a:p>
          <a:p>
            <a:pPr lvl="1"/>
            <a:r>
              <a:rPr lang="en-US" dirty="0"/>
              <a:t>802.24 will initiate the liaison request</a:t>
            </a:r>
          </a:p>
          <a:p>
            <a:pPr lvl="2"/>
            <a:r>
              <a:rPr lang="en-US" dirty="0"/>
              <a:t>Draft a formal liaison statement with areas of collaboration and exchange.</a:t>
            </a:r>
          </a:p>
          <a:p>
            <a:pPr lvl="2"/>
            <a:r>
              <a:rPr lang="en-US" dirty="0"/>
              <a:t>Point of contact: IoT Market Segment Task Group</a:t>
            </a:r>
          </a:p>
          <a:p>
            <a:pPr lvl="2"/>
            <a:r>
              <a:rPr lang="en-US" dirty="0"/>
              <a:t>Challenges – information exchange will need to be cleared of default confidentiality of WFA documents. </a:t>
            </a:r>
          </a:p>
          <a:p>
            <a:r>
              <a:rPr lang="en-US" dirty="0"/>
              <a:t>Plan:</a:t>
            </a:r>
          </a:p>
          <a:p>
            <a:pPr lvl="1"/>
            <a:r>
              <a:rPr lang="en-US" dirty="0"/>
              <a:t>802.24 to draft and approve liaison request at this meeting, to have it approved by WFA in their June Meeting.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2158300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Tuesday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1537765422"/>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30737</TotalTime>
  <Words>1786</Words>
  <Application>Microsoft Office PowerPoint</Application>
  <PresentationFormat>On-screen Show (4:3)</PresentationFormat>
  <Paragraphs>366</Paragraphs>
  <Slides>23</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MS Gothic</vt:lpstr>
      <vt:lpstr>ＭＳ Ｐゴシック</vt:lpstr>
      <vt:lpstr>Arial</vt:lpstr>
      <vt:lpstr>Arial1</vt:lpstr>
      <vt:lpstr>Calibri</vt:lpstr>
      <vt:lpstr>Helvetica</vt:lpstr>
      <vt:lpstr>Monotype Sorts</vt:lpstr>
      <vt:lpstr>Times New Roman</vt:lpstr>
      <vt:lpstr>Times New Roman1</vt:lpstr>
      <vt:lpstr>Office Theme</vt:lpstr>
      <vt:lpstr>802.24 Vertical Applications TAG</vt:lpstr>
      <vt:lpstr>802.24 Overview</vt:lpstr>
      <vt:lpstr>Agenda – 802.24-18-0012r0</vt:lpstr>
      <vt:lpstr>Guidelines for IEEE-SA Meetings</vt:lpstr>
      <vt:lpstr>Participation in IEEE 802 Meetings</vt:lpstr>
      <vt:lpstr>Administration</vt:lpstr>
      <vt:lpstr>Monday: 802.24 TAG</vt:lpstr>
      <vt:lpstr>Liaison </vt:lpstr>
      <vt:lpstr>Tuesday 802.24.1</vt:lpstr>
      <vt:lpstr>ITU and Radio Regulatory Items</vt:lpstr>
      <vt:lpstr>New Liaison Possibility</vt:lpstr>
      <vt:lpstr>Discussion</vt:lpstr>
      <vt:lpstr>IEEE PSCC TF S6 </vt:lpstr>
      <vt:lpstr>802.15.4g and 802.11ah Coexistence</vt:lpstr>
      <vt:lpstr>Wednesday 802.24.1 Smart Grid TG</vt:lpstr>
      <vt:lpstr>Review of March Presentation</vt:lpstr>
      <vt:lpstr>Sub 1 GHz White Paper</vt:lpstr>
      <vt:lpstr>Future Opportunities Tracking</vt:lpstr>
      <vt:lpstr>Future Opportunities Tracking</vt:lpstr>
      <vt:lpstr>Other Future Opportunities</vt:lpstr>
      <vt:lpstr>TSN White Paper</vt:lpstr>
      <vt:lpstr>TSN White Paper</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493</cp:revision>
  <cp:lastPrinted>1998-02-10T13:28:06Z</cp:lastPrinted>
  <dcterms:created xsi:type="dcterms:W3CDTF">2015-05-13T21:49:41Z</dcterms:created>
  <dcterms:modified xsi:type="dcterms:W3CDTF">2018-05-05T21:01:11Z</dcterms:modified>
</cp:coreProperties>
</file>