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8" r:id="rId2"/>
    <p:sldId id="394" r:id="rId3"/>
    <p:sldId id="285" r:id="rId4"/>
    <p:sldId id="414" r:id="rId5"/>
    <p:sldId id="418" r:id="rId6"/>
    <p:sldId id="259" r:id="rId7"/>
    <p:sldId id="270" r:id="rId8"/>
    <p:sldId id="420" r:id="rId9"/>
    <p:sldId id="427" r:id="rId10"/>
    <p:sldId id="325" r:id="rId11"/>
    <p:sldId id="415" r:id="rId12"/>
    <p:sldId id="283" r:id="rId13"/>
    <p:sldId id="416" r:id="rId14"/>
    <p:sldId id="433" r:id="rId15"/>
    <p:sldId id="421" r:id="rId16"/>
    <p:sldId id="422" r:id="rId17"/>
    <p:sldId id="426" r:id="rId18"/>
    <p:sldId id="425" r:id="rId19"/>
    <p:sldId id="436" r:id="rId20"/>
    <p:sldId id="396" r:id="rId21"/>
    <p:sldId id="438" r:id="rId22"/>
    <p:sldId id="434" r:id="rId23"/>
    <p:sldId id="404" r:id="rId24"/>
    <p:sldId id="406" r:id="rId25"/>
    <p:sldId id="391" r:id="rId26"/>
    <p:sldId id="435"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17" autoAdjust="0"/>
    <p:restoredTop sz="94099" autoAdjust="0"/>
  </p:normalViewPr>
  <p:slideViewPr>
    <p:cSldViewPr>
      <p:cViewPr varScale="1">
        <p:scale>
          <a:sx n="116" d="100"/>
          <a:sy n="116" d="100"/>
        </p:scale>
        <p:origin x="1686" y="102"/>
      </p:cViewPr>
      <p:guideLst>
        <p:guide orient="horz" pos="2160"/>
        <p:guide pos="288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12114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1154113" y="701675"/>
            <a:ext cx="4625975"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1154113" y="701675"/>
            <a:ext cx="4625975"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a:pPr/>
              <a:t>‹#›</a:t>
            </a:fld>
            <a:endParaRPr lang="en-US" altLang="en-US"/>
          </a:p>
        </p:txBody>
      </p:sp>
    </p:spTree>
    <p:extLst>
      <p:ext uri="{BB962C8B-B14F-4D97-AF65-F5344CB8AC3E}">
        <p14:creationId xmlns:p14="http://schemas.microsoft.com/office/powerpoint/2010/main" val="231693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a:pPr/>
              <a:t>‹#›</a:t>
            </a:fld>
            <a:endParaRPr lang="en-US" altLang="en-US"/>
          </a:p>
        </p:txBody>
      </p:sp>
    </p:spTree>
    <p:extLst>
      <p:ext uri="{BB962C8B-B14F-4D97-AF65-F5344CB8AC3E}">
        <p14:creationId xmlns:p14="http://schemas.microsoft.com/office/powerpoint/2010/main" val="2957152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a:pPr/>
              <a:t>‹#›</a:t>
            </a:fld>
            <a:endParaRPr lang="en-US" altLang="en-US"/>
          </a:p>
        </p:txBody>
      </p:sp>
    </p:spTree>
    <p:extLst>
      <p:ext uri="{BB962C8B-B14F-4D97-AF65-F5344CB8AC3E}">
        <p14:creationId xmlns:p14="http://schemas.microsoft.com/office/powerpoint/2010/main" val="6512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a:pPr/>
              <a:t>‹#›</a:t>
            </a:fld>
            <a:endParaRPr lang="en-US" altLang="en-US"/>
          </a:p>
        </p:txBody>
      </p:sp>
    </p:spTree>
    <p:extLst>
      <p:ext uri="{BB962C8B-B14F-4D97-AF65-F5344CB8AC3E}">
        <p14:creationId xmlns:p14="http://schemas.microsoft.com/office/powerpoint/2010/main" val="151626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a:t>Tim Godfrey, EPRI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a:pPr/>
              <a:t>‹#›</a:t>
            </a:fld>
            <a:endParaRPr lang="en-US" altLang="en-US"/>
          </a:p>
        </p:txBody>
      </p:sp>
    </p:spTree>
    <p:extLst>
      <p:ext uri="{BB962C8B-B14F-4D97-AF65-F5344CB8AC3E}">
        <p14:creationId xmlns:p14="http://schemas.microsoft.com/office/powerpoint/2010/main" val="208809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dirty="0"/>
              <a:t>Tim Godfrey, EPRI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a:pPr/>
              <a:t>‹#›</a:t>
            </a:fld>
            <a:endParaRPr lang="en-US" altLang="en-US"/>
          </a:p>
        </p:txBody>
      </p:sp>
    </p:spTree>
    <p:extLst>
      <p:ext uri="{BB962C8B-B14F-4D97-AF65-F5344CB8AC3E}">
        <p14:creationId xmlns:p14="http://schemas.microsoft.com/office/powerpoint/2010/main" val="32449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dirty="0"/>
              <a:t>Tim Godfrey, EPRI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a:pPr/>
              <a:t>‹#›</a:t>
            </a:fld>
            <a:endParaRPr lang="en-US" altLang="en-US"/>
          </a:p>
        </p:txBody>
      </p:sp>
    </p:spTree>
    <p:extLst>
      <p:ext uri="{BB962C8B-B14F-4D97-AF65-F5344CB8AC3E}">
        <p14:creationId xmlns:p14="http://schemas.microsoft.com/office/powerpoint/2010/main" val="316689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a:pPr/>
              <a:t>‹#›</a:t>
            </a:fld>
            <a:endParaRPr lang="en-US" altLang="en-US"/>
          </a:p>
        </p:txBody>
      </p:sp>
    </p:spTree>
    <p:extLst>
      <p:ext uri="{BB962C8B-B14F-4D97-AF65-F5344CB8AC3E}">
        <p14:creationId xmlns:p14="http://schemas.microsoft.com/office/powerpoint/2010/main" val="72030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Tim Godfrey, EPRI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802.24-18-0007r1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81000"/>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March 2018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24/dcn/17/24-17-0006-11-sgtg-tsn-utility-applications-white-paper.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March 2018 Meeting</a:t>
            </a:r>
          </a:p>
          <a:p>
            <a:endParaRPr lang="en-US" dirty="0"/>
          </a:p>
          <a:p>
            <a:r>
              <a:rPr lang="en-US" dirty="0"/>
              <a:t>Rosemont, Illinois, USA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t" anchorCtr="0"/>
          <a:lstStyle/>
          <a:p>
            <a:r>
              <a:rPr lang="en-US" dirty="0"/>
              <a:t>Tuesday 802.24.1</a:t>
            </a:r>
          </a:p>
        </p:txBody>
      </p:sp>
      <p:sp>
        <p:nvSpPr>
          <p:cNvPr id="7" name="Text Placeholder 6"/>
          <p:cNvSpPr>
            <a:spLocks noGrp="1"/>
          </p:cNvSpPr>
          <p:nvPr>
            <p:ph type="body" idx="1"/>
          </p:nvPr>
        </p:nvSpPr>
        <p:spPr/>
        <p:txBody>
          <a:bodyPr/>
          <a:lstStyle/>
          <a:p>
            <a:pPr algn="ctr"/>
            <a:r>
              <a:rPr lang="en-US" sz="4000"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1537765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685800" y="1676399"/>
            <a:ext cx="7772400" cy="4799013"/>
          </a:xfrm>
        </p:spPr>
        <p:txBody>
          <a:bodyPr>
            <a:normAutofit/>
          </a:bodyPr>
          <a:lstStyle/>
          <a:p>
            <a:pPr marL="457200" lvl="1" indent="0">
              <a:buNone/>
            </a:pPr>
            <a:endParaRPr lang="en-US" dirty="0"/>
          </a:p>
          <a:p>
            <a:r>
              <a:rPr lang="en-US" dirty="0"/>
              <a:t>New NPRM for 90 GHz to 3 THz</a:t>
            </a:r>
          </a:p>
          <a:p>
            <a:endParaRPr lang="en-US" dirty="0"/>
          </a:p>
          <a:p>
            <a:r>
              <a:rPr lang="en-US" dirty="0"/>
              <a:t>No action required </a:t>
            </a:r>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11</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Liaison Update Request</a:t>
            </a:r>
          </a:p>
        </p:txBody>
      </p:sp>
      <p:sp>
        <p:nvSpPr>
          <p:cNvPr id="7" name="Content Placeholder 6"/>
          <p:cNvSpPr>
            <a:spLocks noGrp="1"/>
          </p:cNvSpPr>
          <p:nvPr>
            <p:ph idx="1"/>
          </p:nvPr>
        </p:nvSpPr>
        <p:spPr>
          <a:xfrm>
            <a:off x="685800" y="1830387"/>
            <a:ext cx="7772400" cy="4799013"/>
          </a:xfrm>
        </p:spPr>
        <p:txBody>
          <a:bodyPr>
            <a:normAutofit/>
          </a:bodyPr>
          <a:lstStyle/>
          <a:p>
            <a:r>
              <a:rPr lang="en-US" dirty="0"/>
              <a:t>Request from Jodi </a:t>
            </a:r>
            <a:r>
              <a:rPr lang="en-US" dirty="0" err="1"/>
              <a:t>Haasz</a:t>
            </a:r>
            <a:r>
              <a:rPr lang="en-US" dirty="0"/>
              <a:t> at IEEE to update active liaison relationships</a:t>
            </a:r>
          </a:p>
          <a:p>
            <a:endParaRPr lang="en-US" dirty="0"/>
          </a:p>
          <a:p>
            <a:r>
              <a:rPr lang="en-US" dirty="0"/>
              <a:t>Review document “IEEE 802 Liaison tutorial.pdf”</a:t>
            </a:r>
          </a:p>
          <a:p>
            <a:pPr lvl="1"/>
            <a:r>
              <a:rPr lang="en-US" dirty="0"/>
              <a:t>SGIP / SEPA</a:t>
            </a:r>
          </a:p>
          <a:p>
            <a:pPr lvl="1"/>
            <a:r>
              <a:rPr lang="en-US" dirty="0"/>
              <a:t>IEEE PES: PSCC TF S6 </a:t>
            </a:r>
          </a:p>
          <a:p>
            <a:pPr lvl="1"/>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12</a:t>
            </a:fld>
            <a:endParaRPr lang="en-US" altLang="en-US"/>
          </a:p>
        </p:txBody>
      </p:sp>
    </p:spTree>
    <p:extLst>
      <p:ext uri="{BB962C8B-B14F-4D97-AF65-F5344CB8AC3E}">
        <p14:creationId xmlns:p14="http://schemas.microsoft.com/office/powerpoint/2010/main" val="1369131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ADFC0-6471-475F-8AFC-DEC153DAFF37}"/>
              </a:ext>
            </a:extLst>
          </p:cNvPr>
          <p:cNvSpPr>
            <a:spLocks noGrp="1"/>
          </p:cNvSpPr>
          <p:nvPr>
            <p:ph type="title"/>
          </p:nvPr>
        </p:nvSpPr>
        <p:spPr/>
        <p:txBody>
          <a:bodyPr/>
          <a:lstStyle/>
          <a:p>
            <a:r>
              <a:rPr lang="en-US" b="1" dirty="0"/>
              <a:t>IEEE PSCC TF S6 </a:t>
            </a:r>
          </a:p>
        </p:txBody>
      </p:sp>
      <p:sp>
        <p:nvSpPr>
          <p:cNvPr id="3" name="Content Placeholder 2">
            <a:extLst>
              <a:ext uri="{FF2B5EF4-FFF2-40B4-BE49-F238E27FC236}">
                <a16:creationId xmlns:a16="http://schemas.microsoft.com/office/drawing/2014/main" id="{10EB3EF5-7698-4C1E-9512-E29AA4A1B435}"/>
              </a:ext>
            </a:extLst>
          </p:cNvPr>
          <p:cNvSpPr>
            <a:spLocks noGrp="1"/>
          </p:cNvSpPr>
          <p:nvPr>
            <p:ph idx="1"/>
          </p:nvPr>
        </p:nvSpPr>
        <p:spPr/>
        <p:txBody>
          <a:bodyPr>
            <a:normAutofit fontScale="55000" lnSpcReduction="20000"/>
          </a:bodyPr>
          <a:lstStyle/>
          <a:p>
            <a:r>
              <a:rPr lang="en-US" b="1" dirty="0"/>
              <a:t>January 2018 Study Report – "Standards for integrating Home Automation IoT to Power Utilities Communication Systems“</a:t>
            </a:r>
          </a:p>
          <a:p>
            <a:endParaRPr lang="en-US" dirty="0"/>
          </a:p>
          <a:p>
            <a:r>
              <a:rPr lang="en-US" dirty="0"/>
              <a:t>TAG comments from January meeting are posted </a:t>
            </a:r>
          </a:p>
          <a:p>
            <a:pPr lvl="1"/>
            <a:r>
              <a:rPr lang="en-US" dirty="0"/>
              <a:t>“IEEE 802.24 Jan 2018 Liaison Comments to PSCC-S6-Liaison.doc” </a:t>
            </a:r>
          </a:p>
          <a:p>
            <a:pPr lvl="1"/>
            <a:r>
              <a:rPr lang="en-US" dirty="0"/>
              <a:t>In 802.24 private area</a:t>
            </a:r>
          </a:p>
          <a:p>
            <a:r>
              <a:rPr lang="en-US" dirty="0"/>
              <a:t>Further review and edits today</a:t>
            </a:r>
          </a:p>
          <a:p>
            <a:r>
              <a:rPr lang="en-US" dirty="0"/>
              <a:t>Forward our final comments back to PSCC S6 following this session </a:t>
            </a:r>
          </a:p>
          <a:p>
            <a:endParaRPr lang="en-US" dirty="0"/>
          </a:p>
          <a:p>
            <a:r>
              <a:rPr lang="en-US" dirty="0"/>
              <a:t>Document will remain open for comment from 802.24 until April 15. If no comments, chair will return to TF S6 prior to their May meeting. Chair can adopt any editorial comments before returning.</a:t>
            </a:r>
          </a:p>
          <a:p>
            <a:endParaRPr lang="en-US" dirty="0"/>
          </a:p>
          <a:p>
            <a:endParaRPr lang="en-US" dirty="0"/>
          </a:p>
        </p:txBody>
      </p:sp>
      <p:sp>
        <p:nvSpPr>
          <p:cNvPr id="4" name="Footer Placeholder 3">
            <a:extLst>
              <a:ext uri="{FF2B5EF4-FFF2-40B4-BE49-F238E27FC236}">
                <a16:creationId xmlns:a16="http://schemas.microsoft.com/office/drawing/2014/main" id="{C832729C-6FF7-4CF6-AE3D-D926D55564C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EEC5294-F6F2-4792-A139-8602C6E8FF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2442951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02191-6511-409F-B8EC-587DAD486016}"/>
              </a:ext>
            </a:extLst>
          </p:cNvPr>
          <p:cNvSpPr>
            <a:spLocks noGrp="1"/>
          </p:cNvSpPr>
          <p:nvPr>
            <p:ph type="title"/>
          </p:nvPr>
        </p:nvSpPr>
        <p:spPr/>
        <p:txBody>
          <a:bodyPr/>
          <a:lstStyle/>
          <a:p>
            <a:r>
              <a:rPr lang="en-US" dirty="0"/>
              <a:t>802.15.4g and 802.11ah Coexistence</a:t>
            </a:r>
          </a:p>
        </p:txBody>
      </p:sp>
      <p:sp>
        <p:nvSpPr>
          <p:cNvPr id="3" name="Content Placeholder 2">
            <a:extLst>
              <a:ext uri="{FF2B5EF4-FFF2-40B4-BE49-F238E27FC236}">
                <a16:creationId xmlns:a16="http://schemas.microsoft.com/office/drawing/2014/main" id="{F7145354-A845-4E5D-BB30-0B1066A95F6E}"/>
              </a:ext>
            </a:extLst>
          </p:cNvPr>
          <p:cNvSpPr>
            <a:spLocks noGrp="1"/>
          </p:cNvSpPr>
          <p:nvPr>
            <p:ph idx="1"/>
          </p:nvPr>
        </p:nvSpPr>
        <p:spPr>
          <a:xfrm>
            <a:off x="685800" y="1981200"/>
            <a:ext cx="7772400" cy="4114800"/>
          </a:xfrm>
        </p:spPr>
        <p:txBody>
          <a:bodyPr/>
          <a:lstStyle/>
          <a:p>
            <a:r>
              <a:rPr lang="en-US" dirty="0"/>
              <a:t>Review activity in 802.19 and any follow up</a:t>
            </a:r>
          </a:p>
          <a:p>
            <a:endParaRPr lang="en-US" dirty="0"/>
          </a:p>
          <a:p>
            <a:endParaRPr lang="en-US" dirty="0"/>
          </a:p>
          <a:p>
            <a:r>
              <a:rPr lang="en-US" dirty="0"/>
              <a:t>Plan for joint sessions with 802.19 as this activity proceeds. </a:t>
            </a:r>
          </a:p>
          <a:p>
            <a:endParaRPr lang="en-US" dirty="0"/>
          </a:p>
          <a:p>
            <a:endParaRPr lang="en-US" dirty="0"/>
          </a:p>
        </p:txBody>
      </p:sp>
      <p:sp>
        <p:nvSpPr>
          <p:cNvPr id="4" name="Footer Placeholder 3">
            <a:extLst>
              <a:ext uri="{FF2B5EF4-FFF2-40B4-BE49-F238E27FC236}">
                <a16:creationId xmlns:a16="http://schemas.microsoft.com/office/drawing/2014/main" id="{E202BF92-810B-4A60-862A-57EB0784A57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BFE62EA-9A88-4C9E-9BF9-8DE88BC111C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850767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a:t>
            </a:r>
            <a:br>
              <a:rPr lang="en-US" dirty="0"/>
            </a:br>
            <a:r>
              <a:rPr lang="en-US" dirty="0"/>
              <a:t> 802.24.2 IoT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42560273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802.24.2</a:t>
            </a:r>
          </a:p>
        </p:txBody>
      </p:sp>
      <p:sp>
        <p:nvSpPr>
          <p:cNvPr id="3" name="Content Placeholder 2"/>
          <p:cNvSpPr>
            <a:spLocks noGrp="1"/>
          </p:cNvSpPr>
          <p:nvPr>
            <p:ph idx="1"/>
          </p:nvPr>
        </p:nvSpPr>
        <p:spPr/>
        <p:txBody>
          <a:bodyPr>
            <a:normAutofit fontScale="77500" lnSpcReduction="20000"/>
          </a:bodyPr>
          <a:lstStyle/>
          <a:p>
            <a:r>
              <a:rPr lang="en-US" dirty="0"/>
              <a:t>802.24.2 Liaison Coordinator's Report</a:t>
            </a:r>
          </a:p>
          <a:p>
            <a:pPr lvl="1"/>
            <a:r>
              <a:rPr lang="en-US" kern="1200" dirty="0">
                <a:solidFill>
                  <a:schemeClr val="tx1"/>
                </a:solidFill>
                <a:effectLst/>
                <a:latin typeface="+mn-lt"/>
                <a:ea typeface="+mn-ea"/>
                <a:cs typeface="+mn-cs"/>
              </a:rPr>
              <a:t>Wael Diab   (not in attendance – no report)</a:t>
            </a:r>
          </a:p>
          <a:p>
            <a:pPr lvl="1"/>
            <a:endParaRPr lang="en-US" sz="3200" kern="1200" dirty="0">
              <a:solidFill>
                <a:schemeClr val="tx1"/>
              </a:solidFill>
              <a:effectLst/>
              <a:latin typeface="+mn-lt"/>
              <a:ea typeface="+mn-ea"/>
              <a:cs typeface="+mn-cs"/>
            </a:endParaRPr>
          </a:p>
          <a:p>
            <a:pPr rtl="0" eaLnBrk="1" fontAlgn="base" hangingPunct="1"/>
            <a:endParaRPr lang="en-US" sz="3200" kern="1200" dirty="0">
              <a:solidFill>
                <a:schemeClr val="tx1"/>
              </a:solidFill>
              <a:effectLst/>
              <a:latin typeface="+mn-lt"/>
              <a:ea typeface="+mn-ea"/>
              <a:cs typeface="+mn-cs"/>
            </a:endParaRPr>
          </a:p>
          <a:p>
            <a:pPr rtl="0" eaLnBrk="1" fontAlgn="base" hangingPunct="1"/>
            <a:r>
              <a:rPr lang="en-US" sz="3200" kern="1200" dirty="0">
                <a:solidFill>
                  <a:schemeClr val="tx1"/>
                </a:solidFill>
                <a:effectLst/>
                <a:latin typeface="+mn-lt"/>
                <a:ea typeface="+mn-ea"/>
                <a:cs typeface="+mn-cs"/>
              </a:rPr>
              <a:t>Pending liaison requests</a:t>
            </a:r>
          </a:p>
          <a:p>
            <a:pPr lvl="1"/>
            <a:r>
              <a:rPr lang="en-US" dirty="0"/>
              <a:t>Explore liaison with Wi-Fi Alliance IoT Group. </a:t>
            </a:r>
          </a:p>
          <a:p>
            <a:pPr lvl="1"/>
            <a:r>
              <a:rPr lang="en-US" dirty="0"/>
              <a:t>802.24 will initiate the liaison request</a:t>
            </a:r>
          </a:p>
          <a:p>
            <a:pPr lvl="2"/>
            <a:r>
              <a:rPr lang="en-US" dirty="0"/>
              <a:t>Draft a formal liaison statement with areas of collaboration and exchange.</a:t>
            </a:r>
          </a:p>
          <a:p>
            <a:pPr lvl="2"/>
            <a:r>
              <a:rPr lang="en-US" dirty="0"/>
              <a:t>Point of contact: IoT Market Segment Task Group</a:t>
            </a:r>
          </a:p>
          <a:p>
            <a:pPr lvl="2"/>
            <a:r>
              <a:rPr lang="en-US" dirty="0"/>
              <a:t>Challenges – information exchange will need to be cleared of default confidentiality of WFA documents. </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1583008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Liaison Update Request</a:t>
            </a:r>
          </a:p>
        </p:txBody>
      </p:sp>
      <p:sp>
        <p:nvSpPr>
          <p:cNvPr id="7" name="Content Placeholder 6"/>
          <p:cNvSpPr>
            <a:spLocks noGrp="1"/>
          </p:cNvSpPr>
          <p:nvPr>
            <p:ph idx="1"/>
          </p:nvPr>
        </p:nvSpPr>
        <p:spPr>
          <a:xfrm>
            <a:off x="685800" y="1676399"/>
            <a:ext cx="7772400" cy="4799013"/>
          </a:xfrm>
        </p:spPr>
        <p:txBody>
          <a:bodyPr>
            <a:normAutofit/>
          </a:bodyPr>
          <a:lstStyle/>
          <a:p>
            <a:r>
              <a:rPr lang="en-US" dirty="0"/>
              <a:t>Request from Jodi </a:t>
            </a:r>
            <a:r>
              <a:rPr lang="en-US" dirty="0" err="1"/>
              <a:t>Haasz</a:t>
            </a:r>
            <a:r>
              <a:rPr lang="en-US" dirty="0"/>
              <a:t> at IEEE to update active liaison relationships</a:t>
            </a:r>
          </a:p>
          <a:p>
            <a:endParaRPr lang="en-US" dirty="0"/>
          </a:p>
          <a:p>
            <a:r>
              <a:rPr lang="en-US" dirty="0"/>
              <a:t>Review document “IEEE 802 Liaison tutorial.pdf”</a:t>
            </a:r>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17</a:t>
            </a:fld>
            <a:endParaRPr lang="en-US" altLang="en-US"/>
          </a:p>
        </p:txBody>
      </p:sp>
    </p:spTree>
    <p:extLst>
      <p:ext uri="{BB962C8B-B14F-4D97-AF65-F5344CB8AC3E}">
        <p14:creationId xmlns:p14="http://schemas.microsoft.com/office/powerpoint/2010/main" val="1396545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a:xfrm>
            <a:off x="685800" y="1752600"/>
            <a:ext cx="7772400" cy="4343400"/>
          </a:xfrm>
        </p:spPr>
        <p:txBody>
          <a:bodyPr>
            <a:normAutofit/>
          </a:bodyPr>
          <a:lstStyle/>
          <a:p>
            <a:r>
              <a:rPr lang="en-US" dirty="0"/>
              <a:t>Presentation</a:t>
            </a:r>
          </a:p>
          <a:p>
            <a:pPr lvl="1"/>
            <a:r>
              <a:rPr lang="en-US" dirty="0"/>
              <a:t>Chris </a:t>
            </a:r>
            <a:r>
              <a:rPr lang="en-US" dirty="0" err="1"/>
              <a:t>DiMinico</a:t>
            </a:r>
            <a:r>
              <a:rPr lang="en-US" dirty="0"/>
              <a:t> (Panduit)</a:t>
            </a:r>
          </a:p>
          <a:p>
            <a:pPr lvl="1"/>
            <a:endParaRPr lang="en-US" dirty="0"/>
          </a:p>
          <a:p>
            <a:pPr lvl="1"/>
            <a:r>
              <a:rPr lang="en-US" dirty="0"/>
              <a:t>24-18-0011 IoT-SPE-applications-white-paper</a:t>
            </a:r>
          </a:p>
          <a:p>
            <a:pPr lvl="1"/>
            <a:r>
              <a:rPr lang="en-US" dirty="0"/>
              <a:t>Single Pair Ethernet in IoT Applications</a:t>
            </a:r>
          </a:p>
          <a:p>
            <a:pPr lvl="1"/>
            <a:endParaRPr lang="en-US" dirty="0"/>
          </a:p>
          <a:p>
            <a:pPr lvl="1"/>
            <a:endParaRPr lang="en-US" dirty="0"/>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2599616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730F2-BDAC-4423-9A07-316B07BD9641}"/>
              </a:ext>
            </a:extLst>
          </p:cNvPr>
          <p:cNvSpPr>
            <a:spLocks noGrp="1"/>
          </p:cNvSpPr>
          <p:nvPr>
            <p:ph type="title"/>
          </p:nvPr>
        </p:nvSpPr>
        <p:spPr/>
        <p:txBody>
          <a:bodyPr/>
          <a:lstStyle/>
          <a:p>
            <a:r>
              <a:rPr lang="en-US" b="1" dirty="0"/>
              <a:t>IEEE PSCC TF S6 </a:t>
            </a:r>
            <a:endParaRPr lang="en-US" dirty="0"/>
          </a:p>
        </p:txBody>
      </p:sp>
      <p:sp>
        <p:nvSpPr>
          <p:cNvPr id="3" name="Content Placeholder 2">
            <a:extLst>
              <a:ext uri="{FF2B5EF4-FFF2-40B4-BE49-F238E27FC236}">
                <a16:creationId xmlns:a16="http://schemas.microsoft.com/office/drawing/2014/main" id="{DFFC13A6-F246-4053-97E9-E6AA43DFB8FF}"/>
              </a:ext>
            </a:extLst>
          </p:cNvPr>
          <p:cNvSpPr>
            <a:spLocks noGrp="1"/>
          </p:cNvSpPr>
          <p:nvPr>
            <p:ph idx="1"/>
          </p:nvPr>
        </p:nvSpPr>
        <p:spPr/>
        <p:txBody>
          <a:bodyPr/>
          <a:lstStyle/>
          <a:p>
            <a:r>
              <a:rPr lang="en-US" dirty="0"/>
              <a:t>Added text to S6 liaison response regarding 802.3 PODL for in-home IoT applications</a:t>
            </a:r>
          </a:p>
          <a:p>
            <a:endParaRPr lang="en-US" dirty="0"/>
          </a:p>
          <a:p>
            <a:r>
              <a:rPr lang="en-US" dirty="0"/>
              <a:t>Updated response uploaded to private area</a:t>
            </a:r>
          </a:p>
          <a:p>
            <a:endParaRPr lang="en-US" dirty="0"/>
          </a:p>
          <a:p>
            <a:endParaRPr lang="en-US" dirty="0"/>
          </a:p>
        </p:txBody>
      </p:sp>
      <p:sp>
        <p:nvSpPr>
          <p:cNvPr id="4" name="Footer Placeholder 3">
            <a:extLst>
              <a:ext uri="{FF2B5EF4-FFF2-40B4-BE49-F238E27FC236}">
                <a16:creationId xmlns:a16="http://schemas.microsoft.com/office/drawing/2014/main" id="{A64D3D50-30A3-4EA2-86E5-4E941328BB9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671D1DE-3807-419F-B59F-11FF7CB2869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740257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685800" y="1981200"/>
            <a:ext cx="8229600" cy="4191000"/>
          </a:xfrm>
          <a:ln/>
        </p:spPr>
        <p:txBody>
          <a:bodyPr>
            <a:normAutofit fontScale="6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28 Voting Members</a:t>
            </a:r>
          </a:p>
          <a:p>
            <a:pPr marL="342900" lvl="1" indent="-342900">
              <a:buFontTx/>
              <a:buChar char="•"/>
            </a:pPr>
            <a:r>
              <a:rPr lang="en-US" altLang="en-US" dirty="0"/>
              <a:t>Agenda: 	</a:t>
            </a:r>
            <a:r>
              <a:rPr lang="en-US" dirty="0"/>
              <a:t>24-18-0006-02-0000</a:t>
            </a:r>
            <a:endParaRPr lang="en-US" altLang="en-US" dirty="0"/>
          </a:p>
          <a:p>
            <a:r>
              <a:rPr lang="en-US" altLang="en-US" dirty="0"/>
              <a:t>Meetings for the Week</a:t>
            </a:r>
          </a:p>
          <a:p>
            <a:pPr lvl="1"/>
            <a:r>
              <a:rPr lang="en-US" altLang="en-US" dirty="0"/>
              <a:t>Tuesday PM2		24.1	</a:t>
            </a:r>
          </a:p>
          <a:p>
            <a:pPr lvl="1"/>
            <a:r>
              <a:rPr lang="en-US" altLang="en-US" dirty="0"/>
              <a:t>Wednesday PM2		24.1</a:t>
            </a:r>
            <a:endParaRPr lang="en-US" altLang="en-US" dirty="0">
              <a:highlight>
                <a:srgbClr val="FFFF00"/>
              </a:highlight>
            </a:endParaRPr>
          </a:p>
          <a:p>
            <a:pPr lvl="1"/>
            <a:endParaRPr lang="en-US" altLang="en-US" dirty="0"/>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24041786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802.24.1</a:t>
            </a:r>
            <a:br>
              <a:rPr lang="en-US" dirty="0"/>
            </a:br>
            <a:r>
              <a:rPr lang="en-US"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1805721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E630D7B-4776-43CD-B3CD-2981198AE6FC}"/>
              </a:ext>
            </a:extLst>
          </p:cNvPr>
          <p:cNvSpPr>
            <a:spLocks noGrp="1"/>
          </p:cNvSpPr>
          <p:nvPr>
            <p:ph type="title"/>
          </p:nvPr>
        </p:nvSpPr>
        <p:spPr/>
        <p:txBody>
          <a:bodyPr/>
          <a:lstStyle/>
          <a:p>
            <a:r>
              <a:rPr lang="en-US" dirty="0"/>
              <a:t>Presentation</a:t>
            </a:r>
          </a:p>
        </p:txBody>
      </p:sp>
      <p:sp>
        <p:nvSpPr>
          <p:cNvPr id="7" name="Content Placeholder 6">
            <a:extLst>
              <a:ext uri="{FF2B5EF4-FFF2-40B4-BE49-F238E27FC236}">
                <a16:creationId xmlns:a16="http://schemas.microsoft.com/office/drawing/2014/main" id="{771122C9-A9E3-417F-A099-90B95940F0DC}"/>
              </a:ext>
            </a:extLst>
          </p:cNvPr>
          <p:cNvSpPr>
            <a:spLocks noGrp="1"/>
          </p:cNvSpPr>
          <p:nvPr>
            <p:ph idx="1"/>
          </p:nvPr>
        </p:nvSpPr>
        <p:spPr/>
        <p:txBody>
          <a:bodyPr>
            <a:normAutofit/>
          </a:bodyPr>
          <a:lstStyle/>
          <a:p>
            <a:r>
              <a:rPr lang="en-US" dirty="0"/>
              <a:t> IEEE P802.1CF for vertical applications</a:t>
            </a:r>
          </a:p>
          <a:p>
            <a:endParaRPr lang="en-US" dirty="0"/>
          </a:p>
          <a:p>
            <a:r>
              <a:rPr lang="en-US" dirty="0"/>
              <a:t>Source:</a:t>
            </a:r>
          </a:p>
          <a:p>
            <a:pPr lvl="1"/>
            <a:r>
              <a:rPr lang="en-US" dirty="0"/>
              <a:t>IEEE 802.1 </a:t>
            </a:r>
            <a:r>
              <a:rPr lang="en-US" dirty="0" err="1"/>
              <a:t>OmniRAN</a:t>
            </a:r>
            <a:r>
              <a:rPr lang="en-US" dirty="0"/>
              <a:t> TG</a:t>
            </a:r>
          </a:p>
          <a:p>
            <a:pPr lvl="2"/>
            <a:r>
              <a:rPr lang="en-US" dirty="0"/>
              <a:t>Chair: Max Riegel (Nokia Bell Labs)</a:t>
            </a:r>
          </a:p>
          <a:p>
            <a:pPr lvl="2"/>
            <a:r>
              <a:rPr lang="en-US" dirty="0"/>
              <a:t>2018-03-08</a:t>
            </a:r>
          </a:p>
          <a:p>
            <a:endParaRPr lang="en-US" dirty="0"/>
          </a:p>
        </p:txBody>
      </p:sp>
      <p:sp>
        <p:nvSpPr>
          <p:cNvPr id="4" name="Footer Placeholder 3">
            <a:extLst>
              <a:ext uri="{FF2B5EF4-FFF2-40B4-BE49-F238E27FC236}">
                <a16:creationId xmlns:a16="http://schemas.microsoft.com/office/drawing/2014/main" id="{D0BCC0EB-74A5-4EEB-BD6A-6FEE4DE54B0F}"/>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6FC12F7-27B8-48B5-A03D-D5BAD5126D5F}"/>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21</a:t>
            </a:fld>
            <a:endParaRPr lang="en-US" altLang="en-US"/>
          </a:p>
        </p:txBody>
      </p:sp>
    </p:spTree>
    <p:extLst>
      <p:ext uri="{BB962C8B-B14F-4D97-AF65-F5344CB8AC3E}">
        <p14:creationId xmlns:p14="http://schemas.microsoft.com/office/powerpoint/2010/main" val="33926476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36DCB1A-D509-4D1C-AA96-FDAEEBF05BE1}"/>
              </a:ext>
            </a:extLst>
          </p:cNvPr>
          <p:cNvSpPr>
            <a:spLocks noGrp="1"/>
          </p:cNvSpPr>
          <p:nvPr>
            <p:ph type="title"/>
          </p:nvPr>
        </p:nvSpPr>
        <p:spPr/>
        <p:txBody>
          <a:bodyPr/>
          <a:lstStyle/>
          <a:p>
            <a:r>
              <a:rPr lang="en-US" dirty="0"/>
              <a:t>Sub 1 GHz White Paper</a:t>
            </a:r>
          </a:p>
        </p:txBody>
      </p:sp>
      <p:sp>
        <p:nvSpPr>
          <p:cNvPr id="7" name="Content Placeholder 6">
            <a:extLst>
              <a:ext uri="{FF2B5EF4-FFF2-40B4-BE49-F238E27FC236}">
                <a16:creationId xmlns:a16="http://schemas.microsoft.com/office/drawing/2014/main" id="{211B85AB-81DD-455A-A196-976D64F74796}"/>
              </a:ext>
            </a:extLst>
          </p:cNvPr>
          <p:cNvSpPr>
            <a:spLocks noGrp="1"/>
          </p:cNvSpPr>
          <p:nvPr>
            <p:ph idx="1"/>
          </p:nvPr>
        </p:nvSpPr>
        <p:spPr/>
        <p:txBody>
          <a:bodyPr/>
          <a:lstStyle/>
          <a:p>
            <a:r>
              <a:rPr lang="en-US" dirty="0"/>
              <a:t>Comments and Questions from IEEE Editors prior to publication</a:t>
            </a:r>
          </a:p>
          <a:p>
            <a:endParaRPr lang="en-US" dirty="0"/>
          </a:p>
          <a:p>
            <a:r>
              <a:rPr lang="en-US" dirty="0"/>
              <a:t>Review “802.24 TAG white paper_edits.docx”</a:t>
            </a:r>
          </a:p>
          <a:p>
            <a:pPr lvl="1"/>
            <a:r>
              <a:rPr lang="en-US" dirty="0"/>
              <a:t>Questions from Catherine Berger</a:t>
            </a:r>
          </a:p>
          <a:p>
            <a:pPr lvl="1"/>
            <a:r>
              <a:rPr lang="en-US" dirty="0"/>
              <a:t>Started addressing comments and questions</a:t>
            </a:r>
          </a:p>
        </p:txBody>
      </p:sp>
      <p:sp>
        <p:nvSpPr>
          <p:cNvPr id="4" name="Footer Placeholder 3">
            <a:extLst>
              <a:ext uri="{FF2B5EF4-FFF2-40B4-BE49-F238E27FC236}">
                <a16:creationId xmlns:a16="http://schemas.microsoft.com/office/drawing/2014/main" id="{3E707001-182D-4265-9072-6A55FD61BF2F}"/>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0FCC284-616B-49DF-8476-FE0CD288B458}"/>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22</a:t>
            </a:fld>
            <a:endParaRPr lang="en-US" altLang="en-US"/>
          </a:p>
        </p:txBody>
      </p:sp>
    </p:spTree>
    <p:extLst>
      <p:ext uri="{BB962C8B-B14F-4D97-AF65-F5344CB8AC3E}">
        <p14:creationId xmlns:p14="http://schemas.microsoft.com/office/powerpoint/2010/main" val="1059671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TSN Utility Use Cases</a:t>
            </a:r>
          </a:p>
        </p:txBody>
      </p:sp>
      <p:sp>
        <p:nvSpPr>
          <p:cNvPr id="3" name="Content Placeholder 2"/>
          <p:cNvSpPr>
            <a:spLocks noGrp="1"/>
          </p:cNvSpPr>
          <p:nvPr>
            <p:ph idx="1"/>
          </p:nvPr>
        </p:nvSpPr>
        <p:spPr/>
        <p:txBody>
          <a:bodyPr>
            <a:normAutofit/>
          </a:bodyPr>
          <a:lstStyle/>
          <a:p>
            <a:endParaRPr lang="en-US" dirty="0"/>
          </a:p>
          <a:p>
            <a:r>
              <a:rPr lang="en-US" dirty="0"/>
              <a:t>Further editing of first section describing utility use cases</a:t>
            </a:r>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18255307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 developing white paper</a:t>
            </a:r>
          </a:p>
        </p:txBody>
      </p:sp>
      <p:sp>
        <p:nvSpPr>
          <p:cNvPr id="3" name="Content Placeholder 2"/>
          <p:cNvSpPr>
            <a:spLocks noGrp="1"/>
          </p:cNvSpPr>
          <p:nvPr>
            <p:ph idx="1"/>
          </p:nvPr>
        </p:nvSpPr>
        <p:spPr>
          <a:xfrm>
            <a:off x="685800" y="1752600"/>
            <a:ext cx="7772400" cy="4343400"/>
          </a:xfrm>
        </p:spPr>
        <p:txBody>
          <a:bodyPr>
            <a:normAutofit fontScale="92500" lnSpcReduction="20000"/>
          </a:bodyPr>
          <a:lstStyle/>
          <a:p>
            <a:r>
              <a:rPr lang="en-US" dirty="0"/>
              <a:t>Review and editing of draft</a:t>
            </a:r>
          </a:p>
          <a:p>
            <a:endParaRPr lang="en-US" dirty="0"/>
          </a:p>
          <a:p>
            <a:r>
              <a:rPr lang="en-US" dirty="0"/>
              <a:t>Updated document </a:t>
            </a:r>
            <a:r>
              <a:rPr lang="en-US" dirty="0">
                <a:hlinkClick r:id="rId2"/>
              </a:rPr>
              <a:t>802.24-17-0006r11 </a:t>
            </a:r>
            <a:r>
              <a:rPr lang="en-US" dirty="0"/>
              <a:t>uploaded to Mentor.</a:t>
            </a:r>
          </a:p>
          <a:p>
            <a:endParaRPr lang="en-US" dirty="0"/>
          </a:p>
          <a:p>
            <a:r>
              <a:rPr lang="en-US" dirty="0"/>
              <a:t>Will announce comment collection to 802.24 and 802.1 TSN</a:t>
            </a:r>
          </a:p>
          <a:p>
            <a:endParaRPr lang="en-US" dirty="0"/>
          </a:p>
          <a:p>
            <a:r>
              <a:rPr lang="en-US" dirty="0"/>
              <a:t>Teleconference planned for June 14, 10am EDT. </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6679397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685800" y="1828800"/>
            <a:ext cx="8153400" cy="4267200"/>
          </a:xfrm>
        </p:spPr>
        <p:txBody>
          <a:bodyPr>
            <a:normAutofit fontScale="77500" lnSpcReduction="20000"/>
          </a:bodyPr>
          <a:lstStyle/>
          <a:p>
            <a:r>
              <a:rPr lang="en-US" dirty="0"/>
              <a:t>Action Items from this meeting</a:t>
            </a:r>
          </a:p>
          <a:p>
            <a:pPr lvl="1"/>
            <a:r>
              <a:rPr lang="en-US" dirty="0"/>
              <a:t>Announce comment collection and teleconference for TSN White Paper</a:t>
            </a:r>
          </a:p>
          <a:p>
            <a:pPr lvl="1"/>
            <a:endParaRPr lang="en-US" dirty="0"/>
          </a:p>
          <a:p>
            <a:pPr lvl="1"/>
            <a:endParaRPr lang="en-US" dirty="0"/>
          </a:p>
          <a:p>
            <a:endParaRPr lang="en-US" dirty="0"/>
          </a:p>
          <a:p>
            <a:pPr lvl="1"/>
            <a:endParaRPr lang="en-US" dirty="0"/>
          </a:p>
          <a:p>
            <a:pPr lvl="1"/>
            <a:endParaRPr lang="en-US" dirty="0"/>
          </a:p>
          <a:p>
            <a:r>
              <a:rPr lang="en-US" dirty="0"/>
              <a:t>Any New Business?</a:t>
            </a:r>
          </a:p>
          <a:p>
            <a:pPr lvl="1"/>
            <a:r>
              <a:rPr lang="en-US" dirty="0"/>
              <a:t>None</a:t>
            </a:r>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AF561-9673-44F9-A377-A285ECB6311F}"/>
              </a:ext>
            </a:extLst>
          </p:cNvPr>
          <p:cNvSpPr>
            <a:spLocks noGrp="1"/>
          </p:cNvSpPr>
          <p:nvPr>
            <p:ph type="title"/>
          </p:nvPr>
        </p:nvSpPr>
        <p:spPr/>
        <p:txBody>
          <a:bodyPr/>
          <a:lstStyle/>
          <a:p>
            <a:r>
              <a:rPr lang="en-US" dirty="0"/>
              <a:t>Joint Meeting with 802.1 TSN</a:t>
            </a:r>
          </a:p>
        </p:txBody>
      </p:sp>
      <p:sp>
        <p:nvSpPr>
          <p:cNvPr id="3" name="Content Placeholder 2">
            <a:extLst>
              <a:ext uri="{FF2B5EF4-FFF2-40B4-BE49-F238E27FC236}">
                <a16:creationId xmlns:a16="http://schemas.microsoft.com/office/drawing/2014/main" id="{4B7F85FE-8AD2-4155-80B9-C8C0E0518B1C}"/>
              </a:ext>
            </a:extLst>
          </p:cNvPr>
          <p:cNvSpPr>
            <a:spLocks noGrp="1"/>
          </p:cNvSpPr>
          <p:nvPr>
            <p:ph idx="1"/>
          </p:nvPr>
        </p:nvSpPr>
        <p:spPr/>
        <p:txBody>
          <a:bodyPr/>
          <a:lstStyle/>
          <a:p>
            <a:r>
              <a:rPr lang="en-US" dirty="0"/>
              <a:t>Thursday, March 8,  18:00</a:t>
            </a:r>
          </a:p>
          <a:p>
            <a:endParaRPr lang="en-US" dirty="0"/>
          </a:p>
          <a:p>
            <a:endParaRPr lang="en-US" dirty="0"/>
          </a:p>
        </p:txBody>
      </p:sp>
      <p:sp>
        <p:nvSpPr>
          <p:cNvPr id="4" name="Footer Placeholder 3">
            <a:extLst>
              <a:ext uri="{FF2B5EF4-FFF2-40B4-BE49-F238E27FC236}">
                <a16:creationId xmlns:a16="http://schemas.microsoft.com/office/drawing/2014/main" id="{97C34A6B-EE48-46DE-AFE9-2F6100E7880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5E0065F-6402-4FE8-993A-62495C9D8A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3319069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381000"/>
          </a:xfrm>
        </p:spPr>
        <p:txBody>
          <a:bodyPr/>
          <a:lstStyle/>
          <a:p>
            <a:r>
              <a:rPr lang="en-US" sz="2400" dirty="0">
                <a:solidFill>
                  <a:srgbClr val="7030A0"/>
                </a:solidFill>
              </a:rPr>
              <a:t>Agenda – 802.24-18-006r2</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graphicFrame>
        <p:nvGraphicFramePr>
          <p:cNvPr id="6" name="Table 5">
            <a:extLst>
              <a:ext uri="{FF2B5EF4-FFF2-40B4-BE49-F238E27FC236}">
                <a16:creationId xmlns:a16="http://schemas.microsoft.com/office/drawing/2014/main" id="{A42B851C-FB41-4C2C-9E66-7CAEC1079AB7}"/>
              </a:ext>
            </a:extLst>
          </p:cNvPr>
          <p:cNvGraphicFramePr>
            <a:graphicFrameLocks noGrp="1"/>
          </p:cNvGraphicFramePr>
          <p:nvPr>
            <p:extLst>
              <p:ext uri="{D42A27DB-BD31-4B8C-83A1-F6EECF244321}">
                <p14:modId xmlns:p14="http://schemas.microsoft.com/office/powerpoint/2010/main" val="110977889"/>
              </p:ext>
            </p:extLst>
          </p:nvPr>
        </p:nvGraphicFramePr>
        <p:xfrm>
          <a:off x="381000" y="685800"/>
          <a:ext cx="8382000" cy="5714993"/>
        </p:xfrm>
        <a:graphic>
          <a:graphicData uri="http://schemas.openxmlformats.org/drawingml/2006/table">
            <a:tbl>
              <a:tblPr>
                <a:tableStyleId>{5C22544A-7EE6-4342-B048-85BDC9FD1C3A}</a:tableStyleId>
              </a:tblPr>
              <a:tblGrid>
                <a:gridCol w="638509">
                  <a:extLst>
                    <a:ext uri="{9D8B030D-6E8A-4147-A177-3AD203B41FA5}">
                      <a16:colId xmlns:a16="http://schemas.microsoft.com/office/drawing/2014/main" val="3206164321"/>
                    </a:ext>
                  </a:extLst>
                </a:gridCol>
                <a:gridCol w="5471150">
                  <a:extLst>
                    <a:ext uri="{9D8B030D-6E8A-4147-A177-3AD203B41FA5}">
                      <a16:colId xmlns:a16="http://schemas.microsoft.com/office/drawing/2014/main" val="2626573095"/>
                    </a:ext>
                  </a:extLst>
                </a:gridCol>
                <a:gridCol w="1117391">
                  <a:extLst>
                    <a:ext uri="{9D8B030D-6E8A-4147-A177-3AD203B41FA5}">
                      <a16:colId xmlns:a16="http://schemas.microsoft.com/office/drawing/2014/main" val="3074176945"/>
                    </a:ext>
                  </a:extLst>
                </a:gridCol>
                <a:gridCol w="516441">
                  <a:extLst>
                    <a:ext uri="{9D8B030D-6E8A-4147-A177-3AD203B41FA5}">
                      <a16:colId xmlns:a16="http://schemas.microsoft.com/office/drawing/2014/main" val="712128337"/>
                    </a:ext>
                  </a:extLst>
                </a:gridCol>
                <a:gridCol w="638509">
                  <a:extLst>
                    <a:ext uri="{9D8B030D-6E8A-4147-A177-3AD203B41FA5}">
                      <a16:colId xmlns:a16="http://schemas.microsoft.com/office/drawing/2014/main" val="488725442"/>
                    </a:ext>
                  </a:extLst>
                </a:gridCol>
              </a:tblGrid>
              <a:tr h="173139">
                <a:tc gridSpan="2">
                  <a:txBody>
                    <a:bodyPr/>
                    <a:lstStyle/>
                    <a:p>
                      <a:pPr algn="l" fontAlgn="b"/>
                      <a:r>
                        <a:rPr lang="en-US" sz="800" u="none" strike="noStrike">
                          <a:effectLst/>
                        </a:rPr>
                        <a:t>802.24 Agenda - March 2018, Rosemont, IL</a:t>
                      </a:r>
                      <a:endParaRPr lang="en-US" sz="800" b="1" i="0" u="none" strike="noStrike">
                        <a:solidFill>
                          <a:srgbClr val="000000"/>
                        </a:solidFill>
                        <a:effectLst/>
                        <a:latin typeface="Arial1"/>
                      </a:endParaRPr>
                    </a:p>
                  </a:txBody>
                  <a:tcPr marL="5981" marR="5981" marT="5981" marB="0" anchor="b"/>
                </a:tc>
                <a:tc hMerge="1">
                  <a:txBody>
                    <a:bodyPr/>
                    <a:lstStyle/>
                    <a:p>
                      <a:endParaRPr lang="en-US"/>
                    </a:p>
                  </a:txBody>
                  <a:tcPr/>
                </a:tc>
                <a:tc gridSpan="2">
                  <a:txBody>
                    <a:bodyPr/>
                    <a:lstStyle/>
                    <a:p>
                      <a:pPr algn="l" fontAlgn="b"/>
                      <a:r>
                        <a:rPr lang="en-US" sz="800" u="none" strike="noStrike">
                          <a:effectLst/>
                        </a:rPr>
                        <a:t>24-18-0006-02-0000</a:t>
                      </a:r>
                      <a:endParaRPr lang="en-US" sz="800" b="1" i="0" u="none" strike="noStrike">
                        <a:solidFill>
                          <a:srgbClr val="000000"/>
                        </a:solidFill>
                        <a:effectLst/>
                        <a:latin typeface="Arial1"/>
                      </a:endParaRPr>
                    </a:p>
                  </a:txBody>
                  <a:tcPr marL="5981" marR="5981" marT="5981" marB="0" anchor="b"/>
                </a:tc>
                <a:tc hMerge="1">
                  <a:txBody>
                    <a:bodyPr/>
                    <a:lstStyle/>
                    <a:p>
                      <a:endParaRPr lang="en-US"/>
                    </a:p>
                  </a:txBody>
                  <a:tcPr/>
                </a:tc>
                <a:tc>
                  <a:txBody>
                    <a:bodyPr/>
                    <a:lstStyle/>
                    <a:p>
                      <a:pPr algn="l" fontAlgn="b"/>
                      <a:endParaRPr lang="en-US" sz="600" b="0" i="0" u="none" strike="noStrike">
                        <a:solidFill>
                          <a:srgbClr val="000000"/>
                        </a:solidFill>
                        <a:effectLst/>
                        <a:latin typeface="Arial1"/>
                      </a:endParaRPr>
                    </a:p>
                  </a:txBody>
                  <a:tcPr marL="5981" marR="5981" marT="5981" marB="0" anchor="b"/>
                </a:tc>
                <a:extLst>
                  <a:ext uri="{0D108BD9-81ED-4DB2-BD59-A6C34878D82A}">
                    <a16:rowId xmlns:a16="http://schemas.microsoft.com/office/drawing/2014/main" val="1581149387"/>
                  </a:ext>
                </a:extLst>
              </a:tr>
              <a:tr h="161923">
                <a:tc>
                  <a:txBody>
                    <a:bodyPr/>
                    <a:lstStyle/>
                    <a:p>
                      <a:pPr algn="ctr" fontAlgn="b"/>
                      <a:endParaRPr lang="en-US" sz="600" b="0" i="0" u="none" strike="noStrike">
                        <a:solidFill>
                          <a:srgbClr val="000000"/>
                        </a:solidFill>
                        <a:effectLst/>
                        <a:latin typeface="Times New Roman1"/>
                      </a:endParaRPr>
                    </a:p>
                  </a:txBody>
                  <a:tcPr marL="5981" marR="5981" marT="5981" marB="0" anchor="b"/>
                </a:tc>
                <a:tc>
                  <a:txBody>
                    <a:bodyPr/>
                    <a:lstStyle/>
                    <a:p>
                      <a:pPr algn="l" fontAlgn="b"/>
                      <a:endParaRPr lang="en-US" sz="600" b="0" i="0" u="none" strike="noStrike">
                        <a:solidFill>
                          <a:srgbClr val="000000"/>
                        </a:solidFill>
                        <a:effectLst/>
                        <a:latin typeface="Times New Roman1"/>
                      </a:endParaRPr>
                    </a:p>
                  </a:txBody>
                  <a:tcPr marL="5981" marR="5981" marT="5981" marB="0" anchor="b"/>
                </a:tc>
                <a:tc>
                  <a:txBody>
                    <a:bodyPr/>
                    <a:lstStyle/>
                    <a:p>
                      <a:pPr algn="l" fontAlgn="b"/>
                      <a:endParaRPr lang="en-US" sz="700" b="0" i="0" u="none" strike="noStrike">
                        <a:solidFill>
                          <a:srgbClr val="000000"/>
                        </a:solidFill>
                        <a:effectLst/>
                        <a:latin typeface="Times New Roman1"/>
                      </a:endParaRPr>
                    </a:p>
                  </a:txBody>
                  <a:tcPr marL="5981" marR="5981" marT="5981" marB="0" anchor="b"/>
                </a:tc>
                <a:tc>
                  <a:txBody>
                    <a:bodyPr/>
                    <a:lstStyle/>
                    <a:p>
                      <a:pPr algn="l" fontAlgn="b"/>
                      <a:endParaRPr lang="en-US" sz="600" b="0" i="0" u="none" strike="noStrike">
                        <a:solidFill>
                          <a:srgbClr val="000000"/>
                        </a:solidFill>
                        <a:effectLst/>
                        <a:latin typeface="Times New Roman1"/>
                      </a:endParaRPr>
                    </a:p>
                  </a:txBody>
                  <a:tcPr marL="5981" marR="5981" marT="5981" marB="0" anchor="b"/>
                </a:tc>
                <a:tc>
                  <a:txBody>
                    <a:bodyPr/>
                    <a:lstStyle/>
                    <a:p>
                      <a:pPr algn="l" fontAlgn="b"/>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4205851235"/>
                  </a:ext>
                </a:extLst>
              </a:tr>
              <a:tr h="173139">
                <a:tc>
                  <a:txBody>
                    <a:bodyPr/>
                    <a:lstStyle/>
                    <a:p>
                      <a:pPr algn="ctr" fontAlgn="t"/>
                      <a:r>
                        <a:rPr lang="en-US" sz="800" u="none" strike="noStrike">
                          <a:effectLst/>
                        </a:rPr>
                        <a:t>1</a:t>
                      </a:r>
                      <a:endParaRPr lang="en-US" sz="800" b="1" i="0" u="none" strike="noStrike">
                        <a:solidFill>
                          <a:srgbClr val="000000"/>
                        </a:solidFill>
                        <a:effectLst/>
                        <a:latin typeface="Times New Roman1"/>
                      </a:endParaRPr>
                    </a:p>
                  </a:txBody>
                  <a:tcPr marL="5981" marR="5981" marT="5981" marB="0"/>
                </a:tc>
                <a:tc>
                  <a:txBody>
                    <a:bodyPr/>
                    <a:lstStyle/>
                    <a:p>
                      <a:pPr algn="ctr" fontAlgn="b"/>
                      <a:r>
                        <a:rPr lang="en-US" sz="800" u="none" strike="noStrike">
                          <a:effectLst/>
                        </a:rPr>
                        <a:t>Tuesday PM2 session</a:t>
                      </a:r>
                      <a:endParaRPr lang="en-US" sz="800" b="1" i="0" u="none" strike="noStrike">
                        <a:solidFill>
                          <a:srgbClr val="000000"/>
                        </a:solidFill>
                        <a:effectLst/>
                        <a:latin typeface="Times New Roman1"/>
                      </a:endParaRPr>
                    </a:p>
                  </a:txBody>
                  <a:tcPr marL="5981" marR="5981" marT="5981" marB="0" anchor="b"/>
                </a:tc>
                <a:tc>
                  <a:txBody>
                    <a:bodyPr/>
                    <a:lstStyle/>
                    <a:p>
                      <a:pPr algn="l" fontAlgn="b"/>
                      <a:endParaRPr lang="en-US" sz="700" b="0" i="0" u="none" strike="noStrike">
                        <a:solidFill>
                          <a:srgbClr val="000000"/>
                        </a:solidFill>
                        <a:effectLst/>
                        <a:latin typeface="Arial1"/>
                      </a:endParaRPr>
                    </a:p>
                  </a:txBody>
                  <a:tcPr marL="5981" marR="5981" marT="5981" marB="0" anchor="b"/>
                </a:tc>
                <a:tc>
                  <a:txBody>
                    <a:bodyPr/>
                    <a:lstStyle/>
                    <a:p>
                      <a:pPr algn="l" fontAlgn="b"/>
                      <a:endParaRPr lang="en-US" sz="700" b="0" i="0" u="none" strike="noStrike">
                        <a:solidFill>
                          <a:srgbClr val="000000"/>
                        </a:solidFill>
                        <a:effectLst/>
                        <a:latin typeface="Arial1"/>
                      </a:endParaRPr>
                    </a:p>
                  </a:txBody>
                  <a:tcPr marL="5981" marR="5981" marT="5981" marB="0" anchor="b"/>
                </a:tc>
                <a:tc>
                  <a:txBody>
                    <a:bodyPr/>
                    <a:lstStyle/>
                    <a:p>
                      <a:pPr algn="l" fontAlgn="b"/>
                      <a:endParaRPr lang="en-US" sz="700" b="0" i="0" u="none" strike="noStrike">
                        <a:solidFill>
                          <a:srgbClr val="000000"/>
                        </a:solidFill>
                        <a:effectLst/>
                        <a:latin typeface="Arial1"/>
                      </a:endParaRPr>
                    </a:p>
                  </a:txBody>
                  <a:tcPr marL="5981" marR="5981" marT="5981" marB="0" anchor="b"/>
                </a:tc>
                <a:extLst>
                  <a:ext uri="{0D108BD9-81ED-4DB2-BD59-A6C34878D82A}">
                    <a16:rowId xmlns:a16="http://schemas.microsoft.com/office/drawing/2014/main" val="2824804020"/>
                  </a:ext>
                </a:extLst>
              </a:tr>
              <a:tr h="161923">
                <a:tc>
                  <a:txBody>
                    <a:bodyPr/>
                    <a:lstStyle/>
                    <a:p>
                      <a:pPr algn="ctr" fontAlgn="t"/>
                      <a:r>
                        <a:rPr lang="en-US" sz="700" u="none" strike="noStrike">
                          <a:effectLst/>
                        </a:rPr>
                        <a:t>1.1</a:t>
                      </a:r>
                      <a:endParaRPr lang="en-US" sz="7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Call session to order, present “Guidelines for IEEE SA meetings”, Quorum</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700" u="none" strike="noStrike">
                          <a:effectLst/>
                        </a:rPr>
                        <a:t>5</a:t>
                      </a:r>
                      <a:endParaRPr lang="en-US" sz="7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4:00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1077890826"/>
                  </a:ext>
                </a:extLst>
              </a:tr>
              <a:tr h="161923">
                <a:tc>
                  <a:txBody>
                    <a:bodyPr/>
                    <a:lstStyle/>
                    <a:p>
                      <a:pPr algn="ctr" fontAlgn="t"/>
                      <a:r>
                        <a:rPr lang="en-US" sz="700" u="none" strike="noStrike">
                          <a:effectLst/>
                        </a:rPr>
                        <a:t>1.2</a:t>
                      </a:r>
                      <a:endParaRPr lang="en-US" sz="7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Review of Agenda / Approval of Agenda</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700" u="none" strike="noStrike">
                          <a:effectLst/>
                        </a:rPr>
                        <a:t>5</a:t>
                      </a:r>
                      <a:endParaRPr lang="en-US" sz="7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4:05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1347905627"/>
                  </a:ext>
                </a:extLst>
              </a:tr>
              <a:tr h="161923">
                <a:tc>
                  <a:txBody>
                    <a:bodyPr/>
                    <a:lstStyle/>
                    <a:p>
                      <a:pPr algn="ctr" fontAlgn="t"/>
                      <a:r>
                        <a:rPr lang="en-US" sz="700" u="none" strike="noStrike">
                          <a:effectLst/>
                        </a:rPr>
                        <a:t>1.3</a:t>
                      </a:r>
                      <a:endParaRPr lang="en-US" sz="7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Approve January TAG minutes </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700" u="none" strike="noStrike">
                          <a:effectLst/>
                        </a:rPr>
                        <a:t>5</a:t>
                      </a:r>
                      <a:endParaRPr lang="en-US" sz="7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4:10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474442986"/>
                  </a:ext>
                </a:extLst>
              </a:tr>
              <a:tr h="161923">
                <a:tc>
                  <a:txBody>
                    <a:bodyPr/>
                    <a:lstStyle/>
                    <a:p>
                      <a:pPr algn="ctr" fontAlgn="t"/>
                      <a:r>
                        <a:rPr lang="en-US" sz="700" u="none" strike="noStrike">
                          <a:effectLst/>
                        </a:rPr>
                        <a:t>1.4</a:t>
                      </a:r>
                      <a:endParaRPr lang="en-US" sz="7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Introduction/meeting objectives / Review action items from previous meeting</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700" u="none" strike="noStrike">
                          <a:effectLst/>
                        </a:rPr>
                        <a:t>5</a:t>
                      </a:r>
                      <a:endParaRPr lang="en-US" sz="7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4:15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610671016"/>
                  </a:ext>
                </a:extLst>
              </a:tr>
              <a:tr h="161923">
                <a:tc>
                  <a:txBody>
                    <a:bodyPr/>
                    <a:lstStyle/>
                    <a:p>
                      <a:pPr algn="ctr" fontAlgn="t"/>
                      <a:r>
                        <a:rPr lang="en-US" sz="700" u="none" strike="noStrike">
                          <a:effectLst/>
                        </a:rPr>
                        <a:t>1.5</a:t>
                      </a:r>
                      <a:endParaRPr lang="en-US" sz="7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TAG Chair / Vice Chair Elections</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Godfrey/Rolfe</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700" u="none" strike="noStrike">
                          <a:effectLst/>
                        </a:rPr>
                        <a:t>20</a:t>
                      </a:r>
                      <a:endParaRPr lang="en-US" sz="7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4:20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4183474433"/>
                  </a:ext>
                </a:extLst>
              </a:tr>
              <a:tr h="161923">
                <a:tc>
                  <a:txBody>
                    <a:bodyPr/>
                    <a:lstStyle/>
                    <a:p>
                      <a:pPr algn="ctr" fontAlgn="t"/>
                      <a:r>
                        <a:rPr lang="en-US" sz="700" u="none" strike="noStrike">
                          <a:effectLst/>
                        </a:rPr>
                        <a:t>1.6</a:t>
                      </a:r>
                      <a:endParaRPr lang="en-US" sz="7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802.24.1 Smart Grid Task Group </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600" u="none" strike="noStrike">
                          <a:effectLst/>
                        </a:rPr>
                        <a:t>0</a:t>
                      </a:r>
                      <a:endParaRPr lang="en-US" sz="6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4:40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685268036"/>
                  </a:ext>
                </a:extLst>
              </a:tr>
              <a:tr h="161923">
                <a:tc>
                  <a:txBody>
                    <a:bodyPr/>
                    <a:lstStyle/>
                    <a:p>
                      <a:pPr algn="ctr" fontAlgn="t"/>
                      <a:r>
                        <a:rPr lang="en-US" sz="700" u="none" strike="noStrike">
                          <a:effectLst/>
                        </a:rPr>
                        <a:t>1.7</a:t>
                      </a:r>
                      <a:endParaRPr lang="en-US" sz="7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ITU and regulatory items</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Godfrey/Holcomb</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600" u="none" strike="noStrike">
                          <a:effectLst/>
                        </a:rPr>
                        <a:t>10</a:t>
                      </a:r>
                      <a:endParaRPr lang="en-US" sz="6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4:40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3214415443"/>
                  </a:ext>
                </a:extLst>
              </a:tr>
              <a:tr h="161923">
                <a:tc>
                  <a:txBody>
                    <a:bodyPr/>
                    <a:lstStyle/>
                    <a:p>
                      <a:pPr algn="ctr" fontAlgn="t"/>
                      <a:r>
                        <a:rPr lang="en-US" sz="700" u="none" strike="noStrike">
                          <a:effectLst/>
                        </a:rPr>
                        <a:t>1.8</a:t>
                      </a:r>
                      <a:endParaRPr lang="en-US" sz="700" b="0" i="0" u="none" strike="noStrike">
                        <a:solidFill>
                          <a:srgbClr val="000000"/>
                        </a:solidFill>
                        <a:effectLst/>
                        <a:latin typeface="Times New Roman1"/>
                      </a:endParaRPr>
                    </a:p>
                  </a:txBody>
                  <a:tcPr marL="5981" marR="5981" marT="5981" marB="0"/>
                </a:tc>
                <a:tc>
                  <a:txBody>
                    <a:bodyPr/>
                    <a:lstStyle/>
                    <a:p>
                      <a:pPr algn="l" fontAlgn="b"/>
                      <a:r>
                        <a:rPr lang="fr-FR" sz="700" u="none" strike="noStrike">
                          <a:effectLst/>
                        </a:rPr>
                        <a:t>Liaison Update (IEEE 802 Liaison tutorial.pdf)</a:t>
                      </a:r>
                      <a:endParaRPr lang="fr-FR"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600" u="none" strike="noStrike">
                          <a:effectLst/>
                        </a:rPr>
                        <a:t>20</a:t>
                      </a:r>
                      <a:endParaRPr lang="en-US" sz="6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4:50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1757288018"/>
                  </a:ext>
                </a:extLst>
              </a:tr>
              <a:tr h="331943">
                <a:tc>
                  <a:txBody>
                    <a:bodyPr/>
                    <a:lstStyle/>
                    <a:p>
                      <a:pPr algn="ctr" fontAlgn="t"/>
                      <a:r>
                        <a:rPr lang="en-US" sz="700" u="none" strike="noStrike">
                          <a:effectLst/>
                        </a:rPr>
                        <a:t>1.9</a:t>
                      </a:r>
                      <a:endParaRPr lang="en-US" sz="700" b="0" i="0" u="none" strike="noStrike">
                        <a:solidFill>
                          <a:srgbClr val="000000"/>
                        </a:solidFill>
                        <a:effectLst/>
                        <a:latin typeface="Times New Roman1"/>
                      </a:endParaRPr>
                    </a:p>
                  </a:txBody>
                  <a:tcPr marL="5981" marR="5981" marT="5981" marB="0"/>
                </a:tc>
                <a:tc>
                  <a:txBody>
                    <a:bodyPr/>
                    <a:lstStyle/>
                    <a:p>
                      <a:pPr algn="l" fontAlgn="b"/>
                      <a:r>
                        <a:rPr lang="en-US" sz="700" u="none" strike="noStrike" dirty="0">
                          <a:effectLst/>
                        </a:rPr>
                        <a:t>Review Liaison response to IEEE PES PSCC S6 Task Force: "Standards for integrating Home Automation IoT to Power Utilities Communication System"</a:t>
                      </a:r>
                      <a:endParaRPr lang="en-US" sz="700" b="0" i="0" u="none" strike="noStrike" dirty="0">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600" u="none" strike="noStrike">
                          <a:effectLst/>
                        </a:rPr>
                        <a:t>20</a:t>
                      </a:r>
                      <a:endParaRPr lang="en-US" sz="6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5:10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4026257948"/>
                  </a:ext>
                </a:extLst>
              </a:tr>
              <a:tr h="161923">
                <a:tc>
                  <a:txBody>
                    <a:bodyPr/>
                    <a:lstStyle/>
                    <a:p>
                      <a:pPr algn="ctr" fontAlgn="t"/>
                      <a:r>
                        <a:rPr lang="en-US" sz="700" u="none" strike="noStrike">
                          <a:effectLst/>
                        </a:rPr>
                        <a:t>1.10</a:t>
                      </a:r>
                      <a:endParaRPr lang="en-US" sz="700" b="0" i="0" u="none" strike="noStrike">
                        <a:solidFill>
                          <a:srgbClr val="000000"/>
                        </a:solidFill>
                        <a:effectLst/>
                        <a:latin typeface="Times New Roman1"/>
                      </a:endParaRPr>
                    </a:p>
                  </a:txBody>
                  <a:tcPr marL="5981" marR="5981" marT="5981" marB="0"/>
                </a:tc>
                <a:tc>
                  <a:txBody>
                    <a:bodyPr/>
                    <a:lstStyle/>
                    <a:p>
                      <a:pPr algn="l" fontAlgn="b"/>
                      <a:r>
                        <a:rPr lang="en-US" sz="700" u="none" strike="noStrike" dirty="0">
                          <a:effectLst/>
                        </a:rPr>
                        <a:t>802.11ah and 802.15.4g (SUN) coexistence (follow up)</a:t>
                      </a:r>
                      <a:endParaRPr lang="en-US" sz="700" b="0" i="0" u="none" strike="noStrike" dirty="0">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600" u="none" strike="noStrike">
                          <a:effectLst/>
                        </a:rPr>
                        <a:t>15</a:t>
                      </a:r>
                      <a:endParaRPr lang="en-US" sz="6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5:30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3976120217"/>
                  </a:ext>
                </a:extLst>
              </a:tr>
              <a:tr h="152508">
                <a:tc>
                  <a:txBody>
                    <a:bodyPr/>
                    <a:lstStyle/>
                    <a:p>
                      <a:pPr algn="ctr" fontAlgn="t"/>
                      <a:r>
                        <a:rPr lang="en-US" sz="700" u="none" strike="noStrike">
                          <a:effectLst/>
                        </a:rPr>
                        <a:t>1.11</a:t>
                      </a:r>
                      <a:endParaRPr lang="en-US" sz="7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Recess</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700" u="none" strike="noStrike">
                          <a:effectLst/>
                        </a:rPr>
                        <a:t>0</a:t>
                      </a:r>
                      <a:endParaRPr lang="en-US" sz="7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5:45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2911798411"/>
                  </a:ext>
                </a:extLst>
              </a:tr>
              <a:tr h="194309">
                <a:tc>
                  <a:txBody>
                    <a:bodyPr/>
                    <a:lstStyle/>
                    <a:p>
                      <a:pPr algn="ctr" fontAlgn="t"/>
                      <a:endParaRPr lang="en-US" sz="700" b="0" i="0" u="none" strike="noStrike">
                        <a:solidFill>
                          <a:srgbClr val="000000"/>
                        </a:solidFill>
                        <a:effectLst/>
                        <a:latin typeface="Times New Roman1"/>
                      </a:endParaRPr>
                    </a:p>
                  </a:txBody>
                  <a:tcPr marL="5981" marR="5981" marT="5981" marB="0"/>
                </a:tc>
                <a:tc>
                  <a:txBody>
                    <a:bodyPr/>
                    <a:lstStyle/>
                    <a:p>
                      <a:pPr algn="l" fontAlgn="b"/>
                      <a:endParaRPr lang="en-US" sz="700" b="0" i="0" u="none" strike="noStrike">
                        <a:solidFill>
                          <a:srgbClr val="000000"/>
                        </a:solidFill>
                        <a:effectLst/>
                        <a:latin typeface="Times New Roman1"/>
                      </a:endParaRPr>
                    </a:p>
                  </a:txBody>
                  <a:tcPr marL="5981" marR="5981" marT="5981" marB="0" anchor="b"/>
                </a:tc>
                <a:tc>
                  <a:txBody>
                    <a:bodyPr/>
                    <a:lstStyle/>
                    <a:p>
                      <a:pPr algn="l" fontAlgn="b"/>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endParaRPr lang="en-US" sz="700" b="0" i="0" u="none" strike="noStrike">
                        <a:solidFill>
                          <a:srgbClr val="000000"/>
                        </a:solidFill>
                        <a:effectLst/>
                        <a:latin typeface="Times New Roman1"/>
                      </a:endParaRPr>
                    </a:p>
                  </a:txBody>
                  <a:tcPr marL="5981" marR="5981" marT="5981" marB="0" anchor="b"/>
                </a:tc>
                <a:tc>
                  <a:txBody>
                    <a:bodyPr/>
                    <a:lstStyle/>
                    <a:p>
                      <a:pPr algn="l" fontAlgn="b"/>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520218695"/>
                  </a:ext>
                </a:extLst>
              </a:tr>
              <a:tr h="173139">
                <a:tc>
                  <a:txBody>
                    <a:bodyPr/>
                    <a:lstStyle/>
                    <a:p>
                      <a:pPr algn="ctr" fontAlgn="t"/>
                      <a:r>
                        <a:rPr lang="en-US" sz="800" u="none" strike="noStrike">
                          <a:effectLst/>
                        </a:rPr>
                        <a:t>2</a:t>
                      </a:r>
                      <a:endParaRPr lang="en-US" sz="800" b="1" i="0" u="none" strike="noStrike">
                        <a:solidFill>
                          <a:srgbClr val="000000"/>
                        </a:solidFill>
                        <a:effectLst/>
                        <a:latin typeface="Times New Roman1"/>
                      </a:endParaRPr>
                    </a:p>
                  </a:txBody>
                  <a:tcPr marL="5981" marR="5981" marT="5981" marB="0"/>
                </a:tc>
                <a:tc>
                  <a:txBody>
                    <a:bodyPr/>
                    <a:lstStyle/>
                    <a:p>
                      <a:pPr algn="ctr" fontAlgn="b"/>
                      <a:r>
                        <a:rPr lang="en-US" sz="800" u="none" strike="noStrike">
                          <a:effectLst/>
                        </a:rPr>
                        <a:t>Wednesday PM2 session</a:t>
                      </a:r>
                      <a:endParaRPr lang="en-US" sz="800" b="1" i="0" u="none" strike="noStrike">
                        <a:solidFill>
                          <a:srgbClr val="000000"/>
                        </a:solidFill>
                        <a:effectLst/>
                        <a:latin typeface="Times New Roman1"/>
                      </a:endParaRPr>
                    </a:p>
                  </a:txBody>
                  <a:tcPr marL="5981" marR="5981" marT="5981" marB="0" anchor="b"/>
                </a:tc>
                <a:tc>
                  <a:txBody>
                    <a:bodyPr/>
                    <a:lstStyle/>
                    <a:p>
                      <a:pPr algn="l" fontAlgn="b"/>
                      <a:endParaRPr lang="en-US" sz="700" b="0" i="0" u="none" strike="noStrike">
                        <a:solidFill>
                          <a:srgbClr val="000000"/>
                        </a:solidFill>
                        <a:effectLst/>
                        <a:latin typeface="Arial1"/>
                      </a:endParaRPr>
                    </a:p>
                  </a:txBody>
                  <a:tcPr marL="5981" marR="5981" marT="5981" marB="0" anchor="b"/>
                </a:tc>
                <a:tc>
                  <a:txBody>
                    <a:bodyPr/>
                    <a:lstStyle/>
                    <a:p>
                      <a:pPr algn="l" fontAlgn="b"/>
                      <a:endParaRPr lang="en-US" sz="600" b="0" i="0" u="none" strike="noStrike">
                        <a:solidFill>
                          <a:srgbClr val="000000"/>
                        </a:solidFill>
                        <a:effectLst/>
                        <a:latin typeface="Arial1"/>
                      </a:endParaRPr>
                    </a:p>
                  </a:txBody>
                  <a:tcPr marL="5981" marR="5981" marT="5981" marB="0" anchor="b"/>
                </a:tc>
                <a:tc>
                  <a:txBody>
                    <a:bodyPr/>
                    <a:lstStyle/>
                    <a:p>
                      <a:pPr algn="l" fontAlgn="b"/>
                      <a:endParaRPr lang="en-US" sz="700" b="0" i="0" u="none" strike="noStrike">
                        <a:solidFill>
                          <a:srgbClr val="000000"/>
                        </a:solidFill>
                        <a:effectLst/>
                        <a:latin typeface="Arial1"/>
                      </a:endParaRPr>
                    </a:p>
                  </a:txBody>
                  <a:tcPr marL="5981" marR="5981" marT="5981" marB="0" anchor="b"/>
                </a:tc>
                <a:extLst>
                  <a:ext uri="{0D108BD9-81ED-4DB2-BD59-A6C34878D82A}">
                    <a16:rowId xmlns:a16="http://schemas.microsoft.com/office/drawing/2014/main" val="1216052308"/>
                  </a:ext>
                </a:extLst>
              </a:tr>
              <a:tr h="161923">
                <a:tc>
                  <a:txBody>
                    <a:bodyPr/>
                    <a:lstStyle/>
                    <a:p>
                      <a:pPr algn="ctr" fontAlgn="t"/>
                      <a:r>
                        <a:rPr lang="en-US" sz="600" u="none" strike="noStrike">
                          <a:effectLst/>
                        </a:rPr>
                        <a:t>2.1</a:t>
                      </a:r>
                      <a:endParaRPr lang="en-US" sz="6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Call to Order  802.24.2 IoT Task Group</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DiMinico</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600" u="none" strike="noStrike">
                          <a:effectLst/>
                        </a:rPr>
                        <a:t>0</a:t>
                      </a:r>
                      <a:endParaRPr lang="en-US" sz="6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4:00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352919842"/>
                  </a:ext>
                </a:extLst>
              </a:tr>
              <a:tr h="161923">
                <a:tc>
                  <a:txBody>
                    <a:bodyPr/>
                    <a:lstStyle/>
                    <a:p>
                      <a:pPr algn="ctr" fontAlgn="t"/>
                      <a:r>
                        <a:rPr lang="en-US" sz="600" u="none" strike="noStrike">
                          <a:effectLst/>
                        </a:rPr>
                        <a:t>2.2</a:t>
                      </a:r>
                      <a:endParaRPr lang="en-US" sz="600" b="0" i="0" u="none" strike="noStrike">
                        <a:solidFill>
                          <a:srgbClr val="000000"/>
                        </a:solidFill>
                        <a:effectLst/>
                        <a:latin typeface="Times New Roman1"/>
                      </a:endParaRPr>
                    </a:p>
                  </a:txBody>
                  <a:tcPr marL="5981" marR="5981" marT="5981" marB="0"/>
                </a:tc>
                <a:tc>
                  <a:txBody>
                    <a:bodyPr/>
                    <a:lstStyle/>
                    <a:p>
                      <a:pPr algn="l" fontAlgn="b"/>
                      <a:r>
                        <a:rPr lang="en-US" sz="700" u="none" strike="noStrike" dirty="0">
                          <a:effectLst/>
                        </a:rPr>
                        <a:t>802.24.2 Liaison Coordinator's Report</a:t>
                      </a:r>
                      <a:endParaRPr lang="en-US" sz="700" b="0" i="0" u="none" strike="noStrike" dirty="0">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Diab</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700" u="none" strike="noStrike">
                          <a:effectLst/>
                        </a:rPr>
                        <a:t>20</a:t>
                      </a:r>
                      <a:endParaRPr lang="en-US" sz="700" b="0" i="0" u="none" strike="noStrike">
                        <a:solidFill>
                          <a:srgbClr val="000000"/>
                        </a:solidFill>
                        <a:effectLst/>
                        <a:latin typeface="Calibri" panose="020F0502020204030204" pitchFamily="34" charset="0"/>
                      </a:endParaRPr>
                    </a:p>
                  </a:txBody>
                  <a:tcPr marL="5981" marR="5981" marT="5981" marB="0" anchor="b"/>
                </a:tc>
                <a:tc>
                  <a:txBody>
                    <a:bodyPr/>
                    <a:lstStyle/>
                    <a:p>
                      <a:pPr algn="r" fontAlgn="b"/>
                      <a:r>
                        <a:rPr lang="en-US" sz="700" u="none" strike="noStrike">
                          <a:effectLst/>
                        </a:rPr>
                        <a:t>4:00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4290883536"/>
                  </a:ext>
                </a:extLst>
              </a:tr>
              <a:tr h="161923">
                <a:tc>
                  <a:txBody>
                    <a:bodyPr/>
                    <a:lstStyle/>
                    <a:p>
                      <a:pPr algn="ctr" fontAlgn="t"/>
                      <a:r>
                        <a:rPr lang="en-US" sz="600" u="none" strike="noStrike">
                          <a:effectLst/>
                        </a:rPr>
                        <a:t>2.3</a:t>
                      </a:r>
                      <a:endParaRPr lang="en-US" sz="6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Review of IoT white paper development</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DiMinico</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700" u="none" strike="noStrike">
                          <a:effectLst/>
                        </a:rPr>
                        <a:t>40</a:t>
                      </a:r>
                      <a:endParaRPr lang="en-US" sz="700" b="0" i="0" u="none" strike="noStrike">
                        <a:solidFill>
                          <a:srgbClr val="000000"/>
                        </a:solidFill>
                        <a:effectLst/>
                        <a:latin typeface="Calibri" panose="020F0502020204030204" pitchFamily="34" charset="0"/>
                      </a:endParaRPr>
                    </a:p>
                  </a:txBody>
                  <a:tcPr marL="5981" marR="5981" marT="5981" marB="0" anchor="b"/>
                </a:tc>
                <a:tc>
                  <a:txBody>
                    <a:bodyPr/>
                    <a:lstStyle/>
                    <a:p>
                      <a:pPr algn="r" fontAlgn="b"/>
                      <a:r>
                        <a:rPr lang="en-US" sz="700" u="none" strike="noStrike">
                          <a:effectLst/>
                        </a:rPr>
                        <a:t>4:20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156672146"/>
                  </a:ext>
                </a:extLst>
              </a:tr>
              <a:tr h="161923">
                <a:tc>
                  <a:txBody>
                    <a:bodyPr/>
                    <a:lstStyle/>
                    <a:p>
                      <a:pPr algn="ctr" fontAlgn="t"/>
                      <a:r>
                        <a:rPr lang="en-US" sz="600" u="none" strike="noStrike">
                          <a:effectLst/>
                        </a:rPr>
                        <a:t>2.4</a:t>
                      </a:r>
                      <a:endParaRPr lang="en-US" sz="6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Presentation on 802.1CF OmniRan for vertical applications</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Riegel</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700" u="none" strike="noStrike">
                          <a:effectLst/>
                        </a:rPr>
                        <a:t>20</a:t>
                      </a:r>
                      <a:endParaRPr lang="en-US" sz="700" b="0" i="0" u="none" strike="noStrike">
                        <a:solidFill>
                          <a:srgbClr val="000000"/>
                        </a:solidFill>
                        <a:effectLst/>
                        <a:latin typeface="Calibri" panose="020F0502020204030204" pitchFamily="34" charset="0"/>
                      </a:endParaRPr>
                    </a:p>
                  </a:txBody>
                  <a:tcPr marL="5981" marR="5981" marT="5981" marB="0" anchor="b"/>
                </a:tc>
                <a:tc>
                  <a:txBody>
                    <a:bodyPr/>
                    <a:lstStyle/>
                    <a:p>
                      <a:pPr algn="r" fontAlgn="b"/>
                      <a:r>
                        <a:rPr lang="en-US" sz="700" u="none" strike="noStrike">
                          <a:effectLst/>
                        </a:rPr>
                        <a:t>5:00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2694236125"/>
                  </a:ext>
                </a:extLst>
              </a:tr>
              <a:tr h="161923">
                <a:tc>
                  <a:txBody>
                    <a:bodyPr/>
                    <a:lstStyle/>
                    <a:p>
                      <a:pPr algn="ctr" fontAlgn="t"/>
                      <a:r>
                        <a:rPr lang="en-US" sz="600" u="none" strike="noStrike">
                          <a:effectLst/>
                        </a:rPr>
                        <a:t>2.5</a:t>
                      </a:r>
                      <a:endParaRPr lang="en-US" sz="6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New Action Items, AOB</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DiMinico</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700" u="none" strike="noStrike">
                          <a:effectLst/>
                        </a:rPr>
                        <a:t>15</a:t>
                      </a:r>
                      <a:endParaRPr lang="en-US" sz="700" b="0" i="0" u="none" strike="noStrike">
                        <a:solidFill>
                          <a:srgbClr val="000000"/>
                        </a:solidFill>
                        <a:effectLst/>
                        <a:latin typeface="Calibri" panose="020F0502020204030204" pitchFamily="34" charset="0"/>
                      </a:endParaRPr>
                    </a:p>
                  </a:txBody>
                  <a:tcPr marL="5981" marR="5981" marT="5981" marB="0" anchor="b"/>
                </a:tc>
                <a:tc>
                  <a:txBody>
                    <a:bodyPr/>
                    <a:lstStyle/>
                    <a:p>
                      <a:pPr algn="r" fontAlgn="b"/>
                      <a:r>
                        <a:rPr lang="en-US" sz="700" u="none" strike="noStrike">
                          <a:effectLst/>
                        </a:rPr>
                        <a:t>5:20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663561143"/>
                  </a:ext>
                </a:extLst>
              </a:tr>
              <a:tr h="178116">
                <a:tc>
                  <a:txBody>
                    <a:bodyPr/>
                    <a:lstStyle/>
                    <a:p>
                      <a:pPr algn="ctr" fontAlgn="t"/>
                      <a:r>
                        <a:rPr lang="en-US" sz="600" u="none" strike="noStrike">
                          <a:effectLst/>
                        </a:rPr>
                        <a:t>2.6</a:t>
                      </a:r>
                      <a:endParaRPr lang="en-US" sz="6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Recess</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DiMinico</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t"/>
                      <a:r>
                        <a:rPr lang="en-US" sz="600" u="none" strike="noStrike">
                          <a:effectLst/>
                        </a:rPr>
                        <a:t>0</a:t>
                      </a:r>
                      <a:endParaRPr lang="en-US" sz="600" b="0" i="0" u="none" strike="noStrike">
                        <a:solidFill>
                          <a:srgbClr val="000000"/>
                        </a:solidFill>
                        <a:effectLst/>
                        <a:latin typeface="Times New Roman1"/>
                      </a:endParaRPr>
                    </a:p>
                  </a:txBody>
                  <a:tcPr marL="5981" marR="5981" marT="5981" marB="0"/>
                </a:tc>
                <a:tc>
                  <a:txBody>
                    <a:bodyPr/>
                    <a:lstStyle/>
                    <a:p>
                      <a:pPr algn="r" fontAlgn="b"/>
                      <a:r>
                        <a:rPr lang="en-US" sz="700" u="none" strike="noStrike">
                          <a:effectLst/>
                        </a:rPr>
                        <a:t>5:35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1216249087"/>
                  </a:ext>
                </a:extLst>
              </a:tr>
              <a:tr h="161923">
                <a:tc>
                  <a:txBody>
                    <a:bodyPr/>
                    <a:lstStyle/>
                    <a:p>
                      <a:pPr algn="ctr" fontAlgn="t"/>
                      <a:endParaRPr lang="en-US" sz="700" b="0" i="0" u="none" strike="noStrike">
                        <a:solidFill>
                          <a:srgbClr val="000000"/>
                        </a:solidFill>
                        <a:effectLst/>
                        <a:latin typeface="Calibri" panose="020F0502020204030204" pitchFamily="34" charset="0"/>
                      </a:endParaRPr>
                    </a:p>
                  </a:txBody>
                  <a:tcPr marL="5981" marR="5981" marT="5981" marB="0"/>
                </a:tc>
                <a:tc>
                  <a:txBody>
                    <a:bodyPr/>
                    <a:lstStyle/>
                    <a:p>
                      <a:pPr algn="l" fontAlgn="b"/>
                      <a:endParaRPr lang="en-US" sz="700" b="0" i="0" u="none" strike="noStrike">
                        <a:solidFill>
                          <a:srgbClr val="000000"/>
                        </a:solidFill>
                        <a:effectLst/>
                        <a:latin typeface="Calibri" panose="020F0502020204030204" pitchFamily="34" charset="0"/>
                      </a:endParaRPr>
                    </a:p>
                  </a:txBody>
                  <a:tcPr marL="5981" marR="5981" marT="598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981" marR="5981" marT="598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981" marR="5981" marT="598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981" marR="5981" marT="5981" marB="0" anchor="b"/>
                </a:tc>
                <a:extLst>
                  <a:ext uri="{0D108BD9-81ED-4DB2-BD59-A6C34878D82A}">
                    <a16:rowId xmlns:a16="http://schemas.microsoft.com/office/drawing/2014/main" val="1579754367"/>
                  </a:ext>
                </a:extLst>
              </a:tr>
              <a:tr h="173139">
                <a:tc>
                  <a:txBody>
                    <a:bodyPr/>
                    <a:lstStyle/>
                    <a:p>
                      <a:pPr algn="ctr" fontAlgn="t"/>
                      <a:r>
                        <a:rPr lang="en-US" sz="800" u="none" strike="noStrike">
                          <a:effectLst/>
                        </a:rPr>
                        <a:t>3</a:t>
                      </a:r>
                      <a:endParaRPr lang="en-US" sz="800" b="1" i="0" u="none" strike="noStrike">
                        <a:solidFill>
                          <a:srgbClr val="000000"/>
                        </a:solidFill>
                        <a:effectLst/>
                        <a:latin typeface="Times New Roman1"/>
                      </a:endParaRPr>
                    </a:p>
                  </a:txBody>
                  <a:tcPr marL="5981" marR="5981" marT="5981" marB="0"/>
                </a:tc>
                <a:tc>
                  <a:txBody>
                    <a:bodyPr/>
                    <a:lstStyle/>
                    <a:p>
                      <a:pPr algn="ctr" fontAlgn="b"/>
                      <a:r>
                        <a:rPr lang="en-US" sz="800" u="none" strike="noStrike">
                          <a:effectLst/>
                        </a:rPr>
                        <a:t>Thursday PM2 session</a:t>
                      </a:r>
                      <a:endParaRPr lang="en-US" sz="800" b="1" i="0" u="none" strike="noStrike">
                        <a:solidFill>
                          <a:srgbClr val="000000"/>
                        </a:solidFill>
                        <a:effectLst/>
                        <a:latin typeface="Times New Roman1"/>
                      </a:endParaRPr>
                    </a:p>
                  </a:txBody>
                  <a:tcPr marL="5981" marR="5981" marT="5981" marB="0" anchor="b"/>
                </a:tc>
                <a:tc>
                  <a:txBody>
                    <a:bodyPr/>
                    <a:lstStyle/>
                    <a:p>
                      <a:pPr algn="l" fontAlgn="b"/>
                      <a:endParaRPr lang="en-US" sz="700" b="0" i="0" u="none" strike="noStrike">
                        <a:solidFill>
                          <a:srgbClr val="000000"/>
                        </a:solidFill>
                        <a:effectLst/>
                        <a:latin typeface="Arial1"/>
                      </a:endParaRPr>
                    </a:p>
                  </a:txBody>
                  <a:tcPr marL="5981" marR="5981" marT="5981" marB="0" anchor="b"/>
                </a:tc>
                <a:tc>
                  <a:txBody>
                    <a:bodyPr/>
                    <a:lstStyle/>
                    <a:p>
                      <a:pPr algn="l" fontAlgn="b"/>
                      <a:endParaRPr lang="en-US" sz="600" b="0" i="0" u="none" strike="noStrike">
                        <a:solidFill>
                          <a:srgbClr val="000000"/>
                        </a:solidFill>
                        <a:effectLst/>
                        <a:latin typeface="Times New Roman1"/>
                      </a:endParaRPr>
                    </a:p>
                  </a:txBody>
                  <a:tcPr marL="5981" marR="5981" marT="5981" marB="0" anchor="b"/>
                </a:tc>
                <a:tc>
                  <a:txBody>
                    <a:bodyPr/>
                    <a:lstStyle/>
                    <a:p>
                      <a:pPr algn="l" fontAlgn="b"/>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3301124712"/>
                  </a:ext>
                </a:extLst>
              </a:tr>
              <a:tr h="161923">
                <a:tc>
                  <a:txBody>
                    <a:bodyPr/>
                    <a:lstStyle/>
                    <a:p>
                      <a:pPr algn="ctr" fontAlgn="t"/>
                      <a:r>
                        <a:rPr lang="en-US" sz="600" u="none" strike="noStrike">
                          <a:effectLst/>
                        </a:rPr>
                        <a:t>3.1</a:t>
                      </a:r>
                      <a:endParaRPr lang="en-US" sz="6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Call to Order</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600" u="none" strike="noStrike">
                          <a:effectLst/>
                        </a:rPr>
                        <a:t>0</a:t>
                      </a:r>
                      <a:endParaRPr lang="en-US" sz="6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4:00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4235935698"/>
                  </a:ext>
                </a:extLst>
              </a:tr>
              <a:tr h="161923">
                <a:tc>
                  <a:txBody>
                    <a:bodyPr/>
                    <a:lstStyle/>
                    <a:p>
                      <a:pPr algn="ctr" fontAlgn="t"/>
                      <a:r>
                        <a:rPr lang="en-US" sz="600" u="none" strike="noStrike">
                          <a:effectLst/>
                        </a:rPr>
                        <a:t>3.2</a:t>
                      </a:r>
                      <a:endParaRPr lang="en-US" sz="600" b="0" i="0" u="none" strike="noStrike">
                        <a:solidFill>
                          <a:srgbClr val="000000"/>
                        </a:solidFill>
                        <a:effectLst/>
                        <a:latin typeface="Times New Roman1"/>
                      </a:endParaRPr>
                    </a:p>
                  </a:txBody>
                  <a:tcPr marL="5981" marR="5981" marT="5981" marB="0"/>
                </a:tc>
                <a:tc>
                  <a:txBody>
                    <a:bodyPr/>
                    <a:lstStyle/>
                    <a:p>
                      <a:pPr algn="l" fontAlgn="b"/>
                      <a:r>
                        <a:rPr lang="en-US" sz="700" u="none" strike="noStrike" dirty="0">
                          <a:effectLst/>
                        </a:rPr>
                        <a:t>Review comments and feedback from IEEE editors on Sub 1-GHz white paper</a:t>
                      </a:r>
                      <a:endParaRPr lang="en-US" sz="700" b="0" i="0" u="none" strike="noStrike" dirty="0">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600" u="none" strike="noStrike">
                          <a:effectLst/>
                        </a:rPr>
                        <a:t>20</a:t>
                      </a:r>
                      <a:endParaRPr lang="en-US" sz="6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4:00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2061365808"/>
                  </a:ext>
                </a:extLst>
              </a:tr>
              <a:tr h="161923">
                <a:tc>
                  <a:txBody>
                    <a:bodyPr/>
                    <a:lstStyle/>
                    <a:p>
                      <a:pPr algn="ctr" fontAlgn="t"/>
                      <a:r>
                        <a:rPr lang="en-US" sz="600" u="none" strike="noStrike">
                          <a:effectLst/>
                        </a:rPr>
                        <a:t>3.3</a:t>
                      </a:r>
                      <a:endParaRPr lang="en-US" sz="600" b="0" i="0" u="none" strike="noStrike">
                        <a:solidFill>
                          <a:srgbClr val="000000"/>
                        </a:solidFill>
                        <a:effectLst/>
                        <a:latin typeface="Times New Roman1"/>
                      </a:endParaRPr>
                    </a:p>
                  </a:txBody>
                  <a:tcPr marL="5981" marR="5981" marT="5981" marB="0"/>
                </a:tc>
                <a:tc>
                  <a:txBody>
                    <a:bodyPr/>
                    <a:lstStyle/>
                    <a:p>
                      <a:pPr algn="l" fontAlgn="b"/>
                      <a:r>
                        <a:rPr lang="en-US" sz="700" u="none" strike="noStrike" dirty="0">
                          <a:effectLst/>
                        </a:rPr>
                        <a:t>New project and activities review</a:t>
                      </a:r>
                      <a:endParaRPr lang="en-US" sz="700" b="0" i="0" u="none" strike="noStrike" dirty="0">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600" u="none" strike="noStrike">
                          <a:effectLst/>
                        </a:rPr>
                        <a:t>20</a:t>
                      </a:r>
                      <a:endParaRPr lang="en-US" sz="6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4:20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3012142329"/>
                  </a:ext>
                </a:extLst>
              </a:tr>
              <a:tr h="161923">
                <a:tc>
                  <a:txBody>
                    <a:bodyPr/>
                    <a:lstStyle/>
                    <a:p>
                      <a:pPr algn="ctr" fontAlgn="t"/>
                      <a:r>
                        <a:rPr lang="en-US" sz="600" u="none" strike="noStrike">
                          <a:effectLst/>
                        </a:rPr>
                        <a:t>3.4</a:t>
                      </a:r>
                      <a:endParaRPr lang="en-US" sz="600" b="0" i="0" u="none" strike="noStrike">
                        <a:solidFill>
                          <a:srgbClr val="000000"/>
                        </a:solidFill>
                        <a:effectLst/>
                        <a:latin typeface="Times New Roman1"/>
                      </a:endParaRPr>
                    </a:p>
                  </a:txBody>
                  <a:tcPr marL="5981" marR="5981" marT="5981" marB="0"/>
                </a:tc>
                <a:tc>
                  <a:txBody>
                    <a:bodyPr/>
                    <a:lstStyle/>
                    <a:p>
                      <a:pPr algn="l" fontAlgn="b"/>
                      <a:r>
                        <a:rPr lang="en-US" sz="700" u="none" strike="noStrike" dirty="0">
                          <a:effectLst/>
                        </a:rPr>
                        <a:t>Development and Editing of TSN White Paper</a:t>
                      </a:r>
                      <a:endParaRPr lang="en-US" sz="700" b="0" i="0" u="none" strike="noStrike" dirty="0">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700" u="none" strike="noStrike">
                          <a:effectLst/>
                        </a:rPr>
                        <a:t>30</a:t>
                      </a:r>
                      <a:endParaRPr lang="en-US" sz="700" b="0" i="0" u="none" strike="noStrike">
                        <a:solidFill>
                          <a:srgbClr val="000000"/>
                        </a:solidFill>
                        <a:effectLst/>
                        <a:latin typeface="Calibri" panose="020F0502020204030204" pitchFamily="34" charset="0"/>
                      </a:endParaRPr>
                    </a:p>
                  </a:txBody>
                  <a:tcPr marL="5981" marR="5981" marT="5981" marB="0" anchor="b"/>
                </a:tc>
                <a:tc>
                  <a:txBody>
                    <a:bodyPr/>
                    <a:lstStyle/>
                    <a:p>
                      <a:pPr algn="r" fontAlgn="b"/>
                      <a:r>
                        <a:rPr lang="en-US" sz="700" u="none" strike="noStrike">
                          <a:effectLst/>
                        </a:rPr>
                        <a:t>4:40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10342225"/>
                  </a:ext>
                </a:extLst>
              </a:tr>
              <a:tr h="161923">
                <a:tc>
                  <a:txBody>
                    <a:bodyPr/>
                    <a:lstStyle/>
                    <a:p>
                      <a:pPr algn="ctr" fontAlgn="t"/>
                      <a:r>
                        <a:rPr lang="en-US" sz="600" u="none" strike="noStrike">
                          <a:effectLst/>
                        </a:rPr>
                        <a:t>3.5</a:t>
                      </a:r>
                      <a:endParaRPr lang="en-US" sz="6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802.24 TAG Closing and AOB</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600" u="none" strike="noStrike">
                          <a:effectLst/>
                        </a:rPr>
                        <a:t>10</a:t>
                      </a:r>
                      <a:endParaRPr lang="en-US" sz="6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5:10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3452665310"/>
                  </a:ext>
                </a:extLst>
              </a:tr>
              <a:tr h="161923">
                <a:tc>
                  <a:txBody>
                    <a:bodyPr/>
                    <a:lstStyle/>
                    <a:p>
                      <a:pPr algn="ctr" fontAlgn="t"/>
                      <a:r>
                        <a:rPr lang="en-US" sz="600" u="none" strike="noStrike">
                          <a:effectLst/>
                        </a:rPr>
                        <a:t>3.6</a:t>
                      </a:r>
                      <a:endParaRPr lang="en-US" sz="6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Recess</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600" u="none" strike="noStrike">
                          <a:effectLst/>
                        </a:rPr>
                        <a:t>40</a:t>
                      </a:r>
                      <a:endParaRPr lang="en-US" sz="6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5:20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3393790541"/>
                  </a:ext>
                </a:extLst>
              </a:tr>
              <a:tr h="441332">
                <a:tc>
                  <a:txBody>
                    <a:bodyPr/>
                    <a:lstStyle/>
                    <a:p>
                      <a:pPr algn="ctr" fontAlgn="t"/>
                      <a:r>
                        <a:rPr lang="en-US" sz="600" u="none" strike="noStrike">
                          <a:effectLst/>
                        </a:rPr>
                        <a:t>3.7</a:t>
                      </a:r>
                      <a:endParaRPr lang="en-US" sz="6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Meet with 802.1 TSN on White Paper for Time Sensitive Networks for Grid Modernization </a:t>
                      </a:r>
                      <a:br>
                        <a:rPr lang="en-US" sz="700" u="none" strike="noStrike">
                          <a:effectLst/>
                        </a:rPr>
                      </a:br>
                      <a:r>
                        <a:rPr lang="en-US" sz="700" u="none" strike="noStrike">
                          <a:effectLst/>
                        </a:rPr>
                        <a:t>(18:00 Meeting time based on 802.1 TSN Schedule)</a:t>
                      </a:r>
                      <a:endParaRPr lang="en-US" sz="700" b="0" i="0" u="none" strike="noStrike">
                        <a:solidFill>
                          <a:srgbClr val="000000"/>
                        </a:solidFill>
                        <a:effectLst/>
                        <a:latin typeface="Times New Roman1"/>
                      </a:endParaRPr>
                    </a:p>
                  </a:txBody>
                  <a:tcPr marL="5981" marR="5981" marT="5981" marB="0" anchor="b"/>
                </a:tc>
                <a:tc>
                  <a:txBody>
                    <a:bodyPr/>
                    <a:lstStyle/>
                    <a:p>
                      <a:pPr algn="l" fontAlgn="b"/>
                      <a:r>
                        <a:rPr lang="en-US" sz="700" u="none" strike="noStrike">
                          <a:effectLst/>
                        </a:rPr>
                        <a:t>Godfrey / Farkos</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700" u="none" strike="noStrike">
                          <a:effectLst/>
                        </a:rPr>
                        <a:t>30</a:t>
                      </a:r>
                      <a:endParaRPr lang="en-US" sz="700" b="0" i="0" u="none" strike="noStrike">
                        <a:solidFill>
                          <a:srgbClr val="000000"/>
                        </a:solidFill>
                        <a:effectLst/>
                        <a:latin typeface="Calibri" panose="020F0502020204030204" pitchFamily="34" charset="0"/>
                      </a:endParaRPr>
                    </a:p>
                  </a:txBody>
                  <a:tcPr marL="5981" marR="5981" marT="5981" marB="0" anchor="b"/>
                </a:tc>
                <a:tc>
                  <a:txBody>
                    <a:bodyPr/>
                    <a:lstStyle/>
                    <a:p>
                      <a:pPr algn="r" fontAlgn="b"/>
                      <a:r>
                        <a:rPr lang="en-US" sz="700" u="none" strike="noStrike">
                          <a:effectLst/>
                        </a:rPr>
                        <a:t>6:00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2227652"/>
                  </a:ext>
                </a:extLst>
              </a:tr>
              <a:tr h="161923">
                <a:tc>
                  <a:txBody>
                    <a:bodyPr/>
                    <a:lstStyle/>
                    <a:p>
                      <a:pPr algn="ctr" fontAlgn="t"/>
                      <a:r>
                        <a:rPr lang="en-US" sz="600" u="none" strike="noStrike">
                          <a:effectLst/>
                        </a:rPr>
                        <a:t>3.8</a:t>
                      </a:r>
                      <a:endParaRPr lang="en-US" sz="6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Adjourn</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700" u="none" strike="noStrike">
                          <a:effectLst/>
                        </a:rPr>
                        <a:t>0</a:t>
                      </a:r>
                      <a:endParaRPr lang="en-US" sz="700" b="0" i="0" u="none" strike="noStrike">
                        <a:solidFill>
                          <a:srgbClr val="000000"/>
                        </a:solidFill>
                        <a:effectLst/>
                        <a:latin typeface="Calibri" panose="020F0502020204030204" pitchFamily="34" charset="0"/>
                      </a:endParaRPr>
                    </a:p>
                  </a:txBody>
                  <a:tcPr marL="5981" marR="5981" marT="5981" marB="0" anchor="b"/>
                </a:tc>
                <a:tc>
                  <a:txBody>
                    <a:bodyPr/>
                    <a:lstStyle/>
                    <a:p>
                      <a:pPr algn="r" fontAlgn="b"/>
                      <a:r>
                        <a:rPr lang="en-US" sz="700" u="none" strike="noStrike" dirty="0">
                          <a:effectLst/>
                        </a:rPr>
                        <a:t>6:30 PM</a:t>
                      </a:r>
                      <a:endParaRPr lang="en-US" sz="700" b="0" i="0" u="none" strike="noStrike" dirty="0">
                        <a:solidFill>
                          <a:srgbClr val="000000"/>
                        </a:solidFill>
                        <a:effectLst/>
                        <a:latin typeface="Times New Roman1"/>
                      </a:endParaRPr>
                    </a:p>
                  </a:txBody>
                  <a:tcPr marL="5981" marR="5981" marT="5981" marB="0" anchor="b"/>
                </a:tc>
                <a:extLst>
                  <a:ext uri="{0D108BD9-81ED-4DB2-BD59-A6C34878D82A}">
                    <a16:rowId xmlns:a16="http://schemas.microsoft.com/office/drawing/2014/main" val="1187941670"/>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333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685800" y="609600"/>
            <a:ext cx="8001000" cy="1160463"/>
          </a:xfrm>
        </p:spPr>
        <p:txBody>
          <a:bodyPr lIns="90000" tIns="46800" rIns="90000" bIns="468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539750" y="1525588"/>
            <a:ext cx="8002588"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a:t>
            </a:r>
            <a:r>
              <a:rPr lang="en-US" altLang="en-US" sz="14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4.2.1 “Establishment”, of the IEEE 802 LMSC Working Group Policies and Procedures)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a:t>
            </a:r>
            <a:r>
              <a:rPr lang="en-US" altLang="en-US" sz="14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3.4.1 “Chair”, list item x.</a:t>
            </a:r>
          </a:p>
          <a:p>
            <a:pPr>
              <a:spcBef>
                <a:spcPct val="0"/>
              </a:spcBef>
              <a:buFontTx/>
              <a:buNone/>
            </a:pP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200" dirty="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533400" y="1676400"/>
            <a:ext cx="8153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Monday: 802.24 TAG</a:t>
            </a:r>
          </a:p>
        </p:txBody>
      </p:sp>
      <p:sp>
        <p:nvSpPr>
          <p:cNvPr id="3" name="Content Placeholder 2"/>
          <p:cNvSpPr>
            <a:spLocks noGrp="1"/>
          </p:cNvSpPr>
          <p:nvPr>
            <p:ph idx="1"/>
          </p:nvPr>
        </p:nvSpPr>
        <p:spPr>
          <a:xfrm>
            <a:off x="685800" y="1828800"/>
            <a:ext cx="7772400" cy="4114800"/>
          </a:xfrm>
        </p:spPr>
        <p:txBody>
          <a:bodyPr>
            <a:normAutofit/>
          </a:bodyPr>
          <a:lstStyle/>
          <a:p>
            <a:endParaRPr lang="en-US" dirty="0"/>
          </a:p>
          <a:p>
            <a:r>
              <a:rPr lang="en-US" dirty="0"/>
              <a:t>Approve January minutes</a:t>
            </a:r>
          </a:p>
          <a:p>
            <a:pPr lvl="1"/>
            <a:r>
              <a:rPr lang="en-US" dirty="0"/>
              <a:t>24-18-0004r0 </a:t>
            </a:r>
          </a:p>
          <a:p>
            <a:pPr lvl="1"/>
            <a:endParaRPr lang="en-US" dirty="0"/>
          </a:p>
          <a:p>
            <a:pPr lvl="1"/>
            <a:endParaRPr lang="en-US" dirty="0"/>
          </a:p>
          <a:p>
            <a:r>
              <a:rPr lang="en-US" dirty="0"/>
              <a:t>TAG Action Items from January:</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Election of Officers</a:t>
            </a:r>
          </a:p>
        </p:txBody>
      </p:sp>
      <p:sp>
        <p:nvSpPr>
          <p:cNvPr id="3" name="Content Placeholder 2"/>
          <p:cNvSpPr>
            <a:spLocks noGrp="1"/>
          </p:cNvSpPr>
          <p:nvPr>
            <p:ph idx="1"/>
          </p:nvPr>
        </p:nvSpPr>
        <p:spPr>
          <a:xfrm>
            <a:off x="685800" y="1905000"/>
            <a:ext cx="7772400" cy="4191000"/>
          </a:xfrm>
        </p:spPr>
        <p:txBody>
          <a:bodyPr>
            <a:normAutofit fontScale="92500" lnSpcReduction="10000"/>
          </a:bodyPr>
          <a:lstStyle/>
          <a:p>
            <a:r>
              <a:rPr lang="en-US" dirty="0"/>
              <a:t>Procedure in 802.24 Operations Manual  document 24-14-0007-00-0000</a:t>
            </a:r>
          </a:p>
          <a:p>
            <a:r>
              <a:rPr lang="en-US" dirty="0"/>
              <a:t>Announced Candidates</a:t>
            </a:r>
          </a:p>
          <a:p>
            <a:pPr lvl="1"/>
            <a:r>
              <a:rPr lang="en-US" dirty="0"/>
              <a:t>Tim Godfrey (Chair)</a:t>
            </a:r>
          </a:p>
          <a:p>
            <a:pPr lvl="1"/>
            <a:r>
              <a:rPr lang="en-US" dirty="0"/>
              <a:t>Ben Rolfe (Vice Chair)</a:t>
            </a:r>
          </a:p>
          <a:p>
            <a:r>
              <a:rPr lang="en-US" dirty="0"/>
              <a:t>Election of Chair</a:t>
            </a:r>
          </a:p>
          <a:p>
            <a:pPr lvl="1"/>
            <a:r>
              <a:rPr lang="en-US" dirty="0"/>
              <a:t>Vote: 7/0/0 </a:t>
            </a:r>
          </a:p>
          <a:p>
            <a:r>
              <a:rPr lang="en-US" dirty="0"/>
              <a:t>Election of Vice Chair</a:t>
            </a:r>
          </a:p>
          <a:p>
            <a:pPr lvl="1"/>
            <a:r>
              <a:rPr lang="en-US" dirty="0"/>
              <a:t>Vote: 7/0/0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2370819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Coordination with Industry Connections: </a:t>
            </a:r>
          </a:p>
        </p:txBody>
      </p:sp>
      <p:sp>
        <p:nvSpPr>
          <p:cNvPr id="3" name="Content Placeholder 2"/>
          <p:cNvSpPr>
            <a:spLocks noGrp="1"/>
          </p:cNvSpPr>
          <p:nvPr>
            <p:ph idx="1"/>
          </p:nvPr>
        </p:nvSpPr>
        <p:spPr>
          <a:xfrm>
            <a:off x="685800" y="1981200"/>
            <a:ext cx="7772400" cy="4201929"/>
          </a:xfrm>
        </p:spPr>
        <p:txBody>
          <a:bodyPr>
            <a:normAutofit fontScale="77500" lnSpcReduction="20000"/>
          </a:bodyPr>
          <a:lstStyle/>
          <a:p>
            <a:pPr marL="514350" indent="-457200"/>
            <a:r>
              <a:rPr lang="en-US" dirty="0"/>
              <a:t>Regularly examine (or liaison with) IC Committee to determine if we want to be involved with any existing IC activities.</a:t>
            </a:r>
          </a:p>
          <a:p>
            <a:pPr marL="514350" indent="-457200"/>
            <a:r>
              <a:rPr lang="en-US" dirty="0"/>
              <a:t>Plan of action: Check in by email regularly (before plenary meetings) on status with the IC Committee</a:t>
            </a:r>
          </a:p>
          <a:p>
            <a:pPr marL="514350" indent="-457200"/>
            <a:r>
              <a:rPr lang="en-US" dirty="0"/>
              <a:t>Ongoing Activity: IEEE 802 Network Enhancements Industry Connections Activity</a:t>
            </a:r>
          </a:p>
          <a:p>
            <a:pPr marL="914400" lvl="1" indent="-457200"/>
            <a:r>
              <a:rPr lang="en-US" dirty="0"/>
              <a:t>Tuesday 7:30pm</a:t>
            </a:r>
          </a:p>
          <a:p>
            <a:pPr marL="514350" indent="-457200"/>
            <a:endParaRPr lang="en-US" dirty="0"/>
          </a:p>
          <a:p>
            <a:pPr marL="514350" indent="-457200"/>
            <a:r>
              <a:rPr lang="en-US" dirty="0"/>
              <a:t>New IC Activity at this meeting:</a:t>
            </a:r>
          </a:p>
          <a:p>
            <a:pPr marL="914400" lvl="1" indent="-457200"/>
            <a:r>
              <a:rPr lang="en-US" dirty="0"/>
              <a:t>None known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522453163"/>
      </p:ext>
    </p:extLst>
  </p:cSld>
  <p:clrMapOvr>
    <a:masterClrMapping/>
  </p:clrMapOvr>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IEEE-P802_24</Template>
  <TotalTime>30434</TotalTime>
  <Words>1667</Words>
  <Application>Microsoft Office PowerPoint</Application>
  <PresentationFormat>On-screen Show (4:3)</PresentationFormat>
  <Paragraphs>374</Paragraphs>
  <Slides>26</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26</vt:i4>
      </vt:variant>
    </vt:vector>
  </HeadingPairs>
  <TitlesOfParts>
    <vt:vector size="36" baseType="lpstr">
      <vt:lpstr>MS Gothic</vt:lpstr>
      <vt:lpstr>ＭＳ Ｐゴシック</vt:lpstr>
      <vt:lpstr>Arial</vt:lpstr>
      <vt:lpstr>Arial1</vt:lpstr>
      <vt:lpstr>Calibri</vt:lpstr>
      <vt:lpstr>Helvetica</vt:lpstr>
      <vt:lpstr>Monotype Sorts</vt:lpstr>
      <vt:lpstr>Times New Roman</vt:lpstr>
      <vt:lpstr>Times New Roman1</vt:lpstr>
      <vt:lpstr>Office Theme</vt:lpstr>
      <vt:lpstr>802.24 Vertical Applications TAG</vt:lpstr>
      <vt:lpstr>802.24 Overview</vt:lpstr>
      <vt:lpstr>Agenda – 802.24-18-006r2</vt:lpstr>
      <vt:lpstr>Guidelines for IEEE-SA Meetings</vt:lpstr>
      <vt:lpstr>Participation in IEEE 802 Meetings</vt:lpstr>
      <vt:lpstr>Administration</vt:lpstr>
      <vt:lpstr>Monday: 802.24 TAG</vt:lpstr>
      <vt:lpstr>802.24 TAG: Election of Officers</vt:lpstr>
      <vt:lpstr>Coordination with Industry Connections: </vt:lpstr>
      <vt:lpstr>Tuesday 802.24.1</vt:lpstr>
      <vt:lpstr>ITU and Radio Regulatory Items</vt:lpstr>
      <vt:lpstr>Liaison Update Request</vt:lpstr>
      <vt:lpstr>IEEE PSCC TF S6 </vt:lpstr>
      <vt:lpstr>802.15.4g and 802.11ah Coexistence</vt:lpstr>
      <vt:lpstr>Wednesday  802.24.2 IoT TG</vt:lpstr>
      <vt:lpstr>Tuesday: 802.24.2</vt:lpstr>
      <vt:lpstr>Liaison Update Request</vt:lpstr>
      <vt:lpstr>802.24.2</vt:lpstr>
      <vt:lpstr>IEEE PSCC TF S6 </vt:lpstr>
      <vt:lpstr>Thursday 802.24.1 Smart Grid TG</vt:lpstr>
      <vt:lpstr>Presentation</vt:lpstr>
      <vt:lpstr>Sub 1 GHz White Paper</vt:lpstr>
      <vt:lpstr>TSN Utility Use Cases</vt:lpstr>
      <vt:lpstr>Continue developing white paper</vt:lpstr>
      <vt:lpstr>802.24 TAG closing</vt:lpstr>
      <vt:lpstr>Joint Meeting with 802.1 TSN</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484</cp:revision>
  <cp:lastPrinted>1998-02-10T13:28:06Z</cp:lastPrinted>
  <dcterms:created xsi:type="dcterms:W3CDTF">2015-05-13T21:49:41Z</dcterms:created>
  <dcterms:modified xsi:type="dcterms:W3CDTF">2018-03-09T01:04:37Z</dcterms:modified>
</cp:coreProperties>
</file>