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8" r:id="rId2"/>
    <p:sldId id="394" r:id="rId3"/>
    <p:sldId id="285" r:id="rId4"/>
    <p:sldId id="414" r:id="rId5"/>
    <p:sldId id="418" r:id="rId6"/>
    <p:sldId id="259" r:id="rId7"/>
    <p:sldId id="270" r:id="rId8"/>
    <p:sldId id="420" r:id="rId9"/>
    <p:sldId id="427" r:id="rId10"/>
    <p:sldId id="325" r:id="rId11"/>
    <p:sldId id="415" r:id="rId12"/>
    <p:sldId id="283" r:id="rId13"/>
    <p:sldId id="416" r:id="rId14"/>
    <p:sldId id="433" r:id="rId15"/>
    <p:sldId id="421" r:id="rId16"/>
    <p:sldId id="422" r:id="rId17"/>
    <p:sldId id="426" r:id="rId18"/>
    <p:sldId id="424" r:id="rId19"/>
    <p:sldId id="425" r:id="rId20"/>
    <p:sldId id="396" r:id="rId21"/>
    <p:sldId id="434" r:id="rId22"/>
    <p:sldId id="428" r:id="rId23"/>
    <p:sldId id="429" r:id="rId24"/>
    <p:sldId id="430" r:id="rId25"/>
    <p:sldId id="431" r:id="rId26"/>
    <p:sldId id="432" r:id="rId27"/>
    <p:sldId id="404" r:id="rId28"/>
    <p:sldId id="406" r:id="rId29"/>
    <p:sldId id="391" r:id="rId30"/>
    <p:sldId id="435" r:id="rId3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17" autoAdjust="0"/>
    <p:restoredTop sz="94099" autoAdjust="0"/>
  </p:normalViewPr>
  <p:slideViewPr>
    <p:cSldViewPr>
      <p:cViewPr varScale="1">
        <p:scale>
          <a:sx n="121" d="100"/>
          <a:sy n="121" d="100"/>
        </p:scale>
        <p:origin x="691" y="82"/>
      </p:cViewPr>
      <p:guideLst>
        <p:guide orient="horz" pos="2160"/>
        <p:guide pos="288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121147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4</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1154113" y="701675"/>
            <a:ext cx="4625975"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367AA807-0286-48C5-BA86-F5C81498613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E794D6E-7AE0-4D28-8C31-5FC1772FD34E}" type="slidenum">
              <a:rPr lang="en-US" altLang="en-US" smtClean="0"/>
              <a:pPr>
                <a:spcBef>
                  <a:spcPct val="0"/>
                </a:spcBef>
              </a:pPr>
              <a:t>5</a:t>
            </a:fld>
            <a:endParaRPr lang="en-US" altLang="en-US"/>
          </a:p>
        </p:txBody>
      </p:sp>
      <p:sp>
        <p:nvSpPr>
          <p:cNvPr id="24579" name="Text Box 1">
            <a:extLst>
              <a:ext uri="{FF2B5EF4-FFF2-40B4-BE49-F238E27FC236}">
                <a16:creationId xmlns:a16="http://schemas.microsoft.com/office/drawing/2014/main" id="{B66808D5-2D28-43F4-84CD-B9B25DA92788}"/>
              </a:ext>
            </a:extLst>
          </p:cNvPr>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sz="1400" b="1">
                <a:solidFill>
                  <a:srgbClr val="000000"/>
                </a:solidFill>
                <a:ea typeface="MS Gothic" panose="020B0609070205080204" pitchFamily="49" charset="-128"/>
              </a:rPr>
              <a:t>doc.: ec-16-0149-00-00EC</a:t>
            </a:r>
          </a:p>
        </p:txBody>
      </p:sp>
      <p:sp>
        <p:nvSpPr>
          <p:cNvPr id="24580" name="Text Box 2">
            <a:extLst>
              <a:ext uri="{FF2B5EF4-FFF2-40B4-BE49-F238E27FC236}">
                <a16:creationId xmlns:a16="http://schemas.microsoft.com/office/drawing/2014/main" id="{0DA99791-8E72-47AD-9550-FF5AA1F2CFE3}"/>
              </a:ext>
            </a:extLst>
          </p:cNvPr>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r>
              <a:rPr lang="en-US" altLang="en-US" sz="1400" b="1">
                <a:solidFill>
                  <a:srgbClr val="000000"/>
                </a:solidFill>
                <a:ea typeface="MS Gothic" panose="020B0609070205080204" pitchFamily="49" charset="-128"/>
              </a:rPr>
              <a:t>November 2016</a:t>
            </a:r>
          </a:p>
        </p:txBody>
      </p:sp>
      <p:sp>
        <p:nvSpPr>
          <p:cNvPr id="24581" name="Text Box 3">
            <a:extLst>
              <a:ext uri="{FF2B5EF4-FFF2-40B4-BE49-F238E27FC236}">
                <a16:creationId xmlns:a16="http://schemas.microsoft.com/office/drawing/2014/main" id="{9982B997-B3F6-4E8C-85A7-2653F1746568}"/>
              </a:ext>
            </a:extLst>
          </p:cNvPr>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Dorothy Stanley, HP Enterprise</a:t>
            </a:r>
          </a:p>
        </p:txBody>
      </p:sp>
      <p:sp>
        <p:nvSpPr>
          <p:cNvPr id="24582" name="Text Box 4">
            <a:extLst>
              <a:ext uri="{FF2B5EF4-FFF2-40B4-BE49-F238E27FC236}">
                <a16:creationId xmlns:a16="http://schemas.microsoft.com/office/drawing/2014/main" id="{6892924C-9C20-4926-B404-6C58F167794B}"/>
              </a:ext>
            </a:extLst>
          </p:cNvPr>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Page </a:t>
            </a:r>
            <a:fld id="{06B3BA76-BF87-4573-9B68-3DD1C4901749}" type="slidenum">
              <a:rPr lang="en-US" altLang="en-US">
                <a:solidFill>
                  <a:srgbClr val="000000"/>
                </a:solidFill>
                <a:ea typeface="MS Gothic" panose="020B0609070205080204" pitchFamily="49" charset="-128"/>
              </a:rPr>
              <a:pPr algn="r"/>
              <a:t>5</a:t>
            </a:fld>
            <a:endParaRPr lang="en-US" altLang="en-US">
              <a:solidFill>
                <a:srgbClr val="000000"/>
              </a:solidFill>
              <a:ea typeface="MS Gothic" panose="020B0609070205080204" pitchFamily="49" charset="-128"/>
            </a:endParaRPr>
          </a:p>
        </p:txBody>
      </p:sp>
      <p:sp>
        <p:nvSpPr>
          <p:cNvPr id="24583" name="Rectangle 5">
            <a:extLst>
              <a:ext uri="{FF2B5EF4-FFF2-40B4-BE49-F238E27FC236}">
                <a16:creationId xmlns:a16="http://schemas.microsoft.com/office/drawing/2014/main" id="{2172B4D7-214D-4657-8303-3AD9535B7C2B}"/>
              </a:ext>
            </a:extLst>
          </p:cNvPr>
          <p:cNvSpPr>
            <a:spLocks noGrp="1" noRot="1" noChangeAspect="1" noChangeArrowheads="1" noTextEdit="1"/>
          </p:cNvSpPr>
          <p:nvPr>
            <p:ph type="sldImg"/>
          </p:nvPr>
        </p:nvSpPr>
        <p:spPr>
          <a:xfrm>
            <a:off x="1154113" y="701675"/>
            <a:ext cx="4625975" cy="3468688"/>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84" name="Text Box 6">
            <a:extLst>
              <a:ext uri="{FF2B5EF4-FFF2-40B4-BE49-F238E27FC236}">
                <a16:creationId xmlns:a16="http://schemas.microsoft.com/office/drawing/2014/main" id="{6AB62589-AA99-4E90-A6AF-68A32DADA486}"/>
              </a:ext>
            </a:extLst>
          </p:cNvPr>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endParaRPr lang="en-US" altLang="en-US"/>
          </a:p>
        </p:txBody>
      </p:sp>
    </p:spTree>
    <p:extLst>
      <p:ext uri="{BB962C8B-B14F-4D97-AF65-F5344CB8AC3E}">
        <p14:creationId xmlns:p14="http://schemas.microsoft.com/office/powerpoint/2010/main" val="201092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a:pPr/>
              <a:t>‹#›</a:t>
            </a:fld>
            <a:endParaRPr lang="en-US" altLang="en-US"/>
          </a:p>
        </p:txBody>
      </p:sp>
    </p:spTree>
    <p:extLst>
      <p:ext uri="{BB962C8B-B14F-4D97-AF65-F5344CB8AC3E}">
        <p14:creationId xmlns:p14="http://schemas.microsoft.com/office/powerpoint/2010/main" val="2316939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a:pPr/>
              <a:t>‹#›</a:t>
            </a:fld>
            <a:endParaRPr lang="en-US" altLang="en-US"/>
          </a:p>
        </p:txBody>
      </p:sp>
    </p:spTree>
    <p:extLst>
      <p:ext uri="{BB962C8B-B14F-4D97-AF65-F5344CB8AC3E}">
        <p14:creationId xmlns:p14="http://schemas.microsoft.com/office/powerpoint/2010/main" val="2957152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a:pPr/>
              <a:t>‹#›</a:t>
            </a:fld>
            <a:endParaRPr lang="en-US" altLang="en-US"/>
          </a:p>
        </p:txBody>
      </p:sp>
    </p:spTree>
    <p:extLst>
      <p:ext uri="{BB962C8B-B14F-4D97-AF65-F5344CB8AC3E}">
        <p14:creationId xmlns:p14="http://schemas.microsoft.com/office/powerpoint/2010/main" val="65126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dirty="0"/>
              <a:t>Tim Godfrey, EPRI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a:pPr/>
              <a:t>‹#›</a:t>
            </a:fld>
            <a:endParaRPr lang="en-US" altLang="en-US"/>
          </a:p>
        </p:txBody>
      </p:sp>
    </p:spTree>
    <p:extLst>
      <p:ext uri="{BB962C8B-B14F-4D97-AF65-F5344CB8AC3E}">
        <p14:creationId xmlns:p14="http://schemas.microsoft.com/office/powerpoint/2010/main" val="1516266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dirty="0"/>
              <a:t>Tim Godfrey, EPRI</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a:pPr/>
              <a:t>‹#›</a:t>
            </a:fld>
            <a:endParaRPr lang="en-US" altLang="en-US"/>
          </a:p>
        </p:txBody>
      </p:sp>
    </p:spTree>
    <p:extLst>
      <p:ext uri="{BB962C8B-B14F-4D97-AF65-F5344CB8AC3E}">
        <p14:creationId xmlns:p14="http://schemas.microsoft.com/office/powerpoint/2010/main" val="2088099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dirty="0"/>
              <a:t>Tim Godfrey, EPRI</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a:pPr/>
              <a:t>‹#›</a:t>
            </a:fld>
            <a:endParaRPr lang="en-US" altLang="en-US"/>
          </a:p>
        </p:txBody>
      </p:sp>
    </p:spTree>
    <p:extLst>
      <p:ext uri="{BB962C8B-B14F-4D97-AF65-F5344CB8AC3E}">
        <p14:creationId xmlns:p14="http://schemas.microsoft.com/office/powerpoint/2010/main" val="3244944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dirty="0"/>
              <a:t>Tim Godfrey, EPRI</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a:pPr/>
              <a:t>‹#›</a:t>
            </a:fld>
            <a:endParaRPr lang="en-US" altLang="en-US"/>
          </a:p>
        </p:txBody>
      </p:sp>
    </p:spTree>
    <p:extLst>
      <p:ext uri="{BB962C8B-B14F-4D97-AF65-F5344CB8AC3E}">
        <p14:creationId xmlns:p14="http://schemas.microsoft.com/office/powerpoint/2010/main" val="3166894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dirty="0"/>
              <a:t>Tim Godfrey, EPRI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a:pPr/>
              <a:t>‹#›</a:t>
            </a:fld>
            <a:endParaRPr lang="en-US" altLang="en-US"/>
          </a:p>
        </p:txBody>
      </p:sp>
    </p:spTree>
    <p:extLst>
      <p:ext uri="{BB962C8B-B14F-4D97-AF65-F5344CB8AC3E}">
        <p14:creationId xmlns:p14="http://schemas.microsoft.com/office/powerpoint/2010/main" val="720302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Tim Godfrey, EPRI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a:pPr/>
              <a:t>‹#›</a:t>
            </a:fld>
            <a:endParaRPr lang="en-US" altLang="en-US"/>
          </a:p>
        </p:txBody>
      </p:sp>
      <p:sp>
        <p:nvSpPr>
          <p:cNvPr id="1031" name="Rectangle 7"/>
          <p:cNvSpPr>
            <a:spLocks noChangeArrowheads="1"/>
          </p:cNvSpPr>
          <p:nvPr/>
        </p:nvSpPr>
        <p:spPr bwMode="auto">
          <a:xfrm>
            <a:off x="4267200" y="394156"/>
            <a:ext cx="4191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802.24-18-0007r0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7"/>
          <p:cNvSpPr>
            <a:spLocks noChangeArrowheads="1"/>
          </p:cNvSpPr>
          <p:nvPr userDrawn="1"/>
        </p:nvSpPr>
        <p:spPr bwMode="auto">
          <a:xfrm>
            <a:off x="685800" y="381000"/>
            <a:ext cx="4343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March 2018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March 2018 Meeting</a:t>
            </a:r>
          </a:p>
          <a:p>
            <a:endParaRPr lang="en-US" dirty="0"/>
          </a:p>
          <a:p>
            <a:r>
              <a:rPr lang="en-US" dirty="0"/>
              <a:t>Rosemont, Illinois, USA</a:t>
            </a:r>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chor="t" anchorCtr="0"/>
          <a:lstStyle/>
          <a:p>
            <a:r>
              <a:rPr lang="en-US" dirty="0"/>
              <a:t>Tuesday 802.24.1</a:t>
            </a:r>
          </a:p>
        </p:txBody>
      </p:sp>
      <p:sp>
        <p:nvSpPr>
          <p:cNvPr id="7" name="Text Placeholder 6"/>
          <p:cNvSpPr>
            <a:spLocks noGrp="1"/>
          </p:cNvSpPr>
          <p:nvPr>
            <p:ph type="body" idx="1"/>
          </p:nvPr>
        </p:nvSpPr>
        <p:spPr/>
        <p:txBody>
          <a:bodyPr/>
          <a:lstStyle/>
          <a:p>
            <a:pPr algn="ctr"/>
            <a:r>
              <a:rPr lang="en-US" sz="4000" dirty="0"/>
              <a:t>Smart Grid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10</a:t>
            </a:fld>
            <a:endParaRPr lang="en-US" altLang="en-US"/>
          </a:p>
        </p:txBody>
      </p:sp>
    </p:spTree>
    <p:extLst>
      <p:ext uri="{BB962C8B-B14F-4D97-AF65-F5344CB8AC3E}">
        <p14:creationId xmlns:p14="http://schemas.microsoft.com/office/powerpoint/2010/main" val="15377654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ITU and Radio Regulatory Items</a:t>
            </a:r>
          </a:p>
        </p:txBody>
      </p:sp>
      <p:sp>
        <p:nvSpPr>
          <p:cNvPr id="7" name="Content Placeholder 6"/>
          <p:cNvSpPr>
            <a:spLocks noGrp="1"/>
          </p:cNvSpPr>
          <p:nvPr>
            <p:ph idx="1"/>
          </p:nvPr>
        </p:nvSpPr>
        <p:spPr>
          <a:xfrm>
            <a:off x="685800" y="1676399"/>
            <a:ext cx="7772400" cy="4799013"/>
          </a:xfrm>
        </p:spPr>
        <p:txBody>
          <a:bodyPr>
            <a:normAutofit/>
          </a:bodyPr>
          <a:lstStyle/>
          <a:p>
            <a:pPr marL="457200" lvl="1" indent="0">
              <a:buNone/>
            </a:pPr>
            <a:endParaRPr lang="en-US" dirty="0"/>
          </a:p>
          <a:p>
            <a:r>
              <a:rPr lang="en-US" dirty="0"/>
              <a:t>For discussion</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A42A6F1F-89D0-4C7C-88C0-E46BC40C428C}" type="slidenum">
              <a:rPr lang="en-US" altLang="en-US" smtClean="0"/>
              <a:pPr/>
              <a:t>11</a:t>
            </a:fld>
            <a:endParaRPr lang="en-US" altLang="en-US"/>
          </a:p>
        </p:txBody>
      </p:sp>
    </p:spTree>
    <p:extLst>
      <p:ext uri="{BB962C8B-B14F-4D97-AF65-F5344CB8AC3E}">
        <p14:creationId xmlns:p14="http://schemas.microsoft.com/office/powerpoint/2010/main" val="14399382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Liaison Update Request</a:t>
            </a:r>
          </a:p>
        </p:txBody>
      </p:sp>
      <p:sp>
        <p:nvSpPr>
          <p:cNvPr id="7" name="Content Placeholder 6"/>
          <p:cNvSpPr>
            <a:spLocks noGrp="1"/>
          </p:cNvSpPr>
          <p:nvPr>
            <p:ph idx="1"/>
          </p:nvPr>
        </p:nvSpPr>
        <p:spPr>
          <a:xfrm>
            <a:off x="685800" y="1676399"/>
            <a:ext cx="7772400" cy="4799013"/>
          </a:xfrm>
        </p:spPr>
        <p:txBody>
          <a:bodyPr>
            <a:normAutofit/>
          </a:bodyPr>
          <a:lstStyle/>
          <a:p>
            <a:r>
              <a:rPr lang="en-US" dirty="0"/>
              <a:t>Request from Jodi </a:t>
            </a:r>
            <a:r>
              <a:rPr lang="en-US" dirty="0" err="1"/>
              <a:t>Haasz</a:t>
            </a:r>
            <a:r>
              <a:rPr lang="en-US" dirty="0"/>
              <a:t> at IEEE to update active liaison relationships</a:t>
            </a:r>
          </a:p>
          <a:p>
            <a:endParaRPr lang="en-US" dirty="0"/>
          </a:p>
          <a:p>
            <a:r>
              <a:rPr lang="en-US" dirty="0"/>
              <a:t>Review document “IEEE 802 Liaison tutorial.pdf”</a:t>
            </a:r>
          </a:p>
          <a:p>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A42A6F1F-89D0-4C7C-88C0-E46BC40C428C}" type="slidenum">
              <a:rPr lang="en-US" altLang="en-US" smtClean="0"/>
              <a:pPr/>
              <a:t>12</a:t>
            </a:fld>
            <a:endParaRPr lang="en-US" altLang="en-US"/>
          </a:p>
        </p:txBody>
      </p:sp>
    </p:spTree>
    <p:extLst>
      <p:ext uri="{BB962C8B-B14F-4D97-AF65-F5344CB8AC3E}">
        <p14:creationId xmlns:p14="http://schemas.microsoft.com/office/powerpoint/2010/main" val="13691319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ADFC0-6471-475F-8AFC-DEC153DAFF37}"/>
              </a:ext>
            </a:extLst>
          </p:cNvPr>
          <p:cNvSpPr>
            <a:spLocks noGrp="1"/>
          </p:cNvSpPr>
          <p:nvPr>
            <p:ph type="title"/>
          </p:nvPr>
        </p:nvSpPr>
        <p:spPr/>
        <p:txBody>
          <a:bodyPr/>
          <a:lstStyle/>
          <a:p>
            <a:r>
              <a:rPr lang="en-US" b="1" dirty="0"/>
              <a:t>IEEE PSCC TF S6 </a:t>
            </a:r>
          </a:p>
        </p:txBody>
      </p:sp>
      <p:sp>
        <p:nvSpPr>
          <p:cNvPr id="3" name="Content Placeholder 2">
            <a:extLst>
              <a:ext uri="{FF2B5EF4-FFF2-40B4-BE49-F238E27FC236}">
                <a16:creationId xmlns:a16="http://schemas.microsoft.com/office/drawing/2014/main" id="{10EB3EF5-7698-4C1E-9512-E29AA4A1B435}"/>
              </a:ext>
            </a:extLst>
          </p:cNvPr>
          <p:cNvSpPr>
            <a:spLocks noGrp="1"/>
          </p:cNvSpPr>
          <p:nvPr>
            <p:ph idx="1"/>
          </p:nvPr>
        </p:nvSpPr>
        <p:spPr/>
        <p:txBody>
          <a:bodyPr>
            <a:normAutofit fontScale="77500" lnSpcReduction="20000"/>
          </a:bodyPr>
          <a:lstStyle/>
          <a:p>
            <a:r>
              <a:rPr lang="en-US" b="1" dirty="0"/>
              <a:t>January 2018 Study Report – "Standards for integrating Home Automation IoT to Power Utilities Communication Systems“</a:t>
            </a:r>
          </a:p>
          <a:p>
            <a:endParaRPr lang="en-US" dirty="0"/>
          </a:p>
          <a:p>
            <a:r>
              <a:rPr lang="en-US" dirty="0"/>
              <a:t>TAG comments from January meeting are posted </a:t>
            </a:r>
          </a:p>
          <a:p>
            <a:pPr lvl="1"/>
            <a:r>
              <a:rPr lang="en-US" dirty="0"/>
              <a:t>“IEEE 802.24 Jan 2018 Liaison Comments to PSCC-S6-Liaison.doc” </a:t>
            </a:r>
          </a:p>
          <a:p>
            <a:pPr lvl="1"/>
            <a:r>
              <a:rPr lang="en-US" dirty="0"/>
              <a:t>In 802.24 private area</a:t>
            </a:r>
          </a:p>
          <a:p>
            <a:r>
              <a:rPr lang="en-US" dirty="0"/>
              <a:t>Further review and edits today</a:t>
            </a:r>
          </a:p>
          <a:p>
            <a:r>
              <a:rPr lang="en-US" dirty="0"/>
              <a:t>Forward our final comments back to PSCC S6 following this session </a:t>
            </a:r>
          </a:p>
          <a:p>
            <a:endParaRPr lang="en-US" dirty="0"/>
          </a:p>
        </p:txBody>
      </p:sp>
      <p:sp>
        <p:nvSpPr>
          <p:cNvPr id="4" name="Footer Placeholder 3">
            <a:extLst>
              <a:ext uri="{FF2B5EF4-FFF2-40B4-BE49-F238E27FC236}">
                <a16:creationId xmlns:a16="http://schemas.microsoft.com/office/drawing/2014/main" id="{C832729C-6FF7-4CF6-AE3D-D926D55564C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6EEC5294-F6F2-4792-A139-8602C6E8FF7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24429515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02191-6511-409F-B8EC-587DAD486016}"/>
              </a:ext>
            </a:extLst>
          </p:cNvPr>
          <p:cNvSpPr>
            <a:spLocks noGrp="1"/>
          </p:cNvSpPr>
          <p:nvPr>
            <p:ph type="title"/>
          </p:nvPr>
        </p:nvSpPr>
        <p:spPr/>
        <p:txBody>
          <a:bodyPr/>
          <a:lstStyle/>
          <a:p>
            <a:r>
              <a:rPr lang="en-US" dirty="0"/>
              <a:t>802.15.4g and 802.11ah Coexistence</a:t>
            </a:r>
          </a:p>
        </p:txBody>
      </p:sp>
      <p:sp>
        <p:nvSpPr>
          <p:cNvPr id="3" name="Content Placeholder 2">
            <a:extLst>
              <a:ext uri="{FF2B5EF4-FFF2-40B4-BE49-F238E27FC236}">
                <a16:creationId xmlns:a16="http://schemas.microsoft.com/office/drawing/2014/main" id="{F7145354-A845-4E5D-BB30-0B1066A95F6E}"/>
              </a:ext>
            </a:extLst>
          </p:cNvPr>
          <p:cNvSpPr>
            <a:spLocks noGrp="1"/>
          </p:cNvSpPr>
          <p:nvPr>
            <p:ph idx="1"/>
          </p:nvPr>
        </p:nvSpPr>
        <p:spPr/>
        <p:txBody>
          <a:bodyPr/>
          <a:lstStyle/>
          <a:p>
            <a:r>
              <a:rPr lang="en-US" dirty="0"/>
              <a:t>Review Current Status and any follow up</a:t>
            </a:r>
          </a:p>
          <a:p>
            <a:endParaRPr lang="en-US" dirty="0"/>
          </a:p>
          <a:p>
            <a:endParaRPr lang="en-US" dirty="0"/>
          </a:p>
        </p:txBody>
      </p:sp>
      <p:sp>
        <p:nvSpPr>
          <p:cNvPr id="4" name="Footer Placeholder 3">
            <a:extLst>
              <a:ext uri="{FF2B5EF4-FFF2-40B4-BE49-F238E27FC236}">
                <a16:creationId xmlns:a16="http://schemas.microsoft.com/office/drawing/2014/main" id="{E202BF92-810B-4A60-862A-57EB0784A57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9BFE62EA-9A88-4C9E-9BF9-8DE88BC111C4}"/>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8507670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Wednesday</a:t>
            </a:r>
            <a:br>
              <a:rPr lang="en-US" dirty="0"/>
            </a:br>
            <a:r>
              <a:rPr lang="en-US" dirty="0"/>
              <a:t> 802.24.2 IoT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prstGeom prst="rect">
            <a:avLst/>
          </a:prstGeom>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42560273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Tuesday: 802.24.2</a:t>
            </a:r>
          </a:p>
        </p:txBody>
      </p:sp>
      <p:sp>
        <p:nvSpPr>
          <p:cNvPr id="3" name="Content Placeholder 2"/>
          <p:cNvSpPr>
            <a:spLocks noGrp="1"/>
          </p:cNvSpPr>
          <p:nvPr>
            <p:ph idx="1"/>
          </p:nvPr>
        </p:nvSpPr>
        <p:spPr/>
        <p:txBody>
          <a:bodyPr>
            <a:normAutofit fontScale="70000" lnSpcReduction="20000"/>
          </a:bodyPr>
          <a:lstStyle/>
          <a:p>
            <a:r>
              <a:rPr lang="en-US" dirty="0"/>
              <a:t>802.24.2 Liaison Coordinator's Report</a:t>
            </a:r>
          </a:p>
          <a:p>
            <a:pPr lvl="1"/>
            <a:r>
              <a:rPr lang="en-US" kern="1200" dirty="0">
                <a:solidFill>
                  <a:schemeClr val="tx1"/>
                </a:solidFill>
                <a:effectLst/>
                <a:latin typeface="+mn-lt"/>
                <a:ea typeface="+mn-ea"/>
                <a:cs typeface="+mn-cs"/>
              </a:rPr>
              <a:t>Wael </a:t>
            </a:r>
            <a:r>
              <a:rPr lang="en-US" kern="1200" dirty="0" err="1">
                <a:solidFill>
                  <a:schemeClr val="tx1"/>
                </a:solidFill>
                <a:effectLst/>
                <a:latin typeface="+mn-lt"/>
                <a:ea typeface="+mn-ea"/>
                <a:cs typeface="+mn-cs"/>
              </a:rPr>
              <a:t>Diab</a:t>
            </a:r>
            <a:endParaRPr lang="en-US" kern="1200" dirty="0">
              <a:solidFill>
                <a:schemeClr val="tx1"/>
              </a:solidFill>
              <a:effectLst/>
              <a:latin typeface="+mn-lt"/>
              <a:ea typeface="+mn-ea"/>
              <a:cs typeface="+mn-cs"/>
            </a:endParaRPr>
          </a:p>
          <a:p>
            <a:pPr lvl="1"/>
            <a:endParaRPr lang="en-US" dirty="0"/>
          </a:p>
          <a:p>
            <a:pPr lvl="2"/>
            <a:endParaRPr lang="en-US" dirty="0">
              <a:effectLst/>
            </a:endParaRPr>
          </a:p>
          <a:p>
            <a:pPr rtl="0" eaLnBrk="1" fontAlgn="base" hangingPunct="1"/>
            <a:r>
              <a:rPr lang="en-US" sz="3200" kern="1200" dirty="0">
                <a:solidFill>
                  <a:schemeClr val="tx1"/>
                </a:solidFill>
                <a:effectLst/>
                <a:latin typeface="+mn-lt"/>
                <a:ea typeface="+mn-ea"/>
                <a:cs typeface="+mn-cs"/>
              </a:rPr>
              <a:t>IIC Liaison Report</a:t>
            </a:r>
          </a:p>
          <a:p>
            <a:pPr rtl="0" eaLnBrk="1" fontAlgn="base" hangingPunct="1"/>
            <a:endParaRPr lang="en-US" sz="3200" kern="1200" dirty="0">
              <a:solidFill>
                <a:schemeClr val="tx1"/>
              </a:solidFill>
              <a:effectLst/>
              <a:latin typeface="+mn-lt"/>
              <a:ea typeface="+mn-ea"/>
              <a:cs typeface="+mn-cs"/>
            </a:endParaRPr>
          </a:p>
          <a:p>
            <a:pPr rtl="0" eaLnBrk="1" fontAlgn="base" hangingPunct="1"/>
            <a:r>
              <a:rPr lang="en-US" sz="3200" kern="1200" dirty="0">
                <a:solidFill>
                  <a:schemeClr val="tx1"/>
                </a:solidFill>
                <a:effectLst/>
                <a:latin typeface="+mn-lt"/>
                <a:ea typeface="+mn-ea"/>
                <a:cs typeface="+mn-cs"/>
              </a:rPr>
              <a:t>Any new liaison requests</a:t>
            </a:r>
          </a:p>
          <a:p>
            <a:pPr lvl="1"/>
            <a:r>
              <a:rPr lang="en-US" dirty="0"/>
              <a:t>Request to explore liaison with Wi-Fi Alliance IoT Group. </a:t>
            </a:r>
          </a:p>
          <a:p>
            <a:pPr lvl="1"/>
            <a:r>
              <a:rPr lang="en-US" dirty="0"/>
              <a:t>802.24 will initiate the liaison request</a:t>
            </a:r>
          </a:p>
          <a:p>
            <a:pPr lvl="2"/>
            <a:r>
              <a:rPr lang="en-US" dirty="0"/>
              <a:t>Action Wael – draft a formal liaison statement with areas of collaboration and exchange.</a:t>
            </a:r>
          </a:p>
          <a:p>
            <a:pPr lvl="2"/>
            <a:r>
              <a:rPr lang="en-US" dirty="0"/>
              <a:t>Suggested: IoT Market Segment Task Group</a:t>
            </a:r>
          </a:p>
          <a:p>
            <a:pPr lvl="2"/>
            <a:r>
              <a:rPr lang="en-US" dirty="0"/>
              <a:t>Challenges – information exchange will need to be cleared of default confidentiality of WFA documents. </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21583008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Liaison Update Request</a:t>
            </a:r>
          </a:p>
        </p:txBody>
      </p:sp>
      <p:sp>
        <p:nvSpPr>
          <p:cNvPr id="7" name="Content Placeholder 6"/>
          <p:cNvSpPr>
            <a:spLocks noGrp="1"/>
          </p:cNvSpPr>
          <p:nvPr>
            <p:ph idx="1"/>
          </p:nvPr>
        </p:nvSpPr>
        <p:spPr>
          <a:xfrm>
            <a:off x="685800" y="1676399"/>
            <a:ext cx="7772400" cy="4799013"/>
          </a:xfrm>
        </p:spPr>
        <p:txBody>
          <a:bodyPr>
            <a:normAutofit/>
          </a:bodyPr>
          <a:lstStyle/>
          <a:p>
            <a:r>
              <a:rPr lang="en-US" dirty="0"/>
              <a:t>Request from Jodi </a:t>
            </a:r>
            <a:r>
              <a:rPr lang="en-US" dirty="0" err="1"/>
              <a:t>Haasz</a:t>
            </a:r>
            <a:r>
              <a:rPr lang="en-US" dirty="0"/>
              <a:t> at IEEE to update active liaison relationships</a:t>
            </a:r>
          </a:p>
          <a:p>
            <a:endParaRPr lang="en-US" dirty="0"/>
          </a:p>
          <a:p>
            <a:r>
              <a:rPr lang="en-US" dirty="0"/>
              <a:t>Review document “IEEE 802 Liaison tutorial.pdf”</a:t>
            </a:r>
          </a:p>
          <a:p>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A42A6F1F-89D0-4C7C-88C0-E46BC40C428C}" type="slidenum">
              <a:rPr lang="en-US" altLang="en-US" smtClean="0"/>
              <a:pPr/>
              <a:t>17</a:t>
            </a:fld>
            <a:endParaRPr lang="en-US" altLang="en-US"/>
          </a:p>
        </p:txBody>
      </p:sp>
    </p:spTree>
    <p:extLst>
      <p:ext uri="{BB962C8B-B14F-4D97-AF65-F5344CB8AC3E}">
        <p14:creationId xmlns:p14="http://schemas.microsoft.com/office/powerpoint/2010/main" val="13965456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a:t>
            </a:r>
          </a:p>
        </p:txBody>
      </p:sp>
      <p:sp>
        <p:nvSpPr>
          <p:cNvPr id="3" name="Content Placeholder 2"/>
          <p:cNvSpPr>
            <a:spLocks noGrp="1"/>
          </p:cNvSpPr>
          <p:nvPr>
            <p:ph idx="1"/>
          </p:nvPr>
        </p:nvSpPr>
        <p:spPr/>
        <p:txBody>
          <a:bodyPr>
            <a:normAutofit/>
          </a:bodyPr>
          <a:lstStyle/>
          <a:p>
            <a:r>
              <a:rPr lang="en-US" dirty="0"/>
              <a:t>P2413 Liaison Report and Draft Review</a:t>
            </a:r>
          </a:p>
          <a:p>
            <a:pPr lvl="1"/>
            <a:r>
              <a:rPr lang="en-US" dirty="0"/>
              <a:t>Ludwig Winkel</a:t>
            </a:r>
          </a:p>
          <a:p>
            <a:endParaRPr lang="en-US" dirty="0"/>
          </a:p>
          <a:p>
            <a:r>
              <a:rPr lang="en-US" dirty="0"/>
              <a:t>Relationship to 24.2 IoT White Paper</a:t>
            </a:r>
          </a:p>
          <a:p>
            <a:pPr lvl="1"/>
            <a:r>
              <a:rPr lang="en-US" dirty="0"/>
              <a:t>Can be use to explain to the 802 community how 802 fits into the overall </a:t>
            </a:r>
            <a:r>
              <a:rPr lang="en-US" dirty="0" err="1"/>
              <a:t>IoT</a:t>
            </a:r>
            <a:r>
              <a:rPr lang="en-US" dirty="0"/>
              <a:t> architecture</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41811177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a:t>
            </a:r>
          </a:p>
        </p:txBody>
      </p:sp>
      <p:sp>
        <p:nvSpPr>
          <p:cNvPr id="3" name="Content Placeholder 2"/>
          <p:cNvSpPr>
            <a:spLocks noGrp="1"/>
          </p:cNvSpPr>
          <p:nvPr>
            <p:ph idx="1"/>
          </p:nvPr>
        </p:nvSpPr>
        <p:spPr>
          <a:xfrm>
            <a:off x="685800" y="1752600"/>
            <a:ext cx="7772400" cy="4343400"/>
          </a:xfrm>
        </p:spPr>
        <p:txBody>
          <a:bodyPr>
            <a:normAutofit fontScale="92500" lnSpcReduction="10000"/>
          </a:bodyPr>
          <a:lstStyle/>
          <a:p>
            <a:r>
              <a:rPr lang="en-US" dirty="0"/>
              <a:t>Review and plan </a:t>
            </a:r>
            <a:r>
              <a:rPr lang="en-US" dirty="0" err="1"/>
              <a:t>IoT</a:t>
            </a:r>
            <a:r>
              <a:rPr lang="en-US" dirty="0"/>
              <a:t> white paper development</a:t>
            </a:r>
          </a:p>
          <a:p>
            <a:pPr lvl="1"/>
            <a:r>
              <a:rPr lang="en-US" dirty="0"/>
              <a:t>Chris </a:t>
            </a:r>
            <a:r>
              <a:rPr lang="en-US" dirty="0" err="1"/>
              <a:t>DiMinico</a:t>
            </a:r>
            <a:endParaRPr lang="en-US" dirty="0"/>
          </a:p>
          <a:p>
            <a:pPr lvl="1"/>
            <a:endParaRPr lang="en-US" dirty="0"/>
          </a:p>
          <a:p>
            <a:pPr lvl="1"/>
            <a:endParaRPr lang="en-US" dirty="0"/>
          </a:p>
          <a:p>
            <a:r>
              <a:rPr lang="en-US" dirty="0"/>
              <a:t>Discussion on IoT White Paper Draft</a:t>
            </a:r>
          </a:p>
          <a:p>
            <a:r>
              <a:rPr lang="en-US" dirty="0"/>
              <a:t>Contributions towards IoT White Paper</a:t>
            </a:r>
          </a:p>
          <a:p>
            <a:r>
              <a:rPr lang="en-US" dirty="0"/>
              <a:t>Wi-Fi Alliance IoT Use Case Document Review</a:t>
            </a:r>
          </a:p>
          <a:p>
            <a:pPr lvl="1"/>
            <a:endParaRPr lang="en-US" dirty="0"/>
          </a:p>
          <a:p>
            <a:pPr lvl="1"/>
            <a:endParaRPr lang="en-US" dirty="0"/>
          </a:p>
          <a:p>
            <a:pPr lvl="1"/>
            <a:endParaRPr lang="en-US" dirty="0"/>
          </a:p>
          <a:p>
            <a:pPr lvl="1"/>
            <a:endParaRPr lang="en-US" dirty="0"/>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2259961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685800" y="1981200"/>
            <a:ext cx="8229600" cy="4191000"/>
          </a:xfrm>
          <a:ln/>
        </p:spPr>
        <p:txBody>
          <a:bodyPr>
            <a:normAutofit fontScale="6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28 Voting Members</a:t>
            </a:r>
          </a:p>
          <a:p>
            <a:pPr marL="342900" lvl="1" indent="-342900">
              <a:buFontTx/>
              <a:buChar char="•"/>
            </a:pPr>
            <a:r>
              <a:rPr lang="en-US" altLang="en-US" dirty="0"/>
              <a:t>Agenda: 	</a:t>
            </a:r>
            <a:r>
              <a:rPr lang="en-US" dirty="0"/>
              <a:t>24-18-0001-01-0000</a:t>
            </a:r>
            <a:endParaRPr lang="en-US" altLang="en-US" dirty="0"/>
          </a:p>
          <a:p>
            <a:r>
              <a:rPr lang="en-US" altLang="en-US" dirty="0"/>
              <a:t>Meetings for the Week</a:t>
            </a:r>
          </a:p>
          <a:p>
            <a:pPr lvl="1"/>
            <a:r>
              <a:rPr lang="en-US" altLang="en-US" dirty="0"/>
              <a:t>Tuesday PM2		24.1	</a:t>
            </a:r>
          </a:p>
          <a:p>
            <a:pPr lvl="1"/>
            <a:r>
              <a:rPr lang="en-US" altLang="en-US" dirty="0"/>
              <a:t>Wednesday PM2		24.1</a:t>
            </a:r>
            <a:endParaRPr lang="en-US" altLang="en-US" dirty="0">
              <a:highlight>
                <a:srgbClr val="FFFF00"/>
              </a:highlight>
            </a:endParaRPr>
          </a:p>
          <a:p>
            <a:pPr lvl="1"/>
            <a:endParaRPr lang="en-US" altLang="en-US" dirty="0"/>
          </a:p>
          <a:p>
            <a:pPr lvl="1"/>
            <a:endParaRPr lang="en-US" altLang="en-US" dirty="0"/>
          </a:p>
          <a:p>
            <a:r>
              <a:rPr lang="en-US" altLang="en-US" dirty="0"/>
              <a:t>Manual attendance tracking for 802.1 &amp; 802.3 members	</a:t>
            </a:r>
          </a:p>
        </p:txBody>
      </p:sp>
      <p:sp>
        <p:nvSpPr>
          <p:cNvPr id="6" name="Slide Number Placeholder 5"/>
          <p:cNvSpPr>
            <a:spLocks noGrp="1"/>
          </p:cNvSpPr>
          <p:nvPr>
            <p:ph type="sldNum" sz="quarter" idx="12"/>
          </p:nvPr>
        </p:nvSpPr>
        <p:spPr>
          <a:prstGeom prst="rect">
            <a:avLst/>
          </a:prstGeom>
        </p:spPr>
        <p:txBody>
          <a:bodyPr/>
          <a:lstStyle/>
          <a:p>
            <a:r>
              <a:rPr lang="en-US" altLang="en-US"/>
              <a:t>Slide </a:t>
            </a:r>
            <a:fld id="{21094F23-5605-4FD6-98C1-874C85FFA791}" type="slidenum">
              <a:rPr lang="en-US" altLang="en-US" smtClean="0"/>
              <a:pPr/>
              <a:t>2</a:t>
            </a:fld>
            <a:endParaRPr lang="en-US" altLang="en-US"/>
          </a:p>
        </p:txBody>
      </p:sp>
    </p:spTree>
    <p:extLst>
      <p:ext uri="{BB962C8B-B14F-4D97-AF65-F5344CB8AC3E}">
        <p14:creationId xmlns:p14="http://schemas.microsoft.com/office/powerpoint/2010/main" val="24041786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Thursday 802.24.1</a:t>
            </a:r>
            <a:br>
              <a:rPr lang="en-US" dirty="0"/>
            </a:br>
            <a:r>
              <a:rPr lang="en-US" dirty="0"/>
              <a:t>Smart Grid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prstGeom prst="rect">
            <a:avLst/>
          </a:prstGeom>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21805721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36DCB1A-D509-4D1C-AA96-FDAEEBF05BE1}"/>
              </a:ext>
            </a:extLst>
          </p:cNvPr>
          <p:cNvSpPr>
            <a:spLocks noGrp="1"/>
          </p:cNvSpPr>
          <p:nvPr>
            <p:ph type="title"/>
          </p:nvPr>
        </p:nvSpPr>
        <p:spPr/>
        <p:txBody>
          <a:bodyPr/>
          <a:lstStyle/>
          <a:p>
            <a:r>
              <a:rPr lang="en-US" dirty="0"/>
              <a:t>Sub 1 GHz White Paper</a:t>
            </a:r>
          </a:p>
        </p:txBody>
      </p:sp>
      <p:sp>
        <p:nvSpPr>
          <p:cNvPr id="7" name="Content Placeholder 6">
            <a:extLst>
              <a:ext uri="{FF2B5EF4-FFF2-40B4-BE49-F238E27FC236}">
                <a16:creationId xmlns:a16="http://schemas.microsoft.com/office/drawing/2014/main" id="{211B85AB-81DD-455A-A196-976D64F74796}"/>
              </a:ext>
            </a:extLst>
          </p:cNvPr>
          <p:cNvSpPr>
            <a:spLocks noGrp="1"/>
          </p:cNvSpPr>
          <p:nvPr>
            <p:ph idx="1"/>
          </p:nvPr>
        </p:nvSpPr>
        <p:spPr/>
        <p:txBody>
          <a:bodyPr/>
          <a:lstStyle/>
          <a:p>
            <a:r>
              <a:rPr lang="en-US" dirty="0"/>
              <a:t>Comments and Questions from IEEE Editors prior to publication</a:t>
            </a:r>
          </a:p>
          <a:p>
            <a:endParaRPr lang="en-US" dirty="0"/>
          </a:p>
          <a:p>
            <a:r>
              <a:rPr lang="en-US" dirty="0"/>
              <a:t>Review “802.24 TAG white paper_edits.docx”</a:t>
            </a:r>
          </a:p>
          <a:p>
            <a:pPr lvl="1"/>
            <a:r>
              <a:rPr lang="en-US" dirty="0"/>
              <a:t>Questions from Catherine Berger</a:t>
            </a:r>
          </a:p>
        </p:txBody>
      </p:sp>
      <p:sp>
        <p:nvSpPr>
          <p:cNvPr id="4" name="Footer Placeholder 3">
            <a:extLst>
              <a:ext uri="{FF2B5EF4-FFF2-40B4-BE49-F238E27FC236}">
                <a16:creationId xmlns:a16="http://schemas.microsoft.com/office/drawing/2014/main" id="{3E707001-182D-4265-9072-6A55FD61BF2F}"/>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0FCC284-616B-49DF-8476-FE0CD288B458}"/>
              </a:ext>
            </a:extLst>
          </p:cNvPr>
          <p:cNvSpPr>
            <a:spLocks noGrp="1"/>
          </p:cNvSpPr>
          <p:nvPr>
            <p:ph type="sldNum" sz="quarter" idx="12"/>
          </p:nvPr>
        </p:nvSpPr>
        <p:spPr/>
        <p:txBody>
          <a:bodyPr/>
          <a:lstStyle/>
          <a:p>
            <a:r>
              <a:rPr lang="en-US" altLang="en-US"/>
              <a:t>Slide </a:t>
            </a:r>
            <a:fld id="{A42A6F1F-89D0-4C7C-88C0-E46BC40C428C}" type="slidenum">
              <a:rPr lang="en-US" altLang="en-US" smtClean="0"/>
              <a:pPr/>
              <a:t>21</a:t>
            </a:fld>
            <a:endParaRPr lang="en-US" altLang="en-US"/>
          </a:p>
        </p:txBody>
      </p:sp>
    </p:spTree>
    <p:extLst>
      <p:ext uri="{BB962C8B-B14F-4D97-AF65-F5344CB8AC3E}">
        <p14:creationId xmlns:p14="http://schemas.microsoft.com/office/powerpoint/2010/main" val="10596718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Opportunities Tracking</a:t>
            </a:r>
          </a:p>
        </p:txBody>
      </p:sp>
      <p:sp>
        <p:nvSpPr>
          <p:cNvPr id="3" name="Content Placeholder 2"/>
          <p:cNvSpPr>
            <a:spLocks noGrp="1"/>
          </p:cNvSpPr>
          <p:nvPr>
            <p:ph idx="1"/>
          </p:nvPr>
        </p:nvSpPr>
        <p:spPr/>
        <p:txBody>
          <a:bodyPr/>
          <a:lstStyle/>
          <a:p>
            <a:r>
              <a:rPr lang="en-US" dirty="0"/>
              <a:t>At plenary meetings – review upcoming needs and opportunities for 802.24 projects.</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1170760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Opportunities Tracking (.1)</a:t>
            </a:r>
          </a:p>
        </p:txBody>
      </p:sp>
      <p:sp>
        <p:nvSpPr>
          <p:cNvPr id="3" name="Content Placeholder 2"/>
          <p:cNvSpPr>
            <a:spLocks noGrp="1"/>
          </p:cNvSpPr>
          <p:nvPr>
            <p:ph idx="1"/>
          </p:nvPr>
        </p:nvSpPr>
        <p:spPr>
          <a:xfrm>
            <a:off x="685800" y="2057400"/>
            <a:ext cx="7772400" cy="4038600"/>
          </a:xfrm>
        </p:spPr>
        <p:txBody>
          <a:bodyPr>
            <a:normAutofit/>
          </a:bodyPr>
          <a:lstStyle/>
          <a:p>
            <a:r>
              <a:rPr lang="en-US" dirty="0"/>
              <a:t>Are there any new utility industry activities or organizations that could benefit from a liaison to 802.24?</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21066880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Opportunities Tracking (.2)</a:t>
            </a:r>
          </a:p>
        </p:txBody>
      </p:sp>
      <p:sp>
        <p:nvSpPr>
          <p:cNvPr id="3" name="Content Placeholder 2"/>
          <p:cNvSpPr>
            <a:spLocks noGrp="1"/>
          </p:cNvSpPr>
          <p:nvPr>
            <p:ph idx="1"/>
          </p:nvPr>
        </p:nvSpPr>
        <p:spPr/>
        <p:txBody>
          <a:bodyPr>
            <a:normAutofit/>
          </a:bodyPr>
          <a:lstStyle/>
          <a:p>
            <a:r>
              <a:rPr lang="en-US" dirty="0"/>
              <a:t>802.24 white paper on </a:t>
            </a:r>
            <a:r>
              <a:rPr lang="en-US" dirty="0" err="1"/>
              <a:t>IoT</a:t>
            </a:r>
            <a:r>
              <a:rPr lang="en-US" dirty="0"/>
              <a:t> and P2413?  </a:t>
            </a:r>
          </a:p>
          <a:p>
            <a:pPr lvl="1"/>
            <a:r>
              <a:rPr lang="en-US" dirty="0"/>
              <a:t>Maybe more towards completion of P2413? What is the level of maturity?</a:t>
            </a:r>
          </a:p>
          <a:p>
            <a:pPr lvl="1"/>
            <a:r>
              <a:rPr lang="en-US" dirty="0"/>
              <a:t>Agnostic to underlying communications, but applicable to all 802 standards. </a:t>
            </a:r>
          </a:p>
          <a:p>
            <a:pPr lvl="1"/>
            <a:r>
              <a:rPr lang="en-US" dirty="0"/>
              <a:t>Highlight the relationship between P2413 and 802 standards.</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37956437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Opportunities Tracking</a:t>
            </a:r>
          </a:p>
        </p:txBody>
      </p:sp>
      <p:sp>
        <p:nvSpPr>
          <p:cNvPr id="3" name="Content Placeholder 2"/>
          <p:cNvSpPr>
            <a:spLocks noGrp="1"/>
          </p:cNvSpPr>
          <p:nvPr>
            <p:ph idx="1"/>
          </p:nvPr>
        </p:nvSpPr>
        <p:spPr>
          <a:xfrm>
            <a:off x="685800" y="1447801"/>
            <a:ext cx="7772400" cy="5027612"/>
          </a:xfrm>
        </p:spPr>
        <p:txBody>
          <a:bodyPr>
            <a:normAutofit fontScale="55000" lnSpcReduction="20000"/>
          </a:bodyPr>
          <a:lstStyle/>
          <a:p>
            <a:r>
              <a:rPr lang="en-US" dirty="0"/>
              <a:t>802.15.12 ULI</a:t>
            </a:r>
          </a:p>
          <a:p>
            <a:pPr lvl="1"/>
            <a:r>
              <a:rPr lang="en-US" dirty="0"/>
              <a:t>Incorporating features from 802.15.9 RP which are currently used in utility networking into ULI standard</a:t>
            </a:r>
          </a:p>
          <a:p>
            <a:pPr lvl="1"/>
            <a:r>
              <a:rPr lang="en-US" dirty="0"/>
              <a:t>Some other areas of potential interest</a:t>
            </a:r>
          </a:p>
          <a:p>
            <a:pPr lvl="1"/>
            <a:r>
              <a:rPr lang="en-US" dirty="0"/>
              <a:t>ULI is still in early phase – when is the right time?</a:t>
            </a:r>
          </a:p>
          <a:p>
            <a:pPr lvl="1"/>
            <a:r>
              <a:rPr lang="en-US" dirty="0"/>
              <a:t>Develop use cases and examples of an integrated multi-802 network including 802.15</a:t>
            </a:r>
          </a:p>
          <a:p>
            <a:endParaRPr lang="en-US" dirty="0"/>
          </a:p>
          <a:p>
            <a:r>
              <a:rPr lang="en-US" dirty="0"/>
              <a:t>802.15.4s SMR – spectrum management resources</a:t>
            </a:r>
          </a:p>
          <a:p>
            <a:pPr lvl="1"/>
            <a:r>
              <a:rPr lang="en-US" dirty="0"/>
              <a:t>Can 802.24 provide an input with respect to Smart Grid or IoT? </a:t>
            </a:r>
          </a:p>
          <a:p>
            <a:pPr lvl="2"/>
            <a:r>
              <a:rPr lang="en-US" dirty="0"/>
              <a:t>IEC 65C WG 17 dealing with coexistence management and spectrum policy</a:t>
            </a:r>
          </a:p>
          <a:p>
            <a:pPr lvl="2"/>
            <a:r>
              <a:rPr lang="en-US" dirty="0"/>
              <a:t>ETSI TCRRS  reconfigurable radio systems</a:t>
            </a:r>
          </a:p>
          <a:p>
            <a:pPr lvl="2"/>
            <a:r>
              <a:rPr lang="en-US" dirty="0"/>
              <a:t>ETSI TCERM WG 41 – defining a central coordination point to handle spectrum.</a:t>
            </a:r>
          </a:p>
          <a:p>
            <a:pPr lvl="3"/>
            <a:r>
              <a:rPr lang="en-US" dirty="0"/>
              <a:t>Sharing and increasing coexistence and providing better </a:t>
            </a:r>
            <a:r>
              <a:rPr lang="en-US" dirty="0" err="1"/>
              <a:t>QoS</a:t>
            </a:r>
            <a:r>
              <a:rPr lang="en-US" dirty="0"/>
              <a:t> </a:t>
            </a:r>
          </a:p>
          <a:p>
            <a:pPr lvl="1"/>
            <a:r>
              <a:rPr lang="en-US" dirty="0"/>
              <a:t>Notes for topics:</a:t>
            </a:r>
          </a:p>
          <a:p>
            <a:pPr lvl="2"/>
            <a:r>
              <a:rPr lang="en-US" dirty="0"/>
              <a:t>May be useful for dynamic radio management identified by utilities as import for future network deployments</a:t>
            </a:r>
          </a:p>
          <a:p>
            <a:pPr lvl="2"/>
            <a:r>
              <a:rPr lang="en-US" dirty="0"/>
              <a:t>4s resource management is defined, but not how they are used</a:t>
            </a:r>
          </a:p>
          <a:p>
            <a:pPr lvl="2"/>
            <a:r>
              <a:rPr lang="en-US" dirty="0"/>
              <a:t>White paper could cover how adaptation and resource management are accomplished.</a:t>
            </a:r>
          </a:p>
          <a:p>
            <a:pPr lvl="2"/>
            <a:r>
              <a:rPr lang="en-US" dirty="0"/>
              <a:t>Including use of metrics for management.  Cross-standard application of metrics</a:t>
            </a:r>
          </a:p>
          <a:p>
            <a:pPr lvl="2"/>
            <a:r>
              <a:rPr lang="en-US" dirty="0"/>
              <a:t>Dynamic adaptability of 802.15.4 networks in the same spectrum as other 802 standards</a:t>
            </a:r>
          </a:p>
          <a:p>
            <a:pPr lvl="2"/>
            <a:r>
              <a:rPr lang="en-US" dirty="0"/>
              <a:t>Compare and contrast with link adaptation in other 802 standards</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25</a:t>
            </a:fld>
            <a:endParaRPr lang="en-US" altLang="en-US"/>
          </a:p>
        </p:txBody>
      </p:sp>
    </p:spTree>
    <p:extLst>
      <p:ext uri="{BB962C8B-B14F-4D97-AF65-F5344CB8AC3E}">
        <p14:creationId xmlns:p14="http://schemas.microsoft.com/office/powerpoint/2010/main" val="204928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Future Opportunities</a:t>
            </a:r>
          </a:p>
        </p:txBody>
      </p:sp>
      <p:sp>
        <p:nvSpPr>
          <p:cNvPr id="3" name="Content Placeholder 2"/>
          <p:cNvSpPr>
            <a:spLocks noGrp="1"/>
          </p:cNvSpPr>
          <p:nvPr>
            <p:ph idx="1"/>
          </p:nvPr>
        </p:nvSpPr>
        <p:spPr>
          <a:xfrm>
            <a:off x="685800" y="1600200"/>
            <a:ext cx="7772400" cy="4495800"/>
          </a:xfrm>
        </p:spPr>
        <p:txBody>
          <a:bodyPr>
            <a:normAutofit fontScale="47500" lnSpcReduction="20000"/>
          </a:bodyPr>
          <a:lstStyle/>
          <a:p>
            <a:r>
              <a:rPr lang="en-US" dirty="0"/>
              <a:t>LPWAN</a:t>
            </a:r>
          </a:p>
          <a:p>
            <a:pPr lvl="1"/>
            <a:r>
              <a:rPr lang="en-US" dirty="0"/>
              <a:t>Amendment to 802.15.4, utilizing pieces for LPWAN</a:t>
            </a:r>
          </a:p>
          <a:p>
            <a:pPr lvl="1"/>
            <a:r>
              <a:rPr lang="en-US" dirty="0"/>
              <a:t>An 802-based alternative to proprietary LPWAN’s</a:t>
            </a:r>
          </a:p>
          <a:p>
            <a:pPr marL="0" indent="0">
              <a:buNone/>
            </a:pPr>
            <a:endParaRPr lang="en-US" dirty="0"/>
          </a:p>
          <a:p>
            <a:r>
              <a:rPr lang="en-US" dirty="0"/>
              <a:t>See where IG-DEP goes. </a:t>
            </a:r>
          </a:p>
          <a:p>
            <a:pPr lvl="1"/>
            <a:r>
              <a:rPr lang="en-US" dirty="0"/>
              <a:t>Many use cases presented already covered  by 802 standards </a:t>
            </a:r>
          </a:p>
          <a:p>
            <a:pPr lvl="1"/>
            <a:r>
              <a:rPr lang="en-US" dirty="0"/>
              <a:t>Potential application in utility networks for extremely hard to reach endpoints</a:t>
            </a:r>
          </a:p>
          <a:p>
            <a:pPr lvl="1"/>
            <a:r>
              <a:rPr lang="en-US" dirty="0"/>
              <a:t>Extremely low power use cases may be of interest to utility applications</a:t>
            </a:r>
          </a:p>
          <a:p>
            <a:pPr lvl="1"/>
            <a:r>
              <a:rPr lang="en-US" dirty="0"/>
              <a:t>Participation required  to steer to useful work</a:t>
            </a:r>
          </a:p>
          <a:p>
            <a:endParaRPr lang="en-US" dirty="0"/>
          </a:p>
          <a:p>
            <a:r>
              <a:rPr lang="en-US" dirty="0"/>
              <a:t>Applying new bands and channel plans</a:t>
            </a:r>
          </a:p>
          <a:p>
            <a:pPr lvl="1"/>
            <a:r>
              <a:rPr lang="en-US" dirty="0"/>
              <a:t>802.15.4u and 802.15.4v completed. Add bands in various regions for existing 802.15.4 PHYs commonly used in smart grid.</a:t>
            </a:r>
          </a:p>
          <a:p>
            <a:endParaRPr lang="en-US" dirty="0"/>
          </a:p>
          <a:p>
            <a:r>
              <a:rPr lang="en-US" dirty="0"/>
              <a:t>802.15 FANE:  OFDM – </a:t>
            </a:r>
          </a:p>
          <a:p>
            <a:pPr lvl="1"/>
            <a:r>
              <a:rPr lang="en-US" dirty="0"/>
              <a:t>Amendment for 802.15.4: Filling the blanks in the OFDM PHY. </a:t>
            </a:r>
          </a:p>
          <a:p>
            <a:r>
              <a:rPr lang="en-US" dirty="0"/>
              <a:t>802.15 SECN: Security</a:t>
            </a:r>
          </a:p>
          <a:p>
            <a:endParaRPr lang="en-US" dirty="0"/>
          </a:p>
          <a:p>
            <a:pPr lvl="1"/>
            <a:endParaRPr lang="en-US" dirty="0"/>
          </a:p>
          <a:p>
            <a:r>
              <a:rPr lang="en-US" dirty="0"/>
              <a:t>Action:</a:t>
            </a:r>
          </a:p>
          <a:p>
            <a:pPr lvl="1"/>
            <a:r>
              <a:rPr lang="en-US" dirty="0"/>
              <a:t>Late 2018: Plan update of first white paper to address latest amendments of 802.15.4</a:t>
            </a:r>
          </a:p>
          <a:p>
            <a:pPr lvl="1"/>
            <a:endParaRPr lang="en-US" dirty="0"/>
          </a:p>
          <a:p>
            <a:pPr marL="457200" lvl="1"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26</a:t>
            </a:fld>
            <a:endParaRPr lang="en-US" altLang="en-US"/>
          </a:p>
        </p:txBody>
      </p:sp>
    </p:spTree>
    <p:extLst>
      <p:ext uri="{BB962C8B-B14F-4D97-AF65-F5344CB8AC3E}">
        <p14:creationId xmlns:p14="http://schemas.microsoft.com/office/powerpoint/2010/main" val="14788383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TSN Utility Use Cases</a:t>
            </a:r>
          </a:p>
        </p:txBody>
      </p:sp>
      <p:sp>
        <p:nvSpPr>
          <p:cNvPr id="3" name="Content Placeholder 2"/>
          <p:cNvSpPr>
            <a:spLocks noGrp="1"/>
          </p:cNvSpPr>
          <p:nvPr>
            <p:ph idx="1"/>
          </p:nvPr>
        </p:nvSpPr>
        <p:spPr/>
        <p:txBody>
          <a:bodyPr>
            <a:normAutofit/>
          </a:bodyPr>
          <a:lstStyle/>
          <a:p>
            <a:endParaRPr lang="en-US" dirty="0"/>
          </a:p>
          <a:p>
            <a:r>
              <a:rPr lang="en-US" dirty="0"/>
              <a:t>Further editing of first section describing utility use cases</a:t>
            </a:r>
          </a:p>
          <a:p>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27</a:t>
            </a:fld>
            <a:endParaRPr lang="en-US" altLang="en-US"/>
          </a:p>
        </p:txBody>
      </p:sp>
    </p:spTree>
    <p:extLst>
      <p:ext uri="{BB962C8B-B14F-4D97-AF65-F5344CB8AC3E}">
        <p14:creationId xmlns:p14="http://schemas.microsoft.com/office/powerpoint/2010/main" val="18255307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 developing white paper</a:t>
            </a:r>
          </a:p>
        </p:txBody>
      </p:sp>
      <p:sp>
        <p:nvSpPr>
          <p:cNvPr id="3" name="Content Placeholder 2"/>
          <p:cNvSpPr>
            <a:spLocks noGrp="1"/>
          </p:cNvSpPr>
          <p:nvPr>
            <p:ph idx="1"/>
          </p:nvPr>
        </p:nvSpPr>
        <p:spPr>
          <a:xfrm>
            <a:off x="685800" y="1752600"/>
            <a:ext cx="7772400" cy="4343400"/>
          </a:xfrm>
        </p:spPr>
        <p:txBody>
          <a:bodyPr>
            <a:normAutofit lnSpcReduction="10000"/>
          </a:bodyPr>
          <a:lstStyle/>
          <a:p>
            <a:r>
              <a:rPr lang="en-US" dirty="0"/>
              <a:t>Condensing Text</a:t>
            </a:r>
          </a:p>
          <a:p>
            <a:pPr lvl="1"/>
            <a:r>
              <a:rPr lang="en-US" dirty="0"/>
              <a:t>Merge content related to time synchronization</a:t>
            </a:r>
          </a:p>
          <a:p>
            <a:pPr lvl="1"/>
            <a:endParaRPr lang="en-US" dirty="0"/>
          </a:p>
          <a:p>
            <a:r>
              <a:rPr lang="en-US" dirty="0"/>
              <a:t>Other text contributions from 802.1 TSN?</a:t>
            </a:r>
          </a:p>
          <a:p>
            <a:endParaRPr lang="en-US" dirty="0"/>
          </a:p>
          <a:p>
            <a:r>
              <a:rPr lang="en-US" dirty="0"/>
              <a:t>Review IETF </a:t>
            </a:r>
            <a:r>
              <a:rPr lang="en-US" dirty="0" err="1"/>
              <a:t>DetNet</a:t>
            </a:r>
            <a:r>
              <a:rPr lang="en-US" dirty="0"/>
              <a:t> use cases – incorporate others as appropriate</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28</a:t>
            </a:fld>
            <a:endParaRPr lang="en-US" altLang="en-US"/>
          </a:p>
        </p:txBody>
      </p:sp>
    </p:spTree>
    <p:extLst>
      <p:ext uri="{BB962C8B-B14F-4D97-AF65-F5344CB8AC3E}">
        <p14:creationId xmlns:p14="http://schemas.microsoft.com/office/powerpoint/2010/main" val="6679397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685800" y="1828800"/>
            <a:ext cx="8153400" cy="4267200"/>
          </a:xfrm>
        </p:spPr>
        <p:txBody>
          <a:bodyPr>
            <a:normAutofit fontScale="92500" lnSpcReduction="20000"/>
          </a:bodyPr>
          <a:lstStyle/>
          <a:p>
            <a:r>
              <a:rPr lang="en-US" dirty="0"/>
              <a:t>Action Items from this meeting</a:t>
            </a:r>
          </a:p>
          <a:p>
            <a:pPr lvl="1"/>
            <a:r>
              <a:rPr lang="en-US" dirty="0"/>
              <a:t>Plan TSN teleconference before July Plenary</a:t>
            </a:r>
          </a:p>
          <a:p>
            <a:pPr lvl="1"/>
            <a:endParaRPr lang="en-US" dirty="0"/>
          </a:p>
          <a:p>
            <a:endParaRPr lang="en-US" dirty="0"/>
          </a:p>
          <a:p>
            <a:pPr lvl="1"/>
            <a:endParaRPr lang="en-US" dirty="0"/>
          </a:p>
          <a:p>
            <a:pPr lvl="1"/>
            <a:endParaRPr lang="en-US" dirty="0"/>
          </a:p>
          <a:p>
            <a:r>
              <a:rPr lang="en-US" dirty="0"/>
              <a:t>Any New Business?</a:t>
            </a:r>
          </a:p>
          <a:p>
            <a:pPr lvl="1"/>
            <a:r>
              <a:rPr lang="en-US" dirty="0"/>
              <a:t>None</a:t>
            </a:r>
          </a:p>
          <a:p>
            <a:pPr marL="457200" lvl="1" indent="0">
              <a:buNone/>
            </a:pPr>
            <a:endParaRPr lang="en-US" dirty="0"/>
          </a:p>
          <a:p>
            <a:pPr marL="457200" lvl="1" indent="0">
              <a:buNone/>
            </a:pPr>
            <a:r>
              <a:rPr lang="en-US" dirty="0"/>
              <a:t>	</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29</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772400" cy="381000"/>
          </a:xfrm>
        </p:spPr>
        <p:txBody>
          <a:bodyPr/>
          <a:lstStyle/>
          <a:p>
            <a:r>
              <a:rPr lang="en-US" sz="2400" dirty="0">
                <a:solidFill>
                  <a:srgbClr val="7030A0"/>
                </a:solidFill>
              </a:rPr>
              <a:t>Agenda – 802.24-18-006r1</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pic>
        <p:nvPicPr>
          <p:cNvPr id="3" name="Picture 2">
            <a:extLst>
              <a:ext uri="{FF2B5EF4-FFF2-40B4-BE49-F238E27FC236}">
                <a16:creationId xmlns:a16="http://schemas.microsoft.com/office/drawing/2014/main" id="{ADB29727-2737-4259-9EE5-12F88D5252FA}"/>
              </a:ext>
            </a:extLst>
          </p:cNvPr>
          <p:cNvPicPr>
            <a:picLocks noChangeAspect="1"/>
          </p:cNvPicPr>
          <p:nvPr/>
        </p:nvPicPr>
        <p:blipFill>
          <a:blip r:embed="rId2"/>
          <a:stretch>
            <a:fillRect/>
          </a:stretch>
        </p:blipFill>
        <p:spPr>
          <a:xfrm>
            <a:off x="567574" y="729089"/>
            <a:ext cx="7738226" cy="5595512"/>
          </a:xfrm>
          <a:prstGeom prst="rect">
            <a:avLst/>
          </a:prstGeom>
        </p:spPr>
      </p:pic>
    </p:spTree>
    <p:extLst>
      <p:ext uri="{BB962C8B-B14F-4D97-AF65-F5344CB8AC3E}">
        <p14:creationId xmlns:p14="http://schemas.microsoft.com/office/powerpoint/2010/main" val="11554155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7AF561-9673-44F9-A377-A285ECB6311F}"/>
              </a:ext>
            </a:extLst>
          </p:cNvPr>
          <p:cNvSpPr>
            <a:spLocks noGrp="1"/>
          </p:cNvSpPr>
          <p:nvPr>
            <p:ph type="title"/>
          </p:nvPr>
        </p:nvSpPr>
        <p:spPr/>
        <p:txBody>
          <a:bodyPr/>
          <a:lstStyle/>
          <a:p>
            <a:r>
              <a:rPr lang="en-US" dirty="0"/>
              <a:t>Joint Meeting with 802.1 TSN</a:t>
            </a:r>
          </a:p>
        </p:txBody>
      </p:sp>
      <p:sp>
        <p:nvSpPr>
          <p:cNvPr id="3" name="Content Placeholder 2">
            <a:extLst>
              <a:ext uri="{FF2B5EF4-FFF2-40B4-BE49-F238E27FC236}">
                <a16:creationId xmlns:a16="http://schemas.microsoft.com/office/drawing/2014/main" id="{4B7F85FE-8AD2-4155-80B9-C8C0E0518B1C}"/>
              </a:ext>
            </a:extLst>
          </p:cNvPr>
          <p:cNvSpPr>
            <a:spLocks noGrp="1"/>
          </p:cNvSpPr>
          <p:nvPr>
            <p:ph idx="1"/>
          </p:nvPr>
        </p:nvSpPr>
        <p:spPr/>
        <p:txBody>
          <a:bodyPr/>
          <a:lstStyle/>
          <a:p>
            <a:r>
              <a:rPr lang="en-US" dirty="0"/>
              <a:t>Thursday, March 8,  18:00</a:t>
            </a:r>
          </a:p>
          <a:p>
            <a:endParaRPr lang="en-US" dirty="0"/>
          </a:p>
          <a:p>
            <a:endParaRPr lang="en-US" dirty="0"/>
          </a:p>
        </p:txBody>
      </p:sp>
      <p:sp>
        <p:nvSpPr>
          <p:cNvPr id="4" name="Footer Placeholder 3">
            <a:extLst>
              <a:ext uri="{FF2B5EF4-FFF2-40B4-BE49-F238E27FC236}">
                <a16:creationId xmlns:a16="http://schemas.microsoft.com/office/drawing/2014/main" id="{97C34A6B-EE48-46DE-AFE9-2F6100E7880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5E0065F-6402-4FE8-993A-62495C9D8A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30</a:t>
            </a:fld>
            <a:endParaRPr lang="en-US" altLang="en-US"/>
          </a:p>
        </p:txBody>
      </p:sp>
    </p:spTree>
    <p:extLst>
      <p:ext uri="{BB962C8B-B14F-4D97-AF65-F5344CB8AC3E}">
        <p14:creationId xmlns:p14="http://schemas.microsoft.com/office/powerpoint/2010/main" val="3319069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333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6143625" y="6475413"/>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ext Box 2">
            <a:extLst>
              <a:ext uri="{FF2B5EF4-FFF2-40B4-BE49-F238E27FC236}">
                <a16:creationId xmlns:a16="http://schemas.microsoft.com/office/drawing/2014/main" id="{ADD93D48-1FCD-42A1-8CDB-A92FDD907FDE}"/>
              </a:ext>
            </a:extLst>
          </p:cNvPr>
          <p:cNvSpPr txBox="1">
            <a:spLocks noChangeArrowheads="1"/>
          </p:cNvSpPr>
          <p:nvPr/>
        </p:nvSpPr>
        <p:spPr bwMode="auto">
          <a:xfrm>
            <a:off x="6143625" y="6475413"/>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
        <p:nvSpPr>
          <p:cNvPr id="23556" name="Text Box 3">
            <a:extLst>
              <a:ext uri="{FF2B5EF4-FFF2-40B4-BE49-F238E27FC236}">
                <a16:creationId xmlns:a16="http://schemas.microsoft.com/office/drawing/2014/main" id="{01D521F0-077A-4B7C-BED3-E54754B99070}"/>
              </a:ext>
            </a:extLst>
          </p:cNvPr>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spcBef>
                <a:spcPct val="0"/>
              </a:spcBef>
              <a:buFontTx/>
              <a:buNone/>
            </a:pPr>
            <a:r>
              <a:rPr lang="en-US" altLang="en-US" sz="1200" b="0">
                <a:solidFill>
                  <a:srgbClr val="000000"/>
                </a:solidFill>
                <a:ea typeface="MS Gothic" panose="020B0609070205080204" pitchFamily="49" charset="-128"/>
              </a:rPr>
              <a:t>Slide </a:t>
            </a:r>
            <a:fld id="{49D9AE47-470D-4282-AF5B-698963B7244C}" type="slidenum">
              <a:rPr lang="en-US" altLang="en-US" sz="1200" b="0">
                <a:solidFill>
                  <a:srgbClr val="000000"/>
                </a:solidFill>
                <a:ea typeface="MS Gothic" panose="020B0609070205080204" pitchFamily="49" charset="-128"/>
              </a:rPr>
              <a:pPr>
                <a:spcBef>
                  <a:spcPct val="0"/>
                </a:spcBef>
                <a:buFontTx/>
                <a:buNone/>
              </a:pPr>
              <a:t>5</a:t>
            </a:fld>
            <a:endParaRPr lang="en-US" altLang="en-US" sz="1200" b="0">
              <a:solidFill>
                <a:srgbClr val="000000"/>
              </a:solidFill>
              <a:ea typeface="MS Gothic" panose="020B0609070205080204" pitchFamily="49" charset="-128"/>
            </a:endParaRPr>
          </a:p>
        </p:txBody>
      </p:sp>
      <p:sp>
        <p:nvSpPr>
          <p:cNvPr id="23557" name="Rectangle 4">
            <a:extLst>
              <a:ext uri="{FF2B5EF4-FFF2-40B4-BE49-F238E27FC236}">
                <a16:creationId xmlns:a16="http://schemas.microsoft.com/office/drawing/2014/main" id="{C3C62EF1-28CC-422B-8ACC-7F1087647ACE}"/>
              </a:ext>
            </a:extLst>
          </p:cNvPr>
          <p:cNvSpPr>
            <a:spLocks noGrp="1" noChangeArrowheads="1"/>
          </p:cNvSpPr>
          <p:nvPr>
            <p:ph type="title"/>
          </p:nvPr>
        </p:nvSpPr>
        <p:spPr>
          <a:xfrm>
            <a:off x="685800" y="609600"/>
            <a:ext cx="8001000" cy="1160463"/>
          </a:xfrm>
        </p:spPr>
        <p:txBody>
          <a:bodyPr lIns="90000" tIns="46800" rIns="90000" bIns="46800"/>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a:solidFill>
                  <a:srgbClr val="000000"/>
                </a:solidFill>
              </a:rPr>
              <a:t>Participation in IEEE 802 Meetings</a:t>
            </a:r>
          </a:p>
        </p:txBody>
      </p:sp>
      <p:sp>
        <p:nvSpPr>
          <p:cNvPr id="23558" name="Text Box 5">
            <a:extLst>
              <a:ext uri="{FF2B5EF4-FFF2-40B4-BE49-F238E27FC236}">
                <a16:creationId xmlns:a16="http://schemas.microsoft.com/office/drawing/2014/main" id="{B1AF009D-110E-415A-A4A5-3DB27F426B7A}"/>
              </a:ext>
            </a:extLst>
          </p:cNvPr>
          <p:cNvSpPr txBox="1">
            <a:spLocks noChangeArrowheads="1"/>
          </p:cNvSpPr>
          <p:nvPr/>
        </p:nvSpPr>
        <p:spPr bwMode="auto">
          <a:xfrm>
            <a:off x="539750" y="1525588"/>
            <a:ext cx="8002588"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400" b="1">
                <a:solidFill>
                  <a:schemeClr val="tx1"/>
                </a:solidFill>
                <a:latin typeface="Times New Roman" panose="02020603050405020304" pitchFamily="18" charset="0"/>
              </a:defRPr>
            </a:lvl1pPr>
            <a:lvl2pPr marL="742950" indent="-28575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000">
                <a:solidFill>
                  <a:schemeClr val="tx1"/>
                </a:solidFill>
                <a:latin typeface="Times New Roman" panose="02020603050405020304" pitchFamily="18" charset="0"/>
              </a:defRPr>
            </a:lvl2pPr>
            <a:lvl3pPr marL="11430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chemeClr val="tx1"/>
                </a:solidFill>
                <a:latin typeface="Times New Roman" panose="02020603050405020304" pitchFamily="18" charset="0"/>
              </a:defRPr>
            </a:lvl3pPr>
            <a:lvl4pPr marL="16002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4pPr>
            <a:lvl5pPr marL="20574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9pPr>
          </a:lstStyle>
          <a:p>
            <a:pPr>
              <a:spcBef>
                <a:spcPct val="0"/>
              </a:spcBef>
              <a:buFontTx/>
              <a:buNone/>
            </a:pPr>
            <a:r>
              <a:rPr lang="en-US" altLang="en-US" sz="160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Participation in any IEEE 802 meeting (Sponsor, Sponsor subgroup, Working Group, Working Group subgroup, etc.) is on an individual basis</a:t>
            </a:r>
          </a:p>
          <a:p>
            <a:pPr>
              <a:spcBef>
                <a:spcPct val="0"/>
              </a:spcBef>
              <a:buFontTx/>
              <a:buNone/>
            </a:pPr>
            <a:r>
              <a:rPr lang="en-US" altLang="en-US" sz="1400" b="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in the IEEE standards development individual process shall act based on their qualifications and experience. (</a:t>
            </a:r>
            <a:r>
              <a:rPr lang="en-US" altLang="en-US" sz="140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3"/>
              </a:rPr>
              <a:t>https://standards.ieee.org/develop/policies/bylaws/sb_bylaws.pdf section 5.2.1</a:t>
            </a:r>
            <a:r>
              <a:rPr lang="en-US" altLang="en-US" sz="1400">
                <a:solidFill>
                  <a:srgbClr val="000000"/>
                </a:solidFill>
                <a:latin typeface="Arial" panose="020B0604020202020204" pitchFamily="34" charset="0"/>
                <a:ea typeface="ＭＳ Ｐゴシック" panose="020B0600070205080204" pitchFamily="34" charset="-128"/>
                <a:cs typeface="Arial" panose="020B0604020202020204" pitchFamily="34" charset="0"/>
              </a:rPr>
              <a:t>)</a:t>
            </a:r>
          </a:p>
          <a:p>
            <a:pPr>
              <a:spcBef>
                <a:spcPct val="0"/>
              </a:spcBef>
              <a:buFontTx/>
              <a:buNone/>
            </a:pPr>
            <a:r>
              <a:rPr lang="en-US" altLang="en-US" sz="1400" b="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a:solidFill>
                  <a:srgbClr val="000000"/>
                </a:solidFill>
                <a:latin typeface="Arial" panose="020B0604020202020204" pitchFamily="34" charset="0"/>
                <a:ea typeface="ＭＳ Ｐゴシック" panose="020B0600070205080204" pitchFamily="34" charset="-128"/>
                <a:cs typeface="Arial" panose="020B0604020202020204" pitchFamily="34" charset="0"/>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ct val="0"/>
              </a:spcBef>
              <a:buFontTx/>
              <a:buNone/>
            </a:pPr>
            <a:r>
              <a:rPr lang="en-US" altLang="en-US" sz="1400" b="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a:spcBef>
                <a:spcPct val="0"/>
              </a:spcBef>
              <a:buFontTx/>
              <a:buNone/>
            </a:pPr>
            <a:r>
              <a:rPr lang="en-US" altLang="en-US" sz="1400" b="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shall not direct the actions or votes of any other member of an IEEE 802 Working Group or retaliate against any other member for their actions or votes within IEEE 802 Working Group meetings, see </a:t>
            </a:r>
            <a:r>
              <a:rPr lang="en-US" altLang="en-US" sz="140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4"/>
              </a:rPr>
              <a:t>https://standards.ieee.org/develop/policies/bylaws/sb_bylaws.pdf</a:t>
            </a:r>
            <a:r>
              <a:rPr lang="en-US" altLang="en-US" sz="1400">
                <a:solidFill>
                  <a:srgbClr val="000000"/>
                </a:solidFill>
                <a:latin typeface="Arial" panose="020B0604020202020204" pitchFamily="34" charset="0"/>
                <a:ea typeface="ＭＳ Ｐゴシック" panose="020B0600070205080204" pitchFamily="34" charset="-128"/>
                <a:cs typeface="Arial" panose="020B0604020202020204" pitchFamily="34" charset="0"/>
              </a:rPr>
              <a:t> section 5.2.1.3 and the IEEE 802 LMSC Working Group Policies and Procedures, subclause 3.4.1 “Chair”, list item x.</a:t>
            </a:r>
          </a:p>
          <a:p>
            <a:pPr>
              <a:spcBef>
                <a:spcPct val="0"/>
              </a:spcBef>
              <a:buFontTx/>
              <a:buNone/>
            </a:pPr>
            <a:r>
              <a:rPr lang="en-US" altLang="en-US" sz="1600">
                <a:solidFill>
                  <a:srgbClr val="000000"/>
                </a:solidFill>
                <a:latin typeface="Arial" panose="020B0604020202020204" pitchFamily="34" charset="0"/>
                <a:ea typeface="ＭＳ Ｐゴシック" panose="020B0600070205080204" pitchFamily="34" charset="-128"/>
                <a:cs typeface="Arial" panose="020B0604020202020204" pitchFamily="34" charset="0"/>
              </a:rPr>
              <a:t>By participating in IEEE 802 meetings, you accept these requirements. If you do not agree to these policies then you shall not participate.</a:t>
            </a:r>
          </a:p>
          <a:p>
            <a:pPr>
              <a:spcBef>
                <a:spcPct val="0"/>
              </a:spcBef>
              <a:buFontTx/>
              <a:buNone/>
            </a:pPr>
            <a:r>
              <a:rPr lang="en-US" altLang="en-US" sz="1100" b="0">
                <a:solidFill>
                  <a:srgbClr val="000000"/>
                </a:solidFill>
                <a:latin typeface="Arial" panose="020B0604020202020204" pitchFamily="34" charset="0"/>
                <a:ea typeface="ＭＳ Ｐゴシック" panose="020B0600070205080204" pitchFamily="34" charset="-128"/>
                <a:cs typeface="Arial" panose="020B0604020202020204" pitchFamily="34" charset="0"/>
              </a:rPr>
              <a:t>(Latest revision of IEEE 802 LMSC Working Group Policies and Procedures: </a:t>
            </a:r>
            <a:r>
              <a:rPr lang="en-US" altLang="en-US" sz="1100" b="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5"/>
              </a:rPr>
              <a:t>http://www.ieee802.org/devdocs.shtml</a:t>
            </a:r>
            <a:r>
              <a:rPr lang="en-US" altLang="en-US" sz="1100" b="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endParaRPr lang="en-GB" altLang="en-US" sz="1200">
              <a:solidFill>
                <a:srgbClr val="000000"/>
              </a:solidFill>
              <a:latin typeface="Arial" panose="020B0604020202020204" pitchFamily="34" charset="0"/>
              <a:ea typeface="MS Gothic" panose="020B0609070205080204" pitchFamily="49" charset="-128"/>
              <a:cs typeface="Arial" panose="020B0604020202020204" pitchFamily="34" charset="0"/>
            </a:endParaRPr>
          </a:p>
        </p:txBody>
      </p:sp>
    </p:spTree>
    <p:extLst>
      <p:ext uri="{BB962C8B-B14F-4D97-AF65-F5344CB8AC3E}">
        <p14:creationId xmlns:p14="http://schemas.microsoft.com/office/powerpoint/2010/main" val="422842901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533400" y="1676400"/>
            <a:ext cx="8153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D2793805-6678-4F90-9549-7863581D2258}" type="slidenum">
              <a:rPr lang="en-US" altLang="en-US" smtClean="0"/>
              <a:pPr/>
              <a:t>6</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Monday: 802.24 TAG</a:t>
            </a:r>
          </a:p>
        </p:txBody>
      </p:sp>
      <p:sp>
        <p:nvSpPr>
          <p:cNvPr id="3" name="Content Placeholder 2"/>
          <p:cNvSpPr>
            <a:spLocks noGrp="1"/>
          </p:cNvSpPr>
          <p:nvPr>
            <p:ph idx="1"/>
          </p:nvPr>
        </p:nvSpPr>
        <p:spPr>
          <a:xfrm>
            <a:off x="685800" y="1828800"/>
            <a:ext cx="7772400" cy="4114800"/>
          </a:xfrm>
        </p:spPr>
        <p:txBody>
          <a:bodyPr>
            <a:normAutofit/>
          </a:bodyPr>
          <a:lstStyle/>
          <a:p>
            <a:endParaRPr lang="en-US" dirty="0"/>
          </a:p>
          <a:p>
            <a:r>
              <a:rPr lang="en-US" dirty="0"/>
              <a:t>Approve January minutes</a:t>
            </a:r>
          </a:p>
          <a:p>
            <a:pPr lvl="1"/>
            <a:r>
              <a:rPr lang="en-US" dirty="0"/>
              <a:t>24-18-0004r0 </a:t>
            </a:r>
          </a:p>
          <a:p>
            <a:pPr lvl="1"/>
            <a:endParaRPr lang="en-US" dirty="0"/>
          </a:p>
          <a:p>
            <a:pPr lvl="1"/>
            <a:endParaRPr lang="en-US" dirty="0"/>
          </a:p>
          <a:p>
            <a:r>
              <a:rPr lang="en-US" dirty="0"/>
              <a:t>TAG Action Items from January:</a:t>
            </a:r>
          </a:p>
          <a:p>
            <a:pPr lvl="1"/>
            <a:endParaRPr lang="en-US" dirty="0"/>
          </a:p>
          <a:p>
            <a:pPr lvl="1"/>
            <a:endParaRPr lang="en-US" dirty="0"/>
          </a:p>
          <a:p>
            <a:pPr lvl="1"/>
            <a:endParaRPr lang="en-US" dirty="0"/>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7</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Election of Officers</a:t>
            </a:r>
          </a:p>
        </p:txBody>
      </p:sp>
      <p:sp>
        <p:nvSpPr>
          <p:cNvPr id="3" name="Content Placeholder 2"/>
          <p:cNvSpPr>
            <a:spLocks noGrp="1"/>
          </p:cNvSpPr>
          <p:nvPr>
            <p:ph idx="1"/>
          </p:nvPr>
        </p:nvSpPr>
        <p:spPr>
          <a:xfrm>
            <a:off x="685800" y="1905000"/>
            <a:ext cx="7772400" cy="4191000"/>
          </a:xfrm>
        </p:spPr>
        <p:txBody>
          <a:bodyPr>
            <a:normAutofit fontScale="92500" lnSpcReduction="10000"/>
          </a:bodyPr>
          <a:lstStyle/>
          <a:p>
            <a:r>
              <a:rPr lang="en-US" dirty="0"/>
              <a:t>Procedure in 802.24 Operations Manual  document 24-14-0007-00-0000</a:t>
            </a:r>
          </a:p>
          <a:p>
            <a:r>
              <a:rPr lang="en-US" dirty="0"/>
              <a:t>Announced Candidates</a:t>
            </a:r>
          </a:p>
          <a:p>
            <a:pPr lvl="1"/>
            <a:r>
              <a:rPr lang="en-US" dirty="0"/>
              <a:t>Tim Godfrey (Chair)</a:t>
            </a:r>
          </a:p>
          <a:p>
            <a:pPr lvl="1"/>
            <a:r>
              <a:rPr lang="en-US" dirty="0"/>
              <a:t>Ben Rolfe (Vice Chair)</a:t>
            </a:r>
          </a:p>
          <a:p>
            <a:r>
              <a:rPr lang="en-US" dirty="0"/>
              <a:t>Election of Chair</a:t>
            </a:r>
          </a:p>
          <a:p>
            <a:pPr lvl="1"/>
            <a:r>
              <a:rPr lang="en-US" dirty="0"/>
              <a:t>Vote: / / </a:t>
            </a:r>
          </a:p>
          <a:p>
            <a:r>
              <a:rPr lang="en-US" dirty="0"/>
              <a:t>Election of Vice Chair</a:t>
            </a:r>
          </a:p>
          <a:p>
            <a:pPr lvl="1"/>
            <a:r>
              <a:rPr lang="en-US" dirty="0"/>
              <a:t>Vote: / / </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8</a:t>
            </a:fld>
            <a:endParaRPr lang="en-US" altLang="en-US"/>
          </a:p>
        </p:txBody>
      </p:sp>
    </p:spTree>
    <p:extLst>
      <p:ext uri="{BB962C8B-B14F-4D97-AF65-F5344CB8AC3E}">
        <p14:creationId xmlns:p14="http://schemas.microsoft.com/office/powerpoint/2010/main" val="2370819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Coordination with Industry Connections: </a:t>
            </a:r>
          </a:p>
        </p:txBody>
      </p:sp>
      <p:sp>
        <p:nvSpPr>
          <p:cNvPr id="3" name="Content Placeholder 2"/>
          <p:cNvSpPr>
            <a:spLocks noGrp="1"/>
          </p:cNvSpPr>
          <p:nvPr>
            <p:ph idx="1"/>
          </p:nvPr>
        </p:nvSpPr>
        <p:spPr>
          <a:xfrm>
            <a:off x="685800" y="1981200"/>
            <a:ext cx="7772400" cy="4201929"/>
          </a:xfrm>
        </p:spPr>
        <p:txBody>
          <a:bodyPr>
            <a:normAutofit fontScale="77500" lnSpcReduction="20000"/>
          </a:bodyPr>
          <a:lstStyle/>
          <a:p>
            <a:pPr marL="514350" indent="-457200"/>
            <a:r>
              <a:rPr lang="en-US" dirty="0"/>
              <a:t>Regularly examine (or liaison with) IC Committee to determine if we want to be involved with any existing IC activities.</a:t>
            </a:r>
          </a:p>
          <a:p>
            <a:pPr marL="514350" indent="-457200"/>
            <a:r>
              <a:rPr lang="en-US" dirty="0"/>
              <a:t>Plan of action: Check in by email regularly (before plenary meetings) on status with the IC Committee</a:t>
            </a:r>
          </a:p>
          <a:p>
            <a:pPr marL="514350" indent="-457200"/>
            <a:r>
              <a:rPr lang="en-US" dirty="0"/>
              <a:t>Ongoing Activity: IEEE 802 Network Enhancements Industry Connections Activity</a:t>
            </a:r>
          </a:p>
          <a:p>
            <a:pPr marL="914400" lvl="1" indent="-457200"/>
            <a:r>
              <a:rPr lang="en-US" dirty="0"/>
              <a:t>Tuesday 7:30pm</a:t>
            </a:r>
          </a:p>
          <a:p>
            <a:pPr marL="514350" indent="-457200"/>
            <a:endParaRPr lang="en-US" dirty="0"/>
          </a:p>
          <a:p>
            <a:pPr marL="514350" indent="-457200"/>
            <a:r>
              <a:rPr lang="en-US" dirty="0"/>
              <a:t>New IC Activity at this meeting:</a:t>
            </a:r>
          </a:p>
          <a:p>
            <a:pPr marL="914400" lvl="1" indent="-457200"/>
            <a:r>
              <a:rPr lang="en-US" dirty="0"/>
              <a:t>None known</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9</a:t>
            </a:fld>
            <a:endParaRPr lang="en-US" altLang="en-US"/>
          </a:p>
        </p:txBody>
      </p:sp>
    </p:spTree>
    <p:extLst>
      <p:ext uri="{BB962C8B-B14F-4D97-AF65-F5344CB8AC3E}">
        <p14:creationId xmlns:p14="http://schemas.microsoft.com/office/powerpoint/2010/main" val="522453163"/>
      </p:ext>
    </p:extLst>
  </p:cSld>
  <p:clrMapOvr>
    <a:masterClrMapping/>
  </p:clrMapOvr>
</p:sld>
</file>

<file path=ppt/theme/theme1.xml><?xml version="1.0" encoding="utf-8"?>
<a:theme xmlns:a="http://schemas.openxmlformats.org/drawingml/2006/main" name="Office Theme">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IEEE-P802_24</Template>
  <TotalTime>30158</TotalTime>
  <Words>1685</Words>
  <Application>Microsoft Office PowerPoint</Application>
  <PresentationFormat>On-screen Show (4:3)</PresentationFormat>
  <Paragraphs>287</Paragraphs>
  <Slides>30</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MS Gothic</vt:lpstr>
      <vt:lpstr>ＭＳ Ｐゴシック</vt:lpstr>
      <vt:lpstr>Arial</vt:lpstr>
      <vt:lpstr>Helvetica</vt:lpstr>
      <vt:lpstr>Monotype Sorts</vt:lpstr>
      <vt:lpstr>Times New Roman</vt:lpstr>
      <vt:lpstr>Office Theme</vt:lpstr>
      <vt:lpstr>802.24 Vertical Applications TAG</vt:lpstr>
      <vt:lpstr>802.24 Overview</vt:lpstr>
      <vt:lpstr>Agenda – 802.24-18-006r1</vt:lpstr>
      <vt:lpstr>Guidelines for IEEE-SA Meetings</vt:lpstr>
      <vt:lpstr>Participation in IEEE 802 Meetings</vt:lpstr>
      <vt:lpstr>Administration</vt:lpstr>
      <vt:lpstr>Monday: 802.24 TAG</vt:lpstr>
      <vt:lpstr>802.24 TAG: Election of Officers</vt:lpstr>
      <vt:lpstr>Coordination with Industry Connections: </vt:lpstr>
      <vt:lpstr>Tuesday 802.24.1</vt:lpstr>
      <vt:lpstr>ITU and Radio Regulatory Items</vt:lpstr>
      <vt:lpstr>Liaison Update Request</vt:lpstr>
      <vt:lpstr>IEEE PSCC TF S6 </vt:lpstr>
      <vt:lpstr>802.15.4g and 802.11ah Coexistence</vt:lpstr>
      <vt:lpstr>Wednesday  802.24.2 IoT TG</vt:lpstr>
      <vt:lpstr>Tuesday: 802.24.2</vt:lpstr>
      <vt:lpstr>Liaison Update Request</vt:lpstr>
      <vt:lpstr>802.24.2</vt:lpstr>
      <vt:lpstr>802.24.2</vt:lpstr>
      <vt:lpstr>Thursday 802.24.1 Smart Grid TG</vt:lpstr>
      <vt:lpstr>Sub 1 GHz White Paper</vt:lpstr>
      <vt:lpstr>Future Opportunities Tracking</vt:lpstr>
      <vt:lpstr>Future Opportunities Tracking (.1)</vt:lpstr>
      <vt:lpstr>Future Opportunities Tracking (.2)</vt:lpstr>
      <vt:lpstr>Future Opportunities Tracking</vt:lpstr>
      <vt:lpstr>Other Future Opportunities</vt:lpstr>
      <vt:lpstr>TSN Utility Use Cases</vt:lpstr>
      <vt:lpstr>Continue developing white paper</vt:lpstr>
      <vt:lpstr>802.24 TAG closing</vt:lpstr>
      <vt:lpstr>Joint Meeting with 802.1 TSN</vt:lpstr>
    </vt:vector>
  </TitlesOfParts>
  <Company>EPRI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Opening Report</dc:title>
  <dc:subject>802.24 Opening Report</dc:subject>
  <dc:creator>Godfrey, Tim</dc:creator>
  <cp:keywords/>
  <dc:description>&lt;doc#&gt;</dc:description>
  <cp:lastModifiedBy>Godfrey, Tim</cp:lastModifiedBy>
  <cp:revision>464</cp:revision>
  <cp:lastPrinted>1998-02-10T13:28:06Z</cp:lastPrinted>
  <dcterms:created xsi:type="dcterms:W3CDTF">2015-05-13T21:49:41Z</dcterms:created>
  <dcterms:modified xsi:type="dcterms:W3CDTF">2018-03-02T18:40:54Z</dcterms:modified>
</cp:coreProperties>
</file>