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8" r:id="rId2"/>
    <p:sldId id="394" r:id="rId3"/>
    <p:sldId id="285" r:id="rId4"/>
    <p:sldId id="414" r:id="rId5"/>
    <p:sldId id="418" r:id="rId6"/>
    <p:sldId id="259" r:id="rId7"/>
    <p:sldId id="270" r:id="rId8"/>
    <p:sldId id="325" r:id="rId9"/>
    <p:sldId id="415" r:id="rId10"/>
    <p:sldId id="283" r:id="rId11"/>
    <p:sldId id="419" r:id="rId12"/>
    <p:sldId id="416" r:id="rId13"/>
    <p:sldId id="417" r:id="rId14"/>
    <p:sldId id="396" r:id="rId15"/>
    <p:sldId id="404" r:id="rId16"/>
    <p:sldId id="406" r:id="rId17"/>
    <p:sldId id="39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17" autoAdjust="0"/>
    <p:restoredTop sz="94099" autoAdjust="0"/>
  </p:normalViewPr>
  <p:slideViewPr>
    <p:cSldViewPr>
      <p:cViewPr varScale="1">
        <p:scale>
          <a:sx n="116" d="100"/>
          <a:sy n="116" d="100"/>
        </p:scale>
        <p:origin x="1686" y="102"/>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114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802.24-18-0002r0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January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iiconsortium.org/reston-forum-2018/index.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January 2018 Meeting</a:t>
            </a:r>
          </a:p>
          <a:p>
            <a:endParaRPr lang="en-US" dirty="0"/>
          </a:p>
          <a:p>
            <a:r>
              <a:rPr lang="en-US" dirty="0"/>
              <a:t>Irvine, CA,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Liaison Input from IIC on Energy Forum</a:t>
            </a:r>
          </a:p>
        </p:txBody>
      </p:sp>
      <p:sp>
        <p:nvSpPr>
          <p:cNvPr id="7" name="Content Placeholder 6"/>
          <p:cNvSpPr>
            <a:spLocks noGrp="1"/>
          </p:cNvSpPr>
          <p:nvPr>
            <p:ph idx="1"/>
          </p:nvPr>
        </p:nvSpPr>
        <p:spPr>
          <a:xfrm>
            <a:off x="685800" y="1676399"/>
            <a:ext cx="7772400" cy="4799013"/>
          </a:xfrm>
        </p:spPr>
        <p:txBody>
          <a:bodyPr>
            <a:normAutofit fontScale="85000" lnSpcReduction="10000"/>
          </a:bodyPr>
          <a:lstStyle/>
          <a:p>
            <a:r>
              <a:rPr lang="en-US" dirty="0" err="1"/>
              <a:t>IIoT</a:t>
            </a:r>
            <a:r>
              <a:rPr lang="en-US" dirty="0"/>
              <a:t> ENERGY FORUM</a:t>
            </a:r>
          </a:p>
          <a:p>
            <a:pPr lvl="1"/>
            <a:r>
              <a:rPr lang="en-US" dirty="0">
                <a:hlinkClick r:id="rId2"/>
              </a:rPr>
              <a:t>http://www.iiconsortium.org/reston-forum-2018/index.htm</a:t>
            </a:r>
            <a:endParaRPr lang="en-US" dirty="0"/>
          </a:p>
          <a:p>
            <a:pPr lvl="1"/>
            <a:r>
              <a:rPr lang="en-US" dirty="0"/>
              <a:t>WHEN: Friday, February 9th - 9:00am to 5:00pm </a:t>
            </a:r>
          </a:p>
          <a:p>
            <a:pPr lvl="1"/>
            <a:r>
              <a:rPr lang="en-US" dirty="0"/>
              <a:t>WHERE: MITRE 4 Building, 7596 </a:t>
            </a:r>
            <a:r>
              <a:rPr lang="en-US" dirty="0" err="1"/>
              <a:t>Colshire</a:t>
            </a:r>
            <a:r>
              <a:rPr lang="en-US" dirty="0"/>
              <a:t> Drive, McLean, VA 22102</a:t>
            </a:r>
          </a:p>
          <a:p>
            <a:pPr lvl="1"/>
            <a:r>
              <a:rPr lang="en-US" dirty="0"/>
              <a:t>PARTNER:NIST – National Institute of Standards and Technology</a:t>
            </a:r>
          </a:p>
          <a:p>
            <a:pPr lvl="1"/>
            <a:r>
              <a:rPr lang="en-US" dirty="0"/>
              <a:t>HOST: The MITRE Company</a:t>
            </a:r>
          </a:p>
          <a:p>
            <a:pPr lvl="1"/>
            <a:r>
              <a:rPr lang="en-US" dirty="0"/>
              <a:t>COST: Complimentary. PRE-REGISTRATION IS REQUIRED</a:t>
            </a:r>
          </a:p>
          <a:p>
            <a:pPr lvl="1"/>
            <a:r>
              <a:rPr lang="en-US" dirty="0"/>
              <a:t>CONTACT: info@iiconsortium.org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10</a:t>
            </a:fld>
            <a:endParaRPr lang="en-US" altLang="en-US"/>
          </a:p>
        </p:txBody>
      </p:sp>
    </p:spTree>
    <p:extLst>
      <p:ext uri="{BB962C8B-B14F-4D97-AF65-F5344CB8AC3E}">
        <p14:creationId xmlns:p14="http://schemas.microsoft.com/office/powerpoint/2010/main" val="1369131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B50D9-D52C-493F-9D36-DC28A52C9782}"/>
              </a:ext>
            </a:extLst>
          </p:cNvPr>
          <p:cNvSpPr>
            <a:spLocks noGrp="1"/>
          </p:cNvSpPr>
          <p:nvPr>
            <p:ph type="title"/>
          </p:nvPr>
        </p:nvSpPr>
        <p:spPr/>
        <p:txBody>
          <a:bodyPr/>
          <a:lstStyle/>
          <a:p>
            <a:pPr hangingPunct="0"/>
            <a:r>
              <a:rPr lang="en-US" b="1" dirty="0"/>
              <a:t>Report  ITU-R  SM.2351-2</a:t>
            </a:r>
            <a:endParaRPr lang="en-US" dirty="0"/>
          </a:p>
        </p:txBody>
      </p:sp>
      <p:sp>
        <p:nvSpPr>
          <p:cNvPr id="3" name="Content Placeholder 2">
            <a:extLst>
              <a:ext uri="{FF2B5EF4-FFF2-40B4-BE49-F238E27FC236}">
                <a16:creationId xmlns:a16="http://schemas.microsoft.com/office/drawing/2014/main" id="{C51A444E-AB03-4578-AD83-4D32BAFD8015}"/>
              </a:ext>
            </a:extLst>
          </p:cNvPr>
          <p:cNvSpPr>
            <a:spLocks noGrp="1"/>
          </p:cNvSpPr>
          <p:nvPr>
            <p:ph idx="1"/>
          </p:nvPr>
        </p:nvSpPr>
        <p:spPr/>
        <p:txBody>
          <a:bodyPr/>
          <a:lstStyle/>
          <a:p>
            <a:r>
              <a:rPr lang="en-US" dirty="0"/>
              <a:t>Review document</a:t>
            </a:r>
          </a:p>
          <a:p>
            <a:r>
              <a:rPr lang="en-US" dirty="0"/>
              <a:t>Can this provide any input to matrix</a:t>
            </a:r>
          </a:p>
          <a:p>
            <a:pPr lvl="1"/>
            <a:r>
              <a:rPr lang="en-US" dirty="0"/>
              <a:t>To be done in SEPA group?</a:t>
            </a:r>
          </a:p>
          <a:p>
            <a:endParaRPr lang="en-US" dirty="0"/>
          </a:p>
          <a:p>
            <a:r>
              <a:rPr lang="en-US" dirty="0"/>
              <a:t>Other comments / discussion?</a:t>
            </a:r>
          </a:p>
        </p:txBody>
      </p:sp>
      <p:sp>
        <p:nvSpPr>
          <p:cNvPr id="4" name="Footer Placeholder 3">
            <a:extLst>
              <a:ext uri="{FF2B5EF4-FFF2-40B4-BE49-F238E27FC236}">
                <a16:creationId xmlns:a16="http://schemas.microsoft.com/office/drawing/2014/main" id="{3D0CEF5C-5FAD-4BFD-8BAB-CE8DF32CAFF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A97156D-0B7E-4B45-AC2C-F858DB57A1B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1645273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dirty="0"/>
              <a:t>New Liaison – IEEE PES</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lstStyle/>
          <a:p>
            <a:r>
              <a:rPr lang="en-US" b="1" dirty="0"/>
              <a:t>IEEE PSCC TF S6 </a:t>
            </a:r>
          </a:p>
          <a:p>
            <a:r>
              <a:rPr lang="en-US" b="1" dirty="0"/>
              <a:t>January 2018 Study Report – IoT for Connected Home – Communication and Cybersecurity Requirements</a:t>
            </a:r>
          </a:p>
          <a:p>
            <a:endParaRPr lang="en-US" dirty="0"/>
          </a:p>
          <a:p>
            <a:r>
              <a:rPr lang="en-US" dirty="0"/>
              <a:t>Available in 802.24 private area</a:t>
            </a:r>
          </a:p>
          <a:p>
            <a:r>
              <a:rPr lang="en-US" dirty="0"/>
              <a:t>Discussion and comments</a:t>
            </a:r>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A250E-2F2F-45E4-B1A3-E25118322DBC}"/>
              </a:ext>
            </a:extLst>
          </p:cNvPr>
          <p:cNvSpPr>
            <a:spLocks noGrp="1"/>
          </p:cNvSpPr>
          <p:nvPr>
            <p:ph type="title"/>
          </p:nvPr>
        </p:nvSpPr>
        <p:spPr/>
        <p:txBody>
          <a:bodyPr/>
          <a:lstStyle/>
          <a:p>
            <a:r>
              <a:rPr lang="en-US" dirty="0"/>
              <a:t>Contribution</a:t>
            </a:r>
          </a:p>
        </p:txBody>
      </p:sp>
      <p:sp>
        <p:nvSpPr>
          <p:cNvPr id="3" name="Content Placeholder 2">
            <a:extLst>
              <a:ext uri="{FF2B5EF4-FFF2-40B4-BE49-F238E27FC236}">
                <a16:creationId xmlns:a16="http://schemas.microsoft.com/office/drawing/2014/main" id="{2B29F6F9-B174-4CEA-8F08-87E3C71FA7CA}"/>
              </a:ext>
            </a:extLst>
          </p:cNvPr>
          <p:cNvSpPr>
            <a:spLocks noGrp="1"/>
          </p:cNvSpPr>
          <p:nvPr>
            <p:ph idx="1"/>
          </p:nvPr>
        </p:nvSpPr>
        <p:spPr/>
        <p:txBody>
          <a:bodyPr/>
          <a:lstStyle/>
          <a:p>
            <a:r>
              <a:rPr lang="en-US" dirty="0"/>
              <a:t>24-18-00340</a:t>
            </a:r>
          </a:p>
          <a:p>
            <a:r>
              <a:rPr lang="en-US" dirty="0" err="1"/>
              <a:t>dr_presentation_Internet</a:t>
            </a:r>
            <a:r>
              <a:rPr lang="en-US" dirty="0"/>
              <a:t> Practice and IoT.pptx</a:t>
            </a:r>
          </a:p>
          <a:p>
            <a:pPr lvl="1"/>
            <a:r>
              <a:rPr lang="en-US" dirty="0" err="1"/>
              <a:t>Demir</a:t>
            </a:r>
            <a:r>
              <a:rPr lang="en-US" dirty="0"/>
              <a:t> </a:t>
            </a:r>
            <a:r>
              <a:rPr lang="en-US" dirty="0" err="1"/>
              <a:t>Rakanovic</a:t>
            </a:r>
            <a:r>
              <a:rPr lang="en-US" dirty="0"/>
              <a:t> </a:t>
            </a:r>
          </a:p>
          <a:p>
            <a:pPr lvl="1"/>
            <a:endParaRPr lang="en-US" dirty="0"/>
          </a:p>
          <a:p>
            <a:r>
              <a:rPr lang="en-US" dirty="0"/>
              <a:t>Discussion</a:t>
            </a:r>
          </a:p>
        </p:txBody>
      </p:sp>
      <p:sp>
        <p:nvSpPr>
          <p:cNvPr id="4" name="Footer Placeholder 3">
            <a:extLst>
              <a:ext uri="{FF2B5EF4-FFF2-40B4-BE49-F238E27FC236}">
                <a16:creationId xmlns:a16="http://schemas.microsoft.com/office/drawing/2014/main" id="{FAA982C2-C9DD-4858-8AFA-1E6402E11FC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70350D0-7236-4208-A3B2-7BFD4915B4C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21684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Utility Use Cases</a:t>
            </a:r>
          </a:p>
        </p:txBody>
      </p:sp>
      <p:sp>
        <p:nvSpPr>
          <p:cNvPr id="3" name="Content Placeholder 2"/>
          <p:cNvSpPr>
            <a:spLocks noGrp="1"/>
          </p:cNvSpPr>
          <p:nvPr>
            <p:ph idx="1"/>
          </p:nvPr>
        </p:nvSpPr>
        <p:spPr/>
        <p:txBody>
          <a:bodyPr>
            <a:normAutofit/>
          </a:bodyPr>
          <a:lstStyle/>
          <a:p>
            <a:endParaRPr lang="en-US" dirty="0"/>
          </a:p>
          <a:p>
            <a:r>
              <a:rPr lang="en-US" dirty="0"/>
              <a:t>Further editing of first section describing utility use cases</a:t>
            </a:r>
          </a:p>
          <a:p>
            <a:endParaRPr lang="en-US" dirty="0"/>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825530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 developing white paper</a:t>
            </a:r>
          </a:p>
        </p:txBody>
      </p:sp>
      <p:sp>
        <p:nvSpPr>
          <p:cNvPr id="3" name="Content Placeholder 2"/>
          <p:cNvSpPr>
            <a:spLocks noGrp="1"/>
          </p:cNvSpPr>
          <p:nvPr>
            <p:ph idx="1"/>
          </p:nvPr>
        </p:nvSpPr>
        <p:spPr>
          <a:xfrm>
            <a:off x="685800" y="1752600"/>
            <a:ext cx="7772400" cy="4343400"/>
          </a:xfrm>
        </p:spPr>
        <p:txBody>
          <a:bodyPr>
            <a:normAutofit fontScale="62500" lnSpcReduction="20000"/>
          </a:bodyPr>
          <a:lstStyle/>
          <a:p>
            <a:r>
              <a:rPr lang="en-US" dirty="0"/>
              <a:t>Continue merging and condensing content from Norm Finn</a:t>
            </a:r>
          </a:p>
          <a:p>
            <a:pPr lvl="1"/>
            <a:r>
              <a:rPr lang="en-US" dirty="0"/>
              <a:t>Merge content related to time synchronization</a:t>
            </a:r>
          </a:p>
          <a:p>
            <a:pPr lvl="1"/>
            <a:endParaRPr lang="en-US" dirty="0"/>
          </a:p>
          <a:p>
            <a:r>
              <a:rPr lang="en-US" dirty="0"/>
              <a:t>Other text contributions from 802.1 TSN?</a:t>
            </a:r>
          </a:p>
          <a:p>
            <a:endParaRPr lang="en-US" dirty="0"/>
          </a:p>
          <a:p>
            <a:r>
              <a:rPr lang="en-US" dirty="0"/>
              <a:t>Review IETF </a:t>
            </a:r>
            <a:r>
              <a:rPr lang="en-US" dirty="0" err="1"/>
              <a:t>DetNet</a:t>
            </a:r>
            <a:r>
              <a:rPr lang="en-US" dirty="0"/>
              <a:t> use cases – incorporate others as appropriate</a:t>
            </a:r>
          </a:p>
          <a:p>
            <a:endParaRPr lang="en-US" dirty="0"/>
          </a:p>
          <a:p>
            <a:r>
              <a:rPr lang="en-US" dirty="0"/>
              <a:t>Teleconference in January</a:t>
            </a:r>
          </a:p>
          <a:p>
            <a:pPr lvl="1"/>
            <a:r>
              <a:rPr lang="en-US" dirty="0"/>
              <a:t>January Interim not all-802. </a:t>
            </a:r>
          </a:p>
          <a:p>
            <a:pPr lvl="1"/>
            <a:r>
              <a:rPr lang="en-US" dirty="0"/>
              <a:t>Another updating cycle before March plenary?</a:t>
            </a:r>
          </a:p>
          <a:p>
            <a:pPr lvl="1"/>
            <a:r>
              <a:rPr lang="en-US" dirty="0"/>
              <a:t>802.1 interim is Jan 22-26. </a:t>
            </a:r>
          </a:p>
          <a:p>
            <a:pPr lvl="1"/>
            <a:r>
              <a:rPr lang="en-US" dirty="0"/>
              <a:t>Plan on call week of Jan 29 (follow up and announce on reflect)</a:t>
            </a:r>
          </a:p>
          <a:p>
            <a:pPr lvl="1"/>
            <a:r>
              <a:rPr lang="en-US" dirty="0"/>
              <a:t>Avoid Tuesday and Thursday mid-day EST</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fontScale="92500" lnSpcReduction="10000"/>
          </a:bodyPr>
          <a:lstStyle/>
          <a:p>
            <a:r>
              <a:rPr lang="en-US" dirty="0"/>
              <a:t>Action Items from this meeting</a:t>
            </a:r>
          </a:p>
          <a:p>
            <a:pPr lvl="1"/>
            <a:r>
              <a:rPr lang="en-US" dirty="0"/>
              <a:t>Plan TSN teleconference</a:t>
            </a:r>
          </a:p>
          <a:p>
            <a:pPr lvl="1"/>
            <a:r>
              <a:rPr lang="en-US" dirty="0"/>
              <a:t>Forward reviewed Sub-1GHz white paper for publishing</a:t>
            </a:r>
          </a:p>
          <a:p>
            <a:pPr lvl="1"/>
            <a:endParaRPr lang="en-US" dirty="0"/>
          </a:p>
          <a:p>
            <a:endParaRPr lang="en-US" dirty="0"/>
          </a:p>
          <a:p>
            <a:pPr lvl="1"/>
            <a:endParaRPr lang="en-US" dirty="0"/>
          </a:p>
          <a:p>
            <a:pPr lvl="1"/>
            <a:endParaRPr lang="en-US" dirty="0"/>
          </a:p>
          <a:p>
            <a:r>
              <a:rPr lang="en-US" dirty="0"/>
              <a:t>Any New Business?</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28 Voting Members</a:t>
            </a:r>
          </a:p>
          <a:p>
            <a:pPr marL="342900" lvl="1" indent="-342900">
              <a:buFontTx/>
              <a:buChar char="•"/>
            </a:pPr>
            <a:r>
              <a:rPr lang="en-US" altLang="en-US" dirty="0"/>
              <a:t>Agenda: 	</a:t>
            </a:r>
            <a:r>
              <a:rPr lang="en-US" dirty="0"/>
              <a:t>24-18-0001-00-0000</a:t>
            </a:r>
            <a:endParaRPr lang="en-US" altLang="en-US" dirty="0"/>
          </a:p>
          <a:p>
            <a:r>
              <a:rPr lang="en-US" altLang="en-US" dirty="0"/>
              <a:t>Meetings for the Week</a:t>
            </a:r>
          </a:p>
          <a:p>
            <a:pPr lvl="1"/>
            <a:r>
              <a:rPr lang="en-US" altLang="en-US" dirty="0"/>
              <a:t>Tuesday PM2		24.1	</a:t>
            </a:r>
          </a:p>
          <a:p>
            <a:pPr lvl="1"/>
            <a:r>
              <a:rPr lang="en-US" altLang="en-US" dirty="0"/>
              <a:t>Wednesday PM2		24.1</a:t>
            </a:r>
            <a:endParaRPr lang="en-US" altLang="en-US" dirty="0">
              <a:highlight>
                <a:srgbClr val="FFFF00"/>
              </a:highlight>
            </a:endParaRPr>
          </a:p>
          <a:p>
            <a:pPr lvl="1"/>
            <a:endParaRPr lang="en-US" altLang="en-US" dirty="0"/>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404178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802.24-18-001r1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3" name="Table 2">
            <a:extLst>
              <a:ext uri="{FF2B5EF4-FFF2-40B4-BE49-F238E27FC236}">
                <a16:creationId xmlns:a16="http://schemas.microsoft.com/office/drawing/2014/main" id="{3747B969-0D25-4350-AF34-75D8E84C27EA}"/>
              </a:ext>
            </a:extLst>
          </p:cNvPr>
          <p:cNvGraphicFramePr>
            <a:graphicFrameLocks noGrp="1"/>
          </p:cNvGraphicFramePr>
          <p:nvPr>
            <p:extLst>
              <p:ext uri="{D42A27DB-BD31-4B8C-83A1-F6EECF244321}">
                <p14:modId xmlns:p14="http://schemas.microsoft.com/office/powerpoint/2010/main" val="3979091248"/>
              </p:ext>
            </p:extLst>
          </p:nvPr>
        </p:nvGraphicFramePr>
        <p:xfrm>
          <a:off x="76200" y="1143000"/>
          <a:ext cx="8915401" cy="4419600"/>
        </p:xfrm>
        <a:graphic>
          <a:graphicData uri="http://schemas.openxmlformats.org/drawingml/2006/table">
            <a:tbl>
              <a:tblPr>
                <a:tableStyleId>{5C22544A-7EE6-4342-B048-85BDC9FD1C3A}</a:tableStyleId>
              </a:tblPr>
              <a:tblGrid>
                <a:gridCol w="679142">
                  <a:extLst>
                    <a:ext uri="{9D8B030D-6E8A-4147-A177-3AD203B41FA5}">
                      <a16:colId xmlns:a16="http://schemas.microsoft.com/office/drawing/2014/main" val="2899097277"/>
                    </a:ext>
                  </a:extLst>
                </a:gridCol>
                <a:gridCol w="5819313">
                  <a:extLst>
                    <a:ext uri="{9D8B030D-6E8A-4147-A177-3AD203B41FA5}">
                      <a16:colId xmlns:a16="http://schemas.microsoft.com/office/drawing/2014/main" val="2751765602"/>
                    </a:ext>
                  </a:extLst>
                </a:gridCol>
                <a:gridCol w="1188498">
                  <a:extLst>
                    <a:ext uri="{9D8B030D-6E8A-4147-A177-3AD203B41FA5}">
                      <a16:colId xmlns:a16="http://schemas.microsoft.com/office/drawing/2014/main" val="143182015"/>
                    </a:ext>
                  </a:extLst>
                </a:gridCol>
                <a:gridCol w="549306">
                  <a:extLst>
                    <a:ext uri="{9D8B030D-6E8A-4147-A177-3AD203B41FA5}">
                      <a16:colId xmlns:a16="http://schemas.microsoft.com/office/drawing/2014/main" val="694849269"/>
                    </a:ext>
                  </a:extLst>
                </a:gridCol>
                <a:gridCol w="679142">
                  <a:extLst>
                    <a:ext uri="{9D8B030D-6E8A-4147-A177-3AD203B41FA5}">
                      <a16:colId xmlns:a16="http://schemas.microsoft.com/office/drawing/2014/main" val="3789315578"/>
                    </a:ext>
                  </a:extLst>
                </a:gridCol>
              </a:tblGrid>
              <a:tr h="219529">
                <a:tc>
                  <a:txBody>
                    <a:bodyPr/>
                    <a:lstStyle/>
                    <a:p>
                      <a:pPr algn="ctr" fontAlgn="t"/>
                      <a:r>
                        <a:rPr lang="en-US" sz="1100" u="none" strike="noStrike">
                          <a:effectLst/>
                        </a:rPr>
                        <a:t>1</a:t>
                      </a:r>
                      <a:endParaRPr lang="en-US" sz="1100" b="1" i="0" u="none" strike="noStrike">
                        <a:solidFill>
                          <a:srgbClr val="000000"/>
                        </a:solidFill>
                        <a:effectLst/>
                        <a:latin typeface="Times New Roman1"/>
                      </a:endParaRPr>
                    </a:p>
                  </a:txBody>
                  <a:tcPr marL="8713" marR="8713" marT="8713" marB="0"/>
                </a:tc>
                <a:tc>
                  <a:txBody>
                    <a:bodyPr/>
                    <a:lstStyle/>
                    <a:p>
                      <a:pPr algn="ctr" fontAlgn="b"/>
                      <a:r>
                        <a:rPr lang="en-US" sz="1100" u="none" strike="noStrike">
                          <a:effectLst/>
                        </a:rPr>
                        <a:t>Tuesday PM2 session</a:t>
                      </a:r>
                      <a:endParaRPr lang="en-US" sz="1100" b="1" i="0" u="none" strike="noStrike">
                        <a:solidFill>
                          <a:srgbClr val="000000"/>
                        </a:solidFill>
                        <a:effectLst/>
                        <a:latin typeface="Times New Roman1"/>
                      </a:endParaRPr>
                    </a:p>
                  </a:txBody>
                  <a:tcPr marL="8713" marR="8713" marT="8713" marB="0" anchor="b"/>
                </a:tc>
                <a:tc>
                  <a:txBody>
                    <a:bodyPr/>
                    <a:lstStyle/>
                    <a:p>
                      <a:pPr algn="l" fontAlgn="b"/>
                      <a:endParaRPr lang="en-US" sz="1000" b="0" i="0" u="none" strike="noStrike">
                        <a:solidFill>
                          <a:srgbClr val="000000"/>
                        </a:solidFill>
                        <a:effectLst/>
                        <a:latin typeface="Arial1"/>
                      </a:endParaRPr>
                    </a:p>
                  </a:txBody>
                  <a:tcPr marL="8713" marR="8713" marT="8713" marB="0" anchor="b"/>
                </a:tc>
                <a:tc>
                  <a:txBody>
                    <a:bodyPr/>
                    <a:lstStyle/>
                    <a:p>
                      <a:pPr algn="l" fontAlgn="b"/>
                      <a:endParaRPr lang="en-US" sz="1000" b="0" i="0" u="none" strike="noStrike">
                        <a:solidFill>
                          <a:srgbClr val="000000"/>
                        </a:solidFill>
                        <a:effectLst/>
                        <a:latin typeface="Arial1"/>
                      </a:endParaRPr>
                    </a:p>
                  </a:txBody>
                  <a:tcPr marL="8713" marR="8713" marT="8713" marB="0" anchor="b"/>
                </a:tc>
                <a:tc>
                  <a:txBody>
                    <a:bodyPr/>
                    <a:lstStyle/>
                    <a:p>
                      <a:pPr algn="l" fontAlgn="b"/>
                      <a:endParaRPr lang="en-US" sz="1000" b="0" i="0" u="none" strike="noStrike">
                        <a:solidFill>
                          <a:srgbClr val="000000"/>
                        </a:solidFill>
                        <a:effectLst/>
                        <a:latin typeface="Arial1"/>
                      </a:endParaRPr>
                    </a:p>
                  </a:txBody>
                  <a:tcPr marL="8713" marR="8713" marT="8713" marB="0" anchor="b"/>
                </a:tc>
                <a:extLst>
                  <a:ext uri="{0D108BD9-81ED-4DB2-BD59-A6C34878D82A}">
                    <a16:rowId xmlns:a16="http://schemas.microsoft.com/office/drawing/2014/main" val="1606064521"/>
                  </a:ext>
                </a:extLst>
              </a:tr>
              <a:tr h="216935">
                <a:tc>
                  <a:txBody>
                    <a:bodyPr/>
                    <a:lstStyle/>
                    <a:p>
                      <a:pPr algn="ctr" fontAlgn="t"/>
                      <a:r>
                        <a:rPr lang="en-US" sz="1000" u="none" strike="noStrike">
                          <a:effectLst/>
                        </a:rPr>
                        <a:t>1.1</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Call session to order, present “Guidelines for IEEE SA meetings”, Quorum</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1277282798"/>
                  </a:ext>
                </a:extLst>
              </a:tr>
              <a:tr h="216935">
                <a:tc>
                  <a:txBody>
                    <a:bodyPr/>
                    <a:lstStyle/>
                    <a:p>
                      <a:pPr algn="ctr" fontAlgn="t"/>
                      <a:r>
                        <a:rPr lang="en-US" sz="1000" u="none" strike="noStrike">
                          <a:effectLst/>
                        </a:rPr>
                        <a:t>1.2</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Review of Agenda / Approval of Agenda</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4:05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2838216521"/>
                  </a:ext>
                </a:extLst>
              </a:tr>
              <a:tr h="216935">
                <a:tc>
                  <a:txBody>
                    <a:bodyPr/>
                    <a:lstStyle/>
                    <a:p>
                      <a:pPr algn="ctr" fontAlgn="t"/>
                      <a:r>
                        <a:rPr lang="en-US" sz="1000" u="none" strike="noStrike">
                          <a:effectLst/>
                        </a:rPr>
                        <a:t>1.3</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Approve November TAG minutes </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4:10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417207580"/>
                  </a:ext>
                </a:extLst>
              </a:tr>
              <a:tr h="216935">
                <a:tc>
                  <a:txBody>
                    <a:bodyPr/>
                    <a:lstStyle/>
                    <a:p>
                      <a:pPr algn="ctr" fontAlgn="t"/>
                      <a:r>
                        <a:rPr lang="en-US" sz="1000" u="none" strike="noStrike">
                          <a:effectLst/>
                        </a:rPr>
                        <a:t>1.4</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Introduction/meeting objectives / Review action items from previous meeting</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2354829594"/>
                  </a:ext>
                </a:extLst>
              </a:tr>
              <a:tr h="216935">
                <a:tc>
                  <a:txBody>
                    <a:bodyPr/>
                    <a:lstStyle/>
                    <a:p>
                      <a:pPr algn="ctr" fontAlgn="t"/>
                      <a:r>
                        <a:rPr lang="en-US" sz="1000" u="none" strike="noStrike">
                          <a:effectLst/>
                        </a:rPr>
                        <a:t>1.5</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802.24.1 Smart Grid Task Group </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900" u="none" strike="noStrike">
                          <a:effectLst/>
                        </a:rPr>
                        <a:t>0</a:t>
                      </a:r>
                      <a:endParaRPr lang="en-US" sz="9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1738269991"/>
                  </a:ext>
                </a:extLst>
              </a:tr>
              <a:tr h="216935">
                <a:tc>
                  <a:txBody>
                    <a:bodyPr/>
                    <a:lstStyle/>
                    <a:p>
                      <a:pPr algn="ctr" fontAlgn="t"/>
                      <a:r>
                        <a:rPr lang="en-US" sz="1000" u="none" strike="noStrike">
                          <a:effectLst/>
                        </a:rPr>
                        <a:t>1.6</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ITU and regulatory items</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Godfrey/Holcomb</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900" u="none" strike="noStrike">
                          <a:effectLst/>
                        </a:rPr>
                        <a:t>15</a:t>
                      </a:r>
                      <a:endParaRPr lang="en-US" sz="9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3662633716"/>
                  </a:ext>
                </a:extLst>
              </a:tr>
              <a:tr h="216935">
                <a:tc>
                  <a:txBody>
                    <a:bodyPr/>
                    <a:lstStyle/>
                    <a:p>
                      <a:pPr algn="ctr" fontAlgn="t"/>
                      <a:r>
                        <a:rPr lang="en-US" sz="1000" u="none" strike="noStrike">
                          <a:effectLst/>
                        </a:rPr>
                        <a:t>1.7</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Liaison Input from IIC on Energy Forum (Feb 2018)</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900" u="none" strike="noStrike">
                          <a:effectLst/>
                        </a:rPr>
                        <a:t>5</a:t>
                      </a:r>
                      <a:endParaRPr lang="en-US" sz="9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4:35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948070386"/>
                  </a:ext>
                </a:extLst>
              </a:tr>
              <a:tr h="216935">
                <a:tc>
                  <a:txBody>
                    <a:bodyPr/>
                    <a:lstStyle/>
                    <a:p>
                      <a:pPr algn="ctr" fontAlgn="t"/>
                      <a:r>
                        <a:rPr lang="en-US" sz="1000" u="none" strike="noStrike">
                          <a:effectLst/>
                        </a:rPr>
                        <a:t>1.8</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Report  ITU-R  SM.2351-2 - input for Wireless Matrix Update</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 / Khatibi</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900" u="none" strike="noStrike">
                          <a:effectLst/>
                        </a:rPr>
                        <a:t>15</a:t>
                      </a:r>
                      <a:endParaRPr lang="en-US" sz="9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4:40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2586272055"/>
                  </a:ext>
                </a:extLst>
              </a:tr>
              <a:tr h="444716">
                <a:tc>
                  <a:txBody>
                    <a:bodyPr/>
                    <a:lstStyle/>
                    <a:p>
                      <a:pPr algn="ctr" fontAlgn="t"/>
                      <a:r>
                        <a:rPr lang="en-US" sz="1000" u="none" strike="noStrike">
                          <a:effectLst/>
                        </a:rPr>
                        <a:t>1.9</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Liaison Input from IEEE PES PSCC S6 Task Force: "Standards for integrating Home Automation IoT to Power Utilities Communication System"</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900" u="none" strike="noStrike">
                          <a:effectLst/>
                        </a:rPr>
                        <a:t>30</a:t>
                      </a:r>
                      <a:endParaRPr lang="en-US" sz="9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4:55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2855512816"/>
                  </a:ext>
                </a:extLst>
              </a:tr>
              <a:tr h="390269">
                <a:tc>
                  <a:txBody>
                    <a:bodyPr/>
                    <a:lstStyle/>
                    <a:p>
                      <a:pPr algn="ctr" fontAlgn="t"/>
                      <a:r>
                        <a:rPr lang="en-US" sz="1000" u="none" strike="noStrike">
                          <a:effectLst/>
                        </a:rPr>
                        <a:t>1.10</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Contribution &amp; discussion: "Internet Practice and IoT, and position and vision of IEEE activities" </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Demir Rakanovic</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900" u="none" strike="noStrike">
                          <a:effectLst/>
                        </a:rPr>
                        <a:t>30</a:t>
                      </a:r>
                      <a:endParaRPr lang="en-US" sz="9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5:25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4141432680"/>
                  </a:ext>
                </a:extLst>
              </a:tr>
              <a:tr h="260322">
                <a:tc>
                  <a:txBody>
                    <a:bodyPr/>
                    <a:lstStyle/>
                    <a:p>
                      <a:pPr algn="ctr" fontAlgn="t"/>
                      <a:r>
                        <a:rPr lang="en-US" sz="1000" u="none" strike="noStrike">
                          <a:effectLst/>
                        </a:rPr>
                        <a:t>1.11</a:t>
                      </a:r>
                      <a:endParaRPr lang="en-US" sz="10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Recess</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5:55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330514288"/>
                  </a:ext>
                </a:extLst>
              </a:tr>
              <a:tr h="260322">
                <a:tc>
                  <a:txBody>
                    <a:bodyPr/>
                    <a:lstStyle/>
                    <a:p>
                      <a:pPr algn="ctr" fontAlgn="t"/>
                      <a:endParaRPr lang="en-US" sz="1000" b="0" i="0" u="none" strike="noStrike">
                        <a:solidFill>
                          <a:srgbClr val="000000"/>
                        </a:solidFill>
                        <a:effectLst/>
                        <a:latin typeface="Times New Roman1"/>
                      </a:endParaRPr>
                    </a:p>
                  </a:txBody>
                  <a:tcPr marL="8713" marR="8713" marT="8713" marB="0"/>
                </a:tc>
                <a:tc>
                  <a:txBody>
                    <a:bodyPr/>
                    <a:lstStyle/>
                    <a:p>
                      <a:pPr algn="l" fontAlgn="b"/>
                      <a:endParaRPr lang="en-US" sz="1000" b="0" i="0" u="none" strike="noStrike">
                        <a:solidFill>
                          <a:srgbClr val="000000"/>
                        </a:solidFill>
                        <a:effectLst/>
                        <a:latin typeface="Times New Roman1"/>
                      </a:endParaRPr>
                    </a:p>
                  </a:txBody>
                  <a:tcPr marL="8713" marR="8713" marT="8713"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endParaRPr lang="en-US" sz="1000" b="0" i="0" u="none" strike="noStrike">
                        <a:solidFill>
                          <a:srgbClr val="000000"/>
                        </a:solidFill>
                        <a:effectLst/>
                        <a:latin typeface="Times New Roman1"/>
                      </a:endParaRPr>
                    </a:p>
                  </a:txBody>
                  <a:tcPr marL="8713" marR="8713" marT="8713" marB="0" anchor="b"/>
                </a:tc>
                <a:tc>
                  <a:txBody>
                    <a:bodyPr/>
                    <a:lstStyle/>
                    <a:p>
                      <a:pPr algn="l" fontAlgn="b"/>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230171291"/>
                  </a:ext>
                </a:extLst>
              </a:tr>
              <a:tr h="219529">
                <a:tc>
                  <a:txBody>
                    <a:bodyPr/>
                    <a:lstStyle/>
                    <a:p>
                      <a:pPr algn="ctr" fontAlgn="t"/>
                      <a:r>
                        <a:rPr lang="en-US" sz="1100" u="none" strike="noStrike">
                          <a:effectLst/>
                        </a:rPr>
                        <a:t>2</a:t>
                      </a:r>
                      <a:endParaRPr lang="en-US" sz="1100" b="1" i="0" u="none" strike="noStrike">
                        <a:solidFill>
                          <a:srgbClr val="000000"/>
                        </a:solidFill>
                        <a:effectLst/>
                        <a:latin typeface="Times New Roman1"/>
                      </a:endParaRPr>
                    </a:p>
                  </a:txBody>
                  <a:tcPr marL="8713" marR="8713" marT="8713" marB="0"/>
                </a:tc>
                <a:tc>
                  <a:txBody>
                    <a:bodyPr/>
                    <a:lstStyle/>
                    <a:p>
                      <a:pPr algn="ctr" fontAlgn="b"/>
                      <a:r>
                        <a:rPr lang="en-US" sz="1100" u="none" strike="noStrike">
                          <a:effectLst/>
                        </a:rPr>
                        <a:t>Wednesday PM2 session</a:t>
                      </a:r>
                      <a:endParaRPr lang="en-US" sz="1100" b="1" i="0" u="none" strike="noStrike">
                        <a:solidFill>
                          <a:srgbClr val="000000"/>
                        </a:solidFill>
                        <a:effectLst/>
                        <a:latin typeface="Times New Roman1"/>
                      </a:endParaRPr>
                    </a:p>
                  </a:txBody>
                  <a:tcPr marL="8713" marR="8713" marT="8713" marB="0" anchor="b"/>
                </a:tc>
                <a:tc>
                  <a:txBody>
                    <a:bodyPr/>
                    <a:lstStyle/>
                    <a:p>
                      <a:pPr algn="l" fontAlgn="b"/>
                      <a:endParaRPr lang="en-US" sz="1000" b="0" i="0" u="none" strike="noStrike">
                        <a:solidFill>
                          <a:srgbClr val="000000"/>
                        </a:solidFill>
                        <a:effectLst/>
                        <a:latin typeface="Arial1"/>
                      </a:endParaRPr>
                    </a:p>
                  </a:txBody>
                  <a:tcPr marL="8713" marR="8713" marT="8713" marB="0" anchor="b"/>
                </a:tc>
                <a:tc>
                  <a:txBody>
                    <a:bodyPr/>
                    <a:lstStyle/>
                    <a:p>
                      <a:pPr algn="l" fontAlgn="b"/>
                      <a:endParaRPr lang="en-US" sz="900" b="0" i="0" u="none" strike="noStrike">
                        <a:solidFill>
                          <a:srgbClr val="000000"/>
                        </a:solidFill>
                        <a:effectLst/>
                        <a:latin typeface="Arial1"/>
                      </a:endParaRPr>
                    </a:p>
                  </a:txBody>
                  <a:tcPr marL="8713" marR="8713" marT="8713" marB="0" anchor="b"/>
                </a:tc>
                <a:tc>
                  <a:txBody>
                    <a:bodyPr/>
                    <a:lstStyle/>
                    <a:p>
                      <a:pPr algn="l" fontAlgn="b"/>
                      <a:endParaRPr lang="en-US" sz="1000" b="0" i="0" u="none" strike="noStrike">
                        <a:solidFill>
                          <a:srgbClr val="000000"/>
                        </a:solidFill>
                        <a:effectLst/>
                        <a:latin typeface="Arial1"/>
                      </a:endParaRPr>
                    </a:p>
                  </a:txBody>
                  <a:tcPr marL="8713" marR="8713" marT="8713" marB="0" anchor="b"/>
                </a:tc>
                <a:extLst>
                  <a:ext uri="{0D108BD9-81ED-4DB2-BD59-A6C34878D82A}">
                    <a16:rowId xmlns:a16="http://schemas.microsoft.com/office/drawing/2014/main" val="1174541733"/>
                  </a:ext>
                </a:extLst>
              </a:tr>
              <a:tr h="216935">
                <a:tc>
                  <a:txBody>
                    <a:bodyPr/>
                    <a:lstStyle/>
                    <a:p>
                      <a:pPr algn="ctr" fontAlgn="t"/>
                      <a:r>
                        <a:rPr lang="en-US" sz="900" u="none" strike="noStrike">
                          <a:effectLst/>
                        </a:rPr>
                        <a:t>2.1</a:t>
                      </a:r>
                      <a:endParaRPr lang="en-US" sz="9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Call to Order</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900" u="none" strike="noStrike">
                          <a:effectLst/>
                        </a:rPr>
                        <a:t>0</a:t>
                      </a:r>
                      <a:endParaRPr lang="en-US" sz="900" b="0" i="0" u="none" strike="noStrike">
                        <a:solidFill>
                          <a:srgbClr val="000000"/>
                        </a:solidFill>
                        <a:effectLst/>
                        <a:latin typeface="Times New Roman1"/>
                      </a:endParaRPr>
                    </a:p>
                  </a:txBody>
                  <a:tcPr marL="8713" marR="8713" marT="8713"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4162512004"/>
                  </a:ext>
                </a:extLst>
              </a:tr>
              <a:tr h="216935">
                <a:tc>
                  <a:txBody>
                    <a:bodyPr/>
                    <a:lstStyle/>
                    <a:p>
                      <a:pPr algn="ctr" fontAlgn="t"/>
                      <a:r>
                        <a:rPr lang="en-US" sz="900" u="none" strike="noStrike">
                          <a:effectLst/>
                        </a:rPr>
                        <a:t>2.2</a:t>
                      </a:r>
                      <a:endParaRPr lang="en-US" sz="9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Development and Editing of TSN White Paper</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1000" u="none" strike="noStrike">
                          <a:effectLst/>
                        </a:rPr>
                        <a:t>90</a:t>
                      </a:r>
                      <a:endParaRPr lang="en-US" sz="1000" b="0" i="0" u="none" strike="noStrike">
                        <a:solidFill>
                          <a:srgbClr val="000000"/>
                        </a:solidFill>
                        <a:effectLst/>
                        <a:latin typeface="Calibri" panose="020F0502020204030204" pitchFamily="34" charset="0"/>
                      </a:endParaRPr>
                    </a:p>
                  </a:txBody>
                  <a:tcPr marL="8713" marR="8713" marT="8713"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3365379601"/>
                  </a:ext>
                </a:extLst>
              </a:tr>
              <a:tr h="216935">
                <a:tc>
                  <a:txBody>
                    <a:bodyPr/>
                    <a:lstStyle/>
                    <a:p>
                      <a:pPr algn="ctr" fontAlgn="t"/>
                      <a:r>
                        <a:rPr lang="en-US" sz="900" u="none" strike="noStrike">
                          <a:effectLst/>
                        </a:rPr>
                        <a:t>2.3</a:t>
                      </a:r>
                      <a:endParaRPr lang="en-US" sz="9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New Action Items, AOB</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b"/>
                      <a:r>
                        <a:rPr lang="en-US" sz="1000" u="none" strike="noStrike">
                          <a:effectLst/>
                        </a:rPr>
                        <a:t>10</a:t>
                      </a:r>
                      <a:endParaRPr lang="en-US" sz="1000" b="0" i="0" u="none" strike="noStrike">
                        <a:solidFill>
                          <a:srgbClr val="000000"/>
                        </a:solidFill>
                        <a:effectLst/>
                        <a:latin typeface="Calibri" panose="020F0502020204030204" pitchFamily="34" charset="0"/>
                      </a:endParaRPr>
                    </a:p>
                  </a:txBody>
                  <a:tcPr marL="8713" marR="8713" marT="8713" marB="0" anchor="b"/>
                </a:tc>
                <a:tc>
                  <a:txBody>
                    <a:bodyPr/>
                    <a:lstStyle/>
                    <a:p>
                      <a:pPr algn="r" fontAlgn="b"/>
                      <a:r>
                        <a:rPr lang="en-US" sz="1000" u="none" strike="noStrike">
                          <a:effectLst/>
                        </a:rPr>
                        <a:t>5:30 PM</a:t>
                      </a:r>
                      <a:endParaRPr lang="en-US" sz="1000" b="0" i="0" u="none" strike="noStrike">
                        <a:solidFill>
                          <a:srgbClr val="000000"/>
                        </a:solidFill>
                        <a:effectLst/>
                        <a:latin typeface="Times New Roman1"/>
                      </a:endParaRPr>
                    </a:p>
                  </a:txBody>
                  <a:tcPr marL="8713" marR="8713" marT="8713" marB="0" anchor="b"/>
                </a:tc>
                <a:extLst>
                  <a:ext uri="{0D108BD9-81ED-4DB2-BD59-A6C34878D82A}">
                    <a16:rowId xmlns:a16="http://schemas.microsoft.com/office/drawing/2014/main" val="377488908"/>
                  </a:ext>
                </a:extLst>
              </a:tr>
              <a:tr h="238628">
                <a:tc>
                  <a:txBody>
                    <a:bodyPr/>
                    <a:lstStyle/>
                    <a:p>
                      <a:pPr algn="ctr" fontAlgn="t"/>
                      <a:r>
                        <a:rPr lang="en-US" sz="900" u="none" strike="noStrike">
                          <a:effectLst/>
                        </a:rPr>
                        <a:t>2.4</a:t>
                      </a:r>
                      <a:endParaRPr lang="en-US" sz="900" b="0" i="0" u="none" strike="noStrike">
                        <a:solidFill>
                          <a:srgbClr val="000000"/>
                        </a:solidFill>
                        <a:effectLst/>
                        <a:latin typeface="Times New Roman1"/>
                      </a:endParaRPr>
                    </a:p>
                  </a:txBody>
                  <a:tcPr marL="8713" marR="8713" marT="8713" marB="0"/>
                </a:tc>
                <a:tc>
                  <a:txBody>
                    <a:bodyPr/>
                    <a:lstStyle/>
                    <a:p>
                      <a:pPr algn="l" fontAlgn="b"/>
                      <a:r>
                        <a:rPr lang="en-US" sz="1000" u="none" strike="noStrike">
                          <a:effectLst/>
                        </a:rPr>
                        <a:t>Adjourn</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713" marR="8713" marT="8713" marB="0" anchor="b"/>
                </a:tc>
                <a:tc>
                  <a:txBody>
                    <a:bodyPr/>
                    <a:lstStyle/>
                    <a:p>
                      <a:pPr algn="r" fontAlgn="t"/>
                      <a:r>
                        <a:rPr lang="en-US" sz="900" u="none" strike="noStrike">
                          <a:effectLst/>
                        </a:rPr>
                        <a:t>0</a:t>
                      </a:r>
                      <a:endParaRPr lang="en-US" sz="900" b="0" i="0" u="none" strike="noStrike">
                        <a:solidFill>
                          <a:srgbClr val="000000"/>
                        </a:solidFill>
                        <a:effectLst/>
                        <a:latin typeface="Times New Roman1"/>
                      </a:endParaRPr>
                    </a:p>
                  </a:txBody>
                  <a:tcPr marL="8713" marR="8713" marT="8713" marB="0"/>
                </a:tc>
                <a:tc>
                  <a:txBody>
                    <a:bodyPr/>
                    <a:lstStyle/>
                    <a:p>
                      <a:pPr algn="r" fontAlgn="b"/>
                      <a:r>
                        <a:rPr lang="en-US" sz="1000" u="none" strike="noStrike" dirty="0">
                          <a:effectLst/>
                        </a:rPr>
                        <a:t>5:40 PM</a:t>
                      </a:r>
                      <a:endParaRPr lang="en-US" sz="1000" b="0" i="0" u="none" strike="noStrike" dirty="0">
                        <a:solidFill>
                          <a:srgbClr val="000000"/>
                        </a:solidFill>
                        <a:effectLst/>
                        <a:latin typeface="Times New Roman1"/>
                      </a:endParaRPr>
                    </a:p>
                  </a:txBody>
                  <a:tcPr marL="8713" marR="8713" marT="8713" marB="0" anchor="b"/>
                </a:tc>
                <a:extLst>
                  <a:ext uri="{0D108BD9-81ED-4DB2-BD59-A6C34878D82A}">
                    <a16:rowId xmlns:a16="http://schemas.microsoft.com/office/drawing/2014/main" val="2324322906"/>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ct val="0"/>
              </a:spcBef>
              <a:buFontTx/>
              <a:buNone/>
            </a:pPr>
            <a:r>
              <a:rPr lang="en-US" altLang="en-US" sz="14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subclause 3.4.1 “Chair”, list item x.</a:t>
            </a:r>
          </a:p>
          <a:p>
            <a:pPr>
              <a:spcBef>
                <a:spcPct val="0"/>
              </a:spcBef>
              <a:buFontTx/>
              <a:buNone/>
            </a:pPr>
            <a:r>
              <a:rPr lang="en-US" altLang="en-US" sz="160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 TAG</a:t>
            </a:r>
          </a:p>
        </p:txBody>
      </p:sp>
      <p:sp>
        <p:nvSpPr>
          <p:cNvPr id="3" name="Content Placeholder 2"/>
          <p:cNvSpPr>
            <a:spLocks noGrp="1"/>
          </p:cNvSpPr>
          <p:nvPr>
            <p:ph idx="1"/>
          </p:nvPr>
        </p:nvSpPr>
        <p:spPr>
          <a:xfrm>
            <a:off x="685800" y="1828800"/>
            <a:ext cx="7772400" cy="4114800"/>
          </a:xfrm>
        </p:spPr>
        <p:txBody>
          <a:bodyPr>
            <a:normAutofit/>
          </a:bodyPr>
          <a:lstStyle/>
          <a:p>
            <a:endParaRPr lang="en-US" dirty="0"/>
          </a:p>
          <a:p>
            <a:r>
              <a:rPr lang="en-US" dirty="0"/>
              <a:t>Approve November minutes</a:t>
            </a:r>
          </a:p>
          <a:p>
            <a:pPr lvl="1"/>
            <a:r>
              <a:rPr lang="en-US" dirty="0"/>
              <a:t>24-17-0027r0 </a:t>
            </a:r>
          </a:p>
          <a:p>
            <a:pPr lvl="1"/>
            <a:endParaRPr lang="en-US" dirty="0"/>
          </a:p>
          <a:p>
            <a:pPr lvl="1"/>
            <a:endParaRPr lang="en-US" dirty="0"/>
          </a:p>
          <a:p>
            <a:r>
              <a:rPr lang="en-US" dirty="0"/>
              <a:t>TAG Action Items from November:</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a:bodyPr>
          <a:lstStyle/>
          <a:p>
            <a:pPr lvl="1"/>
            <a:endParaRPr lang="en-US" dirty="0"/>
          </a:p>
          <a:p>
            <a:r>
              <a:rPr lang="en-US" dirty="0"/>
              <a:t>&lt;TBD&gt;</a:t>
            </a:r>
          </a:p>
          <a:p>
            <a:pPr lvl="1"/>
            <a:endParaRPr lang="en-US" dirty="0"/>
          </a:p>
          <a:p>
            <a:r>
              <a:rPr lang="en-US" dirty="0"/>
              <a:t>Any follow-up action for 802.24?</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9</a:t>
            </a:fld>
            <a:endParaRPr lang="en-US" altLang="en-US"/>
          </a:p>
        </p:txBody>
      </p:sp>
    </p:spTree>
    <p:extLst>
      <p:ext uri="{BB962C8B-B14F-4D97-AF65-F5344CB8AC3E}">
        <p14:creationId xmlns:p14="http://schemas.microsoft.com/office/powerpoint/2010/main" val="1439938235"/>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29524</TotalTime>
  <Words>1225</Words>
  <Application>Microsoft Office PowerPoint</Application>
  <PresentationFormat>On-screen Show (4:3)</PresentationFormat>
  <Paragraphs>253</Paragraphs>
  <Slides>17</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MS Gothic</vt:lpstr>
      <vt:lpstr>ＭＳ Ｐゴシック</vt:lpstr>
      <vt:lpstr>Arial</vt:lpstr>
      <vt:lpstr>Arial1</vt:lpstr>
      <vt:lpstr>Calibri</vt:lpstr>
      <vt:lpstr>Helvetica</vt:lpstr>
      <vt:lpstr>Monotype Sorts</vt:lpstr>
      <vt:lpstr>Times New Roman</vt:lpstr>
      <vt:lpstr>Times New Roman1</vt:lpstr>
      <vt:lpstr>Office Theme</vt:lpstr>
      <vt:lpstr>802.24 Vertical Applications TAG</vt:lpstr>
      <vt:lpstr>802.24 Overview</vt:lpstr>
      <vt:lpstr>Agenda – 802.24-18-001r1</vt:lpstr>
      <vt:lpstr>Guidelines for IEEE-SA Meetings</vt:lpstr>
      <vt:lpstr>Participation in IEEE 802 Meetings</vt:lpstr>
      <vt:lpstr>Administration</vt:lpstr>
      <vt:lpstr>Monday: 802.24 TAG</vt:lpstr>
      <vt:lpstr>Tuesday 802.24.1</vt:lpstr>
      <vt:lpstr>ITU and Radio Regulatory Items</vt:lpstr>
      <vt:lpstr>Liaison Input from IIC on Energy Forum</vt:lpstr>
      <vt:lpstr>Report  ITU-R  SM.2351-2</vt:lpstr>
      <vt:lpstr>New Liaison – IEEE PES</vt:lpstr>
      <vt:lpstr>Contribution</vt:lpstr>
      <vt:lpstr>Wednesday 802.24.1 Smart Grid TG</vt:lpstr>
      <vt:lpstr>TSN Utility Use Cases</vt:lpstr>
      <vt:lpstr>Next Steps developing white paper</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445</cp:revision>
  <cp:lastPrinted>1998-02-10T13:28:06Z</cp:lastPrinted>
  <dcterms:created xsi:type="dcterms:W3CDTF">2015-05-13T21:49:41Z</dcterms:created>
  <dcterms:modified xsi:type="dcterms:W3CDTF">2018-01-16T01:25:17Z</dcterms:modified>
</cp:coreProperties>
</file>