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394" r:id="rId3"/>
    <p:sldId id="285" r:id="rId4"/>
    <p:sldId id="270" r:id="rId5"/>
    <p:sldId id="325" r:id="rId6"/>
    <p:sldId id="342" r:id="rId7"/>
    <p:sldId id="384" r:id="rId8"/>
    <p:sldId id="412" r:id="rId9"/>
    <p:sldId id="411" r:id="rId10"/>
    <p:sldId id="390" r:id="rId11"/>
    <p:sldId id="396" r:id="rId12"/>
    <p:sldId id="398" r:id="rId13"/>
    <p:sldId id="413" r:id="rId14"/>
    <p:sldId id="399" r:id="rId15"/>
    <p:sldId id="400" r:id="rId16"/>
    <p:sldId id="414" r:id="rId17"/>
    <p:sldId id="415" r:id="rId18"/>
    <p:sldId id="352" r:id="rId19"/>
    <p:sldId id="393" r:id="rId20"/>
    <p:sldId id="406" r:id="rId21"/>
    <p:sldId id="391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7" autoAdjust="0"/>
    <p:restoredTop sz="94099" autoAdjust="0"/>
  </p:normalViewPr>
  <p:slideViewPr>
    <p:cSldViewPr>
      <p:cViewPr varScale="1">
        <p:scale>
          <a:sx n="110" d="100"/>
          <a:sy n="110" d="100"/>
        </p:scale>
        <p:origin x="7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24/privat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10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29-00-0000-sub-1ghz-white-paper-publishing-review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5g.ieee.org/images/files/pdf/ieee-5g-roadmap-white-pape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2017 Closing Report</a:t>
            </a:r>
          </a:p>
          <a:p>
            <a:endParaRPr lang="en-US" dirty="0"/>
          </a:p>
          <a:p>
            <a:r>
              <a:rPr lang="en-US" dirty="0"/>
              <a:t>Orlando, FL,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 (Nov 2017 Updates)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Monitor the LPWAN IG in 802.15 to see where it goes (and links to IETF)</a:t>
            </a:r>
          </a:p>
          <a:p>
            <a:pPr lvl="1"/>
            <a:r>
              <a:rPr lang="en-US" dirty="0"/>
              <a:t>Starting SG – amendment to 802.15.4, utilizing pieces for LPWAN</a:t>
            </a:r>
          </a:p>
          <a:p>
            <a:pPr lvl="1"/>
            <a:r>
              <a:rPr lang="en-US" dirty="0"/>
              <a:t>Develop an 802-based alternative to proprietary LPWAN’s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Applying new bands and channel plans</a:t>
            </a:r>
          </a:p>
          <a:p>
            <a:pPr lvl="1"/>
            <a:r>
              <a:rPr lang="en-US" dirty="0"/>
              <a:t>802.15.4u and 802.15.4v completed. Add bands in various regions for existing 802.15.4 PHYs commonly used in smart grid.</a:t>
            </a:r>
          </a:p>
          <a:p>
            <a:r>
              <a:rPr lang="en-US" dirty="0"/>
              <a:t>IG on OFDM – </a:t>
            </a:r>
          </a:p>
          <a:p>
            <a:pPr lvl="1"/>
            <a:r>
              <a:rPr lang="en-US" dirty="0"/>
              <a:t>Will result in a new amendment for 802.15.4: Filling the blanks in the OFDM PHY.  PAR in March, TG meeting in March/May. 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Action: Late 2018: Plan update of first smart grid white paper to address latest amendments of 802.15.4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838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7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(not present)</a:t>
            </a:r>
          </a:p>
          <a:p>
            <a:pPr lvl="1"/>
            <a:endParaRPr lang="en-US" dirty="0"/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Request to explore liaison with Wi-Fi Alliance IoT Group. 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Action Wael – draft a formal liaison statement with areas of collaboration and exchange.</a:t>
            </a:r>
          </a:p>
          <a:p>
            <a:pPr lvl="2"/>
            <a:r>
              <a:rPr lang="en-US" dirty="0"/>
              <a:t>Suggested: IoT Market Segment Task Group</a:t>
            </a:r>
          </a:p>
          <a:p>
            <a:pPr lvl="2"/>
            <a:r>
              <a:rPr lang="en-US" dirty="0"/>
              <a:t>Challenges – information exchange will need to be cleared of default confidentiality of WFA documents.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4F28-09EB-4622-B2C1-6BBAFB04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Private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4112-5460-47DC-9608-17BAA43CB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Drafts and other documents provided under liaison agreements are available here for use by 802.24 members:</a:t>
            </a:r>
          </a:p>
          <a:p>
            <a:pPr lvl="1"/>
            <a:r>
              <a:rPr lang="en-US" sz="2400" dirty="0">
                <a:hlinkClick r:id="rId2"/>
              </a:rPr>
              <a:t>http://grouper.ieee.org/groups/802/24/private/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P2413 draft is currently available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access credentials, please contact the 802.24 Chair or Vice-chair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D7F08-7529-4F8F-8201-2FCB65E4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C35E6A-1FCF-488A-A348-68081F291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07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P2413 Liaison Report and Draft Review</a:t>
            </a:r>
          </a:p>
          <a:p>
            <a:pPr lvl="1"/>
            <a:r>
              <a:rPr lang="en-US" dirty="0"/>
              <a:t>Ludwig Winkel</a:t>
            </a:r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pPr lvl="1"/>
            <a:r>
              <a:rPr lang="en-US" dirty="0"/>
              <a:t>Contributions towards IoT White Paper</a:t>
            </a:r>
          </a:p>
          <a:p>
            <a:r>
              <a:rPr lang="en-US" dirty="0"/>
              <a:t>Wi-Fi Alliance IoT Use Case Document Review</a:t>
            </a:r>
          </a:p>
          <a:p>
            <a:pPr lvl="1"/>
            <a:r>
              <a:rPr lang="en-US" dirty="0"/>
              <a:t>Pending establishment of liaison</a:t>
            </a:r>
          </a:p>
          <a:p>
            <a:r>
              <a:rPr lang="en-US" dirty="0"/>
              <a:t>Chris intends </a:t>
            </a:r>
            <a:r>
              <a:rPr lang="en-US"/>
              <a:t>to submit proposal for a 802.24.2 </a:t>
            </a:r>
            <a:r>
              <a:rPr lang="en-US" dirty="0"/>
              <a:t>IoT Tutorial </a:t>
            </a:r>
            <a:r>
              <a:rPr lang="en-US"/>
              <a:t>in March 2018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4614862"/>
          </a:xfrm>
        </p:spPr>
        <p:txBody>
          <a:bodyPr/>
          <a:lstStyle/>
          <a:p>
            <a:r>
              <a:rPr lang="en-US" dirty="0"/>
              <a:t>Wednesday </a:t>
            </a:r>
            <a:br>
              <a:rPr lang="en-US" dirty="0"/>
            </a:br>
            <a:r>
              <a:rPr lang="en-US" dirty="0"/>
              <a:t>802.24 / 802.19</a:t>
            </a:r>
            <a:br>
              <a:rPr lang="en-US" dirty="0"/>
            </a:br>
            <a:r>
              <a:rPr lang="en-US" dirty="0"/>
              <a:t>Joint Session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05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F35EF0-9FF3-45D1-A281-FAF96FD35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802.15.4g and 802.11ah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9F71A7-DDA6-449C-8A47-11C7E7AF6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Review and discuss document 19-17-0087r2</a:t>
            </a:r>
          </a:p>
          <a:p>
            <a:endParaRPr lang="en-US" dirty="0"/>
          </a:p>
          <a:p>
            <a:r>
              <a:rPr lang="en-US" dirty="0"/>
              <a:t>Simulation scenario shows impact of 802.11ah on 802.15.4g operation. Suggestion that a coexistence mechanism may be needed</a:t>
            </a:r>
          </a:p>
          <a:p>
            <a:r>
              <a:rPr lang="en-US" dirty="0"/>
              <a:t>Follow up meetings in 802.19 will investigate. Results may lead to updating of 802.24’s Sub-1GHz white paper.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6B649-76A0-452C-B9F3-27007266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1204E-1926-4E42-AE6C-0D1F5952D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821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4614862"/>
          </a:xfrm>
        </p:spPr>
        <p:txBody>
          <a:bodyPr/>
          <a:lstStyle/>
          <a:p>
            <a:r>
              <a:rPr lang="en-US" dirty="0"/>
              <a:t>Wednesday </a:t>
            </a:r>
            <a:br>
              <a:rPr lang="en-US" dirty="0"/>
            </a:br>
            <a:r>
              <a:rPr lang="en-US" dirty="0"/>
              <a:t>802.24.1 Smart Grid TG</a:t>
            </a:r>
            <a:br>
              <a:rPr lang="en-US" dirty="0"/>
            </a:br>
            <a:r>
              <a:rPr lang="en-US" dirty="0"/>
              <a:t>802.1 TSN </a:t>
            </a:r>
            <a:br>
              <a:rPr lang="en-US" dirty="0"/>
            </a:br>
            <a:r>
              <a:rPr lang="en-US" dirty="0"/>
              <a:t>Joint Working Session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Update on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77200" cy="52863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Notes from July:</a:t>
            </a:r>
          </a:p>
          <a:p>
            <a:pPr lvl="1"/>
            <a:r>
              <a:rPr lang="en-US" dirty="0"/>
              <a:t>Leads for developing text contributions:</a:t>
            </a:r>
          </a:p>
          <a:p>
            <a:pPr lvl="2"/>
            <a:r>
              <a:rPr lang="en-US" dirty="0"/>
              <a:t>Janos Farkas – section on “Describe how TSN works”</a:t>
            </a:r>
          </a:p>
          <a:p>
            <a:pPr lvl="2"/>
            <a:r>
              <a:rPr lang="en-US" dirty="0" err="1"/>
              <a:t>Maik</a:t>
            </a:r>
            <a:r>
              <a:rPr lang="en-US" dirty="0"/>
              <a:t> Seewald – section on “Understand IEC 61850 activities and relationships”</a:t>
            </a:r>
          </a:p>
          <a:p>
            <a:pPr lvl="2"/>
            <a:r>
              <a:rPr lang="en-US" dirty="0"/>
              <a:t>Karl Weber – section on DER and stabilizing networks with reactive power control.</a:t>
            </a:r>
          </a:p>
          <a:p>
            <a:pPr lvl="2"/>
            <a:r>
              <a:rPr lang="en-US" dirty="0"/>
              <a:t>Rodney Cummings – “how TSN features make use of time sync protocols”</a:t>
            </a:r>
          </a:p>
          <a:p>
            <a:endParaRPr lang="en-US" dirty="0"/>
          </a:p>
          <a:p>
            <a:r>
              <a:rPr lang="en-US" dirty="0"/>
              <a:t>Updated version after initial merge of Norm Finn contribution</a:t>
            </a:r>
          </a:p>
          <a:p>
            <a:pPr lvl="1"/>
            <a:r>
              <a:rPr lang="en-US" dirty="0">
                <a:hlinkClick r:id="rId2"/>
              </a:rPr>
              <a:t>802.24-17-0006r10</a:t>
            </a:r>
            <a:endParaRPr lang="en-US" dirty="0"/>
          </a:p>
          <a:p>
            <a:pPr lvl="1"/>
            <a:r>
              <a:rPr lang="en-US" dirty="0"/>
              <a:t>Norm’s text in purple   </a:t>
            </a:r>
          </a:p>
          <a:p>
            <a:pPr lvl="2"/>
            <a:r>
              <a:rPr lang="en-US" dirty="0"/>
              <a:t>“How it works”, “Appendix 1 – Standards Summary”</a:t>
            </a:r>
          </a:p>
          <a:p>
            <a:pPr lvl="1"/>
            <a:r>
              <a:rPr lang="en-US" dirty="0" err="1"/>
              <a:t>Maik’s</a:t>
            </a:r>
            <a:r>
              <a:rPr lang="en-US" dirty="0"/>
              <a:t> text contribution re-inserted</a:t>
            </a:r>
          </a:p>
          <a:p>
            <a:pPr lvl="1"/>
            <a:r>
              <a:rPr lang="en-US" dirty="0"/>
              <a:t>Challenge is reducing excellent content to more manageable size for this white paper.</a:t>
            </a: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9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55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24-17-0024-01-0000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</a:p>
          <a:p>
            <a:pPr lvl="1"/>
            <a:r>
              <a:rPr lang="en-US" altLang="en-US" dirty="0"/>
              <a:t>Tuesday PM2		24.2	</a:t>
            </a:r>
          </a:p>
          <a:p>
            <a:pPr lvl="1"/>
            <a:r>
              <a:rPr lang="en-US" altLang="en-US" dirty="0"/>
              <a:t>Wednesday PM2		24.1          </a:t>
            </a:r>
            <a:r>
              <a:rPr lang="en-US" altLang="en-US" dirty="0">
                <a:highlight>
                  <a:srgbClr val="FFFF00"/>
                </a:highlight>
              </a:rPr>
              <a:t>4:00 with 802.19, 5:00 802.1 TSN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Continue merging and condensing content from Norm Finn</a:t>
            </a:r>
          </a:p>
          <a:p>
            <a:pPr lvl="1"/>
            <a:r>
              <a:rPr lang="en-US" dirty="0"/>
              <a:t>Merge content related to time synchronization</a:t>
            </a:r>
          </a:p>
          <a:p>
            <a:pPr lvl="1"/>
            <a:endParaRPr lang="en-US" dirty="0"/>
          </a:p>
          <a:p>
            <a:r>
              <a:rPr lang="en-US" dirty="0"/>
              <a:t>Other text contributions from 802.1 TSN?</a:t>
            </a:r>
          </a:p>
          <a:p>
            <a:pPr lvl="1"/>
            <a:r>
              <a:rPr lang="en-US" dirty="0"/>
              <a:t>Document contribution from Rodney Cummings possible</a:t>
            </a:r>
          </a:p>
          <a:p>
            <a:endParaRPr lang="en-US" dirty="0"/>
          </a:p>
          <a:p>
            <a:r>
              <a:rPr lang="en-US" dirty="0"/>
              <a:t>Review IETF </a:t>
            </a:r>
            <a:r>
              <a:rPr lang="en-US" dirty="0" err="1"/>
              <a:t>DetNet</a:t>
            </a:r>
            <a:r>
              <a:rPr lang="en-US" dirty="0"/>
              <a:t> use cases – incorporate others as appropriate</a:t>
            </a:r>
          </a:p>
          <a:p>
            <a:endParaRPr lang="en-US" dirty="0"/>
          </a:p>
          <a:p>
            <a:r>
              <a:rPr lang="en-US" dirty="0"/>
              <a:t>Teleconference in January</a:t>
            </a:r>
          </a:p>
          <a:p>
            <a:pPr lvl="1"/>
            <a:r>
              <a:rPr lang="en-US" dirty="0"/>
              <a:t>January Interim not all-802. </a:t>
            </a:r>
          </a:p>
          <a:p>
            <a:pPr lvl="1"/>
            <a:r>
              <a:rPr lang="en-US" dirty="0"/>
              <a:t>Another updating cycle before March plenary?</a:t>
            </a:r>
          </a:p>
          <a:p>
            <a:pPr lvl="1"/>
            <a:r>
              <a:rPr lang="en-US" dirty="0"/>
              <a:t>802.1 interim is Jan 22-26. </a:t>
            </a:r>
          </a:p>
          <a:p>
            <a:pPr lvl="1"/>
            <a:r>
              <a:rPr lang="en-US" dirty="0"/>
              <a:t>Plan on call week of Jan 29 (follow up and announce on reflect)</a:t>
            </a:r>
          </a:p>
          <a:p>
            <a:pPr lvl="1"/>
            <a:r>
              <a:rPr lang="en-US" dirty="0"/>
              <a:t>Avoid Tuesday and Thursday mid-day EST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39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267200"/>
          </a:xfrm>
        </p:spPr>
        <p:txBody>
          <a:bodyPr>
            <a:normAutofit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Plan TSN teleconference</a:t>
            </a:r>
          </a:p>
          <a:p>
            <a:pPr lvl="1"/>
            <a:r>
              <a:rPr lang="en-US" dirty="0"/>
              <a:t>Forward reviewed Sub-1GHz white paper for publishing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>
                <a:solidFill>
                  <a:srgbClr val="7030A0"/>
                </a:solidFill>
              </a:rPr>
              <a:t>Agenda – 802.24-17-0024r1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331AD75-292F-4033-948B-DCDD03468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13854"/>
              </p:ext>
            </p:extLst>
          </p:nvPr>
        </p:nvGraphicFramePr>
        <p:xfrm>
          <a:off x="685800" y="762000"/>
          <a:ext cx="7696199" cy="5562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267">
                  <a:extLst>
                    <a:ext uri="{9D8B030D-6E8A-4147-A177-3AD203B41FA5}">
                      <a16:colId xmlns:a16="http://schemas.microsoft.com/office/drawing/2014/main" val="1865218241"/>
                    </a:ext>
                  </a:extLst>
                </a:gridCol>
                <a:gridCol w="5023510">
                  <a:extLst>
                    <a:ext uri="{9D8B030D-6E8A-4147-A177-3AD203B41FA5}">
                      <a16:colId xmlns:a16="http://schemas.microsoft.com/office/drawing/2014/main" val="2922939977"/>
                    </a:ext>
                  </a:extLst>
                </a:gridCol>
                <a:gridCol w="1025968">
                  <a:extLst>
                    <a:ext uri="{9D8B030D-6E8A-4147-A177-3AD203B41FA5}">
                      <a16:colId xmlns:a16="http://schemas.microsoft.com/office/drawing/2014/main" val="2260574383"/>
                    </a:ext>
                  </a:extLst>
                </a:gridCol>
                <a:gridCol w="474187">
                  <a:extLst>
                    <a:ext uri="{9D8B030D-6E8A-4147-A177-3AD203B41FA5}">
                      <a16:colId xmlns:a16="http://schemas.microsoft.com/office/drawing/2014/main" val="711965713"/>
                    </a:ext>
                  </a:extLst>
                </a:gridCol>
                <a:gridCol w="586267">
                  <a:extLst>
                    <a:ext uri="{9D8B030D-6E8A-4147-A177-3AD203B41FA5}">
                      <a16:colId xmlns:a16="http://schemas.microsoft.com/office/drawing/2014/main" val="3721309586"/>
                    </a:ext>
                  </a:extLst>
                </a:gridCol>
              </a:tblGrid>
              <a:tr h="1868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Monday PM2 session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10470682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061433128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Review of Agenda / Approval of Agenda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20005839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Approve September TAG minutes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4:10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4074941031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4:15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985719421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802.24.1 Smart Grid Task Group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4:20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386539788"/>
                  </a:ext>
                </a:extLst>
              </a:tr>
              <a:tr h="3468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ITU and regulatory items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Godfrey/Holcomb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4:20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901791601"/>
                  </a:ext>
                </a:extLst>
              </a:tr>
              <a:tr h="3468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IEEE Smart Grid Technical Activities Committee - Smart Grid Meter Survey and other activities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4:35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150685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Release SGIP PAP2 Wireless Matrix  24-17-0004-06-sgtg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4:50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46251380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Review IEEE Edits of  sub-1GHz white paper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44540519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Review and editing contributions on TSN White Paper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5:15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961571614"/>
                  </a:ext>
                </a:extLst>
              </a:tr>
              <a:tr h="2219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1.11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Recess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5:45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317449480"/>
                  </a:ext>
                </a:extLst>
              </a:tr>
              <a:tr h="221976"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293225551"/>
                  </a:ext>
                </a:extLst>
              </a:tr>
              <a:tr h="1868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Tuesday PM2 session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738907939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Call to Order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DiMinico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385247973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802.24.2 IoT Task Group business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DiMinico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248857773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802.24.2 Liaison Coordinator's Report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Diab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547234342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Update and Review of P2413 Draft (deferred from July)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Winkel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4:30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4131230468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Status and Review of IoT white paper development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DiMinico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5:15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479784579"/>
                  </a:ext>
                </a:extLst>
              </a:tr>
              <a:tr h="2034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2.6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Recess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DiMinico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5:45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010665018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542584847"/>
                  </a:ext>
                </a:extLst>
              </a:tr>
              <a:tr h="1942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Wednesday PM2 session First hour with 802.19, 2nd hour with 802.1 TSN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1952033042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Call to Order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046257663"/>
                  </a:ext>
                </a:extLst>
              </a:tr>
              <a:tr h="3468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Joint meeting with 802.19 on 802.11ah and 802.15.4g (SUN) coexistence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 / Shellhammer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2997039116"/>
                  </a:ext>
                </a:extLst>
              </a:tr>
              <a:tr h="3468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Godfrey / Farkos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5:00 PM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212656434"/>
                  </a:ext>
                </a:extLst>
              </a:tr>
              <a:tr h="1849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Recess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6:00 PM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7514" marR="7514" marT="7514" marB="0" anchor="b"/>
                </a:tc>
                <a:extLst>
                  <a:ext uri="{0D108BD9-81ED-4DB2-BD59-A6C34878D82A}">
                    <a16:rowId xmlns:a16="http://schemas.microsoft.com/office/drawing/2014/main" val="3426176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Approved September minutes</a:t>
            </a:r>
          </a:p>
          <a:p>
            <a:pPr lvl="1"/>
            <a:r>
              <a:rPr lang="en-US" dirty="0"/>
              <a:t>24-17-0027r0 </a:t>
            </a:r>
          </a:p>
          <a:p>
            <a:pPr lvl="1"/>
            <a:r>
              <a:rPr lang="en-US" dirty="0"/>
              <a:t>Unanimous Consent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July / September:</a:t>
            </a:r>
          </a:p>
          <a:p>
            <a:pPr lvl="1"/>
            <a:r>
              <a:rPr lang="en-US" dirty="0"/>
              <a:t>Plan TSN teleconference (October)</a:t>
            </a:r>
          </a:p>
          <a:p>
            <a:pPr lvl="2"/>
            <a:r>
              <a:rPr lang="en-US" dirty="0"/>
              <a:t>Did not happen – pick up at this meeting</a:t>
            </a:r>
          </a:p>
          <a:p>
            <a:pPr lvl="1"/>
            <a:r>
              <a:rPr lang="en-US" dirty="0"/>
              <a:t>Coordinate with Wael on Wi-Fi Alliance Liaison</a:t>
            </a:r>
          </a:p>
          <a:p>
            <a:pPr lvl="2"/>
            <a:r>
              <a:rPr lang="en-US" dirty="0"/>
              <a:t>Review IoT MSTG Use Case Document (Henry Chiarelli)</a:t>
            </a:r>
          </a:p>
          <a:p>
            <a:pPr lvl="1"/>
            <a:r>
              <a:rPr lang="en-US" dirty="0"/>
              <a:t>Set up Private Area for exchanging documents under Liaison (done)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802.24-17-0004r6</a:t>
            </a:r>
          </a:p>
          <a:p>
            <a:pPr lvl="1"/>
            <a:r>
              <a:rPr lang="en-US" dirty="0"/>
              <a:t>Pinged 802.11 last week for spectrum efficiency values </a:t>
            </a:r>
          </a:p>
          <a:p>
            <a:pPr lvl="2"/>
            <a:r>
              <a:rPr lang="en-US" dirty="0"/>
              <a:t>Osama will review with 802.11ax group</a:t>
            </a:r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output will provide update for 802 standards</a:t>
            </a:r>
          </a:p>
          <a:p>
            <a:pPr lvl="1"/>
            <a:r>
              <a:rPr lang="en-US" dirty="0"/>
              <a:t>Other standards’ contributors may provide additional updates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SEPA/SGIP update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Membership (established by SEPA)</a:t>
            </a:r>
          </a:p>
          <a:p>
            <a:pPr lvl="1"/>
            <a:r>
              <a:rPr lang="en-US" dirty="0"/>
              <a:t>Tim Godfrey	EPRI</a:t>
            </a:r>
          </a:p>
          <a:p>
            <a:pPr lvl="1"/>
            <a:r>
              <a:rPr lang="en-US" dirty="0"/>
              <a:t>Ron Cunningham AEP</a:t>
            </a:r>
          </a:p>
          <a:p>
            <a:pPr lvl="1"/>
            <a:r>
              <a:rPr lang="en-US" dirty="0"/>
              <a:t>Doug Gray	TCS</a:t>
            </a:r>
          </a:p>
          <a:p>
            <a:pPr lvl="1"/>
            <a:r>
              <a:rPr lang="en-US" dirty="0"/>
              <a:t>Bill Godwin Duke Energy</a:t>
            </a:r>
          </a:p>
          <a:p>
            <a:pPr lvl="1"/>
            <a:r>
              <a:rPr lang="en-US" dirty="0"/>
              <a:t>Matt Gilmore </a:t>
            </a:r>
            <a:r>
              <a:rPr lang="en-US" dirty="0" err="1"/>
              <a:t>Itron</a:t>
            </a:r>
            <a:endParaRPr lang="en-US" dirty="0"/>
          </a:p>
          <a:p>
            <a:pPr lvl="1"/>
            <a:r>
              <a:rPr lang="en-US" dirty="0"/>
              <a:t>Gerald Gray EPRI</a:t>
            </a:r>
          </a:p>
          <a:p>
            <a:pPr lvl="1"/>
            <a:endParaRPr lang="en-US" dirty="0"/>
          </a:p>
          <a:p>
            <a:r>
              <a:rPr lang="en-US" dirty="0"/>
              <a:t>Planning first call next week, Nov 13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2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69508-926C-482E-BF70-883545FA7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Publishing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C8F5E-F3DF-431A-8233-BF1EB2602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IEEE staff (Catherine Berger) has edited our final draft and provided proposed revisions</a:t>
            </a:r>
          </a:p>
          <a:p>
            <a:endParaRPr lang="en-US" dirty="0"/>
          </a:p>
          <a:p>
            <a:pPr lvl="1"/>
            <a:r>
              <a:rPr lang="en-US" dirty="0"/>
              <a:t>24-16-0036-00-0000-sub-1-ghz-white-paper_TAGreview1</a:t>
            </a:r>
          </a:p>
          <a:p>
            <a:pPr lvl="1"/>
            <a:r>
              <a:rPr lang="en-US" dirty="0"/>
              <a:t>Posted as </a:t>
            </a:r>
            <a:r>
              <a:rPr lang="en-US" dirty="0">
                <a:hlinkClick r:id="rId2"/>
              </a:rPr>
              <a:t>24-17-0029r0</a:t>
            </a:r>
            <a:endParaRPr lang="en-US" dirty="0"/>
          </a:p>
          <a:p>
            <a:endParaRPr lang="en-US" dirty="0"/>
          </a:p>
          <a:p>
            <a:r>
              <a:rPr lang="en-US" dirty="0"/>
              <a:t>TAG action: Review and approve</a:t>
            </a:r>
          </a:p>
          <a:p>
            <a:pPr lvl="1"/>
            <a:r>
              <a:rPr lang="en-US" dirty="0"/>
              <a:t>Edited version in 24-16-0036-01-0000-sub-1-ghz-white-paper_TAGreview1</a:t>
            </a:r>
          </a:p>
          <a:p>
            <a:pPr lvl="1"/>
            <a:r>
              <a:rPr lang="en-US" dirty="0"/>
              <a:t>Final version after review to be sent back via Jonathan Goldberg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DA795-4F50-407B-AC20-DC6BB675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3F4284-198C-4B71-A23C-1E7CE72CE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78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E543-1FEB-4795-901C-4153E320E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802.11 AANI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4656B-4B36-4900-B25C-A8238E9C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Discussion in 802.11 AANI SC</a:t>
            </a:r>
          </a:p>
          <a:p>
            <a:pPr lvl="1"/>
            <a:r>
              <a:rPr lang="en-US" dirty="0"/>
              <a:t>Advanced Access Network Interface Standing Committee</a:t>
            </a:r>
          </a:p>
          <a:p>
            <a:r>
              <a:rPr lang="en-US" dirty="0"/>
              <a:t>Response to IEEE 5G white paper</a:t>
            </a:r>
          </a:p>
          <a:p>
            <a:pPr lvl="1"/>
            <a:r>
              <a:rPr lang="en-US" dirty="0">
                <a:hlinkClick r:id="rId2"/>
              </a:rPr>
              <a:t>https://5g.ieee.org/images/files/pdf/ieee-5g-roadmap-white-paper.pdf</a:t>
            </a:r>
            <a:endParaRPr lang="en-US" dirty="0"/>
          </a:p>
          <a:p>
            <a:pPr lvl="1"/>
            <a:r>
              <a:rPr lang="en-US" dirty="0"/>
              <a:t>AANI wants to generate a response</a:t>
            </a:r>
          </a:p>
          <a:p>
            <a:r>
              <a:rPr lang="en-US" dirty="0"/>
              <a:t>Key question:</a:t>
            </a:r>
          </a:p>
          <a:p>
            <a:pPr lvl="1"/>
            <a:r>
              <a:rPr lang="en-US" dirty="0"/>
              <a:t>Is 802.11 (and more broadly IEEE 802) going to be more than a “component” of future networks that are controlled by 3GPP?</a:t>
            </a:r>
          </a:p>
          <a:p>
            <a:pPr lvl="1"/>
            <a:endParaRPr lang="en-US" dirty="0"/>
          </a:p>
          <a:p>
            <a:r>
              <a:rPr lang="en-US" dirty="0"/>
              <a:t>Would 802.24 participants like to contribute (assuming 802.11 also contributes) if an all-802 response and white paper content is requested? </a:t>
            </a:r>
          </a:p>
          <a:p>
            <a:pPr lvl="1"/>
            <a:r>
              <a:rPr lang="en-US" dirty="0"/>
              <a:t>No objection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5F5B1-C84C-40EA-8603-3239D24B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5585D-DB54-4184-810C-E88CF3A6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21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25768</TotalTime>
  <Words>1296</Words>
  <Application>Microsoft Office PowerPoint</Application>
  <PresentationFormat>On-screen Show (4:3)</PresentationFormat>
  <Paragraphs>328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</vt:lpstr>
      <vt:lpstr>802.24 Overview</vt:lpstr>
      <vt:lpstr>Agenda – 802.24-17-0024r1</vt:lpstr>
      <vt:lpstr>Monday: 802.24 TAG</vt:lpstr>
      <vt:lpstr>Monday 802.24.1</vt:lpstr>
      <vt:lpstr>Finalize PAP2 Wireless Matrix</vt:lpstr>
      <vt:lpstr>SEPA/SGIP update WG</vt:lpstr>
      <vt:lpstr>Sub 1 GHz Publishing</vt:lpstr>
      <vt:lpstr>802.11 AANI SC</vt:lpstr>
      <vt:lpstr>Future plans (Nov 2017 Updates)</vt:lpstr>
      <vt:lpstr>Tuesday 802.24.2 IoT TG</vt:lpstr>
      <vt:lpstr>Tuesday: 802.24.2</vt:lpstr>
      <vt:lpstr>802.24 Private Area</vt:lpstr>
      <vt:lpstr>802.24.2</vt:lpstr>
      <vt:lpstr>802.24.2</vt:lpstr>
      <vt:lpstr>Wednesday  802.24 / 802.19 Joint Session </vt:lpstr>
      <vt:lpstr>Coexistence 802.15.4g and 802.11ah</vt:lpstr>
      <vt:lpstr>Wednesday  802.24.1 Smart Grid TG 802.1 TSN  Joint Working Session </vt:lpstr>
      <vt:lpstr>Update on TSN white paper</vt:lpstr>
      <vt:lpstr>Next Steps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440</cp:revision>
  <cp:lastPrinted>1998-02-10T13:28:06Z</cp:lastPrinted>
  <dcterms:created xsi:type="dcterms:W3CDTF">2015-05-13T21:49:41Z</dcterms:created>
  <dcterms:modified xsi:type="dcterms:W3CDTF">2017-11-09T21:04:40Z</dcterms:modified>
</cp:coreProperties>
</file>