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8" r:id="rId2"/>
    <p:sldId id="394" r:id="rId3"/>
    <p:sldId id="285" r:id="rId4"/>
    <p:sldId id="408" r:id="rId5"/>
    <p:sldId id="409" r:id="rId6"/>
    <p:sldId id="259" r:id="rId7"/>
    <p:sldId id="270" r:id="rId8"/>
    <p:sldId id="383" r:id="rId9"/>
    <p:sldId id="325" r:id="rId10"/>
    <p:sldId id="283" r:id="rId11"/>
    <p:sldId id="395" r:id="rId12"/>
    <p:sldId id="342" r:id="rId13"/>
    <p:sldId id="384" r:id="rId14"/>
    <p:sldId id="362" r:id="rId15"/>
    <p:sldId id="412" r:id="rId16"/>
    <p:sldId id="411" r:id="rId17"/>
    <p:sldId id="410" r:id="rId18"/>
    <p:sldId id="404" r:id="rId19"/>
    <p:sldId id="392" r:id="rId20"/>
    <p:sldId id="388" r:id="rId21"/>
    <p:sldId id="405" r:id="rId22"/>
    <p:sldId id="387" r:id="rId23"/>
    <p:sldId id="390" r:id="rId24"/>
    <p:sldId id="396" r:id="rId25"/>
    <p:sldId id="398" r:id="rId26"/>
    <p:sldId id="413" r:id="rId27"/>
    <p:sldId id="399" r:id="rId28"/>
    <p:sldId id="400" r:id="rId29"/>
    <p:sldId id="352" r:id="rId30"/>
    <p:sldId id="393" r:id="rId31"/>
    <p:sldId id="406" r:id="rId32"/>
    <p:sldId id="391"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17" autoAdjust="0"/>
    <p:restoredTop sz="94099" autoAdjust="0"/>
  </p:normalViewPr>
  <p:slideViewPr>
    <p:cSldViewPr>
      <p:cViewPr varScale="1">
        <p:scale>
          <a:sx n="110" d="100"/>
          <a:sy n="110" d="100"/>
        </p:scale>
        <p:origin x="726" y="108"/>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218555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802.24-17-0025r2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7/24-17-0029-00-0000-sub-1ghz-white-paper-publishing-review.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5g.ieee.org/images/files/pdf/ieee-5g-roadmap-white-paper.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7/24-17-0006-09-sgtg-tsn-utility-applications-white-paper.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grouper.ieee.org/groups/802/24/privat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24/dcn/17/24-17-0006-10-sgtg-tsn-utility-applications-white-paper.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2017 Meeting</a:t>
            </a:r>
          </a:p>
          <a:p>
            <a:endParaRPr lang="en-US" dirty="0"/>
          </a:p>
          <a:p>
            <a:r>
              <a:rPr lang="en-US" dirty="0"/>
              <a:t>Orlando, FL,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fontScale="70000" lnSpcReduction="20000"/>
          </a:bodyPr>
          <a:lstStyle/>
          <a:p>
            <a:pPr lvl="1"/>
            <a:endParaRPr lang="en-US" dirty="0"/>
          </a:p>
          <a:p>
            <a:r>
              <a:rPr lang="en-US" dirty="0"/>
              <a:t>From September: FCC NOI 17-104.</a:t>
            </a:r>
          </a:p>
          <a:p>
            <a:pPr lvl="1"/>
            <a:r>
              <a:rPr lang="en-US" dirty="0"/>
              <a:t>FCC stated goal is to  promote flexible use of spectrum</a:t>
            </a:r>
          </a:p>
          <a:p>
            <a:pPr lvl="1"/>
            <a:r>
              <a:rPr lang="en-US" dirty="0"/>
              <a:t>Part of subject bands may be in use by utilities for smart grid applications now</a:t>
            </a:r>
          </a:p>
          <a:p>
            <a:pPr lvl="1"/>
            <a:r>
              <a:rPr lang="en-US" dirty="0"/>
              <a:t>Input requested: participate in 802.18 to shape 802 response</a:t>
            </a:r>
          </a:p>
          <a:p>
            <a:pPr lvl="1"/>
            <a:endParaRPr lang="en-US" dirty="0"/>
          </a:p>
          <a:p>
            <a:r>
              <a:rPr lang="en-US" dirty="0"/>
              <a:t>Any follow-up action for 802.24?</a:t>
            </a:r>
          </a:p>
          <a:p>
            <a:pPr lvl="1"/>
            <a:r>
              <a:rPr lang="en-US" dirty="0"/>
              <a:t>NOI for 3.6 is past now. 802.18 made an FCC submission. </a:t>
            </a:r>
          </a:p>
          <a:p>
            <a:pPr lvl="1"/>
            <a:r>
              <a:rPr lang="en-US" dirty="0"/>
              <a:t>We need to hear from 802.18 – what is the scope and intent of our contribution? </a:t>
            </a:r>
          </a:p>
          <a:p>
            <a:pPr lvl="1"/>
            <a:r>
              <a:rPr lang="en-US" dirty="0"/>
              <a:t>Separate filings from 802.11 and 802.15</a:t>
            </a:r>
          </a:p>
          <a:p>
            <a:pPr lvl="1"/>
            <a:r>
              <a:rPr lang="en-US" dirty="0"/>
              <a:t>No action required from 802.24</a:t>
            </a:r>
          </a:p>
          <a:p>
            <a:pPr lvl="1"/>
            <a:r>
              <a:rPr lang="en-US" dirty="0"/>
              <a:t>Follow up on 802.18 engagement in FCC TAC Technical Advisory Committee</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lvl="1" indent="0">
              <a:buNone/>
            </a:pPr>
            <a:r>
              <a:rPr lang="en-US" dirty="0"/>
              <a:t>IEEE Smart Grid Technical Activities Committee</a:t>
            </a:r>
          </a:p>
        </p:txBody>
      </p:sp>
      <p:sp>
        <p:nvSpPr>
          <p:cNvPr id="3" name="Content Placeholder 2"/>
          <p:cNvSpPr>
            <a:spLocks noGrp="1"/>
          </p:cNvSpPr>
          <p:nvPr>
            <p:ph idx="1"/>
          </p:nvPr>
        </p:nvSpPr>
        <p:spPr>
          <a:xfrm>
            <a:off x="685800" y="1981200"/>
            <a:ext cx="7772400" cy="4201929"/>
          </a:xfrm>
        </p:spPr>
        <p:txBody>
          <a:bodyPr>
            <a:normAutofit fontScale="55000" lnSpcReduction="20000"/>
          </a:bodyPr>
          <a:lstStyle/>
          <a:p>
            <a:pPr marL="514350" indent="-457200"/>
            <a:r>
              <a:rPr lang="en-US" dirty="0"/>
              <a:t>Purpose:</a:t>
            </a:r>
          </a:p>
          <a:p>
            <a:pPr marL="914400" lvl="1" indent="-457200"/>
            <a:r>
              <a:rPr lang="en-US" dirty="0"/>
              <a:t>“Within the IEEE Smart Grid Technical Activities  Committee, we are writing a White paper on smart metering. The focus of this white paper will be on the deployed </a:t>
            </a:r>
            <a:r>
              <a:rPr lang="en-US" dirty="0" err="1"/>
              <a:t>comms</a:t>
            </a:r>
            <a:r>
              <a:rPr lang="en-US" dirty="0"/>
              <a:t> standards, from power line, to wireless cellular to meshed networking to whatever…”</a:t>
            </a:r>
          </a:p>
          <a:p>
            <a:pPr marL="514350" indent="-457200"/>
            <a:r>
              <a:rPr lang="en-US" dirty="0"/>
              <a:t>Ongoing calls series on two activities:</a:t>
            </a:r>
          </a:p>
          <a:p>
            <a:pPr marL="914400" lvl="1" indent="-457200"/>
            <a:r>
              <a:rPr lang="en-US" dirty="0"/>
              <a:t>Smart Meter Survey</a:t>
            </a:r>
          </a:p>
          <a:p>
            <a:pPr marL="914400" lvl="1" indent="-457200"/>
            <a:r>
              <a:rPr lang="en-US" dirty="0"/>
              <a:t>White Paper</a:t>
            </a:r>
          </a:p>
          <a:p>
            <a:pPr marL="514350" indent="-457200"/>
            <a:r>
              <a:rPr lang="en-US" dirty="0"/>
              <a:t>New chair: Satish Saini </a:t>
            </a:r>
          </a:p>
          <a:p>
            <a:pPr marL="914400" lvl="1" indent="-457200"/>
            <a:r>
              <a:rPr lang="en-US" dirty="0"/>
              <a:t>Program Manager at Hydro One</a:t>
            </a:r>
          </a:p>
          <a:p>
            <a:pPr marL="1257300" lvl="2" indent="-457200"/>
            <a:endParaRPr lang="en-US" dirty="0"/>
          </a:p>
          <a:p>
            <a:pPr marL="514350" indent="-457200"/>
            <a:r>
              <a:rPr lang="en-US" dirty="0"/>
              <a:t>Opportunities for TAG to engage?</a:t>
            </a:r>
          </a:p>
          <a:p>
            <a:pPr marL="914400" lvl="1" indent="-457200"/>
            <a:r>
              <a:rPr lang="en-US" dirty="0"/>
              <a:t>Contribute to survey?</a:t>
            </a:r>
          </a:p>
          <a:p>
            <a:pPr marL="914400" lvl="1" indent="-457200"/>
            <a:r>
              <a:rPr lang="en-US" dirty="0"/>
              <a:t>Contribute to White Paper? </a:t>
            </a:r>
          </a:p>
          <a:p>
            <a:pPr marL="914400" lvl="1" indent="-457200"/>
            <a:endParaRPr lang="en-US" dirty="0"/>
          </a:p>
          <a:p>
            <a:pPr marL="514350" indent="-457200"/>
            <a:r>
              <a:rPr lang="en-US" dirty="0"/>
              <a:t>No interest in pursuing</a:t>
            </a:r>
          </a:p>
          <a:p>
            <a:pPr marL="914400" lvl="1" indent="-457200"/>
            <a:endParaRPr lang="en-US" dirty="0"/>
          </a:p>
          <a:p>
            <a:pPr marL="457200" lvl="1"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973445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Finalize PAP2 Wireless Matrix</a:t>
            </a:r>
          </a:p>
        </p:txBody>
      </p:sp>
      <p:sp>
        <p:nvSpPr>
          <p:cNvPr id="3" name="Content Placeholder 2"/>
          <p:cNvSpPr>
            <a:spLocks noGrp="1"/>
          </p:cNvSpPr>
          <p:nvPr>
            <p:ph idx="1"/>
          </p:nvPr>
        </p:nvSpPr>
        <p:spPr>
          <a:xfrm>
            <a:off x="685800" y="1676401"/>
            <a:ext cx="7772400" cy="4799012"/>
          </a:xfrm>
        </p:spPr>
        <p:txBody>
          <a:bodyPr>
            <a:normAutofit fontScale="92500" lnSpcReduction="20000"/>
          </a:bodyPr>
          <a:lstStyle/>
          <a:p>
            <a:r>
              <a:rPr lang="en-US" dirty="0"/>
              <a:t>Current Status:</a:t>
            </a:r>
          </a:p>
          <a:p>
            <a:pPr lvl="1"/>
            <a:r>
              <a:rPr lang="en-US" dirty="0"/>
              <a:t>Latest version 802.24-17-0004r6</a:t>
            </a:r>
          </a:p>
          <a:p>
            <a:pPr lvl="1"/>
            <a:r>
              <a:rPr lang="en-US" dirty="0"/>
              <a:t>Pinged 802.11 last week for spectrum efficiency values </a:t>
            </a:r>
          </a:p>
          <a:p>
            <a:pPr lvl="2"/>
            <a:r>
              <a:rPr lang="en-US" dirty="0"/>
              <a:t>Osama will review with 802.11ax group</a:t>
            </a:r>
          </a:p>
          <a:p>
            <a:pPr lvl="1"/>
            <a:endParaRPr lang="en-US" dirty="0"/>
          </a:p>
          <a:p>
            <a:r>
              <a:rPr lang="en-US" dirty="0"/>
              <a:t>SEPA/SGIP Study Group has been formed for Matrix update</a:t>
            </a:r>
          </a:p>
          <a:p>
            <a:pPr lvl="1"/>
            <a:r>
              <a:rPr lang="en-US" dirty="0"/>
              <a:t>802.24 output will provide update for 802 standards</a:t>
            </a:r>
          </a:p>
          <a:p>
            <a:pPr lvl="1"/>
            <a:r>
              <a:rPr lang="en-US" dirty="0"/>
              <a:t>Other standards’ contributors may provide additional updates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141825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SEPA/SGIP update WG</a:t>
            </a:r>
          </a:p>
        </p:txBody>
      </p:sp>
      <p:sp>
        <p:nvSpPr>
          <p:cNvPr id="3" name="Content Placeholder 2"/>
          <p:cNvSpPr>
            <a:spLocks noGrp="1"/>
          </p:cNvSpPr>
          <p:nvPr>
            <p:ph idx="1"/>
          </p:nvPr>
        </p:nvSpPr>
        <p:spPr>
          <a:xfrm>
            <a:off x="685800" y="1752600"/>
            <a:ext cx="7772400" cy="4343400"/>
          </a:xfrm>
        </p:spPr>
        <p:txBody>
          <a:bodyPr>
            <a:normAutofit fontScale="92500" lnSpcReduction="10000"/>
          </a:bodyPr>
          <a:lstStyle/>
          <a:p>
            <a:r>
              <a:rPr lang="en-US" dirty="0"/>
              <a:t>Membership (established by SEPA)</a:t>
            </a:r>
          </a:p>
          <a:p>
            <a:pPr lvl="1"/>
            <a:r>
              <a:rPr lang="en-US" dirty="0"/>
              <a:t>Tim Godfrey	EPRI</a:t>
            </a:r>
          </a:p>
          <a:p>
            <a:pPr lvl="1"/>
            <a:r>
              <a:rPr lang="en-US" dirty="0"/>
              <a:t>Ron Cunningham AEP</a:t>
            </a:r>
          </a:p>
          <a:p>
            <a:pPr lvl="1"/>
            <a:r>
              <a:rPr lang="en-US" dirty="0"/>
              <a:t>Doug Gray	TCS</a:t>
            </a:r>
          </a:p>
          <a:p>
            <a:pPr lvl="1"/>
            <a:r>
              <a:rPr lang="en-US" dirty="0"/>
              <a:t>Bill Godwin Duke Energy</a:t>
            </a:r>
          </a:p>
          <a:p>
            <a:pPr lvl="1"/>
            <a:r>
              <a:rPr lang="en-US" dirty="0"/>
              <a:t>Matt Gilmore </a:t>
            </a:r>
            <a:r>
              <a:rPr lang="en-US" dirty="0" err="1"/>
              <a:t>Itron</a:t>
            </a:r>
            <a:endParaRPr lang="en-US" dirty="0"/>
          </a:p>
          <a:p>
            <a:pPr lvl="1"/>
            <a:r>
              <a:rPr lang="en-US" dirty="0"/>
              <a:t>Gerald Gray EPRI</a:t>
            </a:r>
          </a:p>
          <a:p>
            <a:pPr lvl="1"/>
            <a:endParaRPr lang="en-US" dirty="0"/>
          </a:p>
          <a:p>
            <a:r>
              <a:rPr lang="en-US" dirty="0"/>
              <a:t>Planning first call next week, Nov 13</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600129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Publicizing White Paper Releases</a:t>
            </a:r>
          </a:p>
        </p:txBody>
      </p:sp>
      <p:sp>
        <p:nvSpPr>
          <p:cNvPr id="3" name="Content Placeholder 2"/>
          <p:cNvSpPr>
            <a:spLocks noGrp="1"/>
          </p:cNvSpPr>
          <p:nvPr>
            <p:ph idx="1"/>
          </p:nvPr>
        </p:nvSpPr>
        <p:spPr/>
        <p:txBody>
          <a:bodyPr>
            <a:normAutofit/>
          </a:bodyPr>
          <a:lstStyle/>
          <a:p>
            <a:r>
              <a:rPr lang="en-US" dirty="0"/>
              <a:t>Procedure for back end of white papers established in July:</a:t>
            </a:r>
          </a:p>
          <a:p>
            <a:pPr lvl="2"/>
            <a:r>
              <a:rPr lang="en-US" dirty="0"/>
              <a:t>Share white papers directly with Jonathan.</a:t>
            </a:r>
          </a:p>
          <a:p>
            <a:pPr lvl="2"/>
            <a:r>
              <a:rPr lang="en-US" dirty="0"/>
              <a:t>Request IEEE-SA Marketing, social media, Newsletters, </a:t>
            </a:r>
          </a:p>
          <a:p>
            <a:pPr lvl="2"/>
            <a:endParaRPr lang="en-US" dirty="0"/>
          </a:p>
          <a:p>
            <a:r>
              <a:rPr lang="en-US" dirty="0"/>
              <a:t>In process – releasing of Sub-1GHz White Paper</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737731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69508-926C-482E-BF70-883545FA74C5}"/>
              </a:ext>
            </a:extLst>
          </p:cNvPr>
          <p:cNvSpPr>
            <a:spLocks noGrp="1"/>
          </p:cNvSpPr>
          <p:nvPr>
            <p:ph type="title"/>
          </p:nvPr>
        </p:nvSpPr>
        <p:spPr/>
        <p:txBody>
          <a:bodyPr/>
          <a:lstStyle/>
          <a:p>
            <a:r>
              <a:rPr lang="en-US" dirty="0"/>
              <a:t>Sub 1 GHz Publishing</a:t>
            </a:r>
          </a:p>
        </p:txBody>
      </p:sp>
      <p:sp>
        <p:nvSpPr>
          <p:cNvPr id="3" name="Content Placeholder 2">
            <a:extLst>
              <a:ext uri="{FF2B5EF4-FFF2-40B4-BE49-F238E27FC236}">
                <a16:creationId xmlns:a16="http://schemas.microsoft.com/office/drawing/2014/main" id="{550C8F5E-F3DF-431A-8233-BF1EB2602CF0}"/>
              </a:ext>
            </a:extLst>
          </p:cNvPr>
          <p:cNvSpPr>
            <a:spLocks noGrp="1"/>
          </p:cNvSpPr>
          <p:nvPr>
            <p:ph idx="1"/>
          </p:nvPr>
        </p:nvSpPr>
        <p:spPr/>
        <p:txBody>
          <a:bodyPr>
            <a:normAutofit fontScale="85000" lnSpcReduction="10000"/>
          </a:bodyPr>
          <a:lstStyle/>
          <a:p>
            <a:r>
              <a:rPr lang="en-US" dirty="0"/>
              <a:t>IEEE staff (Catherine Berger) has edited our final draft and provided proposed revisions</a:t>
            </a:r>
          </a:p>
          <a:p>
            <a:endParaRPr lang="en-US" dirty="0"/>
          </a:p>
          <a:p>
            <a:pPr lvl="1"/>
            <a:r>
              <a:rPr lang="en-US" dirty="0"/>
              <a:t>24-16-0036-00-0000-sub-1-ghz-white-paper_TAGreview1</a:t>
            </a:r>
          </a:p>
          <a:p>
            <a:pPr lvl="1"/>
            <a:r>
              <a:rPr lang="en-US" dirty="0"/>
              <a:t>Posted as </a:t>
            </a:r>
            <a:r>
              <a:rPr lang="en-US" dirty="0">
                <a:hlinkClick r:id="rId2"/>
              </a:rPr>
              <a:t>24-17-0029r0</a:t>
            </a:r>
            <a:endParaRPr lang="en-US" dirty="0"/>
          </a:p>
          <a:p>
            <a:endParaRPr lang="en-US" dirty="0"/>
          </a:p>
          <a:p>
            <a:r>
              <a:rPr lang="en-US" dirty="0"/>
              <a:t>TAG action: Review and approve</a:t>
            </a:r>
          </a:p>
          <a:p>
            <a:pPr lvl="1"/>
            <a:r>
              <a:rPr lang="en-US" dirty="0"/>
              <a:t>Edited version in 24-16-0036-01-0000-sub-1-ghz-white-paper_TAGreview1</a:t>
            </a:r>
          </a:p>
          <a:p>
            <a:pPr lvl="1"/>
            <a:endParaRPr lang="en-US" dirty="0"/>
          </a:p>
        </p:txBody>
      </p:sp>
      <p:sp>
        <p:nvSpPr>
          <p:cNvPr id="4" name="Footer Placeholder 3">
            <a:extLst>
              <a:ext uri="{FF2B5EF4-FFF2-40B4-BE49-F238E27FC236}">
                <a16:creationId xmlns:a16="http://schemas.microsoft.com/office/drawing/2014/main" id="{1BBDA795-4F50-407B-AC20-DC6BB6757D1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53F4284-198C-4B71-A23C-1E7CE72CEBA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569781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AE543-1FEB-4795-901C-4153E320EABC}"/>
              </a:ext>
            </a:extLst>
          </p:cNvPr>
          <p:cNvSpPr>
            <a:spLocks noGrp="1"/>
          </p:cNvSpPr>
          <p:nvPr>
            <p:ph type="title"/>
          </p:nvPr>
        </p:nvSpPr>
        <p:spPr>
          <a:xfrm>
            <a:off x="685800" y="685800"/>
            <a:ext cx="7772400" cy="762000"/>
          </a:xfrm>
        </p:spPr>
        <p:txBody>
          <a:bodyPr/>
          <a:lstStyle/>
          <a:p>
            <a:r>
              <a:rPr lang="en-US" dirty="0"/>
              <a:t>802.11 AANI SC</a:t>
            </a:r>
          </a:p>
        </p:txBody>
      </p:sp>
      <p:sp>
        <p:nvSpPr>
          <p:cNvPr id="3" name="Content Placeholder 2">
            <a:extLst>
              <a:ext uri="{FF2B5EF4-FFF2-40B4-BE49-F238E27FC236}">
                <a16:creationId xmlns:a16="http://schemas.microsoft.com/office/drawing/2014/main" id="{BB64656B-4B36-4900-B25C-A8238E9CDADD}"/>
              </a:ext>
            </a:extLst>
          </p:cNvPr>
          <p:cNvSpPr>
            <a:spLocks noGrp="1"/>
          </p:cNvSpPr>
          <p:nvPr>
            <p:ph idx="1"/>
          </p:nvPr>
        </p:nvSpPr>
        <p:spPr>
          <a:xfrm>
            <a:off x="685800" y="1752600"/>
            <a:ext cx="7772400" cy="4343400"/>
          </a:xfrm>
        </p:spPr>
        <p:txBody>
          <a:bodyPr>
            <a:normAutofit fontScale="62500" lnSpcReduction="20000"/>
          </a:bodyPr>
          <a:lstStyle/>
          <a:p>
            <a:r>
              <a:rPr lang="en-US" dirty="0"/>
              <a:t>Discussion in 802.11 AANI SC</a:t>
            </a:r>
          </a:p>
          <a:p>
            <a:pPr lvl="1"/>
            <a:r>
              <a:rPr lang="en-US" dirty="0"/>
              <a:t>Advanced Access Network Interface Standing Committee</a:t>
            </a:r>
          </a:p>
          <a:p>
            <a:r>
              <a:rPr lang="en-US" dirty="0"/>
              <a:t>Response to IEEE 5G white paper</a:t>
            </a:r>
          </a:p>
          <a:p>
            <a:pPr lvl="1"/>
            <a:r>
              <a:rPr lang="en-US" dirty="0">
                <a:hlinkClick r:id="rId2"/>
              </a:rPr>
              <a:t>https://5g.ieee.org/images/files/pdf/ieee-5g-roadmap-white-paper.pdf</a:t>
            </a:r>
            <a:endParaRPr lang="en-US" dirty="0"/>
          </a:p>
          <a:p>
            <a:pPr lvl="1"/>
            <a:r>
              <a:rPr lang="en-US" dirty="0"/>
              <a:t>AANI wants to generate a response</a:t>
            </a:r>
          </a:p>
          <a:p>
            <a:r>
              <a:rPr lang="en-US" dirty="0"/>
              <a:t>Key question:</a:t>
            </a:r>
          </a:p>
          <a:p>
            <a:pPr lvl="1"/>
            <a:r>
              <a:rPr lang="en-US" dirty="0"/>
              <a:t>Is 802.11 (and more broadly IEEE 802) going to be more than a “component” of future networks that are controlled by 3GPP?</a:t>
            </a:r>
          </a:p>
          <a:p>
            <a:pPr lvl="1"/>
            <a:endParaRPr lang="en-US" dirty="0"/>
          </a:p>
          <a:p>
            <a:r>
              <a:rPr lang="en-US" dirty="0"/>
              <a:t>Would 802.24 participants like to contribute (assuming 802.11 also contributes) if an all-802 response and white paper content is requested? </a:t>
            </a:r>
          </a:p>
          <a:p>
            <a:pPr lvl="1"/>
            <a:r>
              <a:rPr lang="en-US" dirty="0"/>
              <a:t>No objection</a:t>
            </a:r>
          </a:p>
        </p:txBody>
      </p:sp>
      <p:sp>
        <p:nvSpPr>
          <p:cNvPr id="4" name="Footer Placeholder 3">
            <a:extLst>
              <a:ext uri="{FF2B5EF4-FFF2-40B4-BE49-F238E27FC236}">
                <a16:creationId xmlns:a16="http://schemas.microsoft.com/office/drawing/2014/main" id="{0D95F5B1-C84C-40EA-8603-3239D24B901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0E5585D-DB54-4184-810C-E88CF3A6D35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560214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a:t>TSN white paper</a:t>
            </a:r>
          </a:p>
        </p:txBody>
      </p:sp>
      <p:sp>
        <p:nvSpPr>
          <p:cNvPr id="3" name="Content Placeholder 2"/>
          <p:cNvSpPr>
            <a:spLocks noGrp="1"/>
          </p:cNvSpPr>
          <p:nvPr>
            <p:ph idx="1"/>
          </p:nvPr>
        </p:nvSpPr>
        <p:spPr>
          <a:xfrm>
            <a:off x="685800" y="1143000"/>
            <a:ext cx="8077200" cy="5438775"/>
          </a:xfrm>
        </p:spPr>
        <p:txBody>
          <a:bodyPr>
            <a:normAutofit/>
          </a:bodyPr>
          <a:lstStyle/>
          <a:p>
            <a:endParaRPr lang="en-US" dirty="0"/>
          </a:p>
          <a:p>
            <a:r>
              <a:rPr lang="en-US" dirty="0"/>
              <a:t>Version after initial merge of Norm Finn contribution</a:t>
            </a:r>
          </a:p>
          <a:p>
            <a:pPr lvl="1"/>
            <a:r>
              <a:rPr lang="en-US" dirty="0">
                <a:hlinkClick r:id="rId2"/>
              </a:rPr>
              <a:t>802.24-17-0006r9</a:t>
            </a:r>
            <a:endParaRPr lang="en-US" dirty="0"/>
          </a:p>
          <a:p>
            <a:pPr lvl="1"/>
            <a:r>
              <a:rPr lang="en-US" dirty="0"/>
              <a:t>Norm’s text in purple</a:t>
            </a:r>
          </a:p>
          <a:p>
            <a:pPr lvl="1"/>
            <a:r>
              <a:rPr lang="en-US" dirty="0"/>
              <a:t>Challenge is reducing excellent content to more manageable size for this white paper.</a:t>
            </a:r>
          </a:p>
          <a:p>
            <a:endParaRPr lang="en-US" dirty="0">
              <a:solidFill>
                <a:schemeClr val="accent6">
                  <a:lumMod val="50000"/>
                </a:schemeClr>
              </a:solidFill>
            </a:endParaRPr>
          </a:p>
          <a:p>
            <a:r>
              <a:rPr lang="en-US" sz="2800" dirty="0"/>
              <a:t>Volunteer for document Editor?</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815103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Utility Use Cases</a:t>
            </a:r>
          </a:p>
        </p:txBody>
      </p:sp>
      <p:sp>
        <p:nvSpPr>
          <p:cNvPr id="3" name="Content Placeholder 2"/>
          <p:cNvSpPr>
            <a:spLocks noGrp="1"/>
          </p:cNvSpPr>
          <p:nvPr>
            <p:ph idx="1"/>
          </p:nvPr>
        </p:nvSpPr>
        <p:spPr/>
        <p:txBody>
          <a:bodyPr>
            <a:normAutofit/>
          </a:bodyPr>
          <a:lstStyle/>
          <a:p>
            <a:r>
              <a:rPr lang="en-US" dirty="0"/>
              <a:t>Preparation for Wednesday Joint Meeting with 802.1</a:t>
            </a:r>
          </a:p>
          <a:p>
            <a:endParaRPr lang="en-US" dirty="0"/>
          </a:p>
          <a:p>
            <a:r>
              <a:rPr lang="en-US" dirty="0"/>
              <a:t>Further editing of first section describing utility use cases</a:t>
            </a:r>
          </a:p>
          <a:p>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825530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p:txBody>
          <a:bodyPr/>
          <a:lstStyle/>
          <a:p>
            <a:r>
              <a:rPr lang="en-US" dirty="0"/>
              <a:t>At plenary meetings – review upcoming needs and opportunities for 802.24 projects.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55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34 Voting Members</a:t>
            </a:r>
          </a:p>
          <a:p>
            <a:pPr marL="342900" lvl="1" indent="-342900">
              <a:buFontTx/>
              <a:buChar char="•"/>
            </a:pPr>
            <a:r>
              <a:rPr lang="en-US" altLang="en-US" dirty="0"/>
              <a:t>Agenda: 	</a:t>
            </a:r>
            <a:r>
              <a:rPr lang="en-US" dirty="0"/>
              <a:t>24-17-0024-01-0000</a:t>
            </a:r>
            <a:endParaRPr lang="en-US" altLang="en-US" dirty="0"/>
          </a:p>
          <a:p>
            <a:r>
              <a:rPr lang="en-US" altLang="en-US" dirty="0"/>
              <a:t>Meetings for the Week</a:t>
            </a:r>
          </a:p>
          <a:p>
            <a:pPr lvl="1"/>
            <a:r>
              <a:rPr lang="en-US" altLang="en-US" dirty="0"/>
              <a:t>Monday PM2		24.1	</a:t>
            </a:r>
          </a:p>
          <a:p>
            <a:pPr lvl="1"/>
            <a:r>
              <a:rPr lang="en-US" altLang="en-US" dirty="0"/>
              <a:t>Tuesday PM2		24.2	</a:t>
            </a:r>
          </a:p>
          <a:p>
            <a:pPr lvl="1"/>
            <a:r>
              <a:rPr lang="en-US" altLang="en-US" dirty="0"/>
              <a:t>Wednesday PM2		24.1          </a:t>
            </a:r>
            <a:r>
              <a:rPr lang="en-US" altLang="en-US" dirty="0">
                <a:highlight>
                  <a:srgbClr val="FFFF00"/>
                </a:highlight>
              </a:rPr>
              <a:t>4:00 with 802.19, 5:00 802.1 TSN</a:t>
            </a: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(.1)</a:t>
            </a:r>
          </a:p>
        </p:txBody>
      </p:sp>
      <p:sp>
        <p:nvSpPr>
          <p:cNvPr id="3" name="Content Placeholder 2"/>
          <p:cNvSpPr>
            <a:spLocks noGrp="1"/>
          </p:cNvSpPr>
          <p:nvPr>
            <p:ph idx="1"/>
          </p:nvPr>
        </p:nvSpPr>
        <p:spPr>
          <a:xfrm>
            <a:off x="685800" y="2057400"/>
            <a:ext cx="7772400" cy="4038600"/>
          </a:xfrm>
        </p:spPr>
        <p:txBody>
          <a:bodyPr>
            <a:normAutofit/>
          </a:bodyPr>
          <a:lstStyle/>
          <a:p>
            <a:r>
              <a:rPr lang="en-US" dirty="0"/>
              <a:t>Are there any new utility industry activities or organizations that could benefit from a liaison to 802.24?</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106688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r>
              <a:rPr lang="en-US" dirty="0"/>
              <a:t>Discuss in Tuesday session of 802.24.2</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550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Still in proposal phase	 (maybe pre-ballot in Jan 2018)</a:t>
            </a:r>
          </a:p>
          <a:p>
            <a:pPr lvl="1"/>
            <a:r>
              <a:rPr lang="en-US" dirty="0"/>
              <a:t>Develop use cases and examples of an integrated multi-802 network including 802.15</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September Notes:</a:t>
            </a:r>
          </a:p>
          <a:p>
            <a:pPr lvl="2"/>
            <a:r>
              <a:rPr lang="en-US" dirty="0"/>
              <a:t>EC approval to go to </a:t>
            </a:r>
            <a:r>
              <a:rPr lang="en-US" dirty="0" err="1"/>
              <a:t>RevCom</a:t>
            </a:r>
            <a:r>
              <a:rPr lang="en-US" dirty="0"/>
              <a:t>. </a:t>
            </a:r>
          </a:p>
          <a:p>
            <a:pPr lvl="2"/>
            <a:r>
              <a:rPr lang="en-US" dirty="0"/>
              <a:t>May be useful for dynamic radio management identified by utilities as import for future network deployments</a:t>
            </a:r>
          </a:p>
          <a:p>
            <a:pPr lvl="2"/>
            <a:r>
              <a:rPr lang="en-US" dirty="0"/>
              <a:t>4s resource management is defined, but now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47500" lnSpcReduction="20000"/>
          </a:bodyPr>
          <a:lstStyle/>
          <a:p>
            <a:r>
              <a:rPr lang="en-US" dirty="0"/>
              <a:t>Monitor the LPWAN IG in 802.15 to see where it goes (and links to IETF)</a:t>
            </a:r>
          </a:p>
          <a:p>
            <a:pPr lvl="1"/>
            <a:r>
              <a:rPr lang="en-US" dirty="0"/>
              <a:t>Starting SG – amendment to 802.15.4, utilizing pieces for LPWAN</a:t>
            </a:r>
          </a:p>
          <a:p>
            <a:pPr lvl="1"/>
            <a:r>
              <a:rPr lang="en-US" dirty="0"/>
              <a:t>An 802-based alternative to proprietary LPWAN’s</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r>
              <a:rPr lang="en-US" dirty="0"/>
              <a:t>IG on OFDM – </a:t>
            </a:r>
          </a:p>
          <a:p>
            <a:pPr lvl="1"/>
            <a:r>
              <a:rPr lang="en-US" dirty="0"/>
              <a:t>Amendment for 802.15.4: Filling the blanks in the OFDM PHY.  PAR in March, TG meeting in March/May.  </a:t>
            </a:r>
          </a:p>
          <a:p>
            <a:pPr lvl="1"/>
            <a:endParaRPr lang="en-US" dirty="0"/>
          </a:p>
          <a:p>
            <a:r>
              <a:rPr lang="en-US" dirty="0"/>
              <a:t>Action:</a:t>
            </a:r>
          </a:p>
          <a:p>
            <a:pPr lvl="1"/>
            <a:r>
              <a:rPr lang="en-US" dirty="0"/>
              <a:t>Late 2018: Plan update of first white paper to address latest amendments of 802.15.4</a:t>
            </a:r>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p>
        </p:txBody>
      </p:sp>
      <p:sp>
        <p:nvSpPr>
          <p:cNvPr id="3" name="Content Placeholder 2"/>
          <p:cNvSpPr>
            <a:spLocks noGrp="1"/>
          </p:cNvSpPr>
          <p:nvPr>
            <p:ph idx="1"/>
          </p:nvPr>
        </p:nvSpPr>
        <p:spPr/>
        <p:txBody>
          <a:bodyPr>
            <a:normAutofit fontScale="70000" lnSpcReduction="20000"/>
          </a:bodyPr>
          <a:lstStyle/>
          <a:p>
            <a:r>
              <a:rPr lang="en-US" dirty="0"/>
              <a:t>802.24.2 Liaison Coordinator's Report</a:t>
            </a:r>
          </a:p>
          <a:p>
            <a:pPr lvl="1"/>
            <a:r>
              <a:rPr lang="en-US" kern="1200" dirty="0">
                <a:solidFill>
                  <a:schemeClr val="tx1"/>
                </a:solidFill>
                <a:effectLst/>
                <a:latin typeface="+mn-lt"/>
                <a:ea typeface="+mn-ea"/>
                <a:cs typeface="+mn-cs"/>
              </a:rPr>
              <a:t>Wael </a:t>
            </a:r>
            <a:r>
              <a:rPr lang="en-US" kern="1200" dirty="0" err="1">
                <a:solidFill>
                  <a:schemeClr val="tx1"/>
                </a:solidFill>
                <a:effectLst/>
                <a:latin typeface="+mn-lt"/>
                <a:ea typeface="+mn-ea"/>
                <a:cs typeface="+mn-cs"/>
              </a:rPr>
              <a:t>Diab</a:t>
            </a:r>
            <a:endParaRPr lang="en-US" kern="1200" dirty="0">
              <a:solidFill>
                <a:schemeClr val="tx1"/>
              </a:solidFill>
              <a:effectLst/>
              <a:latin typeface="+mn-lt"/>
              <a:ea typeface="+mn-ea"/>
              <a:cs typeface="+mn-cs"/>
            </a:endParaRPr>
          </a:p>
          <a:p>
            <a:pPr lvl="1"/>
            <a:endParaRPr lang="en-US" dirty="0"/>
          </a:p>
          <a:p>
            <a:pPr lvl="2"/>
            <a:endParaRPr lang="en-US" dirty="0">
              <a:effectLst/>
            </a:endParaRPr>
          </a:p>
          <a:p>
            <a:pPr rtl="0" eaLnBrk="1" fontAlgn="base" hangingPunct="1"/>
            <a:r>
              <a:rPr lang="en-US" sz="3200" kern="1200" dirty="0">
                <a:solidFill>
                  <a:schemeClr val="tx1"/>
                </a:solidFill>
                <a:effectLst/>
                <a:latin typeface="+mn-lt"/>
                <a:ea typeface="+mn-ea"/>
                <a:cs typeface="+mn-cs"/>
              </a:rPr>
              <a:t>IIC Liaison Report</a:t>
            </a: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Any new liaison requests</a:t>
            </a:r>
          </a:p>
          <a:p>
            <a:pPr lvl="1"/>
            <a:r>
              <a:rPr lang="en-US" dirty="0"/>
              <a:t>Request to explore liaison with Wi-Fi Alliance IoT Group. </a:t>
            </a:r>
          </a:p>
          <a:p>
            <a:pPr lvl="1"/>
            <a:r>
              <a:rPr lang="en-US" dirty="0"/>
              <a:t>802.24 will initiate the liaison request</a:t>
            </a:r>
          </a:p>
          <a:p>
            <a:pPr lvl="2"/>
            <a:r>
              <a:rPr lang="en-US" dirty="0"/>
              <a:t>Action Wael – draft a formal liaison statement with areas of collaboration and exchange.</a:t>
            </a:r>
          </a:p>
          <a:p>
            <a:pPr lvl="2"/>
            <a:r>
              <a:rPr lang="en-US" dirty="0"/>
              <a:t>Suggested: IoT Market Segment Task Group</a:t>
            </a:r>
          </a:p>
          <a:p>
            <a:pPr lvl="2"/>
            <a:r>
              <a:rPr lang="en-US" dirty="0"/>
              <a:t>Challenges – information exchange will need to be cleared of default confidentiality of WFA documents.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04F28-09EB-4622-B2C1-6BBAFB044F11}"/>
              </a:ext>
            </a:extLst>
          </p:cNvPr>
          <p:cNvSpPr>
            <a:spLocks noGrp="1"/>
          </p:cNvSpPr>
          <p:nvPr>
            <p:ph type="title"/>
          </p:nvPr>
        </p:nvSpPr>
        <p:spPr/>
        <p:txBody>
          <a:bodyPr/>
          <a:lstStyle/>
          <a:p>
            <a:r>
              <a:rPr lang="en-US" dirty="0"/>
              <a:t>802.24 Private Area</a:t>
            </a:r>
          </a:p>
        </p:txBody>
      </p:sp>
      <p:sp>
        <p:nvSpPr>
          <p:cNvPr id="3" name="Content Placeholder 2">
            <a:extLst>
              <a:ext uri="{FF2B5EF4-FFF2-40B4-BE49-F238E27FC236}">
                <a16:creationId xmlns:a16="http://schemas.microsoft.com/office/drawing/2014/main" id="{3B8D4112-5460-47DC-9608-17BAA43CBCBB}"/>
              </a:ext>
            </a:extLst>
          </p:cNvPr>
          <p:cNvSpPr>
            <a:spLocks noGrp="1"/>
          </p:cNvSpPr>
          <p:nvPr>
            <p:ph idx="1"/>
          </p:nvPr>
        </p:nvSpPr>
        <p:spPr/>
        <p:txBody>
          <a:bodyPr>
            <a:normAutofit fontScale="92500"/>
          </a:bodyPr>
          <a:lstStyle/>
          <a:p>
            <a:r>
              <a:rPr lang="en-US" sz="2800" dirty="0"/>
              <a:t>Drafts and other documents provided under liaison agreements are available here:</a:t>
            </a:r>
          </a:p>
          <a:p>
            <a:pPr lvl="1"/>
            <a:r>
              <a:rPr lang="en-US" sz="2400" dirty="0">
                <a:hlinkClick r:id="rId2"/>
              </a:rPr>
              <a:t>http://grouper.ieee.org/groups/802/24/private/</a:t>
            </a:r>
            <a:endParaRPr lang="en-US" sz="2400" dirty="0"/>
          </a:p>
          <a:p>
            <a:pPr marL="0" indent="0">
              <a:buNone/>
            </a:pPr>
            <a:endParaRPr lang="en-US" dirty="0"/>
          </a:p>
          <a:p>
            <a:pPr marL="0" indent="0">
              <a:buNone/>
            </a:pPr>
            <a:r>
              <a:rPr lang="en-US" dirty="0"/>
              <a:t>The P2413 draft is currently available there</a:t>
            </a:r>
          </a:p>
          <a:p>
            <a:pPr marL="0" indent="0">
              <a:buNone/>
            </a:pPr>
            <a:endParaRPr lang="en-US" dirty="0"/>
          </a:p>
          <a:p>
            <a:r>
              <a:rPr lang="en-US" dirty="0"/>
              <a:t>For access credentials, please contact the 802.24 Chair or Vice-chair</a:t>
            </a:r>
          </a:p>
          <a:p>
            <a:endParaRPr lang="en-US" dirty="0"/>
          </a:p>
        </p:txBody>
      </p:sp>
      <p:sp>
        <p:nvSpPr>
          <p:cNvPr id="4" name="Footer Placeholder 3">
            <a:extLst>
              <a:ext uri="{FF2B5EF4-FFF2-40B4-BE49-F238E27FC236}">
                <a16:creationId xmlns:a16="http://schemas.microsoft.com/office/drawing/2014/main" id="{36FD7F08-7529-4F8F-8201-2FCB65E405D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EC35E6A-1FCF-488A-A348-68081F291D4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3156079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P2413 Liaison Report and Draft Review</a:t>
            </a:r>
          </a:p>
          <a:p>
            <a:pPr lvl="1"/>
            <a:r>
              <a:rPr lang="en-US" dirty="0"/>
              <a:t>Ludwig Winkel</a:t>
            </a:r>
          </a:p>
          <a:p>
            <a:endParaRPr lang="en-US" dirty="0"/>
          </a:p>
          <a:p>
            <a:r>
              <a:rPr lang="en-US" dirty="0"/>
              <a:t>Relationship to 24.2 IoT White Paper</a:t>
            </a:r>
          </a:p>
          <a:p>
            <a:pPr lvl="1"/>
            <a:r>
              <a:rPr lang="en-US" dirty="0"/>
              <a:t>Can be use to explain to the 802 community how 802 fits into the overall </a:t>
            </a:r>
            <a:r>
              <a:rPr lang="en-US" dirty="0" err="1"/>
              <a:t>IoT</a:t>
            </a:r>
            <a:r>
              <a:rPr lang="en-US" dirty="0"/>
              <a:t> architecture</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41811177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fontScale="92500" lnSpcReduction="10000"/>
          </a:bodyPr>
          <a:lstStyle/>
          <a:p>
            <a:r>
              <a:rPr lang="en-US" dirty="0"/>
              <a:t>Review and plan </a:t>
            </a:r>
            <a:r>
              <a:rPr lang="en-US" dirty="0" err="1"/>
              <a:t>IoT</a:t>
            </a:r>
            <a:r>
              <a:rPr lang="en-US" dirty="0"/>
              <a:t> white paper development</a:t>
            </a:r>
          </a:p>
          <a:p>
            <a:pPr lvl="1"/>
            <a:r>
              <a:rPr lang="en-US" dirty="0"/>
              <a:t>Chris </a:t>
            </a:r>
            <a:r>
              <a:rPr lang="en-US" dirty="0" err="1"/>
              <a:t>DiMinico</a:t>
            </a:r>
            <a:endParaRPr lang="en-US" dirty="0"/>
          </a:p>
          <a:p>
            <a:pPr lvl="1"/>
            <a:endParaRPr lang="en-US" dirty="0"/>
          </a:p>
          <a:p>
            <a:pPr lvl="1"/>
            <a:endParaRPr lang="en-US" dirty="0"/>
          </a:p>
          <a:p>
            <a:r>
              <a:rPr lang="en-US" dirty="0"/>
              <a:t>Discussion on IoT White Paper Draft</a:t>
            </a:r>
          </a:p>
          <a:p>
            <a:r>
              <a:rPr lang="en-US" dirty="0"/>
              <a:t>Contributions towards IoT White Paper</a:t>
            </a:r>
          </a:p>
          <a:p>
            <a:r>
              <a:rPr lang="en-US" dirty="0"/>
              <a:t>Wi-Fi Alliance IoT Use Case Document Review</a:t>
            </a:r>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4614862"/>
          </a:xfrm>
        </p:spPr>
        <p:txBody>
          <a:bodyPr/>
          <a:lstStyle/>
          <a:p>
            <a:r>
              <a:rPr lang="en-US" dirty="0"/>
              <a:t>Wednesday </a:t>
            </a:r>
            <a:br>
              <a:rPr lang="en-US" dirty="0"/>
            </a:br>
            <a:r>
              <a:rPr lang="en-US" dirty="0"/>
              <a:t>802.24.1 Smart Grid TG</a:t>
            </a:r>
            <a:br>
              <a:rPr lang="en-US" dirty="0"/>
            </a:br>
            <a:r>
              <a:rPr lang="en-US" dirty="0"/>
              <a:t>802.1 TSN </a:t>
            </a:r>
            <a:br>
              <a:rPr lang="en-US" dirty="0"/>
            </a:br>
            <a:r>
              <a:rPr lang="en-US" dirty="0"/>
              <a:t>Joint Working Session</a:t>
            </a:r>
            <a:br>
              <a:rPr lang="en-US" dirty="0"/>
            </a:b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1803650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802.24-17-0024r1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7" name="Table 6">
            <a:extLst>
              <a:ext uri="{FF2B5EF4-FFF2-40B4-BE49-F238E27FC236}">
                <a16:creationId xmlns:a16="http://schemas.microsoft.com/office/drawing/2014/main" id="{7331AD75-292F-4033-948B-DCDD03468B31}"/>
              </a:ext>
            </a:extLst>
          </p:cNvPr>
          <p:cNvGraphicFramePr>
            <a:graphicFrameLocks noGrp="1"/>
          </p:cNvGraphicFramePr>
          <p:nvPr>
            <p:extLst>
              <p:ext uri="{D42A27DB-BD31-4B8C-83A1-F6EECF244321}">
                <p14:modId xmlns:p14="http://schemas.microsoft.com/office/powerpoint/2010/main" val="3951613854"/>
              </p:ext>
            </p:extLst>
          </p:nvPr>
        </p:nvGraphicFramePr>
        <p:xfrm>
          <a:off x="685800" y="762000"/>
          <a:ext cx="7696199" cy="5562595"/>
        </p:xfrm>
        <a:graphic>
          <a:graphicData uri="http://schemas.openxmlformats.org/drawingml/2006/table">
            <a:tbl>
              <a:tblPr>
                <a:tableStyleId>{5C22544A-7EE6-4342-B048-85BDC9FD1C3A}</a:tableStyleId>
              </a:tblPr>
              <a:tblGrid>
                <a:gridCol w="586267">
                  <a:extLst>
                    <a:ext uri="{9D8B030D-6E8A-4147-A177-3AD203B41FA5}">
                      <a16:colId xmlns:a16="http://schemas.microsoft.com/office/drawing/2014/main" val="1865218241"/>
                    </a:ext>
                  </a:extLst>
                </a:gridCol>
                <a:gridCol w="5023510">
                  <a:extLst>
                    <a:ext uri="{9D8B030D-6E8A-4147-A177-3AD203B41FA5}">
                      <a16:colId xmlns:a16="http://schemas.microsoft.com/office/drawing/2014/main" val="2922939977"/>
                    </a:ext>
                  </a:extLst>
                </a:gridCol>
                <a:gridCol w="1025968">
                  <a:extLst>
                    <a:ext uri="{9D8B030D-6E8A-4147-A177-3AD203B41FA5}">
                      <a16:colId xmlns:a16="http://schemas.microsoft.com/office/drawing/2014/main" val="2260574383"/>
                    </a:ext>
                  </a:extLst>
                </a:gridCol>
                <a:gridCol w="474187">
                  <a:extLst>
                    <a:ext uri="{9D8B030D-6E8A-4147-A177-3AD203B41FA5}">
                      <a16:colId xmlns:a16="http://schemas.microsoft.com/office/drawing/2014/main" val="711965713"/>
                    </a:ext>
                  </a:extLst>
                </a:gridCol>
                <a:gridCol w="586267">
                  <a:extLst>
                    <a:ext uri="{9D8B030D-6E8A-4147-A177-3AD203B41FA5}">
                      <a16:colId xmlns:a16="http://schemas.microsoft.com/office/drawing/2014/main" val="3721309586"/>
                    </a:ext>
                  </a:extLst>
                </a:gridCol>
              </a:tblGrid>
              <a:tr h="186830">
                <a:tc>
                  <a:txBody>
                    <a:bodyPr/>
                    <a:lstStyle/>
                    <a:p>
                      <a:pPr algn="ctr" fontAlgn="t"/>
                      <a:r>
                        <a:rPr lang="en-US" sz="900" u="none" strike="noStrike">
                          <a:effectLst/>
                        </a:rPr>
                        <a:t>1</a:t>
                      </a:r>
                      <a:endParaRPr lang="en-US" sz="900" b="1" i="0" u="none" strike="noStrike">
                        <a:solidFill>
                          <a:srgbClr val="000000"/>
                        </a:solidFill>
                        <a:effectLst/>
                        <a:latin typeface="Times New Roman1"/>
                      </a:endParaRPr>
                    </a:p>
                  </a:txBody>
                  <a:tcPr marL="7514" marR="7514" marT="7514" marB="0"/>
                </a:tc>
                <a:tc>
                  <a:txBody>
                    <a:bodyPr/>
                    <a:lstStyle/>
                    <a:p>
                      <a:pPr algn="ctr" fontAlgn="b"/>
                      <a:r>
                        <a:rPr lang="en-US" sz="900" u="none" strike="noStrike">
                          <a:effectLst/>
                        </a:rPr>
                        <a:t>Monday PM2 session</a:t>
                      </a:r>
                      <a:endParaRPr lang="en-US" sz="900" b="1" i="0" u="none" strike="noStrike">
                        <a:solidFill>
                          <a:srgbClr val="000000"/>
                        </a:solidFill>
                        <a:effectLst/>
                        <a:latin typeface="Times New Roman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extLst>
                  <a:ext uri="{0D108BD9-81ED-4DB2-BD59-A6C34878D82A}">
                    <a16:rowId xmlns:a16="http://schemas.microsoft.com/office/drawing/2014/main" val="3104706829"/>
                  </a:ext>
                </a:extLst>
              </a:tr>
              <a:tr h="184980">
                <a:tc>
                  <a:txBody>
                    <a:bodyPr/>
                    <a:lstStyle/>
                    <a:p>
                      <a:pPr algn="ctr" fontAlgn="t"/>
                      <a:r>
                        <a:rPr lang="en-US" sz="900" u="none" strike="noStrike">
                          <a:effectLst/>
                        </a:rPr>
                        <a:t>1.1</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Call session to order, present “Guidelines for IEEE SA meetings”, Quorum</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5</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1061433128"/>
                  </a:ext>
                </a:extLst>
              </a:tr>
              <a:tr h="184980">
                <a:tc>
                  <a:txBody>
                    <a:bodyPr/>
                    <a:lstStyle/>
                    <a:p>
                      <a:pPr algn="ctr" fontAlgn="t"/>
                      <a:r>
                        <a:rPr lang="en-US" sz="900" u="none" strike="noStrike">
                          <a:effectLst/>
                        </a:rPr>
                        <a:t>1.2</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Review of Agenda / Approval of Agenda</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5</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200058399"/>
                  </a:ext>
                </a:extLst>
              </a:tr>
              <a:tr h="184980">
                <a:tc>
                  <a:txBody>
                    <a:bodyPr/>
                    <a:lstStyle/>
                    <a:p>
                      <a:pPr algn="ctr" fontAlgn="t"/>
                      <a:r>
                        <a:rPr lang="en-US" sz="900" u="none" strike="noStrike">
                          <a:effectLst/>
                        </a:rPr>
                        <a:t>1.3</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Approve September TAG minutes </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5</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4:10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4074941031"/>
                  </a:ext>
                </a:extLst>
              </a:tr>
              <a:tr h="184980">
                <a:tc>
                  <a:txBody>
                    <a:bodyPr/>
                    <a:lstStyle/>
                    <a:p>
                      <a:pPr algn="ctr" fontAlgn="t"/>
                      <a:r>
                        <a:rPr lang="en-US" sz="900" u="none" strike="noStrike">
                          <a:effectLst/>
                        </a:rPr>
                        <a:t>1.4</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Introduction/meeting objectives / Review action items from previous meeting</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5</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4:15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985719421"/>
                  </a:ext>
                </a:extLst>
              </a:tr>
              <a:tr h="184980">
                <a:tc>
                  <a:txBody>
                    <a:bodyPr/>
                    <a:lstStyle/>
                    <a:p>
                      <a:pPr algn="ctr" fontAlgn="t"/>
                      <a:r>
                        <a:rPr lang="en-US" sz="900" u="none" strike="noStrike">
                          <a:effectLst/>
                        </a:rPr>
                        <a:t>1.5</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802.24.1 Smart Grid Task Group </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4:20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386539788"/>
                  </a:ext>
                </a:extLst>
              </a:tr>
              <a:tr h="346899">
                <a:tc>
                  <a:txBody>
                    <a:bodyPr/>
                    <a:lstStyle/>
                    <a:p>
                      <a:pPr algn="ctr" fontAlgn="t"/>
                      <a:r>
                        <a:rPr lang="en-US" sz="900" u="none" strike="noStrike">
                          <a:effectLst/>
                        </a:rPr>
                        <a:t>1.6</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ITU and regulatory items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dirty="0">
                          <a:effectLst/>
                        </a:rPr>
                        <a:t>Godfrey/Holcomb</a:t>
                      </a:r>
                      <a:endParaRPr lang="en-US" sz="900" b="0" i="0" u="none" strike="noStrike" dirty="0">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15</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4:20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1901791601"/>
                  </a:ext>
                </a:extLst>
              </a:tr>
              <a:tr h="346899">
                <a:tc>
                  <a:txBody>
                    <a:bodyPr/>
                    <a:lstStyle/>
                    <a:p>
                      <a:pPr algn="ctr" fontAlgn="t"/>
                      <a:r>
                        <a:rPr lang="en-US" sz="900" u="none" strike="noStrike">
                          <a:effectLst/>
                        </a:rPr>
                        <a:t>1.7</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IEEE Smart Grid Technical Activities Committee - Smart Grid Meter Survey and other activities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15</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4:35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1506859"/>
                  </a:ext>
                </a:extLst>
              </a:tr>
              <a:tr h="184980">
                <a:tc>
                  <a:txBody>
                    <a:bodyPr/>
                    <a:lstStyle/>
                    <a:p>
                      <a:pPr algn="ctr" fontAlgn="t"/>
                      <a:r>
                        <a:rPr lang="en-US" sz="900" u="none" strike="noStrike">
                          <a:effectLst/>
                        </a:rPr>
                        <a:t>1.8</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Release SGIP PAP2 Wireless Matrix  24-17-0004-06-sgtg</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10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4:50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462513809"/>
                  </a:ext>
                </a:extLst>
              </a:tr>
              <a:tr h="184980">
                <a:tc>
                  <a:txBody>
                    <a:bodyPr/>
                    <a:lstStyle/>
                    <a:p>
                      <a:pPr algn="ctr" fontAlgn="t"/>
                      <a:r>
                        <a:rPr lang="en-US" sz="900" u="none" strike="noStrike">
                          <a:effectLst/>
                        </a:rPr>
                        <a:t>1.9</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Review IEEE Edits of  sub-1GHz white paper</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15</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5:00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445405199"/>
                  </a:ext>
                </a:extLst>
              </a:tr>
              <a:tr h="184980">
                <a:tc>
                  <a:txBody>
                    <a:bodyPr/>
                    <a:lstStyle/>
                    <a:p>
                      <a:pPr algn="ctr" fontAlgn="t"/>
                      <a:r>
                        <a:rPr lang="en-US" sz="900" u="none" strike="noStrike">
                          <a:effectLst/>
                        </a:rPr>
                        <a:t>1.10</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Review and editing contributions on TSN White Paper</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30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5:15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1961571614"/>
                  </a:ext>
                </a:extLst>
              </a:tr>
              <a:tr h="221976">
                <a:tc>
                  <a:txBody>
                    <a:bodyPr/>
                    <a:lstStyle/>
                    <a:p>
                      <a:pPr algn="ctr" fontAlgn="t"/>
                      <a:r>
                        <a:rPr lang="en-US" sz="900" u="none" strike="noStrike">
                          <a:effectLst/>
                        </a:rPr>
                        <a:t>1.11</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Recess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5:45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1317449480"/>
                  </a:ext>
                </a:extLst>
              </a:tr>
              <a:tr h="221976">
                <a:tc>
                  <a:txBody>
                    <a:bodyPr/>
                    <a:lstStyle/>
                    <a:p>
                      <a:pPr algn="ctr" fontAlgn="t"/>
                      <a:endParaRPr lang="en-US" sz="900" b="0" i="0" u="none" strike="noStrike">
                        <a:solidFill>
                          <a:srgbClr val="000000"/>
                        </a:solidFill>
                        <a:effectLst/>
                        <a:latin typeface="Times New Roman1"/>
                      </a:endParaRPr>
                    </a:p>
                  </a:txBody>
                  <a:tcPr marL="7514" marR="7514" marT="7514" marB="0"/>
                </a:tc>
                <a:tc>
                  <a:txBody>
                    <a:bodyPr/>
                    <a:lstStyle/>
                    <a:p>
                      <a:pPr algn="l" fontAlgn="b"/>
                      <a:endParaRPr lang="en-US" sz="900" b="0" i="0" u="none" strike="noStrike">
                        <a:solidFill>
                          <a:srgbClr val="000000"/>
                        </a:solidFill>
                        <a:effectLst/>
                        <a:latin typeface="Times New Roman1"/>
                      </a:endParaRPr>
                    </a:p>
                  </a:txBody>
                  <a:tcPr marL="7514" marR="7514" marT="7514"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endParaRPr lang="en-US" sz="900" b="0" i="0" u="none" strike="noStrike">
                        <a:solidFill>
                          <a:srgbClr val="000000"/>
                        </a:solidFill>
                        <a:effectLst/>
                        <a:latin typeface="Times New Roman1"/>
                      </a:endParaRPr>
                    </a:p>
                  </a:txBody>
                  <a:tcPr marL="7514" marR="7514" marT="7514" marB="0" anchor="b"/>
                </a:tc>
                <a:tc>
                  <a:txBody>
                    <a:bodyPr/>
                    <a:lstStyle/>
                    <a:p>
                      <a:pPr algn="l" fontAlgn="b"/>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293225551"/>
                  </a:ext>
                </a:extLst>
              </a:tr>
              <a:tr h="186830">
                <a:tc>
                  <a:txBody>
                    <a:bodyPr/>
                    <a:lstStyle/>
                    <a:p>
                      <a:pPr algn="ctr" fontAlgn="t"/>
                      <a:r>
                        <a:rPr lang="en-US" sz="900" u="none" strike="noStrike">
                          <a:effectLst/>
                        </a:rPr>
                        <a:t>2</a:t>
                      </a:r>
                      <a:endParaRPr lang="en-US" sz="900" b="1" i="0" u="none" strike="noStrike">
                        <a:solidFill>
                          <a:srgbClr val="000000"/>
                        </a:solidFill>
                        <a:effectLst/>
                        <a:latin typeface="Times New Roman1"/>
                      </a:endParaRPr>
                    </a:p>
                  </a:txBody>
                  <a:tcPr marL="7514" marR="7514" marT="7514" marB="0"/>
                </a:tc>
                <a:tc>
                  <a:txBody>
                    <a:bodyPr/>
                    <a:lstStyle/>
                    <a:p>
                      <a:pPr algn="ctr" fontAlgn="b"/>
                      <a:r>
                        <a:rPr lang="en-US" sz="900" u="none" strike="noStrike">
                          <a:effectLst/>
                        </a:rPr>
                        <a:t>Tuesday PM2 session</a:t>
                      </a:r>
                      <a:endParaRPr lang="en-US" sz="900" b="1" i="0" u="none" strike="noStrike">
                        <a:solidFill>
                          <a:srgbClr val="000000"/>
                        </a:solidFill>
                        <a:effectLst/>
                        <a:latin typeface="Times New Roman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tc>
                  <a:txBody>
                    <a:bodyPr/>
                    <a:lstStyle/>
                    <a:p>
                      <a:pPr algn="l" fontAlgn="b"/>
                      <a:endParaRPr lang="en-US" sz="800" b="0" i="0" u="none" strike="noStrike">
                        <a:solidFill>
                          <a:srgbClr val="000000"/>
                        </a:solidFill>
                        <a:effectLst/>
                        <a:latin typeface="Arial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extLst>
                  <a:ext uri="{0D108BD9-81ED-4DB2-BD59-A6C34878D82A}">
                    <a16:rowId xmlns:a16="http://schemas.microsoft.com/office/drawing/2014/main" val="738907939"/>
                  </a:ext>
                </a:extLst>
              </a:tr>
              <a:tr h="184980">
                <a:tc>
                  <a:txBody>
                    <a:bodyPr/>
                    <a:lstStyle/>
                    <a:p>
                      <a:pPr algn="ctr" fontAlgn="t"/>
                      <a:r>
                        <a:rPr lang="en-US" sz="800" u="none" strike="noStrike">
                          <a:effectLst/>
                        </a:rPr>
                        <a:t>2.1</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Call to Order</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DiMinico</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3385247973"/>
                  </a:ext>
                </a:extLst>
              </a:tr>
              <a:tr h="184980">
                <a:tc>
                  <a:txBody>
                    <a:bodyPr/>
                    <a:lstStyle/>
                    <a:p>
                      <a:pPr algn="ctr" fontAlgn="t"/>
                      <a:r>
                        <a:rPr lang="en-US" sz="800" u="none" strike="noStrike">
                          <a:effectLst/>
                        </a:rPr>
                        <a:t>2.2</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802.24.2 IoT Task Group business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DiMinico</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1248857773"/>
                  </a:ext>
                </a:extLst>
              </a:tr>
              <a:tr h="184980">
                <a:tc>
                  <a:txBody>
                    <a:bodyPr/>
                    <a:lstStyle/>
                    <a:p>
                      <a:pPr algn="ctr" fontAlgn="t"/>
                      <a:r>
                        <a:rPr lang="en-US" sz="800" u="none" strike="noStrike">
                          <a:effectLst/>
                        </a:rPr>
                        <a:t>2.3</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802.24.2 Liaison Coordinator's Report</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Diab</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3547234342"/>
                  </a:ext>
                </a:extLst>
              </a:tr>
              <a:tr h="184980">
                <a:tc>
                  <a:txBody>
                    <a:bodyPr/>
                    <a:lstStyle/>
                    <a:p>
                      <a:pPr algn="ctr" fontAlgn="t"/>
                      <a:r>
                        <a:rPr lang="en-US" sz="800" u="none" strike="noStrike">
                          <a:effectLst/>
                        </a:rPr>
                        <a:t>2.4</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Update and Review of P2413 Draft (deferred from July)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Winkel</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45</a:t>
                      </a:r>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r" fontAlgn="b"/>
                      <a:r>
                        <a:rPr lang="en-US" sz="900" u="none" strike="noStrike">
                          <a:effectLst/>
                        </a:rPr>
                        <a:t>4:30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4131230468"/>
                  </a:ext>
                </a:extLst>
              </a:tr>
              <a:tr h="184980">
                <a:tc>
                  <a:txBody>
                    <a:bodyPr/>
                    <a:lstStyle/>
                    <a:p>
                      <a:pPr algn="ctr" fontAlgn="t"/>
                      <a:r>
                        <a:rPr lang="en-US" sz="800" u="none" strike="noStrike">
                          <a:effectLst/>
                        </a:rPr>
                        <a:t>2.5</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Status and Review of IoT white paper development</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DiMinico</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r" fontAlgn="b"/>
                      <a:r>
                        <a:rPr lang="en-US" sz="900" u="none" strike="noStrike">
                          <a:effectLst/>
                        </a:rPr>
                        <a:t>5:15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3479784579"/>
                  </a:ext>
                </a:extLst>
              </a:tr>
              <a:tr h="203478">
                <a:tc>
                  <a:txBody>
                    <a:bodyPr/>
                    <a:lstStyle/>
                    <a:p>
                      <a:pPr algn="ctr" fontAlgn="t"/>
                      <a:r>
                        <a:rPr lang="en-US" sz="800" u="none" strike="noStrike">
                          <a:effectLst/>
                        </a:rPr>
                        <a:t>2.6</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Recess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DiMinico</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t"/>
                      <a:r>
                        <a:rPr lang="en-US" sz="800" u="none" strike="noStrike">
                          <a:effectLst/>
                        </a:rPr>
                        <a:t>0</a:t>
                      </a:r>
                      <a:endParaRPr lang="en-US" sz="800" b="0" i="0" u="none" strike="noStrike">
                        <a:solidFill>
                          <a:srgbClr val="000000"/>
                        </a:solidFill>
                        <a:effectLst/>
                        <a:latin typeface="Times New Roman1"/>
                      </a:endParaRPr>
                    </a:p>
                  </a:txBody>
                  <a:tcPr marL="7514" marR="7514" marT="7514" marB="0"/>
                </a:tc>
                <a:tc>
                  <a:txBody>
                    <a:bodyPr/>
                    <a:lstStyle/>
                    <a:p>
                      <a:pPr algn="r" fontAlgn="b"/>
                      <a:r>
                        <a:rPr lang="en-US" sz="900" u="none" strike="noStrike">
                          <a:effectLst/>
                        </a:rPr>
                        <a:t>5:45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010665018"/>
                  </a:ext>
                </a:extLst>
              </a:tr>
              <a:tr h="184980">
                <a:tc>
                  <a:txBody>
                    <a:bodyPr/>
                    <a:lstStyle/>
                    <a:p>
                      <a:pPr algn="ctr" fontAlgn="t"/>
                      <a:endParaRPr lang="en-US" sz="900" b="0" i="0" u="none" strike="noStrike">
                        <a:solidFill>
                          <a:srgbClr val="000000"/>
                        </a:solidFill>
                        <a:effectLst/>
                        <a:latin typeface="Calibri" panose="020F0502020204030204" pitchFamily="34" charset="0"/>
                      </a:endParaRPr>
                    </a:p>
                  </a:txBody>
                  <a:tcPr marL="7514" marR="7514" marT="7514" marB="0"/>
                </a:tc>
                <a:tc>
                  <a:txBody>
                    <a:bodyPr/>
                    <a:lstStyle/>
                    <a:p>
                      <a:pPr algn="l" fontAlgn="b"/>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14" marR="7514" marT="7514" marB="0" anchor="b"/>
                </a:tc>
                <a:extLst>
                  <a:ext uri="{0D108BD9-81ED-4DB2-BD59-A6C34878D82A}">
                    <a16:rowId xmlns:a16="http://schemas.microsoft.com/office/drawing/2014/main" val="1542584847"/>
                  </a:ext>
                </a:extLst>
              </a:tr>
              <a:tr h="194229">
                <a:tc>
                  <a:txBody>
                    <a:bodyPr/>
                    <a:lstStyle/>
                    <a:p>
                      <a:pPr algn="ctr" fontAlgn="t"/>
                      <a:r>
                        <a:rPr lang="en-US" sz="900" u="none" strike="noStrike">
                          <a:effectLst/>
                        </a:rPr>
                        <a:t>3</a:t>
                      </a:r>
                      <a:endParaRPr lang="en-US" sz="900" b="1" i="0" u="none" strike="noStrike">
                        <a:solidFill>
                          <a:srgbClr val="000000"/>
                        </a:solidFill>
                        <a:effectLst/>
                        <a:latin typeface="Times New Roman1"/>
                      </a:endParaRPr>
                    </a:p>
                  </a:txBody>
                  <a:tcPr marL="7514" marR="7514" marT="7514" marB="0"/>
                </a:tc>
                <a:tc>
                  <a:txBody>
                    <a:bodyPr/>
                    <a:lstStyle/>
                    <a:p>
                      <a:pPr algn="ctr" fontAlgn="b"/>
                      <a:r>
                        <a:rPr lang="en-US" sz="900" u="none" strike="noStrike">
                          <a:effectLst/>
                        </a:rPr>
                        <a:t>Wednesday PM2 session First hour with 802.19, 2nd hour with 802.1 TSN</a:t>
                      </a:r>
                      <a:endParaRPr lang="en-US" sz="900" b="1" i="0" u="none" strike="noStrike">
                        <a:solidFill>
                          <a:srgbClr val="000000"/>
                        </a:solidFill>
                        <a:effectLst/>
                        <a:latin typeface="Times New Roman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tc>
                  <a:txBody>
                    <a:bodyPr/>
                    <a:lstStyle/>
                    <a:p>
                      <a:pPr algn="l" fontAlgn="b"/>
                      <a:endParaRPr lang="en-US" sz="800" b="0" i="0" u="none" strike="noStrike">
                        <a:solidFill>
                          <a:srgbClr val="000000"/>
                        </a:solidFill>
                        <a:effectLst/>
                        <a:latin typeface="Arial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extLst>
                  <a:ext uri="{0D108BD9-81ED-4DB2-BD59-A6C34878D82A}">
                    <a16:rowId xmlns:a16="http://schemas.microsoft.com/office/drawing/2014/main" val="1952033042"/>
                  </a:ext>
                </a:extLst>
              </a:tr>
              <a:tr h="184980">
                <a:tc>
                  <a:txBody>
                    <a:bodyPr/>
                    <a:lstStyle/>
                    <a:p>
                      <a:pPr algn="ctr" fontAlgn="t"/>
                      <a:r>
                        <a:rPr lang="en-US" sz="800" u="none" strike="noStrike">
                          <a:effectLst/>
                        </a:rPr>
                        <a:t>3.1</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Call to Order</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3046257663"/>
                  </a:ext>
                </a:extLst>
              </a:tr>
              <a:tr h="346899">
                <a:tc>
                  <a:txBody>
                    <a:bodyPr/>
                    <a:lstStyle/>
                    <a:p>
                      <a:pPr algn="ctr" fontAlgn="t"/>
                      <a:r>
                        <a:rPr lang="en-US" sz="800" u="none" strike="noStrike">
                          <a:effectLst/>
                        </a:rPr>
                        <a:t>3.2</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Joint meeting with 802.19 on 802.11ah and 802.15.4g (SUN) coexistence</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 / Shellhammer</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60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997039116"/>
                  </a:ext>
                </a:extLst>
              </a:tr>
              <a:tr h="346899">
                <a:tc>
                  <a:txBody>
                    <a:bodyPr/>
                    <a:lstStyle/>
                    <a:p>
                      <a:pPr algn="ctr" fontAlgn="t"/>
                      <a:r>
                        <a:rPr lang="en-US" sz="800" u="none" strike="noStrike">
                          <a:effectLst/>
                        </a:rPr>
                        <a:t>3.2</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Meet with 802.1 TSN on White Paper for Time Sensitive Networks for Grid Modernization</a:t>
                      </a:r>
                      <a:endParaRPr lang="en-US" sz="900" b="0" i="0" u="none" strike="noStrike">
                        <a:solidFill>
                          <a:srgbClr val="000000"/>
                        </a:solidFill>
                        <a:effectLst/>
                        <a:latin typeface="Times New Roman1"/>
                      </a:endParaRPr>
                    </a:p>
                  </a:txBody>
                  <a:tcPr marL="7514" marR="7514" marT="7514" marB="0" anchor="b"/>
                </a:tc>
                <a:tc>
                  <a:txBody>
                    <a:bodyPr/>
                    <a:lstStyle/>
                    <a:p>
                      <a:pPr algn="l" fontAlgn="b"/>
                      <a:r>
                        <a:rPr lang="en-US" sz="900" u="none" strike="noStrike">
                          <a:effectLst/>
                        </a:rPr>
                        <a:t>Godfrey / Farkos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60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5:00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3212656434"/>
                  </a:ext>
                </a:extLst>
              </a:tr>
              <a:tr h="184980">
                <a:tc>
                  <a:txBody>
                    <a:bodyPr/>
                    <a:lstStyle/>
                    <a:p>
                      <a:pPr algn="ctr" fontAlgn="t"/>
                      <a:r>
                        <a:rPr lang="en-US" sz="800" u="none" strike="noStrike">
                          <a:effectLst/>
                        </a:rPr>
                        <a:t>3.3</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Recess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dirty="0">
                          <a:effectLst/>
                        </a:rPr>
                        <a:t>6:00 PM</a:t>
                      </a:r>
                      <a:endParaRPr lang="en-US" sz="900" b="0" i="0" u="none" strike="noStrike" dirty="0">
                        <a:solidFill>
                          <a:srgbClr val="000000"/>
                        </a:solidFill>
                        <a:effectLst/>
                        <a:latin typeface="Times New Roman1"/>
                      </a:endParaRPr>
                    </a:p>
                  </a:txBody>
                  <a:tcPr marL="7514" marR="7514" marT="7514" marB="0" anchor="b"/>
                </a:tc>
                <a:extLst>
                  <a:ext uri="{0D108BD9-81ED-4DB2-BD59-A6C34878D82A}">
                    <a16:rowId xmlns:a16="http://schemas.microsoft.com/office/drawing/2014/main" val="3426176956"/>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a:t>Update on TSN white paper</a:t>
            </a:r>
          </a:p>
        </p:txBody>
      </p:sp>
      <p:sp>
        <p:nvSpPr>
          <p:cNvPr id="3" name="Content Placeholder 2"/>
          <p:cNvSpPr>
            <a:spLocks noGrp="1"/>
          </p:cNvSpPr>
          <p:nvPr>
            <p:ph idx="1"/>
          </p:nvPr>
        </p:nvSpPr>
        <p:spPr>
          <a:xfrm>
            <a:off x="685800" y="1295400"/>
            <a:ext cx="8077200" cy="5286375"/>
          </a:xfrm>
        </p:spPr>
        <p:txBody>
          <a:bodyPr>
            <a:normAutofit fontScale="62500" lnSpcReduction="20000"/>
          </a:bodyPr>
          <a:lstStyle/>
          <a:p>
            <a:r>
              <a:rPr lang="en-US" dirty="0"/>
              <a:t>Notes from July:</a:t>
            </a:r>
          </a:p>
          <a:p>
            <a:pPr lvl="1"/>
            <a:r>
              <a:rPr lang="en-US" dirty="0"/>
              <a:t>Leads for developing text contributions:</a:t>
            </a:r>
          </a:p>
          <a:p>
            <a:pPr lvl="2"/>
            <a:r>
              <a:rPr lang="en-US" dirty="0"/>
              <a:t>Janos Farkas – section on “Describe how TSN works”</a:t>
            </a:r>
          </a:p>
          <a:p>
            <a:pPr lvl="2"/>
            <a:r>
              <a:rPr lang="en-US" dirty="0" err="1"/>
              <a:t>Maik</a:t>
            </a:r>
            <a:r>
              <a:rPr lang="en-US" dirty="0"/>
              <a:t> Seewald – section on “Understand IEC 61850 activities and relationships”</a:t>
            </a:r>
          </a:p>
          <a:p>
            <a:pPr lvl="2"/>
            <a:r>
              <a:rPr lang="en-US" dirty="0"/>
              <a:t>Karl Weber – section on DER and stabilizing networks with reactive power control.</a:t>
            </a:r>
          </a:p>
          <a:p>
            <a:pPr lvl="2"/>
            <a:r>
              <a:rPr lang="en-US" dirty="0"/>
              <a:t>Rodney Cummings – “how TSN features make use of time sync protocols”</a:t>
            </a:r>
          </a:p>
          <a:p>
            <a:endParaRPr lang="en-US" dirty="0"/>
          </a:p>
          <a:p>
            <a:r>
              <a:rPr lang="en-US" dirty="0"/>
              <a:t>Updated version after initial merge of Norm Finn contribution</a:t>
            </a:r>
          </a:p>
          <a:p>
            <a:pPr lvl="1"/>
            <a:r>
              <a:rPr lang="en-US" dirty="0">
                <a:hlinkClick r:id="rId2"/>
              </a:rPr>
              <a:t>802.24-17-0006r10</a:t>
            </a:r>
            <a:endParaRPr lang="en-US" dirty="0"/>
          </a:p>
          <a:p>
            <a:pPr lvl="1"/>
            <a:r>
              <a:rPr lang="en-US" dirty="0"/>
              <a:t>Norm’s text in purple   </a:t>
            </a:r>
          </a:p>
          <a:p>
            <a:pPr lvl="2"/>
            <a:r>
              <a:rPr lang="en-US" dirty="0"/>
              <a:t>“How it works”, “Appendix 1 – Standards Summary”</a:t>
            </a:r>
          </a:p>
          <a:p>
            <a:pPr lvl="1"/>
            <a:r>
              <a:rPr lang="en-US" dirty="0" err="1"/>
              <a:t>Maik’s</a:t>
            </a:r>
            <a:r>
              <a:rPr lang="en-US" dirty="0"/>
              <a:t> text contribution re-inserted</a:t>
            </a:r>
          </a:p>
          <a:p>
            <a:pPr lvl="1"/>
            <a:r>
              <a:rPr lang="en-US" dirty="0"/>
              <a:t>Challenge is reducing excellent content to more manageable size for this white paper.</a:t>
            </a:r>
          </a:p>
          <a:p>
            <a:pPr lvl="1"/>
            <a:endParaRPr lang="en-US" dirty="0">
              <a:solidFill>
                <a:schemeClr val="accent6">
                  <a:lumMod val="50000"/>
                </a:schemeClr>
              </a:solidFill>
            </a:endParaRPr>
          </a:p>
          <a:p>
            <a:r>
              <a:rPr lang="en-US" sz="3100" dirty="0"/>
              <a:t>Document contribution from Rodney Cummings</a:t>
            </a:r>
          </a:p>
          <a:p>
            <a:pPr lvl="1"/>
            <a:r>
              <a:rPr lang="en-US" sz="2700" dirty="0"/>
              <a:t>TBD</a:t>
            </a:r>
          </a:p>
          <a:p>
            <a:pPr lvl="1"/>
            <a:endParaRPr lang="en-US" dirty="0">
              <a:solidFill>
                <a:schemeClr val="accent6">
                  <a:lumMod val="50000"/>
                </a:schemeClr>
              </a:solidFill>
            </a:endParaRP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2499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685800" y="1752600"/>
            <a:ext cx="7772400" cy="4343400"/>
          </a:xfrm>
        </p:spPr>
        <p:txBody>
          <a:bodyPr>
            <a:normAutofit fontScale="62500" lnSpcReduction="20000"/>
          </a:bodyPr>
          <a:lstStyle/>
          <a:p>
            <a:r>
              <a:rPr lang="en-US" dirty="0"/>
              <a:t>Continue merging and condensing content from Norm Finn</a:t>
            </a:r>
          </a:p>
          <a:p>
            <a:pPr lvl="1"/>
            <a:r>
              <a:rPr lang="en-US" dirty="0"/>
              <a:t>Merge content related to time synchronization</a:t>
            </a:r>
          </a:p>
          <a:p>
            <a:pPr lvl="1"/>
            <a:endParaRPr lang="en-US" dirty="0"/>
          </a:p>
          <a:p>
            <a:r>
              <a:rPr lang="en-US" dirty="0"/>
              <a:t>Other text contributions from 802.1 TSN?</a:t>
            </a:r>
          </a:p>
          <a:p>
            <a:endParaRPr lang="en-US" dirty="0"/>
          </a:p>
          <a:p>
            <a:r>
              <a:rPr lang="en-US" dirty="0"/>
              <a:t>Review IETF </a:t>
            </a:r>
            <a:r>
              <a:rPr lang="en-US" dirty="0" err="1"/>
              <a:t>DetNet</a:t>
            </a:r>
            <a:r>
              <a:rPr lang="en-US" dirty="0"/>
              <a:t> use cases – incorporate others as appropriate</a:t>
            </a:r>
          </a:p>
          <a:p>
            <a:endParaRPr lang="en-US" dirty="0"/>
          </a:p>
          <a:p>
            <a:r>
              <a:rPr lang="en-US" dirty="0"/>
              <a:t>Teleconference in January</a:t>
            </a:r>
          </a:p>
          <a:p>
            <a:pPr lvl="1"/>
            <a:r>
              <a:rPr lang="en-US" dirty="0"/>
              <a:t>January Interim not all-802. </a:t>
            </a:r>
          </a:p>
          <a:p>
            <a:pPr lvl="1"/>
            <a:r>
              <a:rPr lang="en-US" dirty="0"/>
              <a:t>Another updating cycle before March plenary?</a:t>
            </a:r>
          </a:p>
          <a:p>
            <a:pPr lvl="1"/>
            <a:r>
              <a:rPr lang="en-US" dirty="0"/>
              <a:t>802.1 interim is Jan 22-26. </a:t>
            </a:r>
          </a:p>
          <a:p>
            <a:pPr lvl="1"/>
            <a:r>
              <a:rPr lang="en-US" dirty="0"/>
              <a:t>Plan on call week of Jan 29 (follow up and announce on reflect)</a:t>
            </a:r>
          </a:p>
          <a:p>
            <a:pPr lvl="1"/>
            <a:r>
              <a:rPr lang="en-US" dirty="0"/>
              <a:t>Avoid Tuesday and Thursday mid-day EST</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92500" lnSpcReduction="10000"/>
          </a:bodyPr>
          <a:lstStyle/>
          <a:p>
            <a:r>
              <a:rPr lang="en-US" dirty="0"/>
              <a:t>Action Items from this meeting</a:t>
            </a:r>
          </a:p>
          <a:p>
            <a:pPr lvl="1"/>
            <a:r>
              <a:rPr lang="en-US" dirty="0"/>
              <a:t>Plan TSN teleconference</a:t>
            </a:r>
          </a:p>
          <a:p>
            <a:pPr lvl="1"/>
            <a:r>
              <a:rPr lang="en-US" dirty="0"/>
              <a:t>Forward reviewed Sub-1GHz white paper for publishing</a:t>
            </a:r>
          </a:p>
          <a:p>
            <a:pPr lvl="1"/>
            <a:endParaRPr lang="en-US" dirty="0"/>
          </a:p>
          <a:p>
            <a:endParaRPr lang="en-US" dirty="0"/>
          </a:p>
          <a:p>
            <a:pPr lvl="1"/>
            <a:endParaRPr lang="en-US" dirty="0"/>
          </a:p>
          <a:p>
            <a:pPr lvl="1"/>
            <a:endParaRPr lang="en-US" dirty="0"/>
          </a:p>
          <a:p>
            <a:r>
              <a:rPr lang="en-US" dirty="0"/>
              <a:t>Any New Business?</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idx="4294967295"/>
          </p:nvPr>
        </p:nvSpPr>
        <p:spPr>
          <a:xfrm>
            <a:off x="381000" y="685800"/>
            <a:ext cx="8458200" cy="9906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676400"/>
            <a:ext cx="8229600" cy="4800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latin typeface="Arial" charset="0"/>
            </a:endParaRPr>
          </a:p>
          <a:p>
            <a:pPr lvl="0" eaLnBrk="1" hangingPunct="1">
              <a:lnSpc>
                <a:spcPct val="80000"/>
              </a:lnSpc>
            </a:pPr>
            <a:endParaRPr lang="en-US" altLang="en-US" sz="800" u="sng" dirty="0">
              <a:cs typeface="Arial" pitchFamily="34" charset="0"/>
            </a:endParaRPr>
          </a:p>
          <a:p>
            <a:pPr lvl="0" eaLnBrk="1" hangingPunct="1">
              <a:lnSpc>
                <a:spcPct val="80000"/>
              </a:lnSpc>
              <a:spcAft>
                <a:spcPct val="40000"/>
              </a:spcAft>
              <a:buFont typeface="Arial" pitchFamily="34" charset="0"/>
              <a:buChar char="•"/>
            </a:pPr>
            <a:r>
              <a:rPr lang="en-US" altLang="en-US" sz="2000" b="1" dirty="0">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cs typeface="Arial" pitchFamily="34" charset="0"/>
              </a:rPr>
              <a:t>Technical considerations remain primary focus</a:t>
            </a:r>
            <a:endParaRPr lang="en-US" altLang="en-US" sz="1600" dirty="0">
              <a:cs typeface="Arial" pitchFamily="34" charset="0"/>
            </a:endParaRPr>
          </a:p>
          <a:p>
            <a:pPr lvl="1" eaLnBrk="1" hangingPunct="1">
              <a:lnSpc>
                <a:spcPct val="80000"/>
              </a:lnSpc>
              <a:spcAft>
                <a:spcPct val="40000"/>
              </a:spcAft>
              <a:buFont typeface="Arial" pitchFamily="34" charset="0"/>
              <a:buChar char="•"/>
            </a:pPr>
            <a:r>
              <a:rPr lang="en-US" altLang="en-US" sz="1800" b="1" dirty="0">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cs typeface="Arial" pitchFamily="34" charset="0"/>
              </a:rPr>
              <a:t>Don’t be silent if inappropriate topics are discussed … do formally object.</a:t>
            </a:r>
          </a:p>
          <a:p>
            <a:pPr lvl="0" algn="ctr" eaLnBrk="1" hangingPunct="1">
              <a:lnSpc>
                <a:spcPct val="80000"/>
              </a:lnSpc>
            </a:pPr>
            <a:r>
              <a:rPr lang="en-US" altLang="en-US" sz="1050" b="1" dirty="0">
                <a:cs typeface="Arial" pitchFamily="34" charset="0"/>
              </a:rPr>
              <a:t>---------------------------------------------------------------   </a:t>
            </a:r>
            <a:endParaRPr lang="en-US" altLang="en-US" sz="1400" b="1" dirty="0">
              <a:cs typeface="Arial" pitchFamily="34" charset="0"/>
            </a:endParaRPr>
          </a:p>
          <a:p>
            <a:pPr lvl="0" algn="ctr" eaLnBrk="1" hangingPunct="1">
              <a:lnSpc>
                <a:spcPct val="80000"/>
              </a:lnSpc>
            </a:pPr>
            <a:r>
              <a:rPr lang="en-US" altLang="en-US" sz="1400" b="1" dirty="0">
                <a:cs typeface="Arial" pitchFamily="34" charset="0"/>
              </a:rPr>
              <a:t>See </a:t>
            </a:r>
            <a:r>
              <a:rPr lang="en-US" altLang="en-US" sz="1400" b="1" i="1" dirty="0">
                <a:cs typeface="Arial" pitchFamily="34" charset="0"/>
              </a:rPr>
              <a:t>IEEE-SA Standards Board Operations Manual</a:t>
            </a:r>
            <a:r>
              <a:rPr lang="en-US" altLang="en-US" sz="1400" b="1" dirty="0">
                <a:cs typeface="Arial" pitchFamily="34" charset="0"/>
              </a:rPr>
              <a:t>, clause 5.3.10 and </a:t>
            </a:r>
            <a:r>
              <a:rPr lang="en-GB" altLang="en-US" sz="1400" b="1" dirty="0">
                <a:cs typeface="Arial" pitchFamily="34" charset="0"/>
              </a:rPr>
              <a:t>“Promoting Competition and Innovation: What You Need to Know about the IEEE Standards Association's Antitrust and Competition Policy”</a:t>
            </a:r>
            <a:r>
              <a:rPr lang="en-US" altLang="en-US" sz="1400" b="1" dirty="0">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97081292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551673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fontScale="77500" lnSpcReduction="20000"/>
          </a:bodyPr>
          <a:lstStyle/>
          <a:p>
            <a:endParaRPr lang="en-US" dirty="0"/>
          </a:p>
          <a:p>
            <a:r>
              <a:rPr lang="en-US" dirty="0"/>
              <a:t>Approve September minutes</a:t>
            </a:r>
          </a:p>
          <a:p>
            <a:pPr lvl="1"/>
            <a:r>
              <a:rPr lang="en-US" dirty="0"/>
              <a:t>24-17-0027r0 </a:t>
            </a:r>
          </a:p>
          <a:p>
            <a:pPr lvl="1"/>
            <a:endParaRPr lang="en-US" dirty="0"/>
          </a:p>
          <a:p>
            <a:pPr lvl="1"/>
            <a:endParaRPr lang="en-US" dirty="0"/>
          </a:p>
          <a:p>
            <a:r>
              <a:rPr lang="en-US" dirty="0"/>
              <a:t>TAG Action Items from July / September:</a:t>
            </a:r>
          </a:p>
          <a:p>
            <a:pPr lvl="1"/>
            <a:r>
              <a:rPr lang="en-US" dirty="0"/>
              <a:t>Plan TSN teleconference (October)</a:t>
            </a:r>
          </a:p>
          <a:p>
            <a:pPr lvl="2"/>
            <a:r>
              <a:rPr lang="en-US" dirty="0"/>
              <a:t>Did not happen – pick up at this meeting</a:t>
            </a:r>
          </a:p>
          <a:p>
            <a:pPr lvl="1"/>
            <a:r>
              <a:rPr lang="en-US" dirty="0"/>
              <a:t>Coordinate with Wael on Wi-Fi Alliance Liaison</a:t>
            </a:r>
          </a:p>
          <a:p>
            <a:pPr lvl="2"/>
            <a:r>
              <a:rPr lang="en-US" dirty="0"/>
              <a:t>Review IoT MSTG Use Case Document (Henry Chiarelli)</a:t>
            </a:r>
          </a:p>
          <a:p>
            <a:pPr lvl="1"/>
            <a:r>
              <a:rPr lang="en-US" dirty="0"/>
              <a:t>Set up Private Area for exchanging documents under Liaison (done)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Coordination with Industry Connections: </a:t>
            </a:r>
          </a:p>
        </p:txBody>
      </p:sp>
      <p:sp>
        <p:nvSpPr>
          <p:cNvPr id="3" name="Content Placeholder 2"/>
          <p:cNvSpPr>
            <a:spLocks noGrp="1"/>
          </p:cNvSpPr>
          <p:nvPr>
            <p:ph idx="1"/>
          </p:nvPr>
        </p:nvSpPr>
        <p:spPr>
          <a:xfrm>
            <a:off x="685800" y="1981200"/>
            <a:ext cx="7772400" cy="4201929"/>
          </a:xfrm>
        </p:spPr>
        <p:txBody>
          <a:bodyPr>
            <a:normAutofit fontScale="77500" lnSpcReduction="20000"/>
          </a:bodyPr>
          <a:lstStyle/>
          <a:p>
            <a:pPr marL="514350" indent="-457200"/>
            <a:r>
              <a:rPr lang="en-US" dirty="0"/>
              <a:t>Regularly examine (or liaison with) IC Committee to determine if we want to be involved with any existing IC activities.</a:t>
            </a:r>
          </a:p>
          <a:p>
            <a:pPr marL="514350" indent="-457200"/>
            <a:r>
              <a:rPr lang="en-US" dirty="0"/>
              <a:t>Plan of action: Check in by email regularly (before plenary meetings) on status with the IC Committee</a:t>
            </a:r>
          </a:p>
          <a:p>
            <a:pPr marL="514350" indent="-457200"/>
            <a:r>
              <a:rPr lang="en-US" dirty="0"/>
              <a:t>Ongoing Activity: IEEE 802 Network Enhancements Industry Connections Activity</a:t>
            </a:r>
          </a:p>
          <a:p>
            <a:pPr marL="914400" lvl="1" indent="-457200"/>
            <a:r>
              <a:rPr lang="en-US" dirty="0"/>
              <a:t>Tuesday 7:30pm</a:t>
            </a:r>
          </a:p>
          <a:p>
            <a:pPr marL="514350" indent="-457200"/>
            <a:endParaRPr lang="en-US" dirty="0"/>
          </a:p>
          <a:p>
            <a:pPr marL="514350" indent="-457200"/>
            <a:r>
              <a:rPr lang="en-US" dirty="0"/>
              <a:t>New IC Activity in Orlando:</a:t>
            </a:r>
          </a:p>
          <a:p>
            <a:pPr marL="914400" lvl="1" indent="-457200"/>
            <a:r>
              <a:rPr lang="en-US" dirty="0"/>
              <a:t>None known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522453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Monday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537765422"/>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25657</TotalTime>
  <Words>1995</Words>
  <Application>Microsoft Office PowerPoint</Application>
  <PresentationFormat>On-screen Show (4:3)</PresentationFormat>
  <Paragraphs>477</Paragraphs>
  <Slides>32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802.24-17-0024r1</vt:lpstr>
      <vt:lpstr>Other Guidelines for IEEE WG Meetings</vt:lpstr>
      <vt:lpstr>Participation in IEEE 802 Meetings</vt:lpstr>
      <vt:lpstr>Administration</vt:lpstr>
      <vt:lpstr>Monday: 802.24 TAG</vt:lpstr>
      <vt:lpstr>Coordination with Industry Connections: </vt:lpstr>
      <vt:lpstr>Monday 802.24.1</vt:lpstr>
      <vt:lpstr>ITU and Radio Regulatory Items</vt:lpstr>
      <vt:lpstr>IEEE Smart Grid Technical Activities Committee</vt:lpstr>
      <vt:lpstr>Finalize PAP2 Wireless Matrix</vt:lpstr>
      <vt:lpstr>SEPA/SGIP update WG</vt:lpstr>
      <vt:lpstr>Publicizing White Paper Releases</vt:lpstr>
      <vt:lpstr>Sub 1 GHz Publishing</vt:lpstr>
      <vt:lpstr>802.11 AANI SC</vt:lpstr>
      <vt:lpstr>TSN white paper</vt:lpstr>
      <vt:lpstr>TSN Utility Use Cases</vt:lpstr>
      <vt:lpstr>Future Opportunities Tracking</vt:lpstr>
      <vt:lpstr>Future Opportunities Tracking (.1)</vt:lpstr>
      <vt:lpstr>Future Opportunities Tracking (.2)</vt:lpstr>
      <vt:lpstr>Future Opportunities Tracking</vt:lpstr>
      <vt:lpstr>Other Future Opportunities</vt:lpstr>
      <vt:lpstr>Tuesday 802.24.2 IoT TG</vt:lpstr>
      <vt:lpstr>Tuesday: 802.24.2</vt:lpstr>
      <vt:lpstr>802.24 Private Area</vt:lpstr>
      <vt:lpstr>802.24.2</vt:lpstr>
      <vt:lpstr>802.24.2</vt:lpstr>
      <vt:lpstr>Wednesday  802.24.1 Smart Grid TG 802.1 TSN  Joint Working Session </vt:lpstr>
      <vt:lpstr>Update on TSN white paper</vt:lpstr>
      <vt:lpstr>Next Steps</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435</cp:revision>
  <cp:lastPrinted>1998-02-10T13:28:06Z</cp:lastPrinted>
  <dcterms:created xsi:type="dcterms:W3CDTF">2015-05-13T21:49:41Z</dcterms:created>
  <dcterms:modified xsi:type="dcterms:W3CDTF">2017-11-09T19:13:36Z</dcterms:modified>
</cp:coreProperties>
</file>