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8" r:id="rId2"/>
    <p:sldId id="394" r:id="rId3"/>
    <p:sldId id="285" r:id="rId4"/>
    <p:sldId id="408" r:id="rId5"/>
    <p:sldId id="409" r:id="rId6"/>
    <p:sldId id="259" r:id="rId7"/>
    <p:sldId id="270" r:id="rId8"/>
    <p:sldId id="383" r:id="rId9"/>
    <p:sldId id="362" r:id="rId10"/>
    <p:sldId id="325" r:id="rId11"/>
    <p:sldId id="283" r:id="rId12"/>
    <p:sldId id="395" r:id="rId13"/>
    <p:sldId id="342" r:id="rId14"/>
    <p:sldId id="384" r:id="rId15"/>
    <p:sldId id="410" r:id="rId16"/>
    <p:sldId id="404" r:id="rId17"/>
    <p:sldId id="392" r:id="rId18"/>
    <p:sldId id="388" r:id="rId19"/>
    <p:sldId id="405" r:id="rId20"/>
    <p:sldId id="387" r:id="rId21"/>
    <p:sldId id="390" r:id="rId22"/>
    <p:sldId id="396" r:id="rId23"/>
    <p:sldId id="398" r:id="rId24"/>
    <p:sldId id="399" r:id="rId25"/>
    <p:sldId id="400" r:id="rId26"/>
    <p:sldId id="352" r:id="rId27"/>
    <p:sldId id="393" r:id="rId28"/>
    <p:sldId id="406" r:id="rId29"/>
    <p:sldId id="39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59" autoAdjust="0"/>
    <p:restoredTop sz="94099" autoAdjust="0"/>
  </p:normalViewPr>
  <p:slideViewPr>
    <p:cSldViewPr>
      <p:cViewPr varScale="1">
        <p:scale>
          <a:sx n="136" d="100"/>
          <a:sy n="136" d="100"/>
        </p:scale>
        <p:origin x="86" y="110"/>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218555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802.24-17-0025r0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7/24-17-0006-09-sgtg-tsn-utility-applications-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24/dcn/17/24-17-0006-09-sgtg-tsn-utility-applications-white-paper.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2017 Meeting</a:t>
            </a:r>
          </a:p>
          <a:p>
            <a:endParaRPr lang="en-US" dirty="0"/>
          </a:p>
          <a:p>
            <a:r>
              <a:rPr lang="en-US" dirty="0"/>
              <a:t>Orlando, FL,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Monday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400"/>
            <a:ext cx="7772400" cy="4267200"/>
          </a:xfrm>
        </p:spPr>
        <p:txBody>
          <a:bodyPr>
            <a:normAutofit fontScale="92500" lnSpcReduction="20000"/>
          </a:bodyPr>
          <a:lstStyle/>
          <a:p>
            <a:pPr lvl="1"/>
            <a:endParaRPr lang="en-US" dirty="0"/>
          </a:p>
          <a:p>
            <a:r>
              <a:rPr lang="en-US" dirty="0"/>
              <a:t>From September: FCC NOI 17-104.</a:t>
            </a:r>
          </a:p>
          <a:p>
            <a:pPr lvl="1"/>
            <a:r>
              <a:rPr lang="en-US" dirty="0"/>
              <a:t>FCC stated goal is to  promote flexible use of spectrum</a:t>
            </a:r>
          </a:p>
          <a:p>
            <a:pPr lvl="1"/>
            <a:r>
              <a:rPr lang="en-US" dirty="0"/>
              <a:t>Part of subject bands may be in use by utilities for smart grid applications now</a:t>
            </a:r>
          </a:p>
          <a:p>
            <a:pPr lvl="1"/>
            <a:r>
              <a:rPr lang="en-US" dirty="0"/>
              <a:t>Input requested: participate in 802.18 to shape 802 response</a:t>
            </a:r>
          </a:p>
          <a:p>
            <a:pPr lvl="1"/>
            <a:endParaRPr lang="en-US" dirty="0"/>
          </a:p>
          <a:p>
            <a:r>
              <a:rPr lang="en-US" dirty="0"/>
              <a:t>Any update or new action?</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lvl="1" indent="0">
              <a:buNone/>
            </a:pPr>
            <a:r>
              <a:rPr lang="en-US" dirty="0"/>
              <a:t>IEEE Smart Grid Technical Activities Committee</a:t>
            </a:r>
          </a:p>
        </p:txBody>
      </p:sp>
      <p:sp>
        <p:nvSpPr>
          <p:cNvPr id="3" name="Content Placeholder 2"/>
          <p:cNvSpPr>
            <a:spLocks noGrp="1"/>
          </p:cNvSpPr>
          <p:nvPr>
            <p:ph idx="1"/>
          </p:nvPr>
        </p:nvSpPr>
        <p:spPr>
          <a:xfrm>
            <a:off x="685800" y="1981200"/>
            <a:ext cx="7772400" cy="4201929"/>
          </a:xfrm>
        </p:spPr>
        <p:txBody>
          <a:bodyPr>
            <a:normAutofit fontScale="62500" lnSpcReduction="20000"/>
          </a:bodyPr>
          <a:lstStyle/>
          <a:p>
            <a:pPr marL="514350" indent="-457200"/>
            <a:r>
              <a:rPr lang="en-US" dirty="0"/>
              <a:t>Purpose:</a:t>
            </a:r>
          </a:p>
          <a:p>
            <a:pPr marL="914400" lvl="1" indent="-457200"/>
            <a:r>
              <a:rPr lang="en-US" dirty="0"/>
              <a:t>“Within the IEEE Smart Grid Technical Activities  Committee, we are writing a White paper on smart metering. The focus of this white paper will be on the deployed </a:t>
            </a:r>
            <a:r>
              <a:rPr lang="en-US" dirty="0" err="1"/>
              <a:t>comms</a:t>
            </a:r>
            <a:r>
              <a:rPr lang="en-US" dirty="0"/>
              <a:t> standards, from power line, to wireless cellular to meshed networking to whatever…”</a:t>
            </a:r>
          </a:p>
          <a:p>
            <a:pPr marL="514350" indent="-457200"/>
            <a:r>
              <a:rPr lang="en-US" dirty="0"/>
              <a:t>Ongoing calls series on two activities:</a:t>
            </a:r>
          </a:p>
          <a:p>
            <a:pPr marL="914400" lvl="1" indent="-457200"/>
            <a:r>
              <a:rPr lang="en-US" dirty="0"/>
              <a:t>Smart Meter Survey</a:t>
            </a:r>
          </a:p>
          <a:p>
            <a:pPr marL="914400" lvl="1" indent="-457200"/>
            <a:r>
              <a:rPr lang="en-US" dirty="0"/>
              <a:t>White Paper</a:t>
            </a:r>
          </a:p>
          <a:p>
            <a:pPr marL="514350" indent="-457200"/>
            <a:r>
              <a:rPr lang="en-US" dirty="0"/>
              <a:t>New chair: Satish Saini </a:t>
            </a:r>
          </a:p>
          <a:p>
            <a:pPr marL="914400" lvl="1" indent="-457200"/>
            <a:r>
              <a:rPr lang="en-US" dirty="0"/>
              <a:t>Program Manager at Hydro One</a:t>
            </a:r>
          </a:p>
          <a:p>
            <a:pPr marL="1257300" lvl="2" indent="-457200"/>
            <a:endParaRPr lang="en-US" dirty="0"/>
          </a:p>
          <a:p>
            <a:pPr marL="514350" indent="-457200"/>
            <a:r>
              <a:rPr lang="en-US" dirty="0"/>
              <a:t>Opportunities for TAG to engage?</a:t>
            </a:r>
          </a:p>
          <a:p>
            <a:pPr marL="914400" lvl="1" indent="-457200"/>
            <a:r>
              <a:rPr lang="en-US" dirty="0"/>
              <a:t>Contribute to survey?</a:t>
            </a:r>
          </a:p>
          <a:p>
            <a:pPr marL="914400" lvl="1" indent="-457200"/>
            <a:r>
              <a:rPr lang="en-US" dirty="0"/>
              <a:t>Contribute to White Paper? </a:t>
            </a:r>
          </a:p>
          <a:p>
            <a:pPr marL="914400" lvl="1" indent="-457200"/>
            <a:endParaRPr lang="en-US" dirty="0"/>
          </a:p>
          <a:p>
            <a:pPr marL="457200" lvl="1"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973445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Finalize PAP2 Wireless Matrix</a:t>
            </a:r>
          </a:p>
        </p:txBody>
      </p:sp>
      <p:sp>
        <p:nvSpPr>
          <p:cNvPr id="3" name="Content Placeholder 2"/>
          <p:cNvSpPr>
            <a:spLocks noGrp="1"/>
          </p:cNvSpPr>
          <p:nvPr>
            <p:ph idx="1"/>
          </p:nvPr>
        </p:nvSpPr>
        <p:spPr>
          <a:xfrm>
            <a:off x="685800" y="1676401"/>
            <a:ext cx="7772400" cy="4799012"/>
          </a:xfrm>
        </p:spPr>
        <p:txBody>
          <a:bodyPr>
            <a:normAutofit fontScale="92500" lnSpcReduction="10000"/>
          </a:bodyPr>
          <a:lstStyle/>
          <a:p>
            <a:r>
              <a:rPr lang="en-US" dirty="0"/>
              <a:t>Current Status:</a:t>
            </a:r>
          </a:p>
          <a:p>
            <a:pPr lvl="1"/>
            <a:r>
              <a:rPr lang="en-US" dirty="0"/>
              <a:t>Latest version 802.24-17-0004r6</a:t>
            </a:r>
          </a:p>
          <a:p>
            <a:pPr lvl="1"/>
            <a:r>
              <a:rPr lang="en-US" dirty="0"/>
              <a:t>Pinged 802.11 last week for spectrum efficiency values</a:t>
            </a:r>
          </a:p>
          <a:p>
            <a:pPr lvl="1"/>
            <a:endParaRPr lang="en-US" dirty="0"/>
          </a:p>
          <a:p>
            <a:r>
              <a:rPr lang="en-US" dirty="0"/>
              <a:t>SEPA/SGIP Study Group has been formed for Matrix update</a:t>
            </a:r>
          </a:p>
          <a:p>
            <a:pPr lvl="1"/>
            <a:r>
              <a:rPr lang="en-US" dirty="0"/>
              <a:t>802.24 output will provide update for 802 standards</a:t>
            </a:r>
          </a:p>
          <a:p>
            <a:pPr lvl="1"/>
            <a:r>
              <a:rPr lang="en-US" dirty="0"/>
              <a:t>Other standards’ contributors may provide additional updates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141825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SEPA/SGIP update WG</a:t>
            </a:r>
          </a:p>
        </p:txBody>
      </p:sp>
      <p:sp>
        <p:nvSpPr>
          <p:cNvPr id="3" name="Content Placeholder 2"/>
          <p:cNvSpPr>
            <a:spLocks noGrp="1"/>
          </p:cNvSpPr>
          <p:nvPr>
            <p:ph idx="1"/>
          </p:nvPr>
        </p:nvSpPr>
        <p:spPr>
          <a:xfrm>
            <a:off x="685800" y="1752600"/>
            <a:ext cx="7772400" cy="4343400"/>
          </a:xfrm>
        </p:spPr>
        <p:txBody>
          <a:bodyPr>
            <a:normAutofit fontScale="92500" lnSpcReduction="10000"/>
          </a:bodyPr>
          <a:lstStyle/>
          <a:p>
            <a:r>
              <a:rPr lang="en-US" dirty="0"/>
              <a:t>Membership (established by SEPA)</a:t>
            </a:r>
          </a:p>
          <a:p>
            <a:pPr lvl="1"/>
            <a:r>
              <a:rPr lang="en-US" dirty="0"/>
              <a:t>Tim Godfrey	EPRI</a:t>
            </a:r>
          </a:p>
          <a:p>
            <a:pPr lvl="1"/>
            <a:r>
              <a:rPr lang="en-US" dirty="0"/>
              <a:t>Ron Cunningham AEP</a:t>
            </a:r>
          </a:p>
          <a:p>
            <a:pPr lvl="1"/>
            <a:r>
              <a:rPr lang="en-US" dirty="0"/>
              <a:t>Doug Gray	TCS</a:t>
            </a:r>
          </a:p>
          <a:p>
            <a:pPr lvl="1"/>
            <a:r>
              <a:rPr lang="en-US" dirty="0"/>
              <a:t>Bill Godwin Duke Energy</a:t>
            </a:r>
          </a:p>
          <a:p>
            <a:pPr lvl="1"/>
            <a:r>
              <a:rPr lang="en-US" dirty="0"/>
              <a:t>Matt Gilmore </a:t>
            </a:r>
            <a:r>
              <a:rPr lang="en-US" dirty="0" err="1"/>
              <a:t>Itron</a:t>
            </a:r>
            <a:endParaRPr lang="en-US" dirty="0"/>
          </a:p>
          <a:p>
            <a:pPr lvl="1"/>
            <a:r>
              <a:rPr lang="en-US" dirty="0"/>
              <a:t>Gerald Gray EPRI</a:t>
            </a:r>
          </a:p>
          <a:p>
            <a:pPr lvl="1"/>
            <a:endParaRPr lang="en-US" dirty="0"/>
          </a:p>
          <a:p>
            <a:r>
              <a:rPr lang="en-US" dirty="0"/>
              <a:t>Planning first call next week, Nov 13</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600129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a:t>TSN white paper</a:t>
            </a:r>
          </a:p>
        </p:txBody>
      </p:sp>
      <p:sp>
        <p:nvSpPr>
          <p:cNvPr id="3" name="Content Placeholder 2"/>
          <p:cNvSpPr>
            <a:spLocks noGrp="1"/>
          </p:cNvSpPr>
          <p:nvPr>
            <p:ph idx="1"/>
          </p:nvPr>
        </p:nvSpPr>
        <p:spPr>
          <a:xfrm>
            <a:off x="685800" y="1143000"/>
            <a:ext cx="8077200" cy="5438775"/>
          </a:xfrm>
        </p:spPr>
        <p:txBody>
          <a:bodyPr>
            <a:normAutofit/>
          </a:bodyPr>
          <a:lstStyle/>
          <a:p>
            <a:endParaRPr lang="en-US" dirty="0"/>
          </a:p>
          <a:p>
            <a:r>
              <a:rPr lang="en-US" dirty="0"/>
              <a:t>Version after initial merge of Norm Finn contribution</a:t>
            </a:r>
          </a:p>
          <a:p>
            <a:pPr lvl="1"/>
            <a:r>
              <a:rPr lang="en-US" dirty="0">
                <a:hlinkClick r:id="rId2"/>
              </a:rPr>
              <a:t>802.24-17-0006r9</a:t>
            </a:r>
            <a:endParaRPr lang="en-US" dirty="0"/>
          </a:p>
          <a:p>
            <a:pPr lvl="1"/>
            <a:r>
              <a:rPr lang="en-US" dirty="0"/>
              <a:t>Norm’s text in purple</a:t>
            </a:r>
          </a:p>
          <a:p>
            <a:pPr lvl="1"/>
            <a:r>
              <a:rPr lang="en-US" dirty="0"/>
              <a:t>Challenge is reducing excellent content to more manageable size for this white paper.</a:t>
            </a:r>
          </a:p>
          <a:p>
            <a:endParaRPr lang="en-US" dirty="0">
              <a:solidFill>
                <a:schemeClr val="accent6">
                  <a:lumMod val="50000"/>
                </a:schemeClr>
              </a:solidFill>
            </a:endParaRPr>
          </a:p>
          <a:p>
            <a:r>
              <a:rPr lang="en-US" sz="2800" dirty="0"/>
              <a:t>Volunteer for document Editor?</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815103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Utility Use Cases</a:t>
            </a:r>
          </a:p>
        </p:txBody>
      </p:sp>
      <p:sp>
        <p:nvSpPr>
          <p:cNvPr id="3" name="Content Placeholder 2"/>
          <p:cNvSpPr>
            <a:spLocks noGrp="1"/>
          </p:cNvSpPr>
          <p:nvPr>
            <p:ph idx="1"/>
          </p:nvPr>
        </p:nvSpPr>
        <p:spPr/>
        <p:txBody>
          <a:bodyPr>
            <a:normAutofit/>
          </a:bodyPr>
          <a:lstStyle/>
          <a:p>
            <a:r>
              <a:rPr lang="en-US" dirty="0"/>
              <a:t>Preparation for Wednesday Joint Meeting with 802.1</a:t>
            </a:r>
          </a:p>
          <a:p>
            <a:endParaRPr lang="en-US" dirty="0"/>
          </a:p>
          <a:p>
            <a:r>
              <a:rPr lang="en-US" dirty="0"/>
              <a:t>Further editing of first section describing utility use cases</a:t>
            </a:r>
          </a:p>
          <a:p>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82553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p:txBody>
          <a:bodyPr/>
          <a:lstStyle/>
          <a:p>
            <a:r>
              <a:rPr lang="en-US" dirty="0"/>
              <a:t>At plenary meetings – review upcoming needs and opportunities for 802.24 projects.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(.1)</a:t>
            </a:r>
          </a:p>
        </p:txBody>
      </p:sp>
      <p:sp>
        <p:nvSpPr>
          <p:cNvPr id="3" name="Content Placeholder 2"/>
          <p:cNvSpPr>
            <a:spLocks noGrp="1"/>
          </p:cNvSpPr>
          <p:nvPr>
            <p:ph idx="1"/>
          </p:nvPr>
        </p:nvSpPr>
        <p:spPr>
          <a:xfrm>
            <a:off x="685800" y="2057400"/>
            <a:ext cx="7772400" cy="4038600"/>
          </a:xfrm>
        </p:spPr>
        <p:txBody>
          <a:bodyPr>
            <a:normAutofit/>
          </a:bodyPr>
          <a:lstStyle/>
          <a:p>
            <a:r>
              <a:rPr lang="en-US" dirty="0"/>
              <a:t>Are there any new utility industry activities or organizations that could benefit from a liaison to 802.24?</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106688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r>
              <a:rPr lang="en-US" dirty="0"/>
              <a:t>Discuss in Tuesday session of 802.24.2</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55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34 Voting Members</a:t>
            </a:r>
          </a:p>
          <a:p>
            <a:pPr marL="342900" lvl="1" indent="-342900">
              <a:buFontTx/>
              <a:buChar char="•"/>
            </a:pPr>
            <a:r>
              <a:rPr lang="en-US" altLang="en-US" dirty="0"/>
              <a:t>Agenda: 	</a:t>
            </a:r>
            <a:r>
              <a:rPr lang="en-US" dirty="0"/>
              <a:t>24-17-0024-01-0000</a:t>
            </a:r>
            <a:endParaRPr lang="en-US" altLang="en-US" dirty="0"/>
          </a:p>
          <a:p>
            <a:r>
              <a:rPr lang="en-US" altLang="en-US" dirty="0"/>
              <a:t>Meetings for the Week</a:t>
            </a:r>
          </a:p>
          <a:p>
            <a:pPr lvl="1"/>
            <a:r>
              <a:rPr lang="en-US" altLang="en-US" dirty="0"/>
              <a:t>Monday PM2		24.1	</a:t>
            </a:r>
          </a:p>
          <a:p>
            <a:pPr lvl="1"/>
            <a:r>
              <a:rPr lang="en-US" altLang="en-US" dirty="0"/>
              <a:t>Tuesday PM2		24.2	</a:t>
            </a:r>
          </a:p>
          <a:p>
            <a:pPr lvl="1"/>
            <a:r>
              <a:rPr lang="en-US" altLang="en-US" dirty="0"/>
              <a:t>Wednesday PM2		24.1          at 4:30 move to </a:t>
            </a:r>
            <a:r>
              <a:rPr lang="en-US" altLang="en-US" dirty="0">
                <a:highlight>
                  <a:srgbClr val="FFFF00"/>
                </a:highlight>
              </a:rPr>
              <a:t>802.1 TSN</a:t>
            </a: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676400"/>
            <a:ext cx="7772400" cy="4419600"/>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Still in proposal phase	</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September Notes:</a:t>
            </a:r>
          </a:p>
          <a:p>
            <a:pPr lvl="2"/>
            <a:r>
              <a:rPr lang="en-US" dirty="0"/>
              <a:t>Currently in sponsor ballot</a:t>
            </a:r>
          </a:p>
          <a:p>
            <a:pPr lvl="2"/>
            <a:r>
              <a:rPr lang="en-US" dirty="0"/>
              <a:t>May be useful for dynamic radio management identified by utilities as import for future network deployments</a:t>
            </a:r>
          </a:p>
          <a:p>
            <a:pPr lvl="2"/>
            <a:r>
              <a:rPr lang="en-US" dirty="0"/>
              <a:t>4s resource management is defined, but now how they are used</a:t>
            </a:r>
          </a:p>
          <a:p>
            <a:pPr lvl="2"/>
            <a:r>
              <a:rPr lang="en-US" dirty="0"/>
              <a:t>White paper could cover how adaptation and resource management are accomplished.</a:t>
            </a:r>
          </a:p>
          <a:p>
            <a:pPr lvl="2"/>
            <a:r>
              <a:rPr lang="en-US" dirty="0"/>
              <a:t>Including use of metrics for management.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p:txBody>
          <a:bodyPr>
            <a:normAutofit fontScale="62500" lnSpcReduction="20000"/>
          </a:bodyPr>
          <a:lstStyle/>
          <a:p>
            <a:r>
              <a:rPr lang="en-US" dirty="0"/>
              <a:t>Monitor the LPWAN IG in 802.15 to see where it goes (and links to IETF)</a:t>
            </a:r>
          </a:p>
          <a:p>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fontScale="70000" lnSpcReduction="20000"/>
          </a:bodyPr>
          <a:lstStyle/>
          <a:p>
            <a:r>
              <a:rPr lang="en-US" dirty="0"/>
              <a:t>802.24.2 Liaison Coordinator's Report</a:t>
            </a:r>
          </a:p>
          <a:p>
            <a:pPr lvl="1"/>
            <a:r>
              <a:rPr lang="en-US" kern="1200" dirty="0">
                <a:solidFill>
                  <a:schemeClr val="tx1"/>
                </a:solidFill>
                <a:effectLst/>
                <a:latin typeface="+mn-lt"/>
                <a:ea typeface="+mn-ea"/>
                <a:cs typeface="+mn-cs"/>
              </a:rPr>
              <a:t>Wael </a:t>
            </a:r>
            <a:r>
              <a:rPr lang="en-US" kern="1200" dirty="0" err="1">
                <a:solidFill>
                  <a:schemeClr val="tx1"/>
                </a:solidFill>
                <a:effectLst/>
                <a:latin typeface="+mn-lt"/>
                <a:ea typeface="+mn-ea"/>
                <a:cs typeface="+mn-cs"/>
              </a:rPr>
              <a:t>Diab</a:t>
            </a:r>
            <a:endParaRPr lang="en-US" kern="1200" dirty="0">
              <a:solidFill>
                <a:schemeClr val="tx1"/>
              </a:solidFill>
              <a:effectLst/>
              <a:latin typeface="+mn-lt"/>
              <a:ea typeface="+mn-ea"/>
              <a:cs typeface="+mn-cs"/>
            </a:endParaRPr>
          </a:p>
          <a:p>
            <a:pPr lvl="1"/>
            <a:endParaRPr lang="en-US" dirty="0"/>
          </a:p>
          <a:p>
            <a:pPr lvl="2"/>
            <a:endParaRPr lang="en-US" dirty="0">
              <a:effectLst/>
            </a:endParaRPr>
          </a:p>
          <a:p>
            <a:pPr rtl="0" eaLnBrk="1" fontAlgn="base" hangingPunct="1"/>
            <a:r>
              <a:rPr lang="en-US" sz="3200" kern="1200" dirty="0">
                <a:solidFill>
                  <a:schemeClr val="tx1"/>
                </a:solidFill>
                <a:effectLst/>
                <a:latin typeface="+mn-lt"/>
                <a:ea typeface="+mn-ea"/>
                <a:cs typeface="+mn-cs"/>
              </a:rPr>
              <a:t>IIC Liaison Report</a:t>
            </a: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Any new liaison requests</a:t>
            </a:r>
          </a:p>
          <a:p>
            <a:pPr lvl="1"/>
            <a:r>
              <a:rPr lang="en-US" dirty="0"/>
              <a:t>Request to explore liaison with Wi-Fi Alliance IoT Group. </a:t>
            </a:r>
          </a:p>
          <a:p>
            <a:pPr lvl="1"/>
            <a:r>
              <a:rPr lang="en-US" dirty="0"/>
              <a:t>802.24 will initiate the liaison request</a:t>
            </a:r>
          </a:p>
          <a:p>
            <a:pPr lvl="2"/>
            <a:r>
              <a:rPr lang="en-US" dirty="0"/>
              <a:t>Action Wael – draft a formal liaison statement with areas of collaboration and exchange.</a:t>
            </a:r>
          </a:p>
          <a:p>
            <a:pPr lvl="2"/>
            <a:r>
              <a:rPr lang="en-US" dirty="0"/>
              <a:t>Suggested: IoT Market Segment Task Group</a:t>
            </a:r>
          </a:p>
          <a:p>
            <a:pPr lvl="2"/>
            <a:r>
              <a:rPr lang="en-US" dirty="0"/>
              <a:t>Challenges – information exchange will need to be cleared of default confidentiality of WFA documents.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P2413 Liaison Report and Draft Review</a:t>
            </a:r>
          </a:p>
          <a:p>
            <a:pPr lvl="1"/>
            <a:r>
              <a:rPr lang="en-US" dirty="0"/>
              <a:t>Ludwig Winkel</a:t>
            </a:r>
          </a:p>
          <a:p>
            <a:endParaRPr lang="en-US" dirty="0"/>
          </a:p>
          <a:p>
            <a:r>
              <a:rPr lang="en-US" dirty="0"/>
              <a:t>Relationship to 24.2 IoT White Paper</a:t>
            </a:r>
          </a:p>
          <a:p>
            <a:pPr lvl="1"/>
            <a:r>
              <a:rPr lang="en-US" dirty="0"/>
              <a:t>Can be use to explain to the 802 community how 802 fits into the overall </a:t>
            </a:r>
            <a:r>
              <a:rPr lang="en-US" dirty="0" err="1"/>
              <a:t>IoT</a:t>
            </a:r>
            <a:r>
              <a:rPr lang="en-US" dirty="0"/>
              <a:t> architecture</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41811177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fontScale="92500" lnSpcReduction="10000"/>
          </a:bodyPr>
          <a:lstStyle/>
          <a:p>
            <a:r>
              <a:rPr lang="en-US" dirty="0"/>
              <a:t>Review and plan </a:t>
            </a:r>
            <a:r>
              <a:rPr lang="en-US" dirty="0" err="1"/>
              <a:t>IoT</a:t>
            </a:r>
            <a:r>
              <a:rPr lang="en-US" dirty="0"/>
              <a:t> white paper development</a:t>
            </a:r>
          </a:p>
          <a:p>
            <a:pPr lvl="1"/>
            <a:r>
              <a:rPr lang="en-US" dirty="0"/>
              <a:t>Chris </a:t>
            </a:r>
            <a:r>
              <a:rPr lang="en-US" dirty="0" err="1"/>
              <a:t>DiMinico</a:t>
            </a:r>
            <a:endParaRPr lang="en-US" dirty="0"/>
          </a:p>
          <a:p>
            <a:pPr lvl="1"/>
            <a:endParaRPr lang="en-US" dirty="0"/>
          </a:p>
          <a:p>
            <a:pPr lvl="1"/>
            <a:endParaRPr lang="en-US" dirty="0"/>
          </a:p>
          <a:p>
            <a:r>
              <a:rPr lang="en-US" dirty="0"/>
              <a:t>Discussion on IoT White Paper Draft</a:t>
            </a:r>
          </a:p>
          <a:p>
            <a:r>
              <a:rPr lang="en-US" dirty="0"/>
              <a:t>Contributions towards IoT White Paper</a:t>
            </a:r>
          </a:p>
          <a:p>
            <a:r>
              <a:rPr lang="en-US" dirty="0"/>
              <a:t>Wi-Fi Alliance IoT Use Case Document Review</a:t>
            </a:r>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4614862"/>
          </a:xfrm>
        </p:spPr>
        <p:txBody>
          <a:bodyPr/>
          <a:lstStyle/>
          <a:p>
            <a:r>
              <a:rPr lang="en-US" dirty="0"/>
              <a:t>Wednesday </a:t>
            </a:r>
            <a:br>
              <a:rPr lang="en-US" dirty="0"/>
            </a:br>
            <a:r>
              <a:rPr lang="en-US" dirty="0"/>
              <a:t>802.24.1 Smart Grid TG</a:t>
            </a:r>
            <a:br>
              <a:rPr lang="en-US" dirty="0"/>
            </a:br>
            <a:r>
              <a:rPr lang="en-US" dirty="0"/>
              <a:t>802.1 TSN </a:t>
            </a:r>
            <a:br>
              <a:rPr lang="en-US" dirty="0"/>
            </a:br>
            <a:r>
              <a:rPr lang="en-US" dirty="0"/>
              <a:t>Joint Working Session</a:t>
            </a:r>
            <a:br>
              <a:rPr lang="en-US" dirty="0"/>
            </a:b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803650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a:t>Content for TSN white paper</a:t>
            </a:r>
          </a:p>
        </p:txBody>
      </p:sp>
      <p:sp>
        <p:nvSpPr>
          <p:cNvPr id="3" name="Content Placeholder 2"/>
          <p:cNvSpPr>
            <a:spLocks noGrp="1"/>
          </p:cNvSpPr>
          <p:nvPr>
            <p:ph idx="1"/>
          </p:nvPr>
        </p:nvSpPr>
        <p:spPr>
          <a:xfrm>
            <a:off x="685800" y="1143000"/>
            <a:ext cx="8077200" cy="5438775"/>
          </a:xfrm>
        </p:spPr>
        <p:txBody>
          <a:bodyPr>
            <a:normAutofit lnSpcReduction="10000"/>
          </a:bodyPr>
          <a:lstStyle/>
          <a:p>
            <a:endParaRPr lang="en-US" dirty="0"/>
          </a:p>
          <a:p>
            <a:r>
              <a:rPr lang="en-US" dirty="0"/>
              <a:t>Version after initial merge of Norm Finn contribution</a:t>
            </a:r>
          </a:p>
          <a:p>
            <a:pPr lvl="1"/>
            <a:r>
              <a:rPr lang="en-US" dirty="0">
                <a:hlinkClick r:id="rId2"/>
              </a:rPr>
              <a:t>802.24-17-0006r9</a:t>
            </a:r>
            <a:endParaRPr lang="en-US" dirty="0"/>
          </a:p>
          <a:p>
            <a:pPr lvl="1"/>
            <a:r>
              <a:rPr lang="en-US" dirty="0"/>
              <a:t>Norm’s text in purple</a:t>
            </a:r>
          </a:p>
          <a:p>
            <a:pPr lvl="1"/>
            <a:r>
              <a:rPr lang="en-US" dirty="0"/>
              <a:t>Challenge is reducing excellent content to more manageable size for this white paper.</a:t>
            </a:r>
          </a:p>
          <a:p>
            <a:pPr lvl="1"/>
            <a:endParaRPr lang="en-US" dirty="0">
              <a:solidFill>
                <a:schemeClr val="accent6">
                  <a:lumMod val="50000"/>
                </a:schemeClr>
              </a:solidFill>
            </a:endParaRPr>
          </a:p>
          <a:p>
            <a:r>
              <a:rPr lang="en-US" sz="3100" dirty="0"/>
              <a:t>Document contribution from Rodney Cummings</a:t>
            </a:r>
          </a:p>
          <a:p>
            <a:pPr lvl="1"/>
            <a:r>
              <a:rPr lang="en-US" sz="2700" dirty="0"/>
              <a:t>TBD</a:t>
            </a:r>
          </a:p>
          <a:p>
            <a:pPr lvl="1"/>
            <a:endParaRPr lang="en-US" dirty="0">
              <a:solidFill>
                <a:schemeClr val="accent6">
                  <a:lumMod val="50000"/>
                </a:schemeClr>
              </a:solidFill>
            </a:endParaRP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24991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685800" y="1752600"/>
            <a:ext cx="7772400" cy="4343400"/>
          </a:xfrm>
        </p:spPr>
        <p:txBody>
          <a:bodyPr>
            <a:normAutofit fontScale="92500"/>
          </a:bodyPr>
          <a:lstStyle/>
          <a:p>
            <a:r>
              <a:rPr lang="en-US" dirty="0"/>
              <a:t>Continue merging and condensing content from Norm Finn</a:t>
            </a:r>
          </a:p>
          <a:p>
            <a:pPr lvl="1"/>
            <a:r>
              <a:rPr lang="en-US" dirty="0"/>
              <a:t>Merge content related to time synchronization</a:t>
            </a:r>
          </a:p>
          <a:p>
            <a:pPr lvl="1"/>
            <a:endParaRPr lang="en-US" dirty="0"/>
          </a:p>
          <a:p>
            <a:r>
              <a:rPr lang="en-US" dirty="0"/>
              <a:t>Other text contributions from 802.1 TSN?</a:t>
            </a:r>
          </a:p>
          <a:p>
            <a:endParaRPr lang="en-US" dirty="0"/>
          </a:p>
          <a:p>
            <a:r>
              <a:rPr lang="en-US" dirty="0"/>
              <a:t>Review IETF </a:t>
            </a:r>
            <a:r>
              <a:rPr lang="en-US" dirty="0" err="1"/>
              <a:t>DetNet</a:t>
            </a:r>
            <a:r>
              <a:rPr lang="en-US" dirty="0"/>
              <a:t> use cases – incorporate others as appropriate</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a:bodyPr>
          <a:lstStyle/>
          <a:p>
            <a:r>
              <a:rPr lang="en-US" dirty="0"/>
              <a:t>Action Items from this meeting</a:t>
            </a:r>
          </a:p>
          <a:p>
            <a:endParaRPr lang="en-US" dirty="0"/>
          </a:p>
          <a:p>
            <a:pPr lvl="1"/>
            <a:endParaRPr lang="en-US" dirty="0"/>
          </a:p>
          <a:p>
            <a:pPr lvl="1"/>
            <a:endParaRPr lang="en-US" dirty="0"/>
          </a:p>
          <a:p>
            <a:r>
              <a:rPr lang="en-US" dirty="0"/>
              <a:t>Any New Business?</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802.24-17-0024r0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pic>
        <p:nvPicPr>
          <p:cNvPr id="6" name="Picture 5">
            <a:extLst>
              <a:ext uri="{FF2B5EF4-FFF2-40B4-BE49-F238E27FC236}">
                <a16:creationId xmlns:a16="http://schemas.microsoft.com/office/drawing/2014/main" id="{BD2AFFEF-7693-4D8D-BFAC-3271732C41C1}"/>
              </a:ext>
            </a:extLst>
          </p:cNvPr>
          <p:cNvPicPr>
            <a:picLocks noChangeAspect="1"/>
          </p:cNvPicPr>
          <p:nvPr/>
        </p:nvPicPr>
        <p:blipFill>
          <a:blip r:embed="rId2"/>
          <a:stretch>
            <a:fillRect/>
          </a:stretch>
        </p:blipFill>
        <p:spPr>
          <a:xfrm>
            <a:off x="381000" y="1066799"/>
            <a:ext cx="8377897" cy="5199895"/>
          </a:xfrm>
          <a:prstGeom prst="rect">
            <a:avLst/>
          </a:prstGeom>
        </p:spPr>
      </p:pic>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idx="4294967295"/>
          </p:nvPr>
        </p:nvSpPr>
        <p:spPr>
          <a:xfrm>
            <a:off x="381000" y="685800"/>
            <a:ext cx="8458200" cy="9906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676400"/>
            <a:ext cx="8229600" cy="4800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latin typeface="Arial" charset="0"/>
            </a:endParaRPr>
          </a:p>
          <a:p>
            <a:pPr lvl="0" eaLnBrk="1" hangingPunct="1">
              <a:lnSpc>
                <a:spcPct val="80000"/>
              </a:lnSpc>
            </a:pPr>
            <a:endParaRPr lang="en-US" altLang="en-US" sz="800" u="sng" dirty="0">
              <a:cs typeface="Arial" pitchFamily="34" charset="0"/>
            </a:endParaRPr>
          </a:p>
          <a:p>
            <a:pPr lvl="0" eaLnBrk="1" hangingPunct="1">
              <a:lnSpc>
                <a:spcPct val="80000"/>
              </a:lnSpc>
              <a:spcAft>
                <a:spcPct val="40000"/>
              </a:spcAft>
              <a:buFont typeface="Arial" pitchFamily="34" charset="0"/>
              <a:buChar char="•"/>
            </a:pPr>
            <a:r>
              <a:rPr lang="en-US" altLang="en-US" sz="2000" b="1" dirty="0">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cs typeface="Arial" pitchFamily="34" charset="0"/>
              </a:rPr>
              <a:t>Technical considerations remain primary focus</a:t>
            </a:r>
            <a:endParaRPr lang="en-US" altLang="en-US" sz="1600" dirty="0">
              <a:cs typeface="Arial" pitchFamily="34" charset="0"/>
            </a:endParaRPr>
          </a:p>
          <a:p>
            <a:pPr lvl="1" eaLnBrk="1" hangingPunct="1">
              <a:lnSpc>
                <a:spcPct val="80000"/>
              </a:lnSpc>
              <a:spcAft>
                <a:spcPct val="40000"/>
              </a:spcAft>
              <a:buFont typeface="Arial" pitchFamily="34" charset="0"/>
              <a:buChar char="•"/>
            </a:pPr>
            <a:r>
              <a:rPr lang="en-US" altLang="en-US" sz="1800" b="1" dirty="0">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cs typeface="Arial" pitchFamily="34" charset="0"/>
              </a:rPr>
              <a:t>Don’t be silent if inappropriate topics are discussed … do formally object.</a:t>
            </a:r>
          </a:p>
          <a:p>
            <a:pPr lvl="0" algn="ctr" eaLnBrk="1" hangingPunct="1">
              <a:lnSpc>
                <a:spcPct val="80000"/>
              </a:lnSpc>
            </a:pPr>
            <a:r>
              <a:rPr lang="en-US" altLang="en-US" sz="1050" b="1" dirty="0">
                <a:cs typeface="Arial" pitchFamily="34" charset="0"/>
              </a:rPr>
              <a:t>---------------------------------------------------------------   </a:t>
            </a:r>
            <a:endParaRPr lang="en-US" altLang="en-US" sz="1400" b="1" dirty="0">
              <a:cs typeface="Arial" pitchFamily="34" charset="0"/>
            </a:endParaRPr>
          </a:p>
          <a:p>
            <a:pPr lvl="0" algn="ctr" eaLnBrk="1" hangingPunct="1">
              <a:lnSpc>
                <a:spcPct val="80000"/>
              </a:lnSpc>
            </a:pPr>
            <a:r>
              <a:rPr lang="en-US" altLang="en-US" sz="1400" b="1" dirty="0">
                <a:cs typeface="Arial" pitchFamily="34" charset="0"/>
              </a:rPr>
              <a:t>See </a:t>
            </a:r>
            <a:r>
              <a:rPr lang="en-US" altLang="en-US" sz="1400" b="1" i="1" dirty="0">
                <a:cs typeface="Arial" pitchFamily="34" charset="0"/>
              </a:rPr>
              <a:t>IEEE-SA Standards Board Operations Manual</a:t>
            </a:r>
            <a:r>
              <a:rPr lang="en-US" altLang="en-US" sz="1400" b="1" dirty="0">
                <a:cs typeface="Arial" pitchFamily="34" charset="0"/>
              </a:rPr>
              <a:t>, clause 5.3.10 and </a:t>
            </a:r>
            <a:r>
              <a:rPr lang="en-GB" altLang="en-US" sz="1400" b="1" dirty="0">
                <a:cs typeface="Arial" pitchFamily="34" charset="0"/>
              </a:rPr>
              <a:t>“Promoting Competition and Innovation: What You Need to Know about the IEEE Standards Association's Antitrust and Competition Policy”</a:t>
            </a:r>
            <a:r>
              <a:rPr lang="en-US" altLang="en-US" sz="1400" b="1" dirty="0">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97081292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551673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fontScale="77500" lnSpcReduction="20000"/>
          </a:bodyPr>
          <a:lstStyle/>
          <a:p>
            <a:endParaRPr lang="en-US" dirty="0"/>
          </a:p>
          <a:p>
            <a:r>
              <a:rPr lang="en-US" dirty="0"/>
              <a:t>Approve September minutes</a:t>
            </a:r>
          </a:p>
          <a:p>
            <a:pPr lvl="1"/>
            <a:r>
              <a:rPr lang="en-US" dirty="0"/>
              <a:t>24-17-0027r0 </a:t>
            </a:r>
          </a:p>
          <a:p>
            <a:pPr lvl="1"/>
            <a:endParaRPr lang="en-US" dirty="0"/>
          </a:p>
          <a:p>
            <a:pPr lvl="1"/>
            <a:endParaRPr lang="en-US" dirty="0"/>
          </a:p>
          <a:p>
            <a:r>
              <a:rPr lang="en-US" dirty="0"/>
              <a:t>TAG Action Items from July / September:</a:t>
            </a:r>
          </a:p>
          <a:p>
            <a:pPr lvl="1"/>
            <a:r>
              <a:rPr lang="en-US" dirty="0"/>
              <a:t>Plan TSN teleconference (October)</a:t>
            </a:r>
          </a:p>
          <a:p>
            <a:pPr lvl="2"/>
            <a:r>
              <a:rPr lang="en-US" dirty="0"/>
              <a:t>Did not happen – pick up at this meeting</a:t>
            </a:r>
          </a:p>
          <a:p>
            <a:pPr lvl="1"/>
            <a:r>
              <a:rPr lang="en-US" dirty="0"/>
              <a:t>Coordinate with Wael on Wi-Fi Alliance Liaison</a:t>
            </a:r>
          </a:p>
          <a:p>
            <a:pPr lvl="2"/>
            <a:r>
              <a:rPr lang="en-US" dirty="0"/>
              <a:t>Review IoT MSGT Use Case Document (Henry Chiarelli)</a:t>
            </a:r>
          </a:p>
          <a:p>
            <a:pPr lvl="1"/>
            <a:r>
              <a:rPr lang="en-US" dirty="0"/>
              <a:t>Set up Private Area for exchanging documents under Liaison </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Coordination with Industry Connections: </a:t>
            </a:r>
          </a:p>
        </p:txBody>
      </p:sp>
      <p:sp>
        <p:nvSpPr>
          <p:cNvPr id="3" name="Content Placeholder 2"/>
          <p:cNvSpPr>
            <a:spLocks noGrp="1"/>
          </p:cNvSpPr>
          <p:nvPr>
            <p:ph idx="1"/>
          </p:nvPr>
        </p:nvSpPr>
        <p:spPr>
          <a:xfrm>
            <a:off x="685800" y="1981200"/>
            <a:ext cx="7772400" cy="4201929"/>
          </a:xfrm>
        </p:spPr>
        <p:txBody>
          <a:bodyPr>
            <a:normAutofit fontScale="77500" lnSpcReduction="20000"/>
          </a:bodyPr>
          <a:lstStyle/>
          <a:p>
            <a:pPr marL="514350" indent="-457200"/>
            <a:r>
              <a:rPr lang="en-US" dirty="0"/>
              <a:t>Regularly examine (or liaison with) IC Committee to determine if we want to be involved with any existing IC activities.</a:t>
            </a:r>
          </a:p>
          <a:p>
            <a:pPr marL="514350" indent="-457200"/>
            <a:r>
              <a:rPr lang="en-US" dirty="0"/>
              <a:t>Plan of action: Check in by email regularly (before plenary meetings) on status with the IC Committee</a:t>
            </a:r>
          </a:p>
          <a:p>
            <a:pPr marL="514350" indent="-457200"/>
            <a:r>
              <a:rPr lang="en-US" dirty="0"/>
              <a:t>Ongoing Activity: IEEE 802 Network Enhancements Industry Connections Activity</a:t>
            </a:r>
          </a:p>
          <a:p>
            <a:pPr marL="914400" lvl="1" indent="-457200"/>
            <a:r>
              <a:rPr lang="en-US" dirty="0"/>
              <a:t>Tuesday 7:30pm</a:t>
            </a:r>
          </a:p>
          <a:p>
            <a:pPr marL="514350" indent="-457200"/>
            <a:endParaRPr lang="en-US" dirty="0"/>
          </a:p>
          <a:p>
            <a:pPr marL="514350" indent="-457200"/>
            <a:r>
              <a:rPr lang="en-US" dirty="0"/>
              <a:t>New IC Activity in Orlando:</a:t>
            </a:r>
          </a:p>
          <a:p>
            <a:pPr marL="914400" lvl="1" indent="-457200"/>
            <a:r>
              <a:rPr lang="en-US" dirty="0"/>
              <a:t>None known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522453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Publicizing White Paper Releases</a:t>
            </a:r>
          </a:p>
        </p:txBody>
      </p:sp>
      <p:sp>
        <p:nvSpPr>
          <p:cNvPr id="3" name="Content Placeholder 2"/>
          <p:cNvSpPr>
            <a:spLocks noGrp="1"/>
          </p:cNvSpPr>
          <p:nvPr>
            <p:ph idx="1"/>
          </p:nvPr>
        </p:nvSpPr>
        <p:spPr/>
        <p:txBody>
          <a:bodyPr>
            <a:normAutofit/>
          </a:bodyPr>
          <a:lstStyle/>
          <a:p>
            <a:r>
              <a:rPr lang="en-US" dirty="0"/>
              <a:t>Procedure for back end of white papers established in July:</a:t>
            </a:r>
          </a:p>
          <a:p>
            <a:pPr lvl="2"/>
            <a:r>
              <a:rPr lang="en-US" dirty="0"/>
              <a:t>Share white papers directly with Jonathan.</a:t>
            </a:r>
          </a:p>
          <a:p>
            <a:pPr lvl="2"/>
            <a:r>
              <a:rPr lang="en-US" dirty="0"/>
              <a:t>Request IEEE-SA Marketing, social media, Newsletters, </a:t>
            </a:r>
          </a:p>
          <a:p>
            <a:pPr lvl="2"/>
            <a:endParaRPr lang="en-US" dirty="0"/>
          </a:p>
          <a:p>
            <a:r>
              <a:rPr lang="en-US" dirty="0"/>
              <a:t>In process – releasing of Sub-1GHz White Paper</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737731465"/>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24312</TotalTime>
  <Words>1267</Words>
  <Application>Microsoft Office PowerPoint</Application>
  <PresentationFormat>On-screen Show (4:3)</PresentationFormat>
  <Paragraphs>299</Paragraphs>
  <Slides>29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Helvetica</vt:lpstr>
      <vt:lpstr>Monotype Sorts</vt:lpstr>
      <vt:lpstr>Times New Roman</vt:lpstr>
      <vt:lpstr>Office Theme</vt:lpstr>
      <vt:lpstr>802.24 Vertical Applications TAG</vt:lpstr>
      <vt:lpstr>802.24 Overview</vt:lpstr>
      <vt:lpstr>Agenda – 802.24-17-0024r0</vt:lpstr>
      <vt:lpstr>Other Guidelines for IEEE WG Meetings</vt:lpstr>
      <vt:lpstr>Participation in IEEE 802 Meetings</vt:lpstr>
      <vt:lpstr>Administration</vt:lpstr>
      <vt:lpstr>Monday: 802.24 TAG</vt:lpstr>
      <vt:lpstr>Coordination with Industry Connections: </vt:lpstr>
      <vt:lpstr>Publicizing White Paper Releases</vt:lpstr>
      <vt:lpstr>Monday 802.24.1</vt:lpstr>
      <vt:lpstr>ITU and Radio Regulatory Items</vt:lpstr>
      <vt:lpstr>IEEE Smart Grid Technical Activities Committee</vt:lpstr>
      <vt:lpstr>Finalize PAP2 Wireless Matrix</vt:lpstr>
      <vt:lpstr>SEPA/SGIP update WG</vt:lpstr>
      <vt:lpstr>TSN white paper</vt:lpstr>
      <vt:lpstr>TSN Utility Use Cases</vt:lpstr>
      <vt:lpstr>Future Opportunities Tracking</vt:lpstr>
      <vt:lpstr>Future Opportunities Tracking (.1)</vt:lpstr>
      <vt:lpstr>Future Opportunities Tracking (.2)</vt:lpstr>
      <vt:lpstr>Future Opportunities Tracking</vt:lpstr>
      <vt:lpstr>Other Future Opportunities</vt:lpstr>
      <vt:lpstr>Tuesday 802.24.2 IoT TG</vt:lpstr>
      <vt:lpstr>Tuesday: 802.24.2</vt:lpstr>
      <vt:lpstr>802.24.2</vt:lpstr>
      <vt:lpstr>802.24.2</vt:lpstr>
      <vt:lpstr>Wednesday  802.24.1 Smart Grid TG 802.1 TSN  Joint Working Session </vt:lpstr>
      <vt:lpstr>Content for TSN white paper</vt:lpstr>
      <vt:lpstr>Next Steps</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408</cp:revision>
  <cp:lastPrinted>1998-02-10T13:28:06Z</cp:lastPrinted>
  <dcterms:created xsi:type="dcterms:W3CDTF">2015-05-13T21:49:41Z</dcterms:created>
  <dcterms:modified xsi:type="dcterms:W3CDTF">2017-11-01T13:27:06Z</dcterms:modified>
</cp:coreProperties>
</file>