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0" r:id="rId2"/>
  </p:sldMasterIdLst>
  <p:notesMasterIdLst>
    <p:notesMasterId r:id="rId10"/>
  </p:notesMasterIdLst>
  <p:handoutMasterIdLst>
    <p:handoutMasterId r:id="rId11"/>
  </p:handoutMasterIdLst>
  <p:sldIdLst>
    <p:sldId id="258" r:id="rId3"/>
    <p:sldId id="394" r:id="rId4"/>
    <p:sldId id="285" r:id="rId5"/>
    <p:sldId id="314" r:id="rId6"/>
    <p:sldId id="259" r:id="rId7"/>
    <p:sldId id="270" r:id="rId8"/>
    <p:sldId id="325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59" autoAdjust="0"/>
    <p:restoredTop sz="94099" autoAdjust="0"/>
  </p:normalViewPr>
  <p:slideViewPr>
    <p:cSldViewPr>
      <p:cViewPr varScale="1">
        <p:scale>
          <a:sx n="89" d="100"/>
          <a:sy n="89" d="100"/>
        </p:scale>
        <p:origin x="1277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86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114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309E9A2-F2CB-48A9-8D52-A61A8A2E8934}" type="slidenum">
              <a:rPr lang="en-US" altLang="en-US" sz="1300" smtClean="0">
                <a:solidFill>
                  <a:srgbClr val="000000"/>
                </a:solidFill>
              </a:rPr>
              <a:pPr/>
              <a:t>4</a:t>
            </a:fld>
            <a:endParaRPr lang="en-US" altLang="en-US" sz="1300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608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693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</a:p>
        </p:txBody>
      </p:sp>
    </p:spTree>
    <p:extLst>
      <p:ext uri="{BB962C8B-B14F-4D97-AF65-F5344CB8AC3E}">
        <p14:creationId xmlns:p14="http://schemas.microsoft.com/office/powerpoint/2010/main" val="2976317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361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3931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7683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333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026294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927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72673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60907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8529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1529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381000"/>
            <a:ext cx="196215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73405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08944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2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26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09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94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89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30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25451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dirty="0" smtClean="0"/>
              <a:t>Ben Rolfe, BCAI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4156"/>
            <a:ext cx="419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</a:t>
            </a:r>
            <a:r>
              <a:rPr lang="en-US" altLang="en-US" sz="1400" b="1" dirty="0" smtClean="0"/>
              <a:t>802.24-17-0023r0</a:t>
            </a:r>
            <a:endParaRPr lang="en-US" altLang="en-US" sz="14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81000"/>
            <a:ext cx="434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/>
              <a:t>July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 flipV="1">
            <a:off x="533400" y="6477000"/>
            <a:ext cx="6746875" cy="6350"/>
          </a:xfrm>
          <a:prstGeom prst="line">
            <a:avLst/>
          </a:prstGeom>
          <a:noFill/>
          <a:ln w="50800">
            <a:solidFill>
              <a:srgbClr val="2944B7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400">
              <a:solidFill>
                <a:srgbClr val="000000"/>
              </a:solidFill>
            </a:endParaRPr>
          </a:p>
        </p:txBody>
      </p:sp>
      <p:pic>
        <p:nvPicPr>
          <p:cNvPr id="1029" name="Picture 12" descr="ieeeblu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113" y="6281738"/>
            <a:ext cx="106680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4375150" y="6527800"/>
            <a:ext cx="96678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1100">
                <a:solidFill>
                  <a:srgbClr val="000099"/>
                </a:solidFill>
                <a:latin typeface="Arial" charset="0"/>
                <a:cs typeface="Arial" charset="0"/>
              </a:rPr>
              <a:t>25 Mar 2008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5867400"/>
            <a:ext cx="2895600" cy="920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33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32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8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400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tds-802-all@listserv.ieee.org" TargetMode="External"/><Relationship Id="rId2" Type="http://schemas.openxmlformats.org/officeDocument/2006/relationships/hyperlink" Target="http://mentor.ieee.org/802.24/document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/>
              <a:t>802.24 Vertical Applications TAG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Sept 2017 </a:t>
            </a:r>
            <a:r>
              <a:rPr lang="en-US" dirty="0"/>
              <a:t>Meeting</a:t>
            </a:r>
          </a:p>
          <a:p>
            <a:endParaRPr lang="en-US" dirty="0"/>
          </a:p>
          <a:p>
            <a:r>
              <a:rPr lang="en-US" dirty="0" smtClean="0"/>
              <a:t>Kona, Hi, USA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dirty="0"/>
              <a:t>802.24 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229600" cy="4191000"/>
          </a:xfrm>
          <a:ln/>
        </p:spPr>
        <p:txBody>
          <a:bodyPr>
            <a:normAutofit fontScale="77500" lnSpcReduction="20000"/>
          </a:bodyPr>
          <a:lstStyle/>
          <a:p>
            <a:r>
              <a:rPr lang="en-US" altLang="en-US" dirty="0"/>
              <a:t>Officers</a:t>
            </a:r>
          </a:p>
          <a:p>
            <a:pPr lvl="1"/>
            <a:r>
              <a:rPr lang="en-US" altLang="en-US" sz="2900" dirty="0"/>
              <a:t>TAG Chair:				Tim Godfrey</a:t>
            </a:r>
          </a:p>
          <a:p>
            <a:pPr lvl="1"/>
            <a:r>
              <a:rPr lang="en-US" altLang="en-US" sz="2900" dirty="0"/>
              <a:t>Secretary &amp; TAG Vice Chair:		Ben Rolfe</a:t>
            </a:r>
          </a:p>
          <a:p>
            <a:r>
              <a:rPr lang="en-US" altLang="en-US" dirty="0"/>
              <a:t>Task Groups</a:t>
            </a:r>
          </a:p>
          <a:p>
            <a:pPr lvl="1"/>
            <a:r>
              <a:rPr lang="en-US" altLang="en-US" dirty="0"/>
              <a:t>802.24.1	Smart Grid TG		Tim Godfrey</a:t>
            </a:r>
          </a:p>
          <a:p>
            <a:pPr lvl="1"/>
            <a:r>
              <a:rPr lang="en-US" altLang="en-US" dirty="0"/>
              <a:t>802.24.2	IoT TG			Chris </a:t>
            </a:r>
            <a:r>
              <a:rPr lang="en-US" altLang="en-US" dirty="0" err="1"/>
              <a:t>DiMinico</a:t>
            </a:r>
            <a:endParaRPr lang="en-US" altLang="en-US" dirty="0"/>
          </a:p>
          <a:p>
            <a:r>
              <a:rPr lang="en-US" altLang="en-US" dirty="0" smtClean="0"/>
              <a:t>36 </a:t>
            </a:r>
            <a:r>
              <a:rPr lang="en-US" altLang="en-US" dirty="0"/>
              <a:t>Voting Members</a:t>
            </a:r>
          </a:p>
          <a:p>
            <a:pPr marL="342900" lvl="1" indent="-342900">
              <a:buFontTx/>
              <a:buChar char="•"/>
            </a:pPr>
            <a:r>
              <a:rPr lang="en-US" altLang="en-US" dirty="0"/>
              <a:t>Agenda: 	</a:t>
            </a:r>
            <a:r>
              <a:rPr lang="en-US" dirty="0"/>
              <a:t>24-17-0007-01-0000</a:t>
            </a:r>
            <a:endParaRPr lang="en-US" altLang="en-US" dirty="0"/>
          </a:p>
          <a:p>
            <a:r>
              <a:rPr lang="en-US" altLang="en-US" dirty="0"/>
              <a:t>Meetings for the Week</a:t>
            </a:r>
          </a:p>
          <a:p>
            <a:pPr lvl="1"/>
            <a:r>
              <a:rPr lang="en-US" altLang="en-US" dirty="0"/>
              <a:t>Monday PM2		24.1	</a:t>
            </a:r>
            <a:r>
              <a:rPr lang="en-US" altLang="en-US" dirty="0" smtClean="0"/>
              <a:t>Kona 3</a:t>
            </a:r>
            <a:endParaRPr lang="en-US" altLang="en-US" dirty="0"/>
          </a:p>
          <a:p>
            <a:pPr lvl="1"/>
            <a:r>
              <a:rPr lang="en-US" altLang="en-US" dirty="0"/>
              <a:t>Tuesday PM2		24.2	</a:t>
            </a:r>
            <a:r>
              <a:rPr lang="en-US" altLang="en-US" dirty="0" smtClean="0"/>
              <a:t>Kona 3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178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772400" cy="381000"/>
          </a:xfrm>
        </p:spPr>
        <p:txBody>
          <a:bodyPr/>
          <a:lstStyle/>
          <a:p>
            <a:r>
              <a:rPr lang="en-US" sz="2400" dirty="0"/>
              <a:t>Agenda – 802.24-17-0022r0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609600"/>
          </a:xfrm>
        </p:spPr>
        <p:txBody>
          <a:bodyPr/>
          <a:lstStyle/>
          <a:p>
            <a:r>
              <a:rPr lang="en-US" altLang="en-US" sz="3200" u="sng" dirty="0"/>
              <a:t>Guidelines for IEEE-SA Meetings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>
              <a:latin typeface="Helvetica" panose="020B0604020202020204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 dirty="0"/>
              <a:t>Technical considerations remain primary focus</a:t>
            </a:r>
            <a:endParaRPr lang="en-US" altLang="en-US" sz="13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 dirty="0"/>
            </a:b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See </a:t>
            </a:r>
            <a:r>
              <a:rPr lang="en-US" altLang="en-US" sz="1200" b="1" i="1" dirty="0"/>
              <a:t>IEEE-SA Standards Board Operations Manual</a:t>
            </a:r>
            <a:r>
              <a:rPr lang="en-US" altLang="en-US" sz="1200" b="1" dirty="0"/>
              <a:t>, clause 5.3.10 and </a:t>
            </a:r>
            <a:r>
              <a:rPr lang="en-GB" altLang="en-US" sz="1200" b="1" dirty="0"/>
              <a:t>“Promoting Competition and Innovation: What You Need to Know about the IEEE Standards Association's Antitrust and Competition Policy”</a:t>
            </a:r>
            <a:r>
              <a:rPr lang="en-US" altLang="en-US" sz="12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This slide set is available </a:t>
            </a:r>
            <a:br>
              <a:rPr lang="en-US" altLang="en-US" sz="1200" b="1" dirty="0"/>
            </a:br>
            <a:r>
              <a:rPr lang="en-US" altLang="en-US" sz="1200" b="1" dirty="0"/>
              <a:t>at https://development.standards.ieee.org/myproject/Public/mytools/mob/preparslides.ppt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838200" y="5867400"/>
            <a:ext cx="7848600" cy="920750"/>
          </a:xfrm>
        </p:spPr>
        <p:txBody>
          <a:bodyPr/>
          <a:lstStyle/>
          <a:p>
            <a:pPr>
              <a:defRPr/>
            </a:pPr>
            <a:endParaRPr lang="en-US" b="1">
              <a:solidFill>
                <a:srgbClr val="2D2DB9"/>
              </a:solidFill>
            </a:endParaRP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March 2015</a:t>
            </a: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IEEE-SA Standards Board Patent Committee</a:t>
            </a:r>
          </a:p>
        </p:txBody>
      </p:sp>
    </p:spTree>
    <p:extLst>
      <p:ext uri="{BB962C8B-B14F-4D97-AF65-F5344CB8AC3E}">
        <p14:creationId xmlns:p14="http://schemas.microsoft.com/office/powerpoint/2010/main" val="380379413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4958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Attendance take on IMAT</a:t>
            </a:r>
          </a:p>
          <a:p>
            <a:pPr lvl="1"/>
            <a:r>
              <a:rPr lang="en-US" dirty="0"/>
              <a:t>Reciprocal rights for most WGs</a:t>
            </a:r>
          </a:p>
          <a:p>
            <a:r>
              <a:rPr lang="en-US" dirty="0"/>
              <a:t>Web page</a:t>
            </a:r>
          </a:p>
          <a:p>
            <a:pPr lvl="1"/>
            <a:r>
              <a:rPr lang="en-US" dirty="0"/>
              <a:t>http://www.ieee802.org/24</a:t>
            </a:r>
          </a:p>
          <a:p>
            <a:r>
              <a:rPr lang="en-US" dirty="0"/>
              <a:t>Mailing list</a:t>
            </a:r>
          </a:p>
          <a:p>
            <a:pPr lvl="1"/>
            <a:r>
              <a:rPr lang="en-US" dirty="0"/>
              <a:t>stds-802-24@listserv.ieee.org</a:t>
            </a:r>
          </a:p>
          <a:p>
            <a:pPr lvl="1"/>
            <a:r>
              <a:rPr lang="en-US" dirty="0"/>
              <a:t>802-24-voters@listserv.ieee.org (voters list)</a:t>
            </a:r>
          </a:p>
          <a:p>
            <a:r>
              <a:rPr lang="en-US" dirty="0"/>
              <a:t>Document archive</a:t>
            </a:r>
          </a:p>
          <a:p>
            <a:pPr lvl="1"/>
            <a:r>
              <a:rPr lang="en-US" dirty="0"/>
              <a:t> </a:t>
            </a:r>
            <a:r>
              <a:rPr lang="en-US" dirty="0">
                <a:hlinkClick r:id="rId2"/>
              </a:rPr>
              <a:t>http://mentor.ieee.org/802.24/documents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IEEE 802 announcement reflector, </a:t>
            </a:r>
            <a:r>
              <a:rPr lang="en-US" dirty="0">
                <a:hlinkClick r:id="rId3"/>
              </a:rPr>
              <a:t>stds-802-all@listserv.ieee.org</a:t>
            </a:r>
            <a:endParaRPr lang="en-US" dirty="0"/>
          </a:p>
          <a:p>
            <a:pPr lvl="1"/>
            <a:r>
              <a:rPr lang="en-US" dirty="0"/>
              <a:t>Send email to listserv@listserv.ieee.org with no subject and with the </a:t>
            </a:r>
          </a:p>
          <a:p>
            <a:pPr lvl="1"/>
            <a:r>
              <a:rPr lang="en-US" dirty="0"/>
              <a:t>following 2 lines appearing first in the body of the message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	Subscribe stds-802-all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	end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055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Monday: 802.24 TAG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Approve </a:t>
            </a:r>
            <a:r>
              <a:rPr lang="en-US" dirty="0" smtClean="0"/>
              <a:t>July minutes </a:t>
            </a:r>
            <a:endParaRPr lang="en-US" dirty="0"/>
          </a:p>
          <a:p>
            <a:pPr lvl="1"/>
            <a:r>
              <a:rPr lang="en-US" dirty="0" smtClean="0"/>
              <a:t>24-17-0018-00-0000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617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 </a:t>
            </a:r>
            <a:r>
              <a:rPr lang="en-US" dirty="0" smtClean="0"/>
              <a:t>802.24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4000" dirty="0"/>
              <a:t>Smart Grid TG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7765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7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IEEE-P802_24</Template>
  <TotalTime>19834</TotalTime>
  <Words>292</Words>
  <Application>Microsoft Office PowerPoint</Application>
  <PresentationFormat>On-screen Show (4:3)</PresentationFormat>
  <Paragraphs>77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Helvetica</vt:lpstr>
      <vt:lpstr>Monotype Sorts</vt:lpstr>
      <vt:lpstr>Times New Roman</vt:lpstr>
      <vt:lpstr>Office Theme</vt:lpstr>
      <vt:lpstr>1_Default Design</vt:lpstr>
      <vt:lpstr>802.24 Vertical Applications TAG</vt:lpstr>
      <vt:lpstr>802.24 Overview</vt:lpstr>
      <vt:lpstr>Agenda – 802.24-17-0022r0</vt:lpstr>
      <vt:lpstr>Guidelines for IEEE-SA Meetings</vt:lpstr>
      <vt:lpstr>Administration</vt:lpstr>
      <vt:lpstr>Monday: 802.24 TAG</vt:lpstr>
      <vt:lpstr>Monday 802.24</vt:lpstr>
    </vt:vector>
  </TitlesOfParts>
  <Company>EPRI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Opening Report</dc:title>
  <dc:subject>802.24 Opening Report</dc:subject>
  <dc:creator>Godfrey, Tim</dc:creator>
  <cp:keywords/>
  <dc:description>&lt;doc#&gt;</dc:description>
  <cp:lastModifiedBy>Benjamin Rolfe</cp:lastModifiedBy>
  <cp:revision>380</cp:revision>
  <cp:lastPrinted>1998-02-10T13:28:06Z</cp:lastPrinted>
  <dcterms:created xsi:type="dcterms:W3CDTF">2015-05-13T21:49:41Z</dcterms:created>
  <dcterms:modified xsi:type="dcterms:W3CDTF">2017-09-12T02:03:48Z</dcterms:modified>
</cp:coreProperties>
</file>