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0" r:id="rId2"/>
  </p:sldMasterIdLst>
  <p:notesMasterIdLst>
    <p:notesMasterId r:id="rId36"/>
  </p:notesMasterIdLst>
  <p:handoutMasterIdLst>
    <p:handoutMasterId r:id="rId37"/>
  </p:handoutMasterIdLst>
  <p:sldIdLst>
    <p:sldId id="258" r:id="rId3"/>
    <p:sldId id="394" r:id="rId4"/>
    <p:sldId id="285" r:id="rId5"/>
    <p:sldId id="314" r:id="rId6"/>
    <p:sldId id="407" r:id="rId7"/>
    <p:sldId id="259" r:id="rId8"/>
    <p:sldId id="270" r:id="rId9"/>
    <p:sldId id="383" r:id="rId10"/>
    <p:sldId id="362" r:id="rId11"/>
    <p:sldId id="325" r:id="rId12"/>
    <p:sldId id="283" r:id="rId13"/>
    <p:sldId id="395" r:id="rId14"/>
    <p:sldId id="342" r:id="rId15"/>
    <p:sldId id="375" r:id="rId16"/>
    <p:sldId id="384" r:id="rId17"/>
    <p:sldId id="404" r:id="rId18"/>
    <p:sldId id="392" r:id="rId19"/>
    <p:sldId id="405" r:id="rId20"/>
    <p:sldId id="387" r:id="rId21"/>
    <p:sldId id="388" r:id="rId22"/>
    <p:sldId id="389" r:id="rId23"/>
    <p:sldId id="390" r:id="rId24"/>
    <p:sldId id="396" r:id="rId25"/>
    <p:sldId id="398" r:id="rId26"/>
    <p:sldId id="399" r:id="rId27"/>
    <p:sldId id="400" r:id="rId28"/>
    <p:sldId id="352" r:id="rId29"/>
    <p:sldId id="401" r:id="rId30"/>
    <p:sldId id="393" r:id="rId31"/>
    <p:sldId id="406" r:id="rId32"/>
    <p:sldId id="402" r:id="rId33"/>
    <p:sldId id="403" r:id="rId34"/>
    <p:sldId id="391"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59" autoAdjust="0"/>
    <p:restoredTop sz="94099" autoAdjust="0"/>
  </p:normalViewPr>
  <p:slideViewPr>
    <p:cSldViewPr>
      <p:cViewPr varScale="1">
        <p:scale>
          <a:sx n="100" d="100"/>
          <a:sy n="100" d="100"/>
        </p:scale>
        <p:origin x="864" y="67"/>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2114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309E9A2-F2CB-48A9-8D52-A61A8A2E8934}" type="slidenum">
              <a:rPr lang="en-US" altLang="en-US" sz="1300" smtClean="0">
                <a:solidFill>
                  <a:srgbClr val="000000"/>
                </a:solidFill>
              </a:rPr>
              <a:pPr/>
              <a:t>4</a:t>
            </a:fld>
            <a:endParaRPr lang="en-US" altLang="en-US" sz="1300">
              <a:solidFill>
                <a:srgbClr val="000000"/>
              </a:solidFill>
            </a:endParaRPr>
          </a:p>
        </p:txBody>
      </p:sp>
      <p:sp>
        <p:nvSpPr>
          <p:cNvPr id="18435" name="Rectangle 2"/>
          <p:cNvSpPr>
            <a:spLocks noGrp="1" noRot="1" noChangeAspect="1" noChangeArrowheads="1" noTextEdit="1"/>
          </p:cNvSpPr>
          <p:nvPr>
            <p:ph type="sldImg"/>
          </p:nvPr>
        </p:nvSpPr>
        <p:spPr>
          <a:xfrm>
            <a:off x="1154113" y="701675"/>
            <a:ext cx="4625975" cy="3468688"/>
          </a:xfrm>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1604608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59FCB5AB-5319-4E0F-BA2A-B6185CBFF0B3}" type="slidenum">
              <a:rPr lang="en-US" altLang="en-US"/>
              <a:pPr/>
              <a:t>5</a:t>
            </a:fld>
            <a:endParaRPr lang="en-US" altLang="en-US"/>
          </a:p>
        </p:txBody>
      </p:sp>
      <p:sp>
        <p:nvSpPr>
          <p:cNvPr id="5121" name="Text Box 1"/>
          <p:cNvSpPr txBox="1">
            <a:spLocks noChangeArrowheads="1"/>
          </p:cNvSpPr>
          <p:nvPr/>
        </p:nvSpPr>
        <p:spPr bwMode="auto">
          <a:xfrm>
            <a:off x="4398963" y="9555163"/>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0B4E6B91-A75C-479C-8CC6-FA5DF44F5776}" type="slidenum">
              <a:rPr lang="en-US" altLang="en-US" sz="1400">
                <a:solidFill>
                  <a:srgbClr val="000000"/>
                </a:solidFill>
                <a:cs typeface="DejaVu Sans" charset="0"/>
              </a:rPr>
              <a:pPr algn="r">
                <a:lnSpc>
                  <a:spcPct val="93000"/>
                </a:lnSpc>
                <a:buClrTx/>
                <a:buFontTx/>
                <a:buNone/>
              </a:pPr>
              <a:t>5</a:t>
            </a:fld>
            <a:endParaRPr lang="en-US" altLang="en-US" sz="1400">
              <a:solidFill>
                <a:srgbClr val="000000"/>
              </a:solidFill>
              <a:cs typeface="DejaVu Sans" charset="0"/>
            </a:endParaRPr>
          </a:p>
        </p:txBody>
      </p:sp>
      <p:sp>
        <p:nvSpPr>
          <p:cNvPr id="5122" name="Text Box 2"/>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306E3CA2-D1D3-49C3-B4A7-C92C5E6B9A9E}"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1087107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a:lvl1pPr>
          </a:lstStyle>
          <a:p>
            <a:pPr>
              <a:defRPr/>
            </a:pPr>
            <a:r>
              <a:rPr lang="en-US">
                <a:solidFill>
                  <a:srgbClr val="000000">
                    <a:tint val="75000"/>
                  </a:srgbClr>
                </a:solidFill>
              </a:rPr>
              <a:t>March 2015</a:t>
            </a:r>
          </a:p>
        </p:txBody>
      </p:sp>
    </p:spTree>
    <p:extLst>
      <p:ext uri="{BB962C8B-B14F-4D97-AF65-F5344CB8AC3E}">
        <p14:creationId xmlns:p14="http://schemas.microsoft.com/office/powerpoint/2010/main" val="2976317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pPr>
              <a:defRPr/>
            </a:pPr>
            <a:r>
              <a:rPr lang="en-US">
                <a:solidFill>
                  <a:srgbClr val="000000">
                    <a:tint val="75000"/>
                  </a:srgbClr>
                </a:solidFill>
              </a:rPr>
              <a:t>March 2015</a:t>
            </a:r>
            <a:endParaRPr lang="en-US" dirty="0">
              <a:solidFill>
                <a:srgbClr val="000000">
                  <a:tint val="75000"/>
                </a:srgbClr>
              </a:solidFill>
            </a:endParaRPr>
          </a:p>
        </p:txBody>
      </p:sp>
      <p:sp>
        <p:nvSpPr>
          <p:cNvPr id="4" name="Date Placeholder 3"/>
          <p:cNvSpPr>
            <a:spLocks noGrp="1"/>
          </p:cNvSpPr>
          <p:nvPr>
            <p:ph type="dt" sz="half" idx="11"/>
          </p:nvPr>
        </p:nvSpPr>
        <p:spPr>
          <a:xfrm>
            <a:off x="457200" y="6356350"/>
            <a:ext cx="2133600" cy="365125"/>
          </a:xfrm>
          <a:prstGeom prst="rect">
            <a:avLst/>
          </a:prstGeom>
        </p:spPr>
        <p:txBody>
          <a:bodyPr/>
          <a:lstStyle>
            <a:lvl1pPr>
              <a:defRPr>
                <a:latin typeface="Times New Roman" pitchFamily="16" charset="0"/>
              </a:defRPr>
            </a:lvl1pPr>
          </a:lstStyle>
          <a:p>
            <a:pPr>
              <a:defRPr/>
            </a:pPr>
            <a:endParaRPr lang="en-US" sz="2400">
              <a:solidFill>
                <a:srgbClr val="000000"/>
              </a:solidFill>
            </a:endParaRPr>
          </a:p>
        </p:txBody>
      </p:sp>
    </p:spTree>
    <p:extLst>
      <p:ext uri="{BB962C8B-B14F-4D97-AF65-F5344CB8AC3E}">
        <p14:creationId xmlns:p14="http://schemas.microsoft.com/office/powerpoint/2010/main" val="1665361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143931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76834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Times New Roman" pitchFamily="16" charset="0"/>
              </a:defRPr>
            </a:lvl1pPr>
          </a:lstStyle>
          <a:p>
            <a:pPr>
              <a:defRPr/>
            </a:pPr>
            <a:endParaRPr lang="en-US" sz="2400">
              <a:solidFill>
                <a:srgbClr val="000000"/>
              </a:solidFill>
            </a:endParaRPr>
          </a:p>
        </p:txBody>
      </p:sp>
      <p:sp>
        <p:nvSpPr>
          <p:cNvPr id="8" name="Footer Placeholder 7"/>
          <p:cNvSpPr>
            <a:spLocks noGrp="1"/>
          </p:cNvSpPr>
          <p:nvPr>
            <p:ph type="ftr" sz="quarter" idx="11"/>
          </p:nvPr>
        </p:nvSpPr>
        <p:spPr/>
        <p:txBody>
          <a:bodyPr/>
          <a:lstStyle>
            <a:lvl1pPr>
              <a:defRPr/>
            </a:lvl1pPr>
          </a:lstStyle>
          <a:p>
            <a:pPr>
              <a:defRPr/>
            </a:pPr>
            <a:r>
              <a:rPr lang="en-US">
                <a:solidFill>
                  <a:srgbClr val="000000">
                    <a:tint val="75000"/>
                  </a:srgbClr>
                </a:solidFill>
              </a:rPr>
              <a:t>March 2015</a:t>
            </a:r>
            <a:endParaRPr lang="en-US" dirty="0">
              <a:solidFill>
                <a:srgbClr val="000000">
                  <a:tint val="75000"/>
                </a:srgbClr>
              </a:solidFill>
            </a:endParaRPr>
          </a:p>
        </p:txBody>
      </p:sp>
    </p:spTree>
    <p:extLst>
      <p:ext uri="{BB962C8B-B14F-4D97-AF65-F5344CB8AC3E}">
        <p14:creationId xmlns:p14="http://schemas.microsoft.com/office/powerpoint/2010/main" val="585333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026294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39271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672673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360907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8529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8944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725451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802.24-17-0017r3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770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2400">
              <a:solidFill>
                <a:srgbClr val="000000"/>
              </a:solidFill>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817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19"/>
          <p:cNvSpPr>
            <a:spLocks noChangeArrowheads="1"/>
          </p:cNvSpPr>
          <p:nvPr userDrawn="1"/>
        </p:nvSpPr>
        <p:spPr bwMode="auto">
          <a:xfrm>
            <a:off x="4375150" y="6527800"/>
            <a:ext cx="966788"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defRPr>
            </a:lvl9pPr>
          </a:lstStyle>
          <a:p>
            <a:pPr algn="ctr" eaLnBrk="1" hangingPunct="1">
              <a:defRPr/>
            </a:pPr>
            <a:r>
              <a:rPr lang="en-GB" altLang="en-US" sz="1100">
                <a:solidFill>
                  <a:srgbClr val="000099"/>
                </a:solidFill>
                <a:latin typeface="Arial" charset="0"/>
                <a:cs typeface="Arial" charset="0"/>
              </a:rPr>
              <a:t>25 Mar 2008</a:t>
            </a:r>
          </a:p>
        </p:txBody>
      </p:sp>
      <p:sp>
        <p:nvSpPr>
          <p:cNvPr id="2" name="Footer Placeholder 1"/>
          <p:cNvSpPr>
            <a:spLocks noGrp="1"/>
          </p:cNvSpPr>
          <p:nvPr>
            <p:ph type="ftr" sz="quarter" idx="3"/>
          </p:nvPr>
        </p:nvSpPr>
        <p:spPr>
          <a:xfrm>
            <a:off x="3124200" y="5867400"/>
            <a:ext cx="2895600" cy="920750"/>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6" charset="0"/>
              </a:defRPr>
            </a:lvl1pPr>
          </a:lstStyle>
          <a:p>
            <a:pPr>
              <a:defRPr/>
            </a:pPr>
            <a:r>
              <a:rPr lang="en-US">
                <a:solidFill>
                  <a:srgbClr val="000000">
                    <a:tint val="75000"/>
                  </a:srgbClr>
                </a:solidFill>
              </a:rPr>
              <a:t>March 2015</a:t>
            </a:r>
            <a:endParaRPr lang="en-US" dirty="0">
              <a:solidFill>
                <a:srgbClr val="000000">
                  <a:tint val="75000"/>
                </a:srgbClr>
              </a:solidFill>
            </a:endParaRPr>
          </a:p>
        </p:txBody>
      </p:sp>
    </p:spTree>
    <p:extLst>
      <p:ext uri="{BB962C8B-B14F-4D97-AF65-F5344CB8AC3E}">
        <p14:creationId xmlns:p14="http://schemas.microsoft.com/office/powerpoint/2010/main" val="143333869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hf sldNum="0" hdr="0" dt="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pitchFamily="2" charset="2"/>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pitchFamily="2" charset="2"/>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pitchFamily="2" charset="2"/>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7/24-17-0006-03-sgtg-tsn-utility-applications-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24/dcn/17/24-17-0015-01-sgtg-tsn-white-paper-teleconference.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24/dcn/17/24-17-0006-07-sgtg-tsn-utility-applications-white-paper.docx" TargetMode="External"/><Relationship Id="rId2" Type="http://schemas.openxmlformats.org/officeDocument/2006/relationships/hyperlink" Target="https://mentor.ieee.org/802.24/dcn/17/24-17-0006-03-sgtg-tsn-utility-applications-white-paper.docx" TargetMode="External"/><Relationship Id="rId1" Type="http://schemas.openxmlformats.org/officeDocument/2006/relationships/slideLayout" Target="../slideLayouts/slideLayout2.xml"/><Relationship Id="rId5" Type="http://schemas.openxmlformats.org/officeDocument/2006/relationships/hyperlink" Target="http://ieee802.org/1/files/public/docs2017/tsn-finn-tsn-detnet-whitepaper-0717-v00.pdf" TargetMode="External"/><Relationship Id="rId4" Type="http://schemas.openxmlformats.org/officeDocument/2006/relationships/hyperlink" Target="https://tools.ietf.org/html/draft-ietf-detnet-use-cases-1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July 2017 Meeting</a:t>
            </a:r>
          </a:p>
          <a:p>
            <a:endParaRPr lang="en-US" dirty="0"/>
          </a:p>
          <a:p>
            <a:r>
              <a:rPr lang="en-US" dirty="0"/>
              <a:t>Berlin, Germany</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Monday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400"/>
            <a:ext cx="7772400" cy="4267200"/>
          </a:xfrm>
        </p:spPr>
        <p:txBody>
          <a:bodyPr>
            <a:normAutofit fontScale="77500" lnSpcReduction="20000"/>
          </a:bodyPr>
          <a:lstStyle/>
          <a:p>
            <a:pPr lvl="1"/>
            <a:endParaRPr lang="en-US" dirty="0"/>
          </a:p>
          <a:p>
            <a:r>
              <a:rPr lang="en-US" dirty="0"/>
              <a:t>No regulatory items related to 802.24 currently known.</a:t>
            </a:r>
          </a:p>
          <a:p>
            <a:endParaRPr lang="en-US" dirty="0"/>
          </a:p>
          <a:p>
            <a:r>
              <a:rPr lang="en-US" dirty="0"/>
              <a:t>Discussion</a:t>
            </a:r>
          </a:p>
          <a:p>
            <a:pPr lvl="1"/>
            <a:r>
              <a:rPr lang="en-US" dirty="0"/>
              <a:t>Should there be new bands with new types of licensing models? Would be a good question for 802.18 to discuss. </a:t>
            </a:r>
          </a:p>
          <a:p>
            <a:pPr lvl="1"/>
            <a:r>
              <a:rPr lang="en-US" dirty="0"/>
              <a:t>If new “unlicensed” bands were to be allocated, are there other models than what we have in ISM today?</a:t>
            </a:r>
          </a:p>
          <a:p>
            <a:pPr lvl="1"/>
            <a:r>
              <a:rPr lang="en-US" dirty="0"/>
              <a:t>802.24 could provide information on relationship between applications and use cases and spectrum rules as they emerge?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11</a:t>
            </a:fld>
            <a:endParaRPr lang="en-US" altLang="en-US"/>
          </a:p>
        </p:txBody>
      </p:sp>
    </p:spTree>
    <p:extLst>
      <p:ext uri="{BB962C8B-B14F-4D97-AF65-F5344CB8AC3E}">
        <p14:creationId xmlns:p14="http://schemas.microsoft.com/office/powerpoint/2010/main" val="1369131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lvl="1" indent="0">
              <a:buNone/>
            </a:pPr>
            <a:r>
              <a:rPr lang="en-US" dirty="0"/>
              <a:t>IEEE Smart Grid Technical Activities Committee</a:t>
            </a:r>
          </a:p>
        </p:txBody>
      </p:sp>
      <p:sp>
        <p:nvSpPr>
          <p:cNvPr id="3" name="Content Placeholder 2"/>
          <p:cNvSpPr>
            <a:spLocks noGrp="1"/>
          </p:cNvSpPr>
          <p:nvPr>
            <p:ph idx="1"/>
          </p:nvPr>
        </p:nvSpPr>
        <p:spPr>
          <a:xfrm>
            <a:off x="685800" y="1981200"/>
            <a:ext cx="7772400" cy="4201929"/>
          </a:xfrm>
        </p:spPr>
        <p:txBody>
          <a:bodyPr>
            <a:normAutofit fontScale="85000" lnSpcReduction="20000"/>
          </a:bodyPr>
          <a:lstStyle/>
          <a:p>
            <a:pPr marL="514350" indent="-457200"/>
            <a:r>
              <a:rPr lang="en-US" dirty="0"/>
              <a:t>Since May I have joined the committee</a:t>
            </a:r>
          </a:p>
          <a:p>
            <a:pPr marL="914400" lvl="1" indent="-457200"/>
            <a:r>
              <a:rPr lang="en-US" dirty="0"/>
              <a:t>Chaired by Stefano Galli</a:t>
            </a:r>
          </a:p>
          <a:p>
            <a:pPr marL="914400" lvl="1" indent="-457200"/>
            <a:r>
              <a:rPr lang="en-US" dirty="0"/>
              <a:t>From Stefano:</a:t>
            </a:r>
          </a:p>
          <a:p>
            <a:pPr marL="1257300" lvl="2" indent="-457200"/>
            <a:r>
              <a:rPr lang="en-US" dirty="0"/>
              <a:t>“Within the IEEE Smart Grid Technical Activities  Committee, we are writing a White paper on smart metering. The focus of this white paper will be on the deployed </a:t>
            </a:r>
            <a:r>
              <a:rPr lang="en-US" dirty="0" err="1"/>
              <a:t>comms</a:t>
            </a:r>
            <a:r>
              <a:rPr lang="en-US" dirty="0"/>
              <a:t> standards, from power line, to wireless cellular to meshed networking to whatever…”</a:t>
            </a:r>
          </a:p>
          <a:p>
            <a:pPr marL="514350" indent="-457200"/>
            <a:r>
              <a:rPr lang="en-US" dirty="0"/>
              <a:t>Focus so far has been aligning PES communications and ITU standards.</a:t>
            </a:r>
          </a:p>
          <a:p>
            <a:pPr marL="914400" lvl="1" indent="-457200"/>
            <a:r>
              <a:rPr lang="en-US" dirty="0"/>
              <a:t>Have not been engaged with IEEE 802</a:t>
            </a:r>
          </a:p>
          <a:p>
            <a:pPr marL="914400" lvl="1" indent="-457200"/>
            <a:r>
              <a:rPr lang="en-US" dirty="0"/>
              <a:t>Possible liaison opportunity?</a:t>
            </a:r>
          </a:p>
          <a:p>
            <a:pPr marL="914400" lvl="1" indent="-457200"/>
            <a:endParaRPr lang="en-US" dirty="0"/>
          </a:p>
          <a:p>
            <a:pPr marL="457200" lvl="1"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973445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Finalize PAP2 Wireless Matrix</a:t>
            </a:r>
          </a:p>
        </p:txBody>
      </p:sp>
      <p:sp>
        <p:nvSpPr>
          <p:cNvPr id="3" name="Content Placeholder 2"/>
          <p:cNvSpPr>
            <a:spLocks noGrp="1"/>
          </p:cNvSpPr>
          <p:nvPr>
            <p:ph idx="1"/>
          </p:nvPr>
        </p:nvSpPr>
        <p:spPr>
          <a:xfrm>
            <a:off x="685800" y="1676401"/>
            <a:ext cx="7772400" cy="4799012"/>
          </a:xfrm>
        </p:spPr>
        <p:txBody>
          <a:bodyPr>
            <a:normAutofit fontScale="92500" lnSpcReduction="20000"/>
          </a:bodyPr>
          <a:lstStyle/>
          <a:p>
            <a:r>
              <a:rPr lang="en-US" dirty="0"/>
              <a:t>Current Status:</a:t>
            </a:r>
          </a:p>
          <a:p>
            <a:pPr lvl="1"/>
            <a:r>
              <a:rPr lang="en-US" dirty="0"/>
              <a:t>Latest version 802.24-17-0004r6</a:t>
            </a:r>
          </a:p>
          <a:p>
            <a:endParaRPr lang="en-US" dirty="0"/>
          </a:p>
          <a:p>
            <a:pPr lvl="1"/>
            <a:endParaRPr lang="en-US" dirty="0"/>
          </a:p>
          <a:p>
            <a:r>
              <a:rPr lang="en-US" dirty="0"/>
              <a:t>SEPA/SGIP Study Group has been formed for Matrix update</a:t>
            </a:r>
          </a:p>
          <a:p>
            <a:pPr lvl="1"/>
            <a:r>
              <a:rPr lang="en-US" dirty="0"/>
              <a:t>802.24 will provide updated data for 802 standards</a:t>
            </a:r>
          </a:p>
          <a:p>
            <a:pPr lvl="1"/>
            <a:r>
              <a:rPr lang="en-US" dirty="0"/>
              <a:t>Will reach out to other standards’ contributors for any updates</a:t>
            </a:r>
          </a:p>
          <a:p>
            <a:pPr lvl="1"/>
            <a:r>
              <a:rPr lang="en-US" dirty="0"/>
              <a:t>Ultimately, will be forwarded to NIST as an updated addendum to NISTIR 7761 r1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141825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 on Editing</a:t>
            </a:r>
          </a:p>
        </p:txBody>
      </p:sp>
      <p:sp>
        <p:nvSpPr>
          <p:cNvPr id="3" name="Content Placeholder 2"/>
          <p:cNvSpPr>
            <a:spLocks noGrp="1"/>
          </p:cNvSpPr>
          <p:nvPr>
            <p:ph idx="1"/>
          </p:nvPr>
        </p:nvSpPr>
        <p:spPr>
          <a:xfrm>
            <a:off x="685800" y="1905000"/>
            <a:ext cx="7772400" cy="4114800"/>
          </a:xfrm>
        </p:spPr>
        <p:txBody>
          <a:bodyPr>
            <a:normAutofit fontScale="92500" lnSpcReduction="10000"/>
          </a:bodyPr>
          <a:lstStyle/>
          <a:p>
            <a:r>
              <a:rPr lang="en-US" dirty="0"/>
              <a:t>Y23: Need to determine spectral efficiency and formula</a:t>
            </a:r>
          </a:p>
          <a:p>
            <a:pPr lvl="1"/>
            <a:r>
              <a:rPr lang="en-US" dirty="0"/>
              <a:t>Assigned to Osama </a:t>
            </a:r>
            <a:r>
              <a:rPr lang="en-US" dirty="0" err="1"/>
              <a:t>Aboul</a:t>
            </a:r>
            <a:r>
              <a:rPr lang="en-US" dirty="0"/>
              <a:t> </a:t>
            </a:r>
            <a:r>
              <a:rPr lang="en-US" dirty="0" err="1"/>
              <a:t>Magd</a:t>
            </a:r>
            <a:r>
              <a:rPr lang="en-US" dirty="0"/>
              <a:t> in 802.11</a:t>
            </a:r>
          </a:p>
          <a:p>
            <a:pPr lvl="1"/>
            <a:endParaRPr lang="en-US" dirty="0"/>
          </a:p>
          <a:p>
            <a:r>
              <a:rPr lang="en-US" dirty="0"/>
              <a:t>Need to verify peak vs channel (MAC) data rates for 802.15.4 and 802.22 columns  </a:t>
            </a:r>
          </a:p>
          <a:p>
            <a:pPr lvl="1"/>
            <a:r>
              <a:rPr lang="en-US" dirty="0"/>
              <a:t>Clint P,  Apurva M</a:t>
            </a:r>
          </a:p>
          <a:p>
            <a:pPr lvl="1"/>
            <a:r>
              <a:rPr lang="en-US" dirty="0"/>
              <a:t>Refer to NISTIR 7761 for methodology</a:t>
            </a:r>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372570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SEPA/SGIP update WG</a:t>
            </a:r>
          </a:p>
        </p:txBody>
      </p:sp>
      <p:sp>
        <p:nvSpPr>
          <p:cNvPr id="3" name="Content Placeholder 2"/>
          <p:cNvSpPr>
            <a:spLocks noGrp="1"/>
          </p:cNvSpPr>
          <p:nvPr>
            <p:ph idx="1"/>
          </p:nvPr>
        </p:nvSpPr>
        <p:spPr/>
        <p:txBody>
          <a:bodyPr/>
          <a:lstStyle/>
          <a:p>
            <a:r>
              <a:rPr lang="en-US" dirty="0"/>
              <a:t>Membership currently</a:t>
            </a:r>
          </a:p>
          <a:p>
            <a:pPr lvl="1"/>
            <a:r>
              <a:rPr lang="en-US" dirty="0"/>
              <a:t>Tim Godfrey	EPRI</a:t>
            </a:r>
          </a:p>
          <a:p>
            <a:pPr lvl="1"/>
            <a:r>
              <a:rPr lang="en-US" dirty="0"/>
              <a:t>Ron Cunningham AEP</a:t>
            </a:r>
          </a:p>
          <a:p>
            <a:pPr lvl="1"/>
            <a:r>
              <a:rPr lang="en-US" dirty="0"/>
              <a:t>Doug Gray	TCS</a:t>
            </a:r>
          </a:p>
          <a:p>
            <a:pPr lvl="1"/>
            <a:r>
              <a:rPr lang="en-US" dirty="0"/>
              <a:t>Bill Godwin Duke Energy</a:t>
            </a:r>
          </a:p>
          <a:p>
            <a:pPr lvl="1"/>
            <a:r>
              <a:rPr lang="en-US" dirty="0"/>
              <a:t>Matt Gilmore </a:t>
            </a:r>
            <a:r>
              <a:rPr lang="en-US" dirty="0" err="1"/>
              <a:t>Itron</a:t>
            </a:r>
            <a:endParaRPr lang="en-US" dirty="0"/>
          </a:p>
          <a:p>
            <a:pPr lvl="1"/>
            <a:r>
              <a:rPr lang="en-US" dirty="0"/>
              <a:t>Nada Golmie NIST</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600129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Utility Use Cases</a:t>
            </a:r>
          </a:p>
        </p:txBody>
      </p:sp>
      <p:sp>
        <p:nvSpPr>
          <p:cNvPr id="3" name="Content Placeholder 2"/>
          <p:cNvSpPr>
            <a:spLocks noGrp="1"/>
          </p:cNvSpPr>
          <p:nvPr>
            <p:ph idx="1"/>
          </p:nvPr>
        </p:nvSpPr>
        <p:spPr/>
        <p:txBody>
          <a:bodyPr>
            <a:normAutofit fontScale="92500"/>
          </a:bodyPr>
          <a:lstStyle/>
          <a:p>
            <a:r>
              <a:rPr lang="en-US" dirty="0"/>
              <a:t>Preparation for Wednesday Joint Meeting</a:t>
            </a:r>
          </a:p>
          <a:p>
            <a:endParaRPr lang="en-US" dirty="0"/>
          </a:p>
          <a:p>
            <a:r>
              <a:rPr lang="en-US" dirty="0"/>
              <a:t>Draft current version: </a:t>
            </a:r>
            <a:r>
              <a:rPr lang="en-US" dirty="0">
                <a:hlinkClick r:id="rId2"/>
              </a:rPr>
              <a:t>802.24-17-0006r3</a:t>
            </a:r>
            <a:endParaRPr lang="en-US" dirty="0"/>
          </a:p>
          <a:p>
            <a:endParaRPr lang="en-US" dirty="0"/>
          </a:p>
          <a:p>
            <a:r>
              <a:rPr lang="en-US" dirty="0"/>
              <a:t>Note: Wednesday meeting slot is with 802.1 TSN only</a:t>
            </a:r>
          </a:p>
          <a:p>
            <a:pPr lvl="1"/>
            <a:r>
              <a:rPr lang="en-US" dirty="0"/>
              <a:t>No meeting in this room – Start there at 4:30pm - </a:t>
            </a:r>
            <a:r>
              <a:rPr lang="en-US" altLang="en-US" dirty="0"/>
              <a:t>ECC Room 4 - 2nd</a:t>
            </a:r>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825530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p:txBody>
          <a:bodyPr/>
          <a:lstStyle/>
          <a:p>
            <a:r>
              <a:rPr lang="en-US" dirty="0"/>
              <a:t>At plenary meetings – review upcoming needs and opportunities for 802.24 projects.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17076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(1)</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a:t>
            </a:r>
          </a:p>
          <a:p>
            <a:pPr lvl="1"/>
            <a:r>
              <a:rPr lang="en-US" dirty="0"/>
              <a:t>Agnostic to underlying communications, but applicable to all 802 standards. </a:t>
            </a:r>
          </a:p>
          <a:p>
            <a:pPr lvl="1"/>
            <a:r>
              <a:rPr lang="en-US" dirty="0"/>
              <a:t>Highlight the relationship between P2413 and 802 standards.</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3795643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(2)</a:t>
            </a:r>
          </a:p>
        </p:txBody>
      </p:sp>
      <p:sp>
        <p:nvSpPr>
          <p:cNvPr id="3" name="Content Placeholder 2"/>
          <p:cNvSpPr>
            <a:spLocks noGrp="1"/>
          </p:cNvSpPr>
          <p:nvPr>
            <p:ph idx="1"/>
          </p:nvPr>
        </p:nvSpPr>
        <p:spPr>
          <a:xfrm>
            <a:off x="685800" y="1676400"/>
            <a:ext cx="7772400" cy="4419600"/>
          </a:xfrm>
        </p:spPr>
        <p:txBody>
          <a:bodyPr>
            <a:normAutofit fontScale="55000" lnSpcReduction="20000"/>
          </a:bodyPr>
          <a:lstStyle/>
          <a:p>
            <a:r>
              <a:rPr lang="en-US" dirty="0"/>
              <a:t>802.15.12 ULI</a:t>
            </a:r>
          </a:p>
          <a:p>
            <a:pPr lvl="1"/>
            <a:r>
              <a:rPr lang="en-US" dirty="0"/>
              <a:t>Eventually, we can explain how it relates to the rest of 802, and better integration.  Well defined ways of integrating.</a:t>
            </a:r>
          </a:p>
          <a:p>
            <a:pPr lvl="1"/>
            <a:r>
              <a:rPr lang="en-US" dirty="0"/>
              <a:t>Take this up when there is a draft</a:t>
            </a:r>
          </a:p>
          <a:p>
            <a:endParaRPr lang="en-US" dirty="0"/>
          </a:p>
          <a:p>
            <a:r>
              <a:rPr lang="en-US" dirty="0"/>
              <a:t>802.15.4s SMR – spectrum management resources</a:t>
            </a:r>
          </a:p>
          <a:p>
            <a:pPr lvl="1"/>
            <a:r>
              <a:rPr lang="en-US" dirty="0"/>
              <a:t>Can 802.24 provide an input with respect to Smart Grid or IoT? </a:t>
            </a:r>
          </a:p>
          <a:p>
            <a:pPr lvl="1"/>
            <a:r>
              <a:rPr lang="en-US" dirty="0"/>
              <a:t>IEC 65C WG 17 dealing with coexistence management and spectrum policy</a:t>
            </a:r>
          </a:p>
          <a:p>
            <a:pPr lvl="1"/>
            <a:r>
              <a:rPr lang="en-US" dirty="0"/>
              <a:t>ETSI TCRRS  reconfigurable radio systems</a:t>
            </a:r>
          </a:p>
          <a:p>
            <a:pPr lvl="1"/>
            <a:r>
              <a:rPr lang="en-US" dirty="0"/>
              <a:t>ETSI TCERM WG 41 – defining a central coordination point to handle spectrum.</a:t>
            </a:r>
          </a:p>
          <a:p>
            <a:pPr lvl="2"/>
            <a:r>
              <a:rPr lang="en-US" dirty="0"/>
              <a:t>Sharing and increasing coexistence and providing better QoS </a:t>
            </a:r>
          </a:p>
          <a:p>
            <a:r>
              <a:rPr lang="en-US" dirty="0"/>
              <a:t>Coordinate with 802.22.3</a:t>
            </a:r>
          </a:p>
          <a:p>
            <a:r>
              <a:rPr lang="en-US" dirty="0"/>
              <a:t>Action Plan:  </a:t>
            </a:r>
          </a:p>
          <a:p>
            <a:pPr lvl="1"/>
            <a:r>
              <a:rPr lang="en-US" dirty="0"/>
              <a:t>Coordinate with ULI initiative</a:t>
            </a:r>
          </a:p>
          <a:p>
            <a:pPr lvl="1"/>
            <a:r>
              <a:rPr lang="en-US" dirty="0"/>
              <a:t>4s resource management is defined, but now how they are used</a:t>
            </a:r>
          </a:p>
          <a:p>
            <a:pPr lvl="1"/>
            <a:r>
              <a:rPr lang="en-US" dirty="0"/>
              <a:t>White paper could cover how adaptation and resource management are accomplished.</a:t>
            </a:r>
          </a:p>
          <a:p>
            <a:pPr lvl="1"/>
            <a:r>
              <a:rPr lang="en-US" dirty="0"/>
              <a:t>Including use of metrics for management.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0492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55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34 Voting Members</a:t>
            </a:r>
          </a:p>
          <a:p>
            <a:pPr marL="342900" lvl="1" indent="-342900">
              <a:buFontTx/>
              <a:buChar char="•"/>
            </a:pPr>
            <a:r>
              <a:rPr lang="en-US" altLang="en-US" dirty="0"/>
              <a:t>Agenda: 	</a:t>
            </a:r>
            <a:r>
              <a:rPr lang="en-US" dirty="0"/>
              <a:t>24-17-0007-01-0000</a:t>
            </a:r>
            <a:endParaRPr lang="en-US" altLang="en-US" dirty="0"/>
          </a:p>
          <a:p>
            <a:r>
              <a:rPr lang="en-US" altLang="en-US" dirty="0"/>
              <a:t>Meetings for the Week</a:t>
            </a:r>
          </a:p>
          <a:p>
            <a:pPr lvl="1"/>
            <a:r>
              <a:rPr lang="en-US" altLang="en-US" dirty="0"/>
              <a:t>Monday PM2		24.1	</a:t>
            </a:r>
            <a:r>
              <a:rPr lang="en-US" altLang="en-US" dirty="0" err="1"/>
              <a:t>Nizza</a:t>
            </a:r>
            <a:endParaRPr lang="en-US" altLang="en-US" dirty="0"/>
          </a:p>
          <a:p>
            <a:pPr lvl="1"/>
            <a:r>
              <a:rPr lang="en-US" altLang="en-US" dirty="0"/>
              <a:t>Tuesday PM2		24.2	</a:t>
            </a:r>
            <a:r>
              <a:rPr lang="en-US" altLang="en-US" dirty="0" err="1"/>
              <a:t>Nizza</a:t>
            </a:r>
            <a:endParaRPr lang="en-US" altLang="en-US" dirty="0"/>
          </a:p>
          <a:p>
            <a:pPr lvl="1"/>
            <a:r>
              <a:rPr lang="en-US" altLang="en-US" dirty="0"/>
              <a:t>Wednesday PM2		24.1          </a:t>
            </a:r>
            <a:r>
              <a:rPr lang="en-US" altLang="en-US" dirty="0">
                <a:highlight>
                  <a:srgbClr val="FFFF00"/>
                </a:highlight>
              </a:rPr>
              <a:t>At 4:30 w/ 802.1 - </a:t>
            </a:r>
            <a:r>
              <a:rPr lang="en-US" altLang="en-US" dirty="0"/>
              <a:t>ECC Room 4 - 2nd</a:t>
            </a:r>
            <a:endParaRPr lang="en-US" altLang="en-US" dirty="0">
              <a:highlight>
                <a:srgbClr val="FFFF00"/>
              </a:highlight>
            </a:endParaRPr>
          </a:p>
          <a:p>
            <a:pPr lvl="1"/>
            <a:r>
              <a:rPr lang="en-US" altLang="en-US" dirty="0"/>
              <a:t>Thursday PM2		24.2	</a:t>
            </a:r>
            <a:r>
              <a:rPr lang="en-US" altLang="en-US" dirty="0" err="1"/>
              <a:t>Nizza</a:t>
            </a:r>
            <a:endParaRPr lang="en-US" altLang="en-US" dirty="0"/>
          </a:p>
          <a:p>
            <a:pPr lvl="1"/>
            <a:endParaRPr lang="en-US" altLang="en-US" dirty="0"/>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2404178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(3)</a:t>
            </a:r>
          </a:p>
        </p:txBody>
      </p:sp>
      <p:sp>
        <p:nvSpPr>
          <p:cNvPr id="3" name="Content Placeholder 2"/>
          <p:cNvSpPr>
            <a:spLocks noGrp="1"/>
          </p:cNvSpPr>
          <p:nvPr>
            <p:ph idx="1"/>
          </p:nvPr>
        </p:nvSpPr>
        <p:spPr>
          <a:xfrm>
            <a:off x="685800" y="2057400"/>
            <a:ext cx="7772400" cy="4038600"/>
          </a:xfrm>
        </p:spPr>
        <p:txBody>
          <a:bodyPr>
            <a:normAutofit fontScale="92500" lnSpcReduction="20000"/>
          </a:bodyPr>
          <a:lstStyle/>
          <a:p>
            <a:r>
              <a:rPr lang="en-US" dirty="0"/>
              <a:t>Are there any new utility industry activities or organizations that could benefit from a liaison to 802.24?</a:t>
            </a:r>
          </a:p>
          <a:p>
            <a:pPr lvl="1"/>
            <a:r>
              <a:rPr lang="en-US" dirty="0"/>
              <a:t>Useful Output: Identify the use cases that the standards serve, and provide them to the industry.</a:t>
            </a:r>
          </a:p>
          <a:p>
            <a:pPr lvl="2"/>
            <a:r>
              <a:rPr lang="en-US" dirty="0"/>
              <a:t>That can then define who is an appropriate liaison</a:t>
            </a:r>
          </a:p>
          <a:p>
            <a:pPr lvl="1"/>
            <a:r>
              <a:rPr lang="en-US" dirty="0"/>
              <a:t>Need to educate and inform liaisons to gather needs and requirements with respect to IEEE 802 projects.   Identify the tools we have available, and present the available toolbox.</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106688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Future Opportunities Tracking (4)</a:t>
            </a:r>
          </a:p>
        </p:txBody>
      </p:sp>
      <p:sp>
        <p:nvSpPr>
          <p:cNvPr id="7" name="Content Placeholder 6"/>
          <p:cNvSpPr>
            <a:spLocks noGrp="1"/>
          </p:cNvSpPr>
          <p:nvPr>
            <p:ph idx="1"/>
          </p:nvPr>
        </p:nvSpPr>
        <p:spPr>
          <a:xfrm>
            <a:off x="685800" y="2438400"/>
            <a:ext cx="7772400" cy="3657600"/>
          </a:xfrm>
        </p:spPr>
        <p:txBody>
          <a:bodyPr/>
          <a:lstStyle/>
          <a:p>
            <a:r>
              <a:rPr lang="en-US" dirty="0"/>
              <a:t>March 2017</a:t>
            </a:r>
            <a:br>
              <a:rPr lang="en-US" dirty="0"/>
            </a:br>
            <a:r>
              <a:rPr lang="en-US" dirty="0"/>
              <a:t>Discussion on 802.15 IG DEP</a:t>
            </a:r>
          </a:p>
          <a:p>
            <a:pPr lvl="1"/>
            <a:r>
              <a:rPr lang="en-US" dirty="0"/>
              <a:t>Explore collaboration with 802.3</a:t>
            </a:r>
          </a:p>
          <a:p>
            <a:pPr lvl="1"/>
            <a:r>
              <a:rPr lang="en-US" dirty="0"/>
              <a:t>Explore collaboration with 802.11</a:t>
            </a:r>
          </a:p>
          <a:p>
            <a:pPr lvl="1"/>
            <a:r>
              <a:rPr lang="en-US" dirty="0"/>
              <a:t>Consider Licensed spectrum.</a:t>
            </a:r>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21</a:t>
            </a:fld>
            <a:endParaRPr lang="en-US" altLang="en-US"/>
          </a:p>
        </p:txBody>
      </p:sp>
    </p:spTree>
    <p:extLst>
      <p:ext uri="{BB962C8B-B14F-4D97-AF65-F5344CB8AC3E}">
        <p14:creationId xmlns:p14="http://schemas.microsoft.com/office/powerpoint/2010/main" val="218201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p:txBody>
          <a:bodyPr>
            <a:normAutofit fontScale="85000" lnSpcReduction="20000"/>
          </a:bodyPr>
          <a:lstStyle/>
          <a:p>
            <a:r>
              <a:rPr lang="en-US" dirty="0"/>
              <a:t>Monitor the LPWAN IG in 802.15 to see where it goes (and links to IETF)</a:t>
            </a:r>
          </a:p>
          <a:p>
            <a:endParaRPr lang="en-US" dirty="0"/>
          </a:p>
          <a:p>
            <a:r>
              <a:rPr lang="en-US" dirty="0"/>
              <a:t>See where IG-DEP goes. </a:t>
            </a:r>
          </a:p>
          <a:p>
            <a:pPr lvl="1"/>
            <a:r>
              <a:rPr lang="en-US" dirty="0"/>
              <a:t>Relationship of IG-DEP and TSN? </a:t>
            </a:r>
          </a:p>
          <a:p>
            <a:pPr lvl="1"/>
            <a:r>
              <a:rPr lang="en-US" dirty="0"/>
              <a:t>Characterizing the underlying link – is it close to “predictable”? </a:t>
            </a:r>
          </a:p>
          <a:p>
            <a:endParaRPr lang="en-US" dirty="0"/>
          </a:p>
          <a:p>
            <a:r>
              <a:rPr lang="en-US" dirty="0"/>
              <a:t>Applying new bands and channel plans</a:t>
            </a:r>
          </a:p>
          <a:p>
            <a:pPr lvl="1"/>
            <a:r>
              <a:rPr lang="en-US" dirty="0"/>
              <a:t>Enabling applications in new regions</a:t>
            </a:r>
          </a:p>
          <a:p>
            <a:pPr lvl="1"/>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478838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br>
              <a:rPr lang="en-US" dirty="0"/>
            </a:br>
            <a:r>
              <a:rPr lang="en-US" dirty="0"/>
              <a:t>IoT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23</a:t>
            </a:fld>
            <a:endParaRPr lang="en-US" altLang="en-US"/>
          </a:p>
        </p:txBody>
      </p:sp>
      <p:sp>
        <p:nvSpPr>
          <p:cNvPr id="3" name="TextBox 2"/>
          <p:cNvSpPr txBox="1"/>
          <p:nvPr/>
        </p:nvSpPr>
        <p:spPr>
          <a:xfrm>
            <a:off x="1461730" y="5165001"/>
            <a:ext cx="5766515" cy="707886"/>
          </a:xfrm>
          <a:prstGeom prst="rect">
            <a:avLst/>
          </a:prstGeom>
          <a:solidFill>
            <a:srgbClr val="FFFF00"/>
          </a:solidFill>
        </p:spPr>
        <p:txBody>
          <a:bodyPr wrap="none" rtlCol="0">
            <a:spAutoFit/>
          </a:bodyPr>
          <a:lstStyle/>
          <a:p>
            <a:r>
              <a:rPr lang="en-US" sz="2000" dirty="0"/>
              <a:t>Note: Thursday slot for 802.24.2 review of P2413 has </a:t>
            </a:r>
          </a:p>
          <a:p>
            <a:r>
              <a:rPr lang="en-US" sz="2000" dirty="0"/>
              <a:t>been moved back to this room, </a:t>
            </a:r>
            <a:r>
              <a:rPr lang="en-US" sz="2000" dirty="0" err="1"/>
              <a:t>Nizza</a:t>
            </a:r>
            <a:endParaRPr lang="en-US" sz="2000" dirty="0"/>
          </a:p>
        </p:txBody>
      </p:sp>
    </p:spTree>
    <p:extLst>
      <p:ext uri="{BB962C8B-B14F-4D97-AF65-F5344CB8AC3E}">
        <p14:creationId xmlns:p14="http://schemas.microsoft.com/office/powerpoint/2010/main" val="2180572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p>
        </p:txBody>
      </p:sp>
      <p:sp>
        <p:nvSpPr>
          <p:cNvPr id="3" name="Content Placeholder 2"/>
          <p:cNvSpPr>
            <a:spLocks noGrp="1"/>
          </p:cNvSpPr>
          <p:nvPr>
            <p:ph idx="1"/>
          </p:nvPr>
        </p:nvSpPr>
        <p:spPr/>
        <p:txBody>
          <a:bodyPr>
            <a:normAutofit fontScale="85000" lnSpcReduction="20000"/>
          </a:bodyPr>
          <a:lstStyle/>
          <a:p>
            <a:r>
              <a:rPr lang="en-US" dirty="0"/>
              <a:t>802.24.2 Liaison Coordinator's Report</a:t>
            </a:r>
          </a:p>
          <a:p>
            <a:pPr lvl="1"/>
            <a:r>
              <a:rPr lang="en-US" kern="1200" dirty="0">
                <a:solidFill>
                  <a:schemeClr val="tx1"/>
                </a:solidFill>
                <a:effectLst/>
                <a:latin typeface="+mn-lt"/>
                <a:ea typeface="+mn-ea"/>
                <a:cs typeface="+mn-cs"/>
              </a:rPr>
              <a:t>Wael </a:t>
            </a:r>
            <a:r>
              <a:rPr lang="en-US" kern="1200" dirty="0" err="1">
                <a:solidFill>
                  <a:schemeClr val="tx1"/>
                </a:solidFill>
                <a:effectLst/>
                <a:latin typeface="+mn-lt"/>
                <a:ea typeface="+mn-ea"/>
                <a:cs typeface="+mn-cs"/>
              </a:rPr>
              <a:t>Diab</a:t>
            </a:r>
            <a:endParaRPr lang="en-US" kern="1200" dirty="0">
              <a:solidFill>
                <a:schemeClr val="tx1"/>
              </a:solidFill>
              <a:effectLst/>
              <a:latin typeface="+mn-lt"/>
              <a:ea typeface="+mn-ea"/>
              <a:cs typeface="+mn-cs"/>
            </a:endParaRPr>
          </a:p>
          <a:p>
            <a:pPr lvl="1"/>
            <a:endParaRPr lang="en-US" dirty="0"/>
          </a:p>
          <a:p>
            <a:pPr lvl="2"/>
            <a:endParaRPr lang="en-US" dirty="0">
              <a:effectLst/>
            </a:endParaRPr>
          </a:p>
          <a:p>
            <a:pPr rtl="0" eaLnBrk="1" fontAlgn="base" hangingPunct="1"/>
            <a:r>
              <a:rPr lang="en-US" sz="3200" kern="1200" dirty="0">
                <a:solidFill>
                  <a:schemeClr val="tx1"/>
                </a:solidFill>
                <a:effectLst/>
                <a:latin typeface="+mn-lt"/>
                <a:ea typeface="+mn-ea"/>
                <a:cs typeface="+mn-cs"/>
              </a:rPr>
              <a:t>IIC Liaison Report</a:t>
            </a:r>
          </a:p>
          <a:p>
            <a:pPr rtl="0" eaLnBrk="1" fontAlgn="base" hangingPunct="1"/>
            <a:endParaRPr lang="en-US" sz="3200" kern="1200" dirty="0">
              <a:solidFill>
                <a:schemeClr val="tx1"/>
              </a:solidFill>
              <a:effectLst/>
              <a:latin typeface="+mn-lt"/>
              <a:ea typeface="+mn-ea"/>
              <a:cs typeface="+mn-cs"/>
            </a:endParaRPr>
          </a:p>
          <a:p>
            <a:pPr rtl="0" eaLnBrk="1" fontAlgn="base" hangingPunct="1"/>
            <a:r>
              <a:rPr lang="en-US" sz="3200" kern="1200" dirty="0">
                <a:solidFill>
                  <a:schemeClr val="tx1"/>
                </a:solidFill>
                <a:effectLst/>
                <a:latin typeface="+mn-lt"/>
                <a:ea typeface="+mn-ea"/>
                <a:cs typeface="+mn-cs"/>
              </a:rPr>
              <a:t>Any new liaison requests</a:t>
            </a:r>
          </a:p>
          <a:p>
            <a:pPr lvl="1"/>
            <a:r>
              <a:rPr lang="en-US" dirty="0"/>
              <a:t>Request to explore liaison with Wi-Fi Alliance IoT Group. </a:t>
            </a:r>
          </a:p>
          <a:p>
            <a:pPr lvl="1"/>
            <a:r>
              <a:rPr lang="en-US" dirty="0"/>
              <a:t>802.24 will initiate the liaison request</a:t>
            </a:r>
          </a:p>
          <a:p>
            <a:pPr lvl="2"/>
            <a:r>
              <a:rPr lang="en-US" dirty="0"/>
              <a:t>(Action Wael)</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21583008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normAutofit fontScale="92500"/>
          </a:bodyPr>
          <a:lstStyle/>
          <a:p>
            <a:r>
              <a:rPr lang="en-US" dirty="0"/>
              <a:t>P2413 Liaison Report</a:t>
            </a:r>
          </a:p>
          <a:p>
            <a:pPr lvl="1"/>
            <a:r>
              <a:rPr lang="en-US" dirty="0"/>
              <a:t>Ludwig </a:t>
            </a:r>
            <a:r>
              <a:rPr lang="en-US" dirty="0" err="1"/>
              <a:t>Winkel</a:t>
            </a:r>
            <a:r>
              <a:rPr lang="en-US" dirty="0"/>
              <a:t>    (deferred to Thursday review of P2413)</a:t>
            </a:r>
          </a:p>
          <a:p>
            <a:pPr lvl="1"/>
            <a:endParaRPr lang="en-US" dirty="0"/>
          </a:p>
          <a:p>
            <a:endParaRPr lang="en-US" dirty="0"/>
          </a:p>
          <a:p>
            <a:r>
              <a:rPr lang="en-US" dirty="0"/>
              <a:t>Relationship to 24.2 IoT White Paper</a:t>
            </a:r>
          </a:p>
          <a:p>
            <a:pPr lvl="1"/>
            <a:r>
              <a:rPr lang="en-US" dirty="0"/>
              <a:t>Can be use to explain to the 802 community how 802 fits into the overall </a:t>
            </a:r>
            <a:r>
              <a:rPr lang="en-US" dirty="0" err="1"/>
              <a:t>IoT</a:t>
            </a:r>
            <a:r>
              <a:rPr lang="en-US" dirty="0"/>
              <a:t> architecture</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41811177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a:xfrm>
            <a:off x="685800" y="1752600"/>
            <a:ext cx="7772400" cy="4343400"/>
          </a:xfrm>
        </p:spPr>
        <p:txBody>
          <a:bodyPr>
            <a:normAutofit/>
          </a:bodyPr>
          <a:lstStyle/>
          <a:p>
            <a:r>
              <a:rPr lang="en-US" dirty="0"/>
              <a:t>Review and plan </a:t>
            </a:r>
            <a:r>
              <a:rPr lang="en-US" dirty="0" err="1"/>
              <a:t>IoT</a:t>
            </a:r>
            <a:r>
              <a:rPr lang="en-US" dirty="0"/>
              <a:t> white paper development</a:t>
            </a:r>
          </a:p>
          <a:p>
            <a:pPr lvl="1"/>
            <a:r>
              <a:rPr lang="en-US" dirty="0"/>
              <a:t>Chris </a:t>
            </a:r>
            <a:r>
              <a:rPr lang="en-US" dirty="0" err="1"/>
              <a:t>DiMinico</a:t>
            </a:r>
            <a:endParaRPr lang="en-US" dirty="0"/>
          </a:p>
          <a:p>
            <a:pPr lvl="1"/>
            <a:endParaRPr lang="en-US" dirty="0"/>
          </a:p>
          <a:p>
            <a:pPr lvl="1"/>
            <a:endParaRPr lang="en-US" dirty="0"/>
          </a:p>
          <a:p>
            <a:r>
              <a:rPr lang="en-US" dirty="0"/>
              <a:t>Discussion on IoT White Paper Draft</a:t>
            </a:r>
          </a:p>
          <a:p>
            <a:r>
              <a:rPr lang="en-US" dirty="0"/>
              <a:t>Contributions towards IoT White Paper</a:t>
            </a:r>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4614862"/>
          </a:xfrm>
        </p:spPr>
        <p:txBody>
          <a:bodyPr/>
          <a:lstStyle/>
          <a:p>
            <a:r>
              <a:rPr lang="en-US" dirty="0"/>
              <a:t>Wednesday </a:t>
            </a:r>
            <a:br>
              <a:rPr lang="en-US" dirty="0"/>
            </a:br>
            <a:r>
              <a:rPr lang="en-US" dirty="0"/>
              <a:t>802.24.1 Smart Grid TG</a:t>
            </a:r>
            <a:br>
              <a:rPr lang="en-US" dirty="0"/>
            </a:br>
            <a:r>
              <a:rPr lang="en-US" dirty="0"/>
              <a:t>802.1 TSN </a:t>
            </a:r>
            <a:br>
              <a:rPr lang="en-US" dirty="0"/>
            </a:br>
            <a:r>
              <a:rPr lang="en-US" dirty="0"/>
              <a:t>Joint Working Session</a:t>
            </a:r>
            <a:br>
              <a:rPr lang="en-US" dirty="0"/>
            </a:b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18036507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Teleconference Review</a:t>
            </a:r>
          </a:p>
        </p:txBody>
      </p:sp>
      <p:sp>
        <p:nvSpPr>
          <p:cNvPr id="9" name="Content Placeholder 8"/>
          <p:cNvSpPr>
            <a:spLocks noGrp="1"/>
          </p:cNvSpPr>
          <p:nvPr>
            <p:ph idx="1"/>
          </p:nvPr>
        </p:nvSpPr>
        <p:spPr/>
        <p:txBody>
          <a:bodyPr>
            <a:normAutofit fontScale="62500" lnSpcReduction="20000"/>
          </a:bodyPr>
          <a:lstStyle/>
          <a:p>
            <a:r>
              <a:rPr lang="en-US" dirty="0">
                <a:hlinkClick r:id="rId2"/>
              </a:rPr>
              <a:t>Teleconference notes: 802.24-17-0015r1</a:t>
            </a:r>
            <a:endParaRPr lang="en-US" dirty="0"/>
          </a:p>
          <a:p>
            <a:endParaRPr lang="en-US" dirty="0"/>
          </a:p>
          <a:p>
            <a:r>
              <a:rPr lang="en-US" dirty="0"/>
              <a:t>Actions</a:t>
            </a:r>
          </a:p>
          <a:p>
            <a:pPr lvl="1"/>
            <a:r>
              <a:rPr lang="en-US" dirty="0"/>
              <a:t>Leads for developing text contributions:</a:t>
            </a:r>
          </a:p>
          <a:p>
            <a:pPr lvl="2"/>
            <a:r>
              <a:rPr lang="en-US" dirty="0"/>
              <a:t>Janos Farkas – section on “Describe how TSN works”</a:t>
            </a:r>
          </a:p>
          <a:p>
            <a:pPr lvl="2"/>
            <a:r>
              <a:rPr lang="en-US" dirty="0" err="1"/>
              <a:t>Maik</a:t>
            </a:r>
            <a:r>
              <a:rPr lang="en-US" dirty="0"/>
              <a:t> Seewald – section on “Understand IEC 61850 activities and relationships”</a:t>
            </a:r>
          </a:p>
          <a:p>
            <a:pPr lvl="2"/>
            <a:r>
              <a:rPr lang="en-US" dirty="0"/>
              <a:t>Karl Weber – section on DER and stabilizing networks with reactive power control.</a:t>
            </a:r>
          </a:p>
          <a:p>
            <a:pPr lvl="2"/>
            <a:r>
              <a:rPr lang="en-US" dirty="0"/>
              <a:t>Rodney Cummings – “how TSN features make use of time sync protocols”</a:t>
            </a:r>
          </a:p>
          <a:p>
            <a:pPr lvl="1"/>
            <a:endParaRPr lang="en-US" dirty="0"/>
          </a:p>
          <a:p>
            <a:pPr lvl="1"/>
            <a:r>
              <a:rPr lang="en-US" dirty="0"/>
              <a:t>Next Steps</a:t>
            </a:r>
          </a:p>
          <a:p>
            <a:pPr lvl="2"/>
            <a:r>
              <a:rPr lang="en-US" dirty="0"/>
              <a:t>Tim will post these slides and outline document update (r3).</a:t>
            </a:r>
          </a:p>
          <a:p>
            <a:pPr lvl="2"/>
            <a:r>
              <a:rPr lang="en-US" dirty="0"/>
              <a:t>Update to email reflector</a:t>
            </a:r>
          </a:p>
          <a:p>
            <a:pPr lvl="2"/>
            <a:r>
              <a:rPr lang="en-US" dirty="0"/>
              <a:t>Post text contributions for 802.1 and 802.24 (mentor)</a:t>
            </a:r>
          </a:p>
          <a:p>
            <a:pPr lvl="2"/>
            <a:r>
              <a:rPr lang="en-US" dirty="0"/>
              <a:t>Integrate contributions during July meeting. </a:t>
            </a:r>
          </a:p>
          <a:p>
            <a:pPr lvl="1"/>
            <a:endParaRPr lang="en-US" dirty="0"/>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A42A6F1F-89D0-4C7C-88C0-E46BC40C428C}" type="slidenum">
              <a:rPr lang="en-US" altLang="en-US" smtClean="0"/>
              <a:pPr/>
              <a:t>28</a:t>
            </a:fld>
            <a:endParaRPr lang="en-US" altLang="en-US"/>
          </a:p>
        </p:txBody>
      </p:sp>
    </p:spTree>
    <p:extLst>
      <p:ext uri="{BB962C8B-B14F-4D97-AF65-F5344CB8AC3E}">
        <p14:creationId xmlns:p14="http://schemas.microsoft.com/office/powerpoint/2010/main" val="12745466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dirty="0"/>
              <a:t>Content for TSN white paper</a:t>
            </a:r>
          </a:p>
        </p:txBody>
      </p:sp>
      <p:sp>
        <p:nvSpPr>
          <p:cNvPr id="3" name="Content Placeholder 2"/>
          <p:cNvSpPr>
            <a:spLocks noGrp="1"/>
          </p:cNvSpPr>
          <p:nvPr>
            <p:ph idx="1"/>
          </p:nvPr>
        </p:nvSpPr>
        <p:spPr>
          <a:xfrm>
            <a:off x="685800" y="1143000"/>
            <a:ext cx="8077200" cy="5438775"/>
          </a:xfrm>
        </p:spPr>
        <p:txBody>
          <a:bodyPr>
            <a:normAutofit fontScale="62500" lnSpcReduction="20000"/>
          </a:bodyPr>
          <a:lstStyle/>
          <a:p>
            <a:endParaRPr lang="en-US" dirty="0"/>
          </a:p>
          <a:p>
            <a:r>
              <a:rPr lang="en-US" dirty="0"/>
              <a:t>Version after Teleconference </a:t>
            </a:r>
          </a:p>
          <a:p>
            <a:r>
              <a:rPr lang="en-US" dirty="0">
                <a:hlinkClick r:id="rId2"/>
              </a:rPr>
              <a:t>802.24-17-0006r3</a:t>
            </a:r>
            <a:endParaRPr lang="en-US" dirty="0"/>
          </a:p>
          <a:p>
            <a:endParaRPr lang="en-US" dirty="0"/>
          </a:p>
          <a:p>
            <a:r>
              <a:rPr lang="en-US" dirty="0"/>
              <a:t>Version after 802.24 editing Monday</a:t>
            </a:r>
          </a:p>
          <a:p>
            <a:r>
              <a:rPr lang="en-US" dirty="0">
                <a:hlinkClick r:id="rId3"/>
              </a:rPr>
              <a:t>802.24-17-0006r7</a:t>
            </a:r>
            <a:endParaRPr lang="en-US" dirty="0"/>
          </a:p>
          <a:p>
            <a:endParaRPr lang="en-US" dirty="0"/>
          </a:p>
          <a:p>
            <a:r>
              <a:rPr lang="en-US" dirty="0"/>
              <a:t>IETF DETNET use cases document suggested by Ludwig </a:t>
            </a:r>
            <a:r>
              <a:rPr lang="en-US" dirty="0" err="1"/>
              <a:t>Winkel</a:t>
            </a:r>
            <a:endParaRPr lang="en-US" dirty="0"/>
          </a:p>
          <a:p>
            <a:pPr lvl="1"/>
            <a:r>
              <a:rPr lang="en-US" dirty="0">
                <a:hlinkClick r:id="rId4"/>
              </a:rPr>
              <a:t>https://tools.ietf.org/html/draft-ietf-detnet-use-cases-12</a:t>
            </a:r>
            <a:endParaRPr lang="en-US" dirty="0"/>
          </a:p>
          <a:p>
            <a:pPr lvl="1"/>
            <a:endParaRPr lang="en-US" dirty="0"/>
          </a:p>
          <a:p>
            <a:endParaRPr lang="en-US" dirty="0"/>
          </a:p>
          <a:p>
            <a:r>
              <a:rPr lang="en-US" dirty="0"/>
              <a:t>Document contribution from Norm Finn</a:t>
            </a:r>
          </a:p>
          <a:p>
            <a:pPr lvl="1"/>
            <a:r>
              <a:rPr lang="en-US" dirty="0">
                <a:solidFill>
                  <a:schemeClr val="accent6">
                    <a:lumMod val="50000"/>
                  </a:schemeClr>
                </a:solidFill>
                <a:hlinkClick r:id="rId5"/>
              </a:rPr>
              <a:t>http://ieee802.org/1/files/public/docs2017/tsn-finn-tsn-detnet-whitepaper-0717-v00.pdf</a:t>
            </a:r>
            <a:endParaRPr lang="en-US" dirty="0">
              <a:solidFill>
                <a:schemeClr val="accent6">
                  <a:lumMod val="50000"/>
                </a:schemeClr>
              </a:solidFill>
            </a:endParaRPr>
          </a:p>
          <a:p>
            <a:pPr lvl="1"/>
            <a:endParaRPr lang="en-US" dirty="0">
              <a:solidFill>
                <a:schemeClr val="accent6">
                  <a:lumMod val="50000"/>
                </a:schemeClr>
              </a:solidFill>
            </a:endParaRPr>
          </a:p>
          <a:p>
            <a:r>
              <a:rPr lang="en-US" sz="3100" dirty="0"/>
              <a:t>Document contribution from Rodney Cummings</a:t>
            </a:r>
          </a:p>
          <a:p>
            <a:pPr lvl="1"/>
            <a:r>
              <a:rPr lang="en-US" sz="2700" dirty="0"/>
              <a:t>TBD</a:t>
            </a:r>
          </a:p>
          <a:p>
            <a:pPr lvl="1"/>
            <a:endParaRPr lang="en-US" dirty="0">
              <a:solidFill>
                <a:schemeClr val="accent6">
                  <a:lumMod val="50000"/>
                </a:schemeClr>
              </a:solidFill>
            </a:endParaRPr>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124991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t>Agenda – 802.24-17-0016r1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3" name="Table 2"/>
          <p:cNvGraphicFramePr>
            <a:graphicFrameLocks noGrp="1"/>
          </p:cNvGraphicFramePr>
          <p:nvPr>
            <p:extLst>
              <p:ext uri="{D42A27DB-BD31-4B8C-83A1-F6EECF244321}">
                <p14:modId xmlns:p14="http://schemas.microsoft.com/office/powerpoint/2010/main" val="3499423597"/>
              </p:ext>
            </p:extLst>
          </p:nvPr>
        </p:nvGraphicFramePr>
        <p:xfrm>
          <a:off x="228600" y="609608"/>
          <a:ext cx="8763000" cy="5865804"/>
        </p:xfrm>
        <a:graphic>
          <a:graphicData uri="http://schemas.openxmlformats.org/drawingml/2006/table">
            <a:tbl>
              <a:tblPr>
                <a:tableStyleId>{5C22544A-7EE6-4342-B048-85BDC9FD1C3A}</a:tableStyleId>
              </a:tblPr>
              <a:tblGrid>
                <a:gridCol w="565877">
                  <a:extLst>
                    <a:ext uri="{9D8B030D-6E8A-4147-A177-3AD203B41FA5}">
                      <a16:colId xmlns:a16="http://schemas.microsoft.com/office/drawing/2014/main" val="951516000"/>
                    </a:ext>
                  </a:extLst>
                </a:gridCol>
                <a:gridCol w="6049487">
                  <a:extLst>
                    <a:ext uri="{9D8B030D-6E8A-4147-A177-3AD203B41FA5}">
                      <a16:colId xmlns:a16="http://schemas.microsoft.com/office/drawing/2014/main" val="3495897701"/>
                    </a:ext>
                  </a:extLst>
                </a:gridCol>
                <a:gridCol w="986242">
                  <a:extLst>
                    <a:ext uri="{9D8B030D-6E8A-4147-A177-3AD203B41FA5}">
                      <a16:colId xmlns:a16="http://schemas.microsoft.com/office/drawing/2014/main" val="828455001"/>
                    </a:ext>
                  </a:extLst>
                </a:gridCol>
                <a:gridCol w="460785">
                  <a:extLst>
                    <a:ext uri="{9D8B030D-6E8A-4147-A177-3AD203B41FA5}">
                      <a16:colId xmlns:a16="http://schemas.microsoft.com/office/drawing/2014/main" val="1443547619"/>
                    </a:ext>
                  </a:extLst>
                </a:gridCol>
                <a:gridCol w="700609">
                  <a:extLst>
                    <a:ext uri="{9D8B030D-6E8A-4147-A177-3AD203B41FA5}">
                      <a16:colId xmlns:a16="http://schemas.microsoft.com/office/drawing/2014/main" val="529163882"/>
                    </a:ext>
                  </a:extLst>
                </a:gridCol>
              </a:tblGrid>
              <a:tr h="301868">
                <a:tc gridSpan="2">
                  <a:txBody>
                    <a:bodyPr/>
                    <a:lstStyle/>
                    <a:p>
                      <a:pPr algn="l" fontAlgn="b"/>
                      <a:r>
                        <a:rPr lang="en-US" sz="700" u="none" strike="noStrike">
                          <a:effectLst/>
                        </a:rPr>
                        <a:t>802.24 Agenda - July 2017, Berlin, Germany</a:t>
                      </a:r>
                      <a:endParaRPr lang="en-US" sz="700" b="1" i="0" u="none" strike="noStrike">
                        <a:solidFill>
                          <a:srgbClr val="000000"/>
                        </a:solidFill>
                        <a:effectLst/>
                        <a:latin typeface="Arial1"/>
                      </a:endParaRPr>
                    </a:p>
                  </a:txBody>
                  <a:tcPr marL="4280" marR="4280" marT="4280" marB="0" anchor="b"/>
                </a:tc>
                <a:tc hMerge="1">
                  <a:txBody>
                    <a:bodyPr/>
                    <a:lstStyle/>
                    <a:p>
                      <a:endParaRPr lang="en-US"/>
                    </a:p>
                  </a:txBody>
                  <a:tcPr/>
                </a:tc>
                <a:tc gridSpan="2">
                  <a:txBody>
                    <a:bodyPr/>
                    <a:lstStyle/>
                    <a:p>
                      <a:pPr algn="l" fontAlgn="b"/>
                      <a:r>
                        <a:rPr lang="en-US" sz="700" u="none" strike="noStrike">
                          <a:effectLst/>
                        </a:rPr>
                        <a:t>24-17-0016-01-0000</a:t>
                      </a:r>
                      <a:endParaRPr lang="en-US" sz="700" b="1" i="0" u="none" strike="noStrike">
                        <a:solidFill>
                          <a:srgbClr val="000000"/>
                        </a:solidFill>
                        <a:effectLst/>
                        <a:latin typeface="Arial1"/>
                      </a:endParaRPr>
                    </a:p>
                  </a:txBody>
                  <a:tcPr marL="4280" marR="4280" marT="4280" marB="0" anchor="b"/>
                </a:tc>
                <a:tc hMerge="1">
                  <a:txBody>
                    <a:bodyPr/>
                    <a:lstStyle/>
                    <a:p>
                      <a:endParaRPr lang="en-US"/>
                    </a:p>
                  </a:txBody>
                  <a:tcPr/>
                </a:tc>
                <a:tc>
                  <a:txBody>
                    <a:bodyPr/>
                    <a:lstStyle/>
                    <a:p>
                      <a:pPr algn="l" fontAlgn="b"/>
                      <a:endParaRPr lang="en-US" sz="600" b="0" i="0" u="none" strike="noStrike">
                        <a:solidFill>
                          <a:srgbClr val="000000"/>
                        </a:solidFill>
                        <a:effectLst/>
                        <a:latin typeface="Arial1"/>
                      </a:endParaRPr>
                    </a:p>
                  </a:txBody>
                  <a:tcPr marL="4280" marR="4280" marT="4280" marB="0" anchor="b"/>
                </a:tc>
                <a:extLst>
                  <a:ext uri="{0D108BD9-81ED-4DB2-BD59-A6C34878D82A}">
                    <a16:rowId xmlns:a16="http://schemas.microsoft.com/office/drawing/2014/main" val="1648250189"/>
                  </a:ext>
                </a:extLst>
              </a:tr>
              <a:tr h="142459">
                <a:tc>
                  <a:txBody>
                    <a:bodyPr/>
                    <a:lstStyle/>
                    <a:p>
                      <a:pPr algn="ctr" fontAlgn="b"/>
                      <a:endParaRPr lang="en-US" sz="600" b="0" i="0" u="none" strike="noStrike">
                        <a:solidFill>
                          <a:srgbClr val="000000"/>
                        </a:solidFill>
                        <a:effectLst/>
                        <a:latin typeface="Arial1"/>
                      </a:endParaRPr>
                    </a:p>
                  </a:txBody>
                  <a:tcPr marL="4280" marR="4280" marT="4280" marB="0" anchor="b"/>
                </a:tc>
                <a:tc>
                  <a:txBody>
                    <a:bodyPr/>
                    <a:lstStyle/>
                    <a:p>
                      <a:pPr algn="l" fontAlgn="b"/>
                      <a:endParaRPr lang="en-US" sz="600" b="0" i="0" u="none" strike="noStrike">
                        <a:solidFill>
                          <a:srgbClr val="000000"/>
                        </a:solidFill>
                        <a:effectLst/>
                        <a:latin typeface="Arial1"/>
                      </a:endParaRPr>
                    </a:p>
                  </a:txBody>
                  <a:tcPr marL="4280" marR="4280" marT="4280" marB="0" anchor="b"/>
                </a:tc>
                <a:tc>
                  <a:txBody>
                    <a:bodyPr/>
                    <a:lstStyle/>
                    <a:p>
                      <a:pPr algn="l" fontAlgn="b"/>
                      <a:endParaRPr lang="en-US" sz="600" b="0" i="0" u="none" strike="noStrike">
                        <a:solidFill>
                          <a:srgbClr val="000000"/>
                        </a:solidFill>
                        <a:effectLst/>
                        <a:latin typeface="Arial1"/>
                      </a:endParaRPr>
                    </a:p>
                  </a:txBody>
                  <a:tcPr marL="4280" marR="4280" marT="4280" marB="0" anchor="b"/>
                </a:tc>
                <a:tc>
                  <a:txBody>
                    <a:bodyPr/>
                    <a:lstStyle/>
                    <a:p>
                      <a:pPr algn="l" fontAlgn="b"/>
                      <a:endParaRPr lang="en-US" sz="600" b="0" i="0" u="none" strike="noStrike">
                        <a:solidFill>
                          <a:srgbClr val="000000"/>
                        </a:solidFill>
                        <a:effectLst/>
                        <a:latin typeface="Arial1"/>
                      </a:endParaRPr>
                    </a:p>
                  </a:txBody>
                  <a:tcPr marL="4280" marR="4280" marT="4280" marB="0" anchor="b"/>
                </a:tc>
                <a:tc>
                  <a:txBody>
                    <a:bodyPr/>
                    <a:lstStyle/>
                    <a:p>
                      <a:pPr algn="l" fontAlgn="b"/>
                      <a:endParaRPr lang="en-US" sz="600" b="0" i="0" u="none" strike="noStrike">
                        <a:solidFill>
                          <a:srgbClr val="000000"/>
                        </a:solidFill>
                        <a:effectLst/>
                        <a:latin typeface="Arial1"/>
                      </a:endParaRPr>
                    </a:p>
                  </a:txBody>
                  <a:tcPr marL="4280" marR="4280" marT="4280" marB="0" anchor="b"/>
                </a:tc>
                <a:extLst>
                  <a:ext uri="{0D108BD9-81ED-4DB2-BD59-A6C34878D82A}">
                    <a16:rowId xmlns:a16="http://schemas.microsoft.com/office/drawing/2014/main" val="2177421974"/>
                  </a:ext>
                </a:extLst>
              </a:tr>
              <a:tr h="148394">
                <a:tc>
                  <a:txBody>
                    <a:bodyPr/>
                    <a:lstStyle/>
                    <a:p>
                      <a:pPr algn="ctr" fontAlgn="b"/>
                      <a:endParaRPr lang="en-US" sz="600" b="0" i="0" u="none" strike="noStrike">
                        <a:solidFill>
                          <a:srgbClr val="000000"/>
                        </a:solidFill>
                        <a:effectLst/>
                        <a:latin typeface="Times New Roman1"/>
                      </a:endParaRPr>
                    </a:p>
                  </a:txBody>
                  <a:tcPr marL="4280" marR="4280" marT="4280" marB="0" anchor="b"/>
                </a:tc>
                <a:tc>
                  <a:txBody>
                    <a:bodyPr/>
                    <a:lstStyle/>
                    <a:p>
                      <a:pPr algn="l" fontAlgn="b"/>
                      <a:endParaRPr lang="en-US" sz="600" b="0" i="0" u="none" strike="noStrike">
                        <a:solidFill>
                          <a:srgbClr val="000000"/>
                        </a:solidFill>
                        <a:effectLst/>
                        <a:latin typeface="Times New Roman1"/>
                      </a:endParaRPr>
                    </a:p>
                  </a:txBody>
                  <a:tcPr marL="4280" marR="4280" marT="4280" marB="0" anchor="b"/>
                </a:tc>
                <a:tc>
                  <a:txBody>
                    <a:bodyPr/>
                    <a:lstStyle/>
                    <a:p>
                      <a:pPr algn="l" fontAlgn="b"/>
                      <a:endParaRPr lang="en-US" sz="600" b="0" i="0" u="none" strike="noStrike">
                        <a:solidFill>
                          <a:srgbClr val="000000"/>
                        </a:solidFill>
                        <a:effectLst/>
                        <a:latin typeface="Times New Roman1"/>
                      </a:endParaRPr>
                    </a:p>
                  </a:txBody>
                  <a:tcPr marL="4280" marR="4280" marT="4280" marB="0" anchor="b"/>
                </a:tc>
                <a:tc>
                  <a:txBody>
                    <a:bodyPr/>
                    <a:lstStyle/>
                    <a:p>
                      <a:pPr algn="l" fontAlgn="b"/>
                      <a:endParaRPr lang="en-US" sz="600" b="0" i="0" u="none" strike="noStrike">
                        <a:solidFill>
                          <a:srgbClr val="000000"/>
                        </a:solidFill>
                        <a:effectLst/>
                        <a:latin typeface="Times New Roman1"/>
                      </a:endParaRPr>
                    </a:p>
                  </a:txBody>
                  <a:tcPr marL="4280" marR="4280" marT="4280" marB="0" anchor="b"/>
                </a:tc>
                <a:tc>
                  <a:txBody>
                    <a:bodyPr/>
                    <a:lstStyle/>
                    <a:p>
                      <a:pPr algn="l" fontAlgn="b"/>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1594758018"/>
                  </a:ext>
                </a:extLst>
              </a:tr>
              <a:tr h="153902">
                <a:tc>
                  <a:txBody>
                    <a:bodyPr/>
                    <a:lstStyle/>
                    <a:p>
                      <a:pPr algn="ctr" fontAlgn="t"/>
                      <a:r>
                        <a:rPr lang="en-US" sz="700" u="none" strike="noStrike">
                          <a:effectLst/>
                        </a:rPr>
                        <a:t>1</a:t>
                      </a:r>
                      <a:endParaRPr lang="en-US" sz="700" b="1" i="0" u="none" strike="noStrike">
                        <a:solidFill>
                          <a:srgbClr val="000000"/>
                        </a:solidFill>
                        <a:effectLst/>
                        <a:latin typeface="Times New Roman1"/>
                      </a:endParaRPr>
                    </a:p>
                  </a:txBody>
                  <a:tcPr marL="4280" marR="4280" marT="4280" marB="0"/>
                </a:tc>
                <a:tc>
                  <a:txBody>
                    <a:bodyPr/>
                    <a:lstStyle/>
                    <a:p>
                      <a:pPr algn="ctr" fontAlgn="b"/>
                      <a:r>
                        <a:rPr lang="en-US" sz="700" u="none" strike="noStrike">
                          <a:effectLst/>
                        </a:rPr>
                        <a:t>Monday PM2 session (Nizza)</a:t>
                      </a:r>
                      <a:endParaRPr lang="en-US" sz="700" b="1" i="0" u="none" strike="noStrike">
                        <a:solidFill>
                          <a:srgbClr val="000000"/>
                        </a:solidFill>
                        <a:effectLst/>
                        <a:latin typeface="Times New Roman1"/>
                      </a:endParaRPr>
                    </a:p>
                  </a:txBody>
                  <a:tcPr marL="4280" marR="4280" marT="4280" marB="0" anchor="b"/>
                </a:tc>
                <a:tc>
                  <a:txBody>
                    <a:bodyPr/>
                    <a:lstStyle/>
                    <a:p>
                      <a:pPr algn="l" fontAlgn="b"/>
                      <a:endParaRPr lang="en-US" sz="600" b="0" i="0" u="none" strike="noStrike">
                        <a:solidFill>
                          <a:srgbClr val="000000"/>
                        </a:solidFill>
                        <a:effectLst/>
                        <a:latin typeface="Arial1"/>
                      </a:endParaRPr>
                    </a:p>
                  </a:txBody>
                  <a:tcPr marL="4280" marR="4280" marT="4280" marB="0" anchor="b"/>
                </a:tc>
                <a:tc>
                  <a:txBody>
                    <a:bodyPr/>
                    <a:lstStyle/>
                    <a:p>
                      <a:pPr algn="l" fontAlgn="b"/>
                      <a:endParaRPr lang="en-US" sz="600" b="0" i="0" u="none" strike="noStrike">
                        <a:solidFill>
                          <a:srgbClr val="000000"/>
                        </a:solidFill>
                        <a:effectLst/>
                        <a:latin typeface="Arial1"/>
                      </a:endParaRPr>
                    </a:p>
                  </a:txBody>
                  <a:tcPr marL="4280" marR="4280" marT="4280" marB="0" anchor="b"/>
                </a:tc>
                <a:tc>
                  <a:txBody>
                    <a:bodyPr/>
                    <a:lstStyle/>
                    <a:p>
                      <a:pPr algn="l" fontAlgn="b"/>
                      <a:endParaRPr lang="en-US" sz="600" b="0" i="0" u="none" strike="noStrike">
                        <a:solidFill>
                          <a:srgbClr val="000000"/>
                        </a:solidFill>
                        <a:effectLst/>
                        <a:latin typeface="Arial1"/>
                      </a:endParaRPr>
                    </a:p>
                  </a:txBody>
                  <a:tcPr marL="4280" marR="4280" marT="4280" marB="0" anchor="b"/>
                </a:tc>
                <a:extLst>
                  <a:ext uri="{0D108BD9-81ED-4DB2-BD59-A6C34878D82A}">
                    <a16:rowId xmlns:a16="http://schemas.microsoft.com/office/drawing/2014/main" val="3313027974"/>
                  </a:ext>
                </a:extLst>
              </a:tr>
              <a:tr h="148394">
                <a:tc>
                  <a:txBody>
                    <a:bodyPr/>
                    <a:lstStyle/>
                    <a:p>
                      <a:pPr algn="ctr" fontAlgn="t"/>
                      <a:r>
                        <a:rPr lang="en-US" sz="600" u="none" strike="noStrike">
                          <a:effectLst/>
                        </a:rPr>
                        <a:t>1.1</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Call session to order, present “Guidelines for IEEE SA meetings”, Quorum</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Godfrey</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5</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4:00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2498021609"/>
                  </a:ext>
                </a:extLst>
              </a:tr>
              <a:tr h="148394">
                <a:tc>
                  <a:txBody>
                    <a:bodyPr/>
                    <a:lstStyle/>
                    <a:p>
                      <a:pPr algn="ctr" fontAlgn="t"/>
                      <a:r>
                        <a:rPr lang="en-US" sz="600" u="none" strike="noStrike">
                          <a:effectLst/>
                        </a:rPr>
                        <a:t>1.2</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Review of Agenda / Approval of Agenda</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Godfrey</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5</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4:05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1024435055"/>
                  </a:ext>
                </a:extLst>
              </a:tr>
              <a:tr h="148394">
                <a:tc>
                  <a:txBody>
                    <a:bodyPr/>
                    <a:lstStyle/>
                    <a:p>
                      <a:pPr algn="ctr" fontAlgn="t"/>
                      <a:r>
                        <a:rPr lang="en-US" sz="600" u="none" strike="noStrike">
                          <a:effectLst/>
                        </a:rPr>
                        <a:t>1.3</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Approve May TAG minutes  24-17-0013-00-0000</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Godfrey</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5</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4:10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41258391"/>
                  </a:ext>
                </a:extLst>
              </a:tr>
              <a:tr h="148394">
                <a:tc>
                  <a:txBody>
                    <a:bodyPr/>
                    <a:lstStyle/>
                    <a:p>
                      <a:pPr algn="ctr" fontAlgn="t"/>
                      <a:r>
                        <a:rPr lang="en-US" sz="600" u="none" strike="noStrike">
                          <a:effectLst/>
                        </a:rPr>
                        <a:t>1.4</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Introduction/meeting objectives / Review action items from previous meeting</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Godfrey</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5</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4:15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2508443697"/>
                  </a:ext>
                </a:extLst>
              </a:tr>
              <a:tr h="267110">
                <a:tc>
                  <a:txBody>
                    <a:bodyPr/>
                    <a:lstStyle/>
                    <a:p>
                      <a:pPr algn="ctr" fontAlgn="t"/>
                      <a:r>
                        <a:rPr lang="en-US" sz="600" u="none" strike="noStrike">
                          <a:effectLst/>
                        </a:rPr>
                        <a:t>1.5</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Industry Connections and IEEE process for releasing/publishing white papers</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Godfrey / Goldberg</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15</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4:20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2051526245"/>
                  </a:ext>
                </a:extLst>
              </a:tr>
              <a:tr h="148394">
                <a:tc>
                  <a:txBody>
                    <a:bodyPr/>
                    <a:lstStyle/>
                    <a:p>
                      <a:pPr algn="ctr" fontAlgn="t"/>
                      <a:r>
                        <a:rPr lang="en-US" sz="600" u="none" strike="noStrike">
                          <a:effectLst/>
                        </a:rPr>
                        <a:t>1.6</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802.24.1 Smart Grid Task Group </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Godfrey</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0</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4:35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1092122014"/>
                  </a:ext>
                </a:extLst>
              </a:tr>
              <a:tr h="267110">
                <a:tc>
                  <a:txBody>
                    <a:bodyPr/>
                    <a:lstStyle/>
                    <a:p>
                      <a:pPr algn="ctr" fontAlgn="t"/>
                      <a:r>
                        <a:rPr lang="en-US" sz="600" u="none" strike="noStrike">
                          <a:effectLst/>
                        </a:rPr>
                        <a:t>1.7</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ITU and regulatory items</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Godfrey/Lynch/Kennedy</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10</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4:35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2228856823"/>
                  </a:ext>
                </a:extLst>
              </a:tr>
              <a:tr h="148394">
                <a:tc>
                  <a:txBody>
                    <a:bodyPr/>
                    <a:lstStyle/>
                    <a:p>
                      <a:pPr algn="ctr" fontAlgn="t"/>
                      <a:r>
                        <a:rPr lang="en-US" sz="600" u="none" strike="noStrike">
                          <a:effectLst/>
                        </a:rPr>
                        <a:t>1.8</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dirty="0">
                          <a:effectLst/>
                        </a:rPr>
                        <a:t>IEEE Smart Grid Advisory Group</a:t>
                      </a:r>
                      <a:endParaRPr lang="en-US" sz="600" b="0" i="0" u="none" strike="noStrike" dirty="0">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Godfrey</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10</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4:45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3574148715"/>
                  </a:ext>
                </a:extLst>
              </a:tr>
              <a:tr h="148394">
                <a:tc>
                  <a:txBody>
                    <a:bodyPr/>
                    <a:lstStyle/>
                    <a:p>
                      <a:pPr algn="ctr" fontAlgn="t"/>
                      <a:r>
                        <a:rPr lang="en-US" sz="600" u="none" strike="noStrike">
                          <a:effectLst/>
                        </a:rPr>
                        <a:t>1.9</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Updating SGIP PAP2 Wireless Matrix  24-17-0004-03-sgtg</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Godfrey</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30</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4:55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3637412211"/>
                  </a:ext>
                </a:extLst>
              </a:tr>
              <a:tr h="148394">
                <a:tc>
                  <a:txBody>
                    <a:bodyPr/>
                    <a:lstStyle/>
                    <a:p>
                      <a:pPr algn="ctr" fontAlgn="t"/>
                      <a:r>
                        <a:rPr lang="en-US" sz="600" u="none" strike="noStrike">
                          <a:effectLst/>
                        </a:rPr>
                        <a:t>1.10</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Review of TSN Utility Use Cases  24-17-0006-03-sgtg</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Godfrey</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30</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5:25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3244877795"/>
                  </a:ext>
                </a:extLst>
              </a:tr>
              <a:tr h="178074">
                <a:tc>
                  <a:txBody>
                    <a:bodyPr/>
                    <a:lstStyle/>
                    <a:p>
                      <a:pPr algn="ctr" fontAlgn="t"/>
                      <a:r>
                        <a:rPr lang="en-US" sz="600" u="none" strike="noStrike">
                          <a:effectLst/>
                        </a:rPr>
                        <a:t>1.11</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Recess</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Godfrey</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0</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5:55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2501742255"/>
                  </a:ext>
                </a:extLst>
              </a:tr>
              <a:tr h="178074">
                <a:tc>
                  <a:txBody>
                    <a:bodyPr/>
                    <a:lstStyle/>
                    <a:p>
                      <a:pPr algn="ctr" fontAlgn="t"/>
                      <a:endParaRPr lang="en-US" sz="600" b="0" i="0" u="none" strike="noStrike">
                        <a:solidFill>
                          <a:srgbClr val="000000"/>
                        </a:solidFill>
                        <a:effectLst/>
                        <a:latin typeface="Times New Roman1"/>
                      </a:endParaRPr>
                    </a:p>
                  </a:txBody>
                  <a:tcPr marL="4280" marR="4280" marT="4280" marB="0"/>
                </a:tc>
                <a:tc>
                  <a:txBody>
                    <a:bodyPr/>
                    <a:lstStyle/>
                    <a:p>
                      <a:pPr algn="l" fontAlgn="b"/>
                      <a:endParaRPr lang="en-US" sz="600" b="0" i="0" u="none" strike="noStrike">
                        <a:solidFill>
                          <a:srgbClr val="000000"/>
                        </a:solidFill>
                        <a:effectLst/>
                        <a:latin typeface="Times New Roman1"/>
                      </a:endParaRPr>
                    </a:p>
                  </a:txBody>
                  <a:tcPr marL="4280" marR="4280" marT="4280" marB="0" anchor="b"/>
                </a:tc>
                <a:tc>
                  <a:txBody>
                    <a:bodyPr/>
                    <a:lstStyle/>
                    <a:p>
                      <a:pPr algn="l" fontAlgn="b"/>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endParaRPr lang="en-US" sz="600" b="0" i="0" u="none" strike="noStrike">
                        <a:solidFill>
                          <a:srgbClr val="000000"/>
                        </a:solidFill>
                        <a:effectLst/>
                        <a:latin typeface="Times New Roman1"/>
                      </a:endParaRPr>
                    </a:p>
                  </a:txBody>
                  <a:tcPr marL="4280" marR="4280" marT="4280" marB="0" anchor="b"/>
                </a:tc>
                <a:tc>
                  <a:txBody>
                    <a:bodyPr/>
                    <a:lstStyle/>
                    <a:p>
                      <a:pPr algn="l" fontAlgn="b"/>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2937317710"/>
                  </a:ext>
                </a:extLst>
              </a:tr>
              <a:tr h="153902">
                <a:tc>
                  <a:txBody>
                    <a:bodyPr/>
                    <a:lstStyle/>
                    <a:p>
                      <a:pPr algn="ctr" fontAlgn="t"/>
                      <a:r>
                        <a:rPr lang="en-US" sz="700" u="none" strike="noStrike">
                          <a:effectLst/>
                        </a:rPr>
                        <a:t>2</a:t>
                      </a:r>
                      <a:endParaRPr lang="en-US" sz="700" b="1" i="0" u="none" strike="noStrike">
                        <a:solidFill>
                          <a:srgbClr val="000000"/>
                        </a:solidFill>
                        <a:effectLst/>
                        <a:latin typeface="Times New Roman1"/>
                      </a:endParaRPr>
                    </a:p>
                  </a:txBody>
                  <a:tcPr marL="4280" marR="4280" marT="4280" marB="0"/>
                </a:tc>
                <a:tc>
                  <a:txBody>
                    <a:bodyPr/>
                    <a:lstStyle/>
                    <a:p>
                      <a:pPr algn="ctr" fontAlgn="b"/>
                      <a:r>
                        <a:rPr lang="en-US" sz="700" u="none" strike="noStrike">
                          <a:effectLst/>
                        </a:rPr>
                        <a:t>Tuesday PM2 session (Nizza)</a:t>
                      </a:r>
                      <a:endParaRPr lang="en-US" sz="700" b="1" i="0" u="none" strike="noStrike">
                        <a:solidFill>
                          <a:srgbClr val="000000"/>
                        </a:solidFill>
                        <a:effectLst/>
                        <a:latin typeface="Times New Roman1"/>
                      </a:endParaRPr>
                    </a:p>
                  </a:txBody>
                  <a:tcPr marL="4280" marR="4280" marT="4280" marB="0" anchor="b"/>
                </a:tc>
                <a:tc>
                  <a:txBody>
                    <a:bodyPr/>
                    <a:lstStyle/>
                    <a:p>
                      <a:pPr algn="l" fontAlgn="b"/>
                      <a:endParaRPr lang="en-US" sz="600" b="0" i="0" u="none" strike="noStrike">
                        <a:solidFill>
                          <a:srgbClr val="000000"/>
                        </a:solidFill>
                        <a:effectLst/>
                        <a:latin typeface="Arial1"/>
                      </a:endParaRPr>
                    </a:p>
                  </a:txBody>
                  <a:tcPr marL="4280" marR="4280" marT="4280" marB="0" anchor="b"/>
                </a:tc>
                <a:tc>
                  <a:txBody>
                    <a:bodyPr/>
                    <a:lstStyle/>
                    <a:p>
                      <a:pPr algn="l" fontAlgn="b"/>
                      <a:endParaRPr lang="en-US" sz="600" b="0" i="0" u="none" strike="noStrike">
                        <a:solidFill>
                          <a:srgbClr val="000000"/>
                        </a:solidFill>
                        <a:effectLst/>
                        <a:latin typeface="Arial1"/>
                      </a:endParaRPr>
                    </a:p>
                  </a:txBody>
                  <a:tcPr marL="4280" marR="4280" marT="4280" marB="0" anchor="b"/>
                </a:tc>
                <a:tc>
                  <a:txBody>
                    <a:bodyPr/>
                    <a:lstStyle/>
                    <a:p>
                      <a:pPr algn="l" fontAlgn="b"/>
                      <a:endParaRPr lang="en-US" sz="600" b="0" i="0" u="none" strike="noStrike">
                        <a:solidFill>
                          <a:srgbClr val="000000"/>
                        </a:solidFill>
                        <a:effectLst/>
                        <a:latin typeface="Arial1"/>
                      </a:endParaRPr>
                    </a:p>
                  </a:txBody>
                  <a:tcPr marL="4280" marR="4280" marT="4280" marB="0" anchor="b"/>
                </a:tc>
                <a:extLst>
                  <a:ext uri="{0D108BD9-81ED-4DB2-BD59-A6C34878D82A}">
                    <a16:rowId xmlns:a16="http://schemas.microsoft.com/office/drawing/2014/main" val="2020147302"/>
                  </a:ext>
                </a:extLst>
              </a:tr>
              <a:tr h="148394">
                <a:tc>
                  <a:txBody>
                    <a:bodyPr/>
                    <a:lstStyle/>
                    <a:p>
                      <a:pPr algn="ctr" fontAlgn="t"/>
                      <a:r>
                        <a:rPr lang="en-US" sz="600" u="none" strike="noStrike">
                          <a:effectLst/>
                        </a:rPr>
                        <a:t>2.1</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Call to Order</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DiMinico</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0</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4:00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1026029801"/>
                  </a:ext>
                </a:extLst>
              </a:tr>
              <a:tr h="148394">
                <a:tc>
                  <a:txBody>
                    <a:bodyPr/>
                    <a:lstStyle/>
                    <a:p>
                      <a:pPr algn="ctr" fontAlgn="t"/>
                      <a:r>
                        <a:rPr lang="en-US" sz="600" u="none" strike="noStrike">
                          <a:effectLst/>
                        </a:rPr>
                        <a:t>2.2</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802.24.2 IoT Task Group business</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DiMinico</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0</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4:00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4170182118"/>
                  </a:ext>
                </a:extLst>
              </a:tr>
              <a:tr h="148394">
                <a:tc>
                  <a:txBody>
                    <a:bodyPr/>
                    <a:lstStyle/>
                    <a:p>
                      <a:pPr algn="ctr" fontAlgn="t"/>
                      <a:r>
                        <a:rPr lang="en-US" sz="600" u="none" strike="noStrike">
                          <a:effectLst/>
                        </a:rPr>
                        <a:t>2.3</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802.24.2 Liaison Coordinator's Report</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Diab</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20</a:t>
                      </a:r>
                      <a:endParaRPr lang="en-US" sz="600" b="0" i="0" u="none" strike="noStrike">
                        <a:solidFill>
                          <a:srgbClr val="000000"/>
                        </a:solidFill>
                        <a:effectLst/>
                        <a:latin typeface="Calibri" panose="020F0502020204030204" pitchFamily="34" charset="0"/>
                      </a:endParaRPr>
                    </a:p>
                  </a:txBody>
                  <a:tcPr marL="4280" marR="4280" marT="4280" marB="0" anchor="b"/>
                </a:tc>
                <a:tc>
                  <a:txBody>
                    <a:bodyPr/>
                    <a:lstStyle/>
                    <a:p>
                      <a:pPr algn="r" fontAlgn="b"/>
                      <a:r>
                        <a:rPr lang="en-US" sz="600" u="none" strike="noStrike">
                          <a:effectLst/>
                        </a:rPr>
                        <a:t>4:00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4026263185"/>
                  </a:ext>
                </a:extLst>
              </a:tr>
              <a:tr h="148394">
                <a:tc>
                  <a:txBody>
                    <a:bodyPr/>
                    <a:lstStyle/>
                    <a:p>
                      <a:pPr algn="ctr" fontAlgn="t"/>
                      <a:r>
                        <a:rPr lang="en-US" sz="600" u="none" strike="noStrike">
                          <a:effectLst/>
                        </a:rPr>
                        <a:t>2.4</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Update from Automotive Tutorial Team</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DiMinico</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30</a:t>
                      </a:r>
                      <a:endParaRPr lang="en-US" sz="600" b="0" i="0" u="none" strike="noStrike">
                        <a:solidFill>
                          <a:srgbClr val="000000"/>
                        </a:solidFill>
                        <a:effectLst/>
                        <a:latin typeface="Calibri" panose="020F0502020204030204" pitchFamily="34" charset="0"/>
                      </a:endParaRPr>
                    </a:p>
                  </a:txBody>
                  <a:tcPr marL="4280" marR="4280" marT="4280" marB="0" anchor="b"/>
                </a:tc>
                <a:tc>
                  <a:txBody>
                    <a:bodyPr/>
                    <a:lstStyle/>
                    <a:p>
                      <a:pPr algn="r" fontAlgn="b"/>
                      <a:r>
                        <a:rPr lang="en-US" sz="600" u="none" strike="noStrike">
                          <a:effectLst/>
                        </a:rPr>
                        <a:t>4:20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3448497568"/>
                  </a:ext>
                </a:extLst>
              </a:tr>
              <a:tr h="148394">
                <a:tc>
                  <a:txBody>
                    <a:bodyPr/>
                    <a:lstStyle/>
                    <a:p>
                      <a:pPr algn="ctr" fontAlgn="t"/>
                      <a:r>
                        <a:rPr lang="en-US" sz="600" u="none" strike="noStrike">
                          <a:effectLst/>
                        </a:rPr>
                        <a:t>2.5</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Review and plan IoT white paper development</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DiMinico</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45</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4:50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1488806978"/>
                  </a:ext>
                </a:extLst>
              </a:tr>
              <a:tr h="163235">
                <a:tc>
                  <a:txBody>
                    <a:bodyPr/>
                    <a:lstStyle/>
                    <a:p>
                      <a:pPr algn="ctr" fontAlgn="t"/>
                      <a:r>
                        <a:rPr lang="en-US" sz="600" u="none" strike="noStrike">
                          <a:effectLst/>
                        </a:rPr>
                        <a:t>2.6</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Recess</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DiMinico</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t"/>
                      <a:r>
                        <a:rPr lang="en-US" sz="600" u="none" strike="noStrike">
                          <a:effectLst/>
                        </a:rPr>
                        <a:t>0</a:t>
                      </a:r>
                      <a:endParaRPr lang="en-US" sz="600" b="0" i="0" u="none" strike="noStrike">
                        <a:solidFill>
                          <a:srgbClr val="000000"/>
                        </a:solidFill>
                        <a:effectLst/>
                        <a:latin typeface="Times New Roman1"/>
                      </a:endParaRPr>
                    </a:p>
                  </a:txBody>
                  <a:tcPr marL="4280" marR="4280" marT="4280" marB="0"/>
                </a:tc>
                <a:tc>
                  <a:txBody>
                    <a:bodyPr/>
                    <a:lstStyle/>
                    <a:p>
                      <a:pPr algn="r" fontAlgn="b"/>
                      <a:r>
                        <a:rPr lang="en-US" sz="600" u="none" strike="noStrike">
                          <a:effectLst/>
                        </a:rPr>
                        <a:t>5:35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536289947"/>
                  </a:ext>
                </a:extLst>
              </a:tr>
              <a:tr h="142459">
                <a:tc>
                  <a:txBody>
                    <a:bodyPr/>
                    <a:lstStyle/>
                    <a:p>
                      <a:pPr algn="ctr" fontAlgn="t"/>
                      <a:endParaRPr lang="en-US" sz="600" b="0" i="0" u="none" strike="noStrike">
                        <a:solidFill>
                          <a:srgbClr val="000000"/>
                        </a:solidFill>
                        <a:effectLst/>
                        <a:latin typeface="Calibri" panose="020F0502020204030204" pitchFamily="34" charset="0"/>
                      </a:endParaRPr>
                    </a:p>
                  </a:txBody>
                  <a:tcPr marL="4280" marR="4280" marT="4280" marB="0"/>
                </a:tc>
                <a:tc>
                  <a:txBody>
                    <a:bodyPr/>
                    <a:lstStyle/>
                    <a:p>
                      <a:pPr algn="l" fontAlgn="b"/>
                      <a:endParaRPr lang="en-US" sz="600" b="0" i="0" u="none" strike="noStrike">
                        <a:solidFill>
                          <a:srgbClr val="000000"/>
                        </a:solidFill>
                        <a:effectLst/>
                        <a:latin typeface="Calibri" panose="020F0502020204030204" pitchFamily="34" charset="0"/>
                      </a:endParaRPr>
                    </a:p>
                  </a:txBody>
                  <a:tcPr marL="4280" marR="4280" marT="4280"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4280" marR="4280" marT="4280"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4280" marR="4280" marT="4280"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4280" marR="4280" marT="4280" marB="0" anchor="b"/>
                </a:tc>
                <a:extLst>
                  <a:ext uri="{0D108BD9-81ED-4DB2-BD59-A6C34878D82A}">
                    <a16:rowId xmlns:a16="http://schemas.microsoft.com/office/drawing/2014/main" val="2358888909"/>
                  </a:ext>
                </a:extLst>
              </a:tr>
              <a:tr h="154331">
                <a:tc>
                  <a:txBody>
                    <a:bodyPr/>
                    <a:lstStyle/>
                    <a:p>
                      <a:pPr algn="ctr" fontAlgn="t"/>
                      <a:r>
                        <a:rPr lang="en-US" sz="700" u="none" strike="noStrike">
                          <a:effectLst/>
                        </a:rPr>
                        <a:t>3</a:t>
                      </a:r>
                      <a:endParaRPr lang="en-US" sz="700" b="1" i="0" u="none" strike="noStrike">
                        <a:solidFill>
                          <a:srgbClr val="000000"/>
                        </a:solidFill>
                        <a:effectLst/>
                        <a:latin typeface="Times New Roman1"/>
                      </a:endParaRPr>
                    </a:p>
                  </a:txBody>
                  <a:tcPr marL="4280" marR="4280" marT="4280" marB="0"/>
                </a:tc>
                <a:tc>
                  <a:txBody>
                    <a:bodyPr/>
                    <a:lstStyle/>
                    <a:p>
                      <a:pPr algn="ctr" fontAlgn="b"/>
                      <a:r>
                        <a:rPr lang="en-US" sz="700" u="none" strike="noStrike">
                          <a:effectLst/>
                        </a:rPr>
                        <a:t>Wednesday PM2 session (Meeting with 802.1 TSN)  (ECC Room 4 - 2nd)</a:t>
                      </a:r>
                      <a:endParaRPr lang="en-US" sz="700" b="1" i="0" u="none" strike="noStrike">
                        <a:solidFill>
                          <a:srgbClr val="000000"/>
                        </a:solidFill>
                        <a:effectLst/>
                        <a:latin typeface="Times New Roman1"/>
                      </a:endParaRPr>
                    </a:p>
                  </a:txBody>
                  <a:tcPr marL="4280" marR="4280" marT="4280" marB="0" anchor="b"/>
                </a:tc>
                <a:tc>
                  <a:txBody>
                    <a:bodyPr/>
                    <a:lstStyle/>
                    <a:p>
                      <a:pPr algn="l" fontAlgn="b"/>
                      <a:endParaRPr lang="en-US" sz="600" b="0" i="0" u="none" strike="noStrike">
                        <a:solidFill>
                          <a:srgbClr val="000000"/>
                        </a:solidFill>
                        <a:effectLst/>
                        <a:latin typeface="Arial1"/>
                      </a:endParaRPr>
                    </a:p>
                  </a:txBody>
                  <a:tcPr marL="4280" marR="4280" marT="4280" marB="0" anchor="b"/>
                </a:tc>
                <a:tc>
                  <a:txBody>
                    <a:bodyPr/>
                    <a:lstStyle/>
                    <a:p>
                      <a:pPr algn="l" fontAlgn="b"/>
                      <a:endParaRPr lang="en-US" sz="600" b="0" i="0" u="none" strike="noStrike">
                        <a:solidFill>
                          <a:srgbClr val="000000"/>
                        </a:solidFill>
                        <a:effectLst/>
                        <a:latin typeface="Arial1"/>
                      </a:endParaRPr>
                    </a:p>
                  </a:txBody>
                  <a:tcPr marL="4280" marR="4280" marT="4280" marB="0" anchor="b"/>
                </a:tc>
                <a:tc>
                  <a:txBody>
                    <a:bodyPr/>
                    <a:lstStyle/>
                    <a:p>
                      <a:pPr algn="l" fontAlgn="b"/>
                      <a:endParaRPr lang="en-US" sz="600" b="0" i="0" u="none" strike="noStrike">
                        <a:solidFill>
                          <a:srgbClr val="000000"/>
                        </a:solidFill>
                        <a:effectLst/>
                        <a:latin typeface="Arial1"/>
                      </a:endParaRPr>
                    </a:p>
                  </a:txBody>
                  <a:tcPr marL="4280" marR="4280" marT="4280" marB="0" anchor="b"/>
                </a:tc>
                <a:extLst>
                  <a:ext uri="{0D108BD9-81ED-4DB2-BD59-A6C34878D82A}">
                    <a16:rowId xmlns:a16="http://schemas.microsoft.com/office/drawing/2014/main" val="342855908"/>
                  </a:ext>
                </a:extLst>
              </a:tr>
              <a:tr h="142459">
                <a:tc>
                  <a:txBody>
                    <a:bodyPr/>
                    <a:lstStyle/>
                    <a:p>
                      <a:pPr algn="ctr" fontAlgn="t"/>
                      <a:r>
                        <a:rPr lang="en-US" sz="600" u="none" strike="noStrike">
                          <a:effectLst/>
                        </a:rPr>
                        <a:t>3.1</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Call to Order</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Godfrey</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0</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4:30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2518334439"/>
                  </a:ext>
                </a:extLst>
              </a:tr>
              <a:tr h="267110">
                <a:tc>
                  <a:txBody>
                    <a:bodyPr/>
                    <a:lstStyle/>
                    <a:p>
                      <a:pPr algn="ctr" fontAlgn="t"/>
                      <a:r>
                        <a:rPr lang="en-US" sz="600" u="none" strike="noStrike">
                          <a:effectLst/>
                        </a:rPr>
                        <a:t>3.2</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Meet with 802.1 TSN on White Paper for Time Sensitive Networks for Grid Modernization</a:t>
                      </a:r>
                      <a:endParaRPr lang="en-US" sz="600" b="0" i="0" u="none" strike="noStrike">
                        <a:solidFill>
                          <a:srgbClr val="000000"/>
                        </a:solidFill>
                        <a:effectLst/>
                        <a:latin typeface="Times New Roman1"/>
                      </a:endParaRPr>
                    </a:p>
                  </a:txBody>
                  <a:tcPr marL="4280" marR="4280" marT="4280" marB="0" anchor="b"/>
                </a:tc>
                <a:tc>
                  <a:txBody>
                    <a:bodyPr/>
                    <a:lstStyle/>
                    <a:p>
                      <a:pPr algn="l" fontAlgn="b"/>
                      <a:r>
                        <a:rPr lang="en-US" sz="600" u="none" strike="noStrike">
                          <a:effectLst/>
                        </a:rPr>
                        <a:t>Godfrey / Parsons</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60</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4:30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2770913294"/>
                  </a:ext>
                </a:extLst>
              </a:tr>
              <a:tr h="142459">
                <a:tc>
                  <a:txBody>
                    <a:bodyPr/>
                    <a:lstStyle/>
                    <a:p>
                      <a:pPr algn="ctr" fontAlgn="t"/>
                      <a:r>
                        <a:rPr lang="en-US" sz="600" u="none" strike="noStrike">
                          <a:effectLst/>
                        </a:rPr>
                        <a:t>3.3</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Recess</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0</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5:30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613677555"/>
                  </a:ext>
                </a:extLst>
              </a:tr>
              <a:tr h="142459">
                <a:tc>
                  <a:txBody>
                    <a:bodyPr/>
                    <a:lstStyle/>
                    <a:p>
                      <a:pPr algn="ctr" fontAlgn="t"/>
                      <a:endParaRPr lang="en-US" sz="600" b="0" i="0" u="none" strike="noStrike">
                        <a:solidFill>
                          <a:srgbClr val="000000"/>
                        </a:solidFill>
                        <a:effectLst/>
                        <a:latin typeface="Times New Roman1"/>
                      </a:endParaRPr>
                    </a:p>
                  </a:txBody>
                  <a:tcPr marL="4280" marR="4280" marT="4280" marB="0"/>
                </a:tc>
                <a:tc>
                  <a:txBody>
                    <a:bodyPr/>
                    <a:lstStyle/>
                    <a:p>
                      <a:pPr algn="l" fontAlgn="b"/>
                      <a:endParaRPr lang="en-US" sz="600" b="0" i="0" u="none" strike="noStrike">
                        <a:solidFill>
                          <a:srgbClr val="000000"/>
                        </a:solidFill>
                        <a:effectLst/>
                        <a:latin typeface="Times New Roman1"/>
                      </a:endParaRPr>
                    </a:p>
                  </a:txBody>
                  <a:tcPr marL="4280" marR="4280" marT="4280" marB="0" anchor="b"/>
                </a:tc>
                <a:tc>
                  <a:txBody>
                    <a:bodyPr/>
                    <a:lstStyle/>
                    <a:p>
                      <a:pPr algn="l" fontAlgn="b"/>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t"/>
                      <a:endParaRPr lang="en-US" sz="600" b="0" i="0" u="none" strike="noStrike">
                        <a:solidFill>
                          <a:srgbClr val="000000"/>
                        </a:solidFill>
                        <a:effectLst/>
                        <a:latin typeface="Times New Roman1"/>
                      </a:endParaRPr>
                    </a:p>
                  </a:txBody>
                  <a:tcPr marL="4280" marR="4280" marT="4280" marB="0"/>
                </a:tc>
                <a:tc>
                  <a:txBody>
                    <a:bodyPr/>
                    <a:lstStyle/>
                    <a:p>
                      <a:pPr algn="l" fontAlgn="b"/>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2341894821"/>
                  </a:ext>
                </a:extLst>
              </a:tr>
              <a:tr h="142459">
                <a:tc>
                  <a:txBody>
                    <a:bodyPr/>
                    <a:lstStyle/>
                    <a:p>
                      <a:pPr algn="ctr" fontAlgn="t"/>
                      <a:endParaRPr lang="en-US" sz="600" b="0" i="0" u="none" strike="noStrike">
                        <a:solidFill>
                          <a:srgbClr val="000000"/>
                        </a:solidFill>
                        <a:effectLst/>
                        <a:latin typeface="Times New Roman1"/>
                      </a:endParaRPr>
                    </a:p>
                  </a:txBody>
                  <a:tcPr marL="4280" marR="4280" marT="4280" marB="0"/>
                </a:tc>
                <a:tc>
                  <a:txBody>
                    <a:bodyPr/>
                    <a:lstStyle/>
                    <a:p>
                      <a:pPr algn="l" fontAlgn="b"/>
                      <a:endParaRPr lang="en-US" sz="600" b="0" i="0" u="none" strike="noStrike">
                        <a:solidFill>
                          <a:srgbClr val="000000"/>
                        </a:solidFill>
                        <a:effectLst/>
                        <a:latin typeface="Calibri" panose="020F0502020204030204" pitchFamily="34" charset="0"/>
                      </a:endParaRPr>
                    </a:p>
                  </a:txBody>
                  <a:tcPr marL="4280" marR="4280" marT="4280"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4280" marR="4280" marT="4280"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4280" marR="4280" marT="4280"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4280" marR="4280" marT="4280" marB="0" anchor="b"/>
                </a:tc>
                <a:extLst>
                  <a:ext uri="{0D108BD9-81ED-4DB2-BD59-A6C34878D82A}">
                    <a16:rowId xmlns:a16="http://schemas.microsoft.com/office/drawing/2014/main" val="3976139068"/>
                  </a:ext>
                </a:extLst>
              </a:tr>
              <a:tr h="154331">
                <a:tc>
                  <a:txBody>
                    <a:bodyPr/>
                    <a:lstStyle/>
                    <a:p>
                      <a:pPr algn="ctr" fontAlgn="t"/>
                      <a:r>
                        <a:rPr lang="en-US" sz="700" u="none" strike="noStrike">
                          <a:effectLst/>
                        </a:rPr>
                        <a:t>4</a:t>
                      </a:r>
                      <a:endParaRPr lang="en-US" sz="700" b="1" i="0" u="none" strike="noStrike">
                        <a:solidFill>
                          <a:srgbClr val="000000"/>
                        </a:solidFill>
                        <a:effectLst/>
                        <a:latin typeface="Times New Roman1"/>
                      </a:endParaRPr>
                    </a:p>
                  </a:txBody>
                  <a:tcPr marL="4280" marR="4280" marT="4280" marB="0"/>
                </a:tc>
                <a:tc>
                  <a:txBody>
                    <a:bodyPr/>
                    <a:lstStyle/>
                    <a:p>
                      <a:pPr algn="ctr" fontAlgn="b"/>
                      <a:r>
                        <a:rPr lang="en-US" sz="700" u="none" strike="noStrike">
                          <a:effectLst/>
                        </a:rPr>
                        <a:t>Thursday AM2 session 802.24.2 (Estrel Hall C1)</a:t>
                      </a:r>
                      <a:endParaRPr lang="en-US" sz="700" b="1" i="0" u="none" strike="noStrike">
                        <a:solidFill>
                          <a:srgbClr val="000000"/>
                        </a:solidFill>
                        <a:effectLst/>
                        <a:latin typeface="Times New Roman1"/>
                      </a:endParaRPr>
                    </a:p>
                  </a:txBody>
                  <a:tcPr marL="4280" marR="4280" marT="4280" marB="0" anchor="b"/>
                </a:tc>
                <a:tc>
                  <a:txBody>
                    <a:bodyPr/>
                    <a:lstStyle/>
                    <a:p>
                      <a:pPr algn="l" fontAlgn="b"/>
                      <a:endParaRPr lang="en-US" sz="600" b="0" i="0" u="none" strike="noStrike">
                        <a:solidFill>
                          <a:srgbClr val="000000"/>
                        </a:solidFill>
                        <a:effectLst/>
                        <a:latin typeface="Arial1"/>
                      </a:endParaRPr>
                    </a:p>
                  </a:txBody>
                  <a:tcPr marL="4280" marR="4280" marT="4280" marB="0" anchor="b"/>
                </a:tc>
                <a:tc>
                  <a:txBody>
                    <a:bodyPr/>
                    <a:lstStyle/>
                    <a:p>
                      <a:pPr algn="l" fontAlgn="b"/>
                      <a:endParaRPr lang="en-US" sz="600" b="0" i="0" u="none" strike="noStrike">
                        <a:solidFill>
                          <a:srgbClr val="000000"/>
                        </a:solidFill>
                        <a:effectLst/>
                        <a:latin typeface="Arial1"/>
                      </a:endParaRPr>
                    </a:p>
                  </a:txBody>
                  <a:tcPr marL="4280" marR="4280" marT="4280" marB="0" anchor="b"/>
                </a:tc>
                <a:tc>
                  <a:txBody>
                    <a:bodyPr/>
                    <a:lstStyle/>
                    <a:p>
                      <a:pPr algn="l" fontAlgn="b"/>
                      <a:endParaRPr lang="en-US" sz="600" b="0" i="0" u="none" strike="noStrike">
                        <a:solidFill>
                          <a:srgbClr val="000000"/>
                        </a:solidFill>
                        <a:effectLst/>
                        <a:latin typeface="Arial1"/>
                      </a:endParaRPr>
                    </a:p>
                  </a:txBody>
                  <a:tcPr marL="4280" marR="4280" marT="4280" marB="0" anchor="b"/>
                </a:tc>
                <a:extLst>
                  <a:ext uri="{0D108BD9-81ED-4DB2-BD59-A6C34878D82A}">
                    <a16:rowId xmlns:a16="http://schemas.microsoft.com/office/drawing/2014/main" val="1197582873"/>
                  </a:ext>
                </a:extLst>
              </a:tr>
              <a:tr h="142459">
                <a:tc>
                  <a:txBody>
                    <a:bodyPr/>
                    <a:lstStyle/>
                    <a:p>
                      <a:pPr algn="ctr" fontAlgn="t"/>
                      <a:r>
                        <a:rPr lang="en-US" sz="600" u="none" strike="noStrike">
                          <a:effectLst/>
                        </a:rPr>
                        <a:t>4.1</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Call to Order</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l" fontAlgn="b"/>
                      <a:r>
                        <a:rPr lang="en-US" sz="600" u="none" strike="noStrike">
                          <a:effectLst/>
                        </a:rPr>
                        <a:t>DiMinico</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0</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10:30 AM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4240900056"/>
                  </a:ext>
                </a:extLst>
              </a:tr>
              <a:tr h="267110">
                <a:tc>
                  <a:txBody>
                    <a:bodyPr/>
                    <a:lstStyle/>
                    <a:p>
                      <a:pPr algn="ctr" fontAlgn="t"/>
                      <a:r>
                        <a:rPr lang="en-US" sz="600" u="none" strike="noStrike">
                          <a:effectLst/>
                        </a:rPr>
                        <a:t>4.2</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Review of P2413 draft</a:t>
                      </a:r>
                      <a:endParaRPr lang="en-US" sz="600" b="0" i="0" u="none" strike="noStrike">
                        <a:solidFill>
                          <a:srgbClr val="000000"/>
                        </a:solidFill>
                        <a:effectLst/>
                        <a:latin typeface="Times New Roman1"/>
                      </a:endParaRPr>
                    </a:p>
                  </a:txBody>
                  <a:tcPr marL="4280" marR="4280" marT="4280" marB="0" anchor="b"/>
                </a:tc>
                <a:tc>
                  <a:txBody>
                    <a:bodyPr/>
                    <a:lstStyle/>
                    <a:p>
                      <a:pPr algn="l" fontAlgn="b"/>
                      <a:r>
                        <a:rPr lang="en-US" sz="600" u="none" strike="noStrike">
                          <a:effectLst/>
                        </a:rPr>
                        <a:t>DiMinico / Winkel</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90</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10:30 AM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478728701"/>
                  </a:ext>
                </a:extLst>
              </a:tr>
              <a:tr h="142459">
                <a:tc>
                  <a:txBody>
                    <a:bodyPr/>
                    <a:lstStyle/>
                    <a:p>
                      <a:pPr algn="ctr" fontAlgn="t"/>
                      <a:r>
                        <a:rPr lang="en-US" sz="600" u="none" strike="noStrike">
                          <a:effectLst/>
                        </a:rPr>
                        <a:t>4.3</a:t>
                      </a:r>
                      <a:endParaRPr lang="en-US" sz="600" b="0" i="0" u="none" strike="noStrike">
                        <a:solidFill>
                          <a:srgbClr val="000000"/>
                        </a:solidFill>
                        <a:effectLst/>
                        <a:latin typeface="Times New Roman1"/>
                      </a:endParaRPr>
                    </a:p>
                  </a:txBody>
                  <a:tcPr marL="4280" marR="4280" marT="4280" marB="0"/>
                </a:tc>
                <a:tc>
                  <a:txBody>
                    <a:bodyPr/>
                    <a:lstStyle/>
                    <a:p>
                      <a:pPr algn="l" fontAlgn="b"/>
                      <a:r>
                        <a:rPr lang="en-US" sz="600" u="none" strike="noStrike">
                          <a:effectLst/>
                        </a:rPr>
                        <a:t>Adjourn TAG</a:t>
                      </a:r>
                      <a:endParaRPr lang="en-US" sz="600" b="0" i="0" u="none" strike="noStrike">
                        <a:solidFill>
                          <a:srgbClr val="000000"/>
                        </a:solidFill>
                        <a:effectLst/>
                        <a:latin typeface="Times New Roman1"/>
                      </a:endParaRPr>
                    </a:p>
                  </a:txBody>
                  <a:tcPr marL="4280" marR="4280" marT="4280" marB="0" anchor="b"/>
                </a:tc>
                <a:tc>
                  <a:txBody>
                    <a:bodyPr/>
                    <a:lstStyle/>
                    <a:p>
                      <a:pPr algn="l" fontAlgn="b"/>
                      <a:r>
                        <a:rPr lang="en-US" sz="600" u="none" strike="noStrike">
                          <a:effectLst/>
                        </a:rPr>
                        <a:t>Godfrey</a:t>
                      </a:r>
                      <a:endParaRPr lang="en-US" sz="600" b="0" i="0" u="none" strike="noStrike">
                        <a:solidFill>
                          <a:srgbClr val="000000"/>
                        </a:solidFill>
                        <a:effectLst/>
                        <a:latin typeface="Times New Roman" panose="02020603050405020304" pitchFamily="18" charset="0"/>
                      </a:endParaRPr>
                    </a:p>
                  </a:txBody>
                  <a:tcPr marL="4280" marR="4280" marT="4280" marB="0" anchor="b"/>
                </a:tc>
                <a:tc>
                  <a:txBody>
                    <a:bodyPr/>
                    <a:lstStyle/>
                    <a:p>
                      <a:pPr algn="r" fontAlgn="b"/>
                      <a:r>
                        <a:rPr lang="en-US" sz="600" u="none" strike="noStrike">
                          <a:effectLst/>
                        </a:rPr>
                        <a:t>0</a:t>
                      </a:r>
                      <a:endParaRPr lang="en-US" sz="600" b="0" i="0" u="none" strike="noStrike">
                        <a:solidFill>
                          <a:srgbClr val="000000"/>
                        </a:solidFill>
                        <a:effectLst/>
                        <a:latin typeface="Times New Roman1"/>
                      </a:endParaRPr>
                    </a:p>
                  </a:txBody>
                  <a:tcPr marL="4280" marR="4280" marT="4280" marB="0" anchor="b"/>
                </a:tc>
                <a:tc>
                  <a:txBody>
                    <a:bodyPr/>
                    <a:lstStyle/>
                    <a:p>
                      <a:pPr algn="r" fontAlgn="b"/>
                      <a:r>
                        <a:rPr lang="en-US" sz="600" u="none" strike="noStrike">
                          <a:effectLst/>
                        </a:rPr>
                        <a:t>12:00 PM</a:t>
                      </a:r>
                      <a:endParaRPr lang="en-US" sz="600" b="0" i="0" u="none" strike="noStrike">
                        <a:solidFill>
                          <a:srgbClr val="000000"/>
                        </a:solidFill>
                        <a:effectLst/>
                        <a:latin typeface="Times New Roman1"/>
                      </a:endParaRPr>
                    </a:p>
                  </a:txBody>
                  <a:tcPr marL="4280" marR="4280" marT="4280" marB="0" anchor="b"/>
                </a:tc>
                <a:extLst>
                  <a:ext uri="{0D108BD9-81ED-4DB2-BD59-A6C34878D82A}">
                    <a16:rowId xmlns:a16="http://schemas.microsoft.com/office/drawing/2014/main" val="3947887483"/>
                  </a:ext>
                </a:extLst>
              </a:tr>
              <a:tr h="142459">
                <a:tc>
                  <a:txBody>
                    <a:bodyPr/>
                    <a:lstStyle/>
                    <a:p>
                      <a:pPr algn="ctr" fontAlgn="b"/>
                      <a:endParaRPr lang="en-US" sz="600" b="0" i="0" u="none" strike="noStrike">
                        <a:solidFill>
                          <a:srgbClr val="000000"/>
                        </a:solidFill>
                        <a:effectLst/>
                        <a:latin typeface="Calibri" panose="020F0502020204030204" pitchFamily="34" charset="0"/>
                      </a:endParaRPr>
                    </a:p>
                  </a:txBody>
                  <a:tcPr marL="4280" marR="4280" marT="4280"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4280" marR="4280" marT="4280"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4280" marR="4280" marT="4280" marB="0" anchor="b"/>
                </a:tc>
                <a:tc>
                  <a:txBody>
                    <a:bodyPr/>
                    <a:lstStyle/>
                    <a:p>
                      <a:pPr algn="l" fontAlgn="b"/>
                      <a:endParaRPr lang="en-US" sz="600" b="0" i="0" u="none" strike="noStrike">
                        <a:solidFill>
                          <a:srgbClr val="000000"/>
                        </a:solidFill>
                        <a:effectLst/>
                        <a:latin typeface="Calibri" panose="020F0502020204030204" pitchFamily="34" charset="0"/>
                      </a:endParaRPr>
                    </a:p>
                  </a:txBody>
                  <a:tcPr marL="4280" marR="4280" marT="4280" marB="0" anchor="b"/>
                </a:tc>
                <a:tc>
                  <a:txBody>
                    <a:bodyPr/>
                    <a:lstStyle/>
                    <a:p>
                      <a:pPr algn="l" fontAlgn="b"/>
                      <a:endParaRPr lang="en-US" sz="600" b="0" i="0" u="none" strike="noStrike" dirty="0">
                        <a:solidFill>
                          <a:srgbClr val="000000"/>
                        </a:solidFill>
                        <a:effectLst/>
                        <a:latin typeface="Calibri" panose="020F0502020204030204" pitchFamily="34" charset="0"/>
                      </a:endParaRPr>
                    </a:p>
                  </a:txBody>
                  <a:tcPr marL="4280" marR="4280" marT="4280" marB="0" anchor="b"/>
                </a:tc>
                <a:extLst>
                  <a:ext uri="{0D108BD9-81ED-4DB2-BD59-A6C34878D82A}">
                    <a16:rowId xmlns:a16="http://schemas.microsoft.com/office/drawing/2014/main" val="2339192185"/>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a:xfrm>
            <a:off x="685800" y="1752600"/>
            <a:ext cx="7772400" cy="4343400"/>
          </a:xfrm>
        </p:spPr>
        <p:txBody>
          <a:bodyPr>
            <a:normAutofit fontScale="85000" lnSpcReduction="10000"/>
          </a:bodyPr>
          <a:lstStyle/>
          <a:p>
            <a:r>
              <a:rPr lang="en-US" dirty="0"/>
              <a:t>Discuss with Norm how to incorporate content from his document</a:t>
            </a:r>
          </a:p>
          <a:p>
            <a:r>
              <a:rPr lang="en-US" dirty="0"/>
              <a:t>Review IETF </a:t>
            </a:r>
            <a:r>
              <a:rPr lang="en-US" dirty="0" err="1"/>
              <a:t>DetNet</a:t>
            </a:r>
            <a:r>
              <a:rPr lang="en-US" dirty="0"/>
              <a:t> use cases – incorporate as appropriate</a:t>
            </a:r>
          </a:p>
          <a:p>
            <a:endParaRPr lang="en-US" dirty="0"/>
          </a:p>
          <a:p>
            <a:r>
              <a:rPr lang="en-US" dirty="0"/>
              <a:t>Coordination this week  (Thursday afternoon or Friday mid day)</a:t>
            </a:r>
          </a:p>
          <a:p>
            <a:pPr lvl="1"/>
            <a:r>
              <a:rPr lang="en-US" dirty="0"/>
              <a:t>802.1 Closing plenary ends at 5-6. </a:t>
            </a:r>
          </a:p>
          <a:p>
            <a:r>
              <a:rPr lang="en-US" dirty="0"/>
              <a:t>Plan teleconference before November plenary</a:t>
            </a:r>
          </a:p>
          <a:p>
            <a:pPr lvl="1"/>
            <a:r>
              <a:rPr lang="en-US" dirty="0"/>
              <a:t>Avoid 1588 teleconferences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Thursday </a:t>
            </a:r>
            <a:r>
              <a:rPr lang="en-US" dirty="0"/>
              <a:t>802.24.2</a:t>
            </a:r>
            <a:br>
              <a:rPr lang="en-US" dirty="0"/>
            </a:br>
            <a:r>
              <a:rPr lang="en-US" dirty="0"/>
              <a:t>IoT TG</a:t>
            </a:r>
            <a:br>
              <a:rPr lang="en-US" dirty="0"/>
            </a:br>
            <a:r>
              <a:rPr lang="en-US" dirty="0"/>
              <a:t>P2413 Review</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9850177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Review of P2413 Draft</a:t>
            </a:r>
          </a:p>
        </p:txBody>
      </p:sp>
      <p:sp>
        <p:nvSpPr>
          <p:cNvPr id="9" name="Content Placeholder 8"/>
          <p:cNvSpPr>
            <a:spLocks noGrp="1"/>
          </p:cNvSpPr>
          <p:nvPr>
            <p:ph idx="1"/>
          </p:nvPr>
        </p:nvSpPr>
        <p:spPr/>
        <p:txBody>
          <a:bodyPr>
            <a:normAutofit fontScale="92500" lnSpcReduction="20000"/>
          </a:bodyPr>
          <a:lstStyle/>
          <a:p>
            <a:r>
              <a:rPr lang="en-US" dirty="0"/>
              <a:t>Key points for 802.24</a:t>
            </a:r>
          </a:p>
          <a:p>
            <a:pPr lvl="1"/>
            <a:r>
              <a:rPr lang="en-US" dirty="0"/>
              <a:t>Relationships to IEEE 802 standards</a:t>
            </a:r>
          </a:p>
          <a:p>
            <a:pPr lvl="1"/>
            <a:r>
              <a:rPr lang="en-US" dirty="0"/>
              <a:t>Opportunities for feedback to 802 WGs</a:t>
            </a:r>
          </a:p>
          <a:p>
            <a:pPr lvl="1"/>
            <a:r>
              <a:rPr lang="en-US" dirty="0"/>
              <a:t>Opportunities for feedback to P2413</a:t>
            </a:r>
          </a:p>
          <a:p>
            <a:pPr lvl="1"/>
            <a:r>
              <a:rPr lang="en-US" dirty="0"/>
              <a:t>Impact on 802.24 IoT White Paper</a:t>
            </a:r>
          </a:p>
          <a:p>
            <a:r>
              <a:rPr lang="en-US" dirty="0"/>
              <a:t>P2413 Liaison not available</a:t>
            </a:r>
          </a:p>
          <a:p>
            <a:pPr lvl="1"/>
            <a:r>
              <a:rPr lang="en-US" dirty="0"/>
              <a:t>Re-schedule for future meeting</a:t>
            </a:r>
          </a:p>
          <a:p>
            <a:r>
              <a:rPr lang="en-US" dirty="0"/>
              <a:t>P2413 Draft Availability for review</a:t>
            </a:r>
          </a:p>
          <a:p>
            <a:pPr lvl="1"/>
            <a:r>
              <a:rPr lang="en-US" dirty="0"/>
              <a:t>Establish private area for 802.24 members</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A42A6F1F-89D0-4C7C-88C0-E46BC40C428C}" type="slidenum">
              <a:rPr lang="en-US" altLang="en-US" smtClean="0"/>
              <a:pPr/>
              <a:t>32</a:t>
            </a:fld>
            <a:endParaRPr lang="en-US" altLang="en-US"/>
          </a:p>
        </p:txBody>
      </p:sp>
    </p:spTree>
    <p:extLst>
      <p:ext uri="{BB962C8B-B14F-4D97-AF65-F5344CB8AC3E}">
        <p14:creationId xmlns:p14="http://schemas.microsoft.com/office/powerpoint/2010/main" val="17806276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fontScale="70000" lnSpcReduction="20000"/>
          </a:bodyPr>
          <a:lstStyle/>
          <a:p>
            <a:r>
              <a:rPr lang="en-US" dirty="0"/>
              <a:t>Action Items from this meeting</a:t>
            </a:r>
          </a:p>
          <a:p>
            <a:pPr lvl="1"/>
            <a:r>
              <a:rPr lang="en-US" dirty="0"/>
              <a:t>Today (afternoon) ad-hoc editing of TSN White Paper w/802.1 </a:t>
            </a:r>
          </a:p>
          <a:p>
            <a:pPr lvl="1"/>
            <a:r>
              <a:rPr lang="en-US" dirty="0"/>
              <a:t>Plan TSN teleconference (October)</a:t>
            </a:r>
          </a:p>
          <a:p>
            <a:pPr lvl="1"/>
            <a:r>
              <a:rPr lang="en-US" dirty="0"/>
              <a:t>Coordinate with Wael on Wi-Fi Alliance Liaison</a:t>
            </a:r>
          </a:p>
          <a:p>
            <a:pPr lvl="2"/>
            <a:r>
              <a:rPr lang="en-US" dirty="0"/>
              <a:t>Review IoT MSGT Use Case Document (Henry Chiarelli)</a:t>
            </a:r>
          </a:p>
          <a:p>
            <a:endParaRPr lang="en-US" dirty="0"/>
          </a:p>
          <a:p>
            <a:r>
              <a:rPr lang="en-US" dirty="0"/>
              <a:t>Plans for September</a:t>
            </a:r>
          </a:p>
          <a:p>
            <a:pPr lvl="1"/>
            <a:r>
              <a:rPr lang="en-US" dirty="0"/>
              <a:t>802.24.1 will meet for one slot</a:t>
            </a:r>
          </a:p>
          <a:p>
            <a:pPr lvl="1"/>
            <a:r>
              <a:rPr lang="en-US" dirty="0"/>
              <a:t>Tim Godfrey will not be attending</a:t>
            </a:r>
          </a:p>
          <a:p>
            <a:pPr lvl="1"/>
            <a:r>
              <a:rPr lang="en-US" dirty="0"/>
              <a:t>Ben Rolfe will Chair </a:t>
            </a:r>
          </a:p>
          <a:p>
            <a:pPr lvl="1"/>
            <a:endParaRPr lang="en-US" dirty="0"/>
          </a:p>
          <a:p>
            <a:pPr lvl="1"/>
            <a:endParaRPr lang="en-US" dirty="0"/>
          </a:p>
          <a:p>
            <a:r>
              <a:rPr lang="en-US" dirty="0"/>
              <a:t>Any New Business?</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304800"/>
            <a:ext cx="8458200" cy="609600"/>
          </a:xfrm>
        </p:spPr>
        <p:txBody>
          <a:bodyPr/>
          <a:lstStyle/>
          <a:p>
            <a:r>
              <a:rPr lang="en-US" altLang="en-US" sz="3200" u="sng" dirty="0"/>
              <a:t>Guidelines for IEEE-SA Meetings</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7412"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2" name="Footer Placeholder 1"/>
          <p:cNvSpPr>
            <a:spLocks noGrp="1"/>
          </p:cNvSpPr>
          <p:nvPr>
            <p:ph type="ftr" sz="quarter" idx="10"/>
          </p:nvPr>
        </p:nvSpPr>
        <p:spPr>
          <a:xfrm>
            <a:off x="838200" y="5867400"/>
            <a:ext cx="7848600" cy="920750"/>
          </a:xfrm>
        </p:spPr>
        <p:txBody>
          <a:bodyPr/>
          <a:lstStyle/>
          <a:p>
            <a:pPr>
              <a:defRPr/>
            </a:pPr>
            <a:endParaRPr lang="en-US" b="1">
              <a:solidFill>
                <a:srgbClr val="2D2DB9"/>
              </a:solidFill>
            </a:endParaRPr>
          </a:p>
          <a:p>
            <a:pPr>
              <a:defRPr/>
            </a:pPr>
            <a:r>
              <a:rPr lang="en-US" b="1">
                <a:solidFill>
                  <a:srgbClr val="2D2DB9"/>
                </a:solidFill>
              </a:rPr>
              <a:t>March 2015</a:t>
            </a:r>
          </a:p>
          <a:p>
            <a:pPr>
              <a:defRPr/>
            </a:pPr>
            <a:r>
              <a:rPr lang="en-US" b="1">
                <a:solidFill>
                  <a:srgbClr val="2D2DB9"/>
                </a:solidFill>
              </a:rPr>
              <a:t>IEEE-SA Standards Board Patent Committee</a:t>
            </a:r>
          </a:p>
        </p:txBody>
      </p:sp>
    </p:spTree>
    <p:extLst>
      <p:ext uri="{BB962C8B-B14F-4D97-AF65-F5344CB8AC3E}">
        <p14:creationId xmlns:p14="http://schemas.microsoft.com/office/powerpoint/2010/main" val="380379413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685800" y="304800"/>
            <a:ext cx="18764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800" b="1">
                <a:solidFill>
                  <a:srgbClr val="000000"/>
                </a:solidFill>
                <a:ea typeface="MS Gothic" panose="020B0609070205080204" pitchFamily="49" charset="-128"/>
              </a:rPr>
              <a:t>March 2017</a:t>
            </a:r>
          </a:p>
        </p:txBody>
      </p:sp>
      <p:sp>
        <p:nvSpPr>
          <p:cNvPr id="4098" name="Text Box 2"/>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IEEE 802 Executive Committee</a:t>
            </a:r>
          </a:p>
        </p:txBody>
      </p:sp>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1C45757-92A7-49CE-B786-ECB08EFD5A3A}"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rPr>
              <a:t>https://standards.ieee.org/develop/policies/bylaws/sb_bylaws.pdf </a:t>
            </a:r>
            <a:r>
              <a:rPr lang="en-GB" altLang="en-US" sz="1400" b="1" dirty="0">
                <a:solidFill>
                  <a:srgbClr val="000000"/>
                </a:solidFill>
                <a:ea typeface="MS Gothic" panose="020B0609070205080204" pitchFamily="49" charset="-128"/>
              </a:rPr>
              <a:t> 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http://www.ieee802.org/devdocs.shtml)</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4102" name="Text Box 6"/>
          <p:cNvSpPr txBox="1">
            <a:spLocks noChangeArrowheads="1"/>
          </p:cNvSpPr>
          <p:nvPr/>
        </p:nvSpPr>
        <p:spPr bwMode="auto">
          <a:xfrm>
            <a:off x="4267200" y="304800"/>
            <a:ext cx="41910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800" b="1">
                <a:solidFill>
                  <a:srgbClr val="000000"/>
                </a:solidFill>
                <a:ea typeface="MS Gothic" panose="020B0609070205080204" pitchFamily="49" charset="-128"/>
              </a:rPr>
              <a:t>IEEE 802 Participation Slide, v05</a:t>
            </a:r>
          </a:p>
        </p:txBody>
      </p:sp>
    </p:spTree>
    <p:extLst>
      <p:ext uri="{BB962C8B-B14F-4D97-AF65-F5344CB8AC3E}">
        <p14:creationId xmlns:p14="http://schemas.microsoft.com/office/powerpoint/2010/main" val="17110895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 TAG</a:t>
            </a:r>
          </a:p>
        </p:txBody>
      </p:sp>
      <p:sp>
        <p:nvSpPr>
          <p:cNvPr id="3" name="Content Placeholder 2"/>
          <p:cNvSpPr>
            <a:spLocks noGrp="1"/>
          </p:cNvSpPr>
          <p:nvPr>
            <p:ph idx="1"/>
          </p:nvPr>
        </p:nvSpPr>
        <p:spPr>
          <a:xfrm>
            <a:off x="685800" y="1828800"/>
            <a:ext cx="7772400" cy="4114800"/>
          </a:xfrm>
        </p:spPr>
        <p:txBody>
          <a:bodyPr>
            <a:normAutofit fontScale="70000" lnSpcReduction="20000"/>
          </a:bodyPr>
          <a:lstStyle/>
          <a:p>
            <a:endParaRPr lang="en-US" dirty="0"/>
          </a:p>
          <a:p>
            <a:r>
              <a:rPr lang="en-US" dirty="0"/>
              <a:t>Approve May minutes </a:t>
            </a:r>
          </a:p>
          <a:p>
            <a:pPr lvl="1"/>
            <a:r>
              <a:rPr lang="en-US" dirty="0"/>
              <a:t>24-17-0013-00-0000</a:t>
            </a:r>
          </a:p>
          <a:p>
            <a:pPr lvl="1"/>
            <a:endParaRPr lang="en-US" dirty="0"/>
          </a:p>
          <a:p>
            <a:pPr lvl="1"/>
            <a:endParaRPr lang="en-US" dirty="0"/>
          </a:p>
          <a:p>
            <a:r>
              <a:rPr lang="en-US" dirty="0"/>
              <a:t>TAG Action Items from March:</a:t>
            </a:r>
          </a:p>
          <a:p>
            <a:pPr lvl="1"/>
            <a:r>
              <a:rPr lang="en-US" dirty="0"/>
              <a:t>Wael: Initiate Liaison with Wi-Fi Alliance IoT TG </a:t>
            </a:r>
          </a:p>
          <a:p>
            <a:pPr lvl="1"/>
            <a:r>
              <a:rPr lang="en-US" dirty="0"/>
              <a:t>Tim– plan additional meeting slot for 24.2 in Berlin to discuss the P2413 draft.  </a:t>
            </a:r>
          </a:p>
          <a:p>
            <a:pPr lvl="1"/>
            <a:r>
              <a:rPr lang="en-US" dirty="0"/>
              <a:t>Follow up by email to 24.2 leadership: Invite automotive tutorial team to participate.</a:t>
            </a:r>
          </a:p>
          <a:p>
            <a:pPr lvl="1"/>
            <a:r>
              <a:rPr lang="en-US" dirty="0"/>
              <a:t>Tim: Wireless Matrix: Coordinate with 802.11 to find spectral efficiency details (email exchange with Osama) </a:t>
            </a:r>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Coordination with Industry Connections: </a:t>
            </a:r>
          </a:p>
        </p:txBody>
      </p:sp>
      <p:sp>
        <p:nvSpPr>
          <p:cNvPr id="3" name="Content Placeholder 2"/>
          <p:cNvSpPr>
            <a:spLocks noGrp="1"/>
          </p:cNvSpPr>
          <p:nvPr>
            <p:ph idx="1"/>
          </p:nvPr>
        </p:nvSpPr>
        <p:spPr>
          <a:xfrm>
            <a:off x="685800" y="1981200"/>
            <a:ext cx="7772400" cy="4201929"/>
          </a:xfrm>
        </p:spPr>
        <p:txBody>
          <a:bodyPr>
            <a:normAutofit fontScale="85000" lnSpcReduction="20000"/>
          </a:bodyPr>
          <a:lstStyle/>
          <a:p>
            <a:pPr marL="514350" indent="-457200"/>
            <a:r>
              <a:rPr lang="en-US" dirty="0"/>
              <a:t>Regularly examine (or liaison with) IC Committee to determine if we want to be involved with any existing IC activities.</a:t>
            </a:r>
          </a:p>
          <a:p>
            <a:pPr marL="514350" indent="-457200"/>
            <a:r>
              <a:rPr lang="en-US" dirty="0"/>
              <a:t>Plan of action: Check in by email regularly (before plenary meetings) on status with the IC Committee</a:t>
            </a:r>
          </a:p>
          <a:p>
            <a:pPr marL="514350" indent="-457200"/>
            <a:endParaRPr lang="en-US" dirty="0"/>
          </a:p>
          <a:p>
            <a:pPr marL="514350" indent="-457200"/>
            <a:r>
              <a:rPr lang="en-US" dirty="0"/>
              <a:t>Activity in Berlin:</a:t>
            </a:r>
          </a:p>
          <a:p>
            <a:pPr marL="914400" lvl="1" indent="-457200"/>
            <a:r>
              <a:rPr lang="en-US" dirty="0"/>
              <a:t>Tuesday Evening 19:00</a:t>
            </a:r>
          </a:p>
          <a:p>
            <a:pPr marL="914400" lvl="1" indent="-457200"/>
            <a:r>
              <a:rPr lang="en-US" dirty="0"/>
              <a:t>IEEE 802 Network Enhancements Industry Connections Activity</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522453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Publicizing White Paper Releases</a:t>
            </a:r>
          </a:p>
        </p:txBody>
      </p:sp>
      <p:sp>
        <p:nvSpPr>
          <p:cNvPr id="3" name="Content Placeholder 2"/>
          <p:cNvSpPr>
            <a:spLocks noGrp="1"/>
          </p:cNvSpPr>
          <p:nvPr>
            <p:ph idx="1"/>
          </p:nvPr>
        </p:nvSpPr>
        <p:spPr/>
        <p:txBody>
          <a:bodyPr>
            <a:normAutofit fontScale="55000" lnSpcReduction="20000"/>
          </a:bodyPr>
          <a:lstStyle/>
          <a:p>
            <a:r>
              <a:rPr lang="en-US" dirty="0"/>
              <a:t>Develop procedure for back end of white papers – coordinate with Jonathan Goldberg</a:t>
            </a:r>
          </a:p>
          <a:p>
            <a:pPr lvl="1"/>
            <a:r>
              <a:rPr lang="en-US" dirty="0"/>
              <a:t>Action to take up in July – propose a draft process, and get agreement from IEEE </a:t>
            </a:r>
          </a:p>
          <a:p>
            <a:pPr lvl="1"/>
            <a:r>
              <a:rPr lang="en-US" dirty="0"/>
              <a:t>Discussion:</a:t>
            </a:r>
          </a:p>
          <a:p>
            <a:pPr lvl="2"/>
            <a:r>
              <a:rPr lang="en-US" dirty="0"/>
              <a:t>Share white papers directly with Jonathan.</a:t>
            </a:r>
          </a:p>
          <a:p>
            <a:pPr lvl="2"/>
            <a:r>
              <a:rPr lang="en-US" dirty="0"/>
              <a:t>Request IEEE-SA Marketing, social media, Newsletters, </a:t>
            </a:r>
          </a:p>
          <a:p>
            <a:pPr lvl="2"/>
            <a:endParaRPr lang="en-US" dirty="0"/>
          </a:p>
          <a:p>
            <a:endParaRPr lang="en-US" dirty="0"/>
          </a:p>
          <a:p>
            <a:r>
              <a:rPr lang="en-US" dirty="0"/>
              <a:t>Press Releases</a:t>
            </a:r>
          </a:p>
          <a:p>
            <a:pPr lvl="1"/>
            <a:r>
              <a:rPr lang="en-US" dirty="0"/>
              <a:t>Standards association newsletter</a:t>
            </a:r>
          </a:p>
          <a:p>
            <a:pPr lvl="1"/>
            <a:r>
              <a:rPr lang="en-US" dirty="0"/>
              <a:t>External press releases</a:t>
            </a:r>
          </a:p>
          <a:p>
            <a:pPr lvl="1"/>
            <a:r>
              <a:rPr lang="en-US" dirty="0"/>
              <a:t>Emulate what 802.1, 802.3 are doing</a:t>
            </a:r>
          </a:p>
          <a:p>
            <a:pPr lvl="1"/>
            <a:r>
              <a:rPr lang="en-US" dirty="0"/>
              <a:t>External publications, conferences, </a:t>
            </a:r>
            <a:r>
              <a:rPr lang="en-US" dirty="0" err="1"/>
              <a:t>etc</a:t>
            </a:r>
            <a:endParaRPr lang="en-US" dirty="0"/>
          </a:p>
          <a:p>
            <a:r>
              <a:rPr lang="en-US" dirty="0"/>
              <a:t>Liaison reports to WGs</a:t>
            </a:r>
          </a:p>
          <a:p>
            <a:pPr lvl="1"/>
            <a:r>
              <a:rPr lang="en-US" dirty="0"/>
              <a:t>Include relevant details from external liaisons</a:t>
            </a:r>
          </a:p>
          <a:p>
            <a:pPr lvl="1"/>
            <a:r>
              <a:rPr lang="en-US" dirty="0"/>
              <a:t>Expand liaisons to 802.1 and 802.3</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737731465"/>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6"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6"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19880</TotalTime>
  <Words>2389</Words>
  <Application>Microsoft Office PowerPoint</Application>
  <PresentationFormat>On-screen Show (4:3)</PresentationFormat>
  <Paragraphs>495</Paragraphs>
  <Slides>33</Slides>
  <Notes>3</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33</vt:i4>
      </vt:variant>
    </vt:vector>
  </HeadingPairs>
  <TitlesOfParts>
    <vt:vector size="45" baseType="lpstr">
      <vt:lpstr>MS Gothic</vt:lpstr>
      <vt:lpstr>ＭＳ Ｐゴシック</vt:lpstr>
      <vt:lpstr>Arial</vt:lpstr>
      <vt:lpstr>Arial1</vt:lpstr>
      <vt:lpstr>Calibri</vt:lpstr>
      <vt:lpstr>DejaVu Sans</vt:lpstr>
      <vt:lpstr>Helvetica</vt:lpstr>
      <vt:lpstr>Monotype Sorts</vt:lpstr>
      <vt:lpstr>Times New Roman</vt:lpstr>
      <vt:lpstr>Times New Roman1</vt:lpstr>
      <vt:lpstr>Office Theme</vt:lpstr>
      <vt:lpstr>1_Default Design</vt:lpstr>
      <vt:lpstr>802.24 Vertical Applications TAG</vt:lpstr>
      <vt:lpstr>802.24 Overview</vt:lpstr>
      <vt:lpstr>Agenda – 802.24-17-0016r1</vt:lpstr>
      <vt:lpstr>Guidelines for IEEE-SA Meetings</vt:lpstr>
      <vt:lpstr>PowerPoint Presentation</vt:lpstr>
      <vt:lpstr>Administration</vt:lpstr>
      <vt:lpstr>Monday: 802.24 TAG</vt:lpstr>
      <vt:lpstr>Coordination with Industry Connections: </vt:lpstr>
      <vt:lpstr>Publicizing White Paper Releases</vt:lpstr>
      <vt:lpstr>Monday 802.24.1</vt:lpstr>
      <vt:lpstr>ITU and Radio Regulatory Items</vt:lpstr>
      <vt:lpstr>IEEE Smart Grid Technical Activities Committee</vt:lpstr>
      <vt:lpstr>Finalize PAP2 Wireless Matrix</vt:lpstr>
      <vt:lpstr>Notes on Editing</vt:lpstr>
      <vt:lpstr>SEPA/SGIP update WG</vt:lpstr>
      <vt:lpstr>TSN Utility Use Cases</vt:lpstr>
      <vt:lpstr>Future Opportunities Tracking</vt:lpstr>
      <vt:lpstr>Future Opportunities Tracking (1)</vt:lpstr>
      <vt:lpstr>Future Opportunities Tracking (2)</vt:lpstr>
      <vt:lpstr>Future Opportunities Tracking (3)</vt:lpstr>
      <vt:lpstr>Future Opportunities Tracking (4)</vt:lpstr>
      <vt:lpstr>Other Future Opportunities</vt:lpstr>
      <vt:lpstr>Tuesday 802.24.2 IoT TG</vt:lpstr>
      <vt:lpstr>Tuesday: 802.24.2</vt:lpstr>
      <vt:lpstr>802.24.2</vt:lpstr>
      <vt:lpstr>802.24.2</vt:lpstr>
      <vt:lpstr>Wednesday  802.24.1 Smart Grid TG 802.1 TSN  Joint Working Session </vt:lpstr>
      <vt:lpstr>Teleconference Review</vt:lpstr>
      <vt:lpstr>Content for TSN white paper</vt:lpstr>
      <vt:lpstr>Next Steps</vt:lpstr>
      <vt:lpstr>Thursday 802.24.2 IoT TG P2413 Review</vt:lpstr>
      <vt:lpstr>Review of P2413 Draft</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388</cp:revision>
  <cp:lastPrinted>1998-02-10T13:28:06Z</cp:lastPrinted>
  <dcterms:created xsi:type="dcterms:W3CDTF">2015-05-13T21:49:41Z</dcterms:created>
  <dcterms:modified xsi:type="dcterms:W3CDTF">2017-07-13T09:28:41Z</dcterms:modified>
</cp:coreProperties>
</file>