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70" r:id="rId2"/>
  </p:sldMasterIdLst>
  <p:notesMasterIdLst>
    <p:notesMasterId r:id="rId34"/>
  </p:notesMasterIdLst>
  <p:handoutMasterIdLst>
    <p:handoutMasterId r:id="rId35"/>
  </p:handoutMasterIdLst>
  <p:sldIdLst>
    <p:sldId id="258" r:id="rId3"/>
    <p:sldId id="394" r:id="rId4"/>
    <p:sldId id="285" r:id="rId5"/>
    <p:sldId id="314" r:id="rId6"/>
    <p:sldId id="259" r:id="rId7"/>
    <p:sldId id="270" r:id="rId8"/>
    <p:sldId id="383" r:id="rId9"/>
    <p:sldId id="362" r:id="rId10"/>
    <p:sldId id="325" r:id="rId11"/>
    <p:sldId id="283" r:id="rId12"/>
    <p:sldId id="395" r:id="rId13"/>
    <p:sldId id="342" r:id="rId14"/>
    <p:sldId id="375" r:id="rId15"/>
    <p:sldId id="384" r:id="rId16"/>
    <p:sldId id="404" r:id="rId17"/>
    <p:sldId id="392" r:id="rId18"/>
    <p:sldId id="405" r:id="rId19"/>
    <p:sldId id="387" r:id="rId20"/>
    <p:sldId id="388" r:id="rId21"/>
    <p:sldId id="389" r:id="rId22"/>
    <p:sldId id="390" r:id="rId23"/>
    <p:sldId id="396" r:id="rId24"/>
    <p:sldId id="398" r:id="rId25"/>
    <p:sldId id="399" r:id="rId26"/>
    <p:sldId id="400" r:id="rId27"/>
    <p:sldId id="352" r:id="rId28"/>
    <p:sldId id="401" r:id="rId29"/>
    <p:sldId id="393" r:id="rId30"/>
    <p:sldId id="402" r:id="rId31"/>
    <p:sldId id="403" r:id="rId32"/>
    <p:sldId id="391" r:id="rId33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194" autoAdjust="0"/>
    <p:restoredTop sz="94099" autoAdjust="0"/>
  </p:normalViewPr>
  <p:slideViewPr>
    <p:cSldViewPr>
      <p:cViewPr varScale="1">
        <p:scale>
          <a:sx n="107" d="100"/>
          <a:sy n="107" d="100"/>
        </p:scale>
        <p:origin x="96" y="1003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3869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tableStyles" Target="tableStyle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544888" y="177800"/>
            <a:ext cx="2693987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altLang="en-US"/>
              <a:t>doc.: IEEE 802.15-&lt;doc#&gt;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2309813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altLang="en-US"/>
              <a:t>&lt;month year&gt;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160838" y="8982075"/>
            <a:ext cx="2157412" cy="15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000"/>
            </a:lvl1pPr>
          </a:lstStyle>
          <a:p>
            <a:r>
              <a:rPr lang="en-US" altLang="en-US"/>
              <a:t>&lt;author&gt;, &lt;company&gt;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2697163" y="8982075"/>
            <a:ext cx="1385887" cy="15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 sz="1000"/>
            </a:lvl1pPr>
          </a:lstStyle>
          <a:p>
            <a:r>
              <a:rPr lang="en-US" altLang="en-US"/>
              <a:t>Page </a:t>
            </a:r>
            <a:fld id="{F05CCD38-E3BA-4351-86DA-0A746BC4558B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defTabSz="9334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61963" defTabSz="9334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923925" defTabSz="9334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387475" defTabSz="9334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849438" defTabSz="9334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3066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7638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2210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6782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339129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467100" y="98425"/>
            <a:ext cx="281463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altLang="en-US"/>
              <a:t>doc.: IEEE 802.15-&lt;doc#&gt;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27368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altLang="en-US"/>
              <a:t>&lt;month year&gt;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771900" y="8985250"/>
            <a:ext cx="2509838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 altLang="en-US"/>
              <a:t>&lt;author&gt;, &lt;company&gt;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2933700" y="8985250"/>
            <a:ext cx="801688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 altLang="en-US"/>
              <a:t>Page </a:t>
            </a:r>
            <a:fld id="{F9031878-2613-4CF8-8C8B-1C8D0CA1FB2E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r>
              <a:rPr lang="en-US" alt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6220718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altLang="en-US"/>
              <a:t>doc.: IEEE 802.15-&lt;doc#&gt;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altLang="en-US"/>
              <a:t>&lt;month year&gt;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altLang="en-US"/>
              <a:t>&lt;author&gt;, &lt;company&gt;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altLang="en-US"/>
              <a:t>Page </a:t>
            </a:r>
            <a:fld id="{CEDB8187-817F-4946-82F7-CCFC76068F71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21147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2309E9A2-F2CB-48A9-8D52-A61A8A2E8934}" type="slidenum">
              <a:rPr lang="en-US" altLang="en-US" sz="1300" smtClean="0">
                <a:solidFill>
                  <a:srgbClr val="000000"/>
                </a:solidFill>
              </a:rPr>
              <a:pPr/>
              <a:t>4</a:t>
            </a:fld>
            <a:endParaRPr lang="en-US" altLang="en-US" sz="1300">
              <a:solidFill>
                <a:srgbClr val="000000"/>
              </a:solidFill>
            </a:endParaRPr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46082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Tim Godfrey, EPRI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869219CD-136A-40C3-85E0-D9FA436669C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169393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>
                    <a:tint val="75000"/>
                  </a:srgbClr>
                </a:solidFill>
              </a:rPr>
              <a:t>March 2015</a:t>
            </a:r>
          </a:p>
        </p:txBody>
      </p:sp>
    </p:spTree>
    <p:extLst>
      <p:ext uri="{BB962C8B-B14F-4D97-AF65-F5344CB8AC3E}">
        <p14:creationId xmlns:p14="http://schemas.microsoft.com/office/powerpoint/2010/main" val="29763171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>
                    <a:tint val="75000"/>
                  </a:srgbClr>
                </a:solidFill>
              </a:rPr>
              <a:t>March 2015</a:t>
            </a:r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Times New Roman" pitchFamily="16" charset="0"/>
              </a:defRPr>
            </a:lvl1pPr>
          </a:lstStyle>
          <a:p>
            <a:pPr>
              <a:defRPr/>
            </a:pPr>
            <a:endParaRPr lang="en-US" sz="24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53614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4393122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16764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6764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94768349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Times New Roman" pitchFamily="16" charset="0"/>
              </a:defRPr>
            </a:lvl1pPr>
          </a:lstStyle>
          <a:p>
            <a:pPr>
              <a:defRPr/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>
                    <a:tint val="75000"/>
                  </a:srgbClr>
                </a:solidFill>
              </a:rPr>
              <a:t>March 2015</a:t>
            </a:r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533362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10262944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5392719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6726732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3609073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8085297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Tim Godfrey, EPRI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D2793805-6678-4F90-9549-7863581D225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5715294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72250" y="381000"/>
            <a:ext cx="196215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81000"/>
            <a:ext cx="573405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2089442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Tim Godfrey, EPRI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A42A6F1F-89D0-4C7C-88C0-E46BC40C428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51269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Tim Godfrey, EPRI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43D6F4AB-797C-4E10-8BE8-7E7A0FDF117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162663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Tim Godfrey, EPRI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EFA497F3-03E4-43CE-BA28-C5FC5BC2AE2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880998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85800" y="378281"/>
            <a:ext cx="1600200" cy="21544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&lt;month year&gt;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Tim Godfrey, EPRI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71B338A4-ED28-4298-8247-49C20A64E3B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449446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85800" y="378281"/>
            <a:ext cx="1600200" cy="21544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&lt;month year&gt;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Tim Godfrey, EPRI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10F6A3D7-DD84-42AF-989C-56ECD19EC4B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668944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378281"/>
            <a:ext cx="1600200" cy="21544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&lt;month year&gt;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Tim Godfrey, EPRI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68D59594-AA2E-416C-8D6D-4EAE56C9B63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203021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7254510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6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1.xml"/><Relationship Id="rId7" Type="http://schemas.openxmlformats.org/officeDocument/2006/relationships/slideLayout" Target="../slideLayouts/slideLayout15.xml"/><Relationship Id="rId12" Type="http://schemas.openxmlformats.org/officeDocument/2006/relationships/slideLayout" Target="../slideLayouts/slideLayout20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slideLayout" Target="../slideLayouts/slideLayout14.xml"/><Relationship Id="rId11" Type="http://schemas.openxmlformats.org/officeDocument/2006/relationships/slideLayout" Target="../slideLayouts/slideLayout19.xml"/><Relationship Id="rId5" Type="http://schemas.openxmlformats.org/officeDocument/2006/relationships/slideLayout" Target="../slideLayouts/slideLayout13.xml"/><Relationship Id="rId10" Type="http://schemas.openxmlformats.org/officeDocument/2006/relationships/slideLayout" Target="../slideLayouts/slideLayout18.xml"/><Relationship Id="rId4" Type="http://schemas.openxmlformats.org/officeDocument/2006/relationships/slideLayout" Target="../slideLayouts/slideLayout12.xml"/><Relationship Id="rId9" Type="http://schemas.openxmlformats.org/officeDocument/2006/relationships/slideLayout" Target="../slideLayouts/slideLayout17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86400" y="6475413"/>
            <a:ext cx="3124200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altLang="en-US" dirty="0"/>
              <a:t>Tim Godfrey, EPRI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 altLang="en-US"/>
              <a:t>Slide </a:t>
            </a:r>
            <a:fld id="{4CFCE8D9-1B5D-49FC-8389-90980ECCA564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4267200" y="394156"/>
            <a:ext cx="419100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 anchor="b">
            <a:spAutoFit/>
          </a:bodyPr>
          <a:lstStyle/>
          <a:p>
            <a:pPr lvl="4" algn="r"/>
            <a:r>
              <a:rPr lang="en-US" altLang="en-US" sz="1400" b="1" dirty="0"/>
              <a:t>doc.: IEEE 802.24-17-00017r1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r>
              <a:rPr lang="en-US" alt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685800" y="381000"/>
            <a:ext cx="434340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 anchor="b">
            <a:spAutoFit/>
          </a:bodyPr>
          <a:lstStyle/>
          <a:p>
            <a:pPr marL="0" lvl="4" algn="l"/>
            <a:r>
              <a:rPr lang="en-US" altLang="en-US" sz="1400" b="1" dirty="0"/>
              <a:t>July 2017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</p:sldLayoutIdLst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6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810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6764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Line 8"/>
          <p:cNvSpPr>
            <a:spLocks noChangeShapeType="1"/>
          </p:cNvSpPr>
          <p:nvPr/>
        </p:nvSpPr>
        <p:spPr bwMode="auto">
          <a:xfrm flipV="1">
            <a:off x="533400" y="6477000"/>
            <a:ext cx="6746875" cy="6350"/>
          </a:xfrm>
          <a:prstGeom prst="line">
            <a:avLst/>
          </a:prstGeom>
          <a:noFill/>
          <a:ln w="50800">
            <a:solidFill>
              <a:srgbClr val="2944B7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sz="2400">
              <a:solidFill>
                <a:srgbClr val="000000"/>
              </a:solidFill>
            </a:endParaRPr>
          </a:p>
        </p:txBody>
      </p:sp>
      <p:pic>
        <p:nvPicPr>
          <p:cNvPr id="1029" name="Picture 12" descr="ieeeblu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04113" y="6281738"/>
            <a:ext cx="1066800" cy="325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0" name="Rectangle 19"/>
          <p:cNvSpPr>
            <a:spLocks noChangeArrowheads="1"/>
          </p:cNvSpPr>
          <p:nvPr userDrawn="1"/>
        </p:nvSpPr>
        <p:spPr bwMode="auto">
          <a:xfrm>
            <a:off x="4375150" y="6527800"/>
            <a:ext cx="966788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6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6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6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6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6" charset="0"/>
              </a:defRPr>
            </a:lvl9pPr>
          </a:lstStyle>
          <a:p>
            <a:pPr algn="ctr" eaLnBrk="1" hangingPunct="1">
              <a:defRPr/>
            </a:pPr>
            <a:r>
              <a:rPr lang="en-GB" altLang="en-US" sz="1100">
                <a:solidFill>
                  <a:srgbClr val="000099"/>
                </a:solidFill>
                <a:latin typeface="Arial" charset="0"/>
                <a:cs typeface="Arial" charset="0"/>
              </a:rPr>
              <a:t>25 Mar 2008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3"/>
          </p:nvPr>
        </p:nvSpPr>
        <p:spPr>
          <a:xfrm>
            <a:off x="3124200" y="5867400"/>
            <a:ext cx="2895600" cy="9207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Times New Roman" pitchFamily="16" charset="0"/>
              </a:defRPr>
            </a:lvl1pPr>
          </a:lstStyle>
          <a:p>
            <a:pPr>
              <a:defRPr/>
            </a:pPr>
            <a:r>
              <a:rPr lang="en-US">
                <a:solidFill>
                  <a:srgbClr val="000000">
                    <a:tint val="75000"/>
                  </a:srgbClr>
                </a:solidFill>
              </a:rPr>
              <a:t>March 2015</a:t>
            </a:r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33386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  <p:sldLayoutId id="2147483674" r:id="rId4"/>
    <p:sldLayoutId id="2147483675" r:id="rId5"/>
    <p:sldLayoutId id="2147483676" r:id="rId6"/>
    <p:sldLayoutId id="2147483677" r:id="rId7"/>
    <p:sldLayoutId id="2147483678" r:id="rId8"/>
    <p:sldLayoutId id="2147483679" r:id="rId9"/>
    <p:sldLayoutId id="2147483680" r:id="rId10"/>
    <p:sldLayoutId id="2147483681" r:id="rId11"/>
    <p:sldLayoutId id="2147483682" r:id="rId12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99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99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99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99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99"/>
          </a:solidFill>
          <a:latin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99"/>
          </a:solidFill>
          <a:latin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99"/>
          </a:solidFill>
          <a:latin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99"/>
          </a:solidFill>
          <a:latin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99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SzPct val="50000"/>
        <a:buFont typeface="Monotype Sorts" pitchFamily="2" charset="2"/>
        <a:buChar char="l"/>
        <a:defRPr sz="3200">
          <a:solidFill>
            <a:srgbClr val="000099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SzPct val="50000"/>
        <a:buFont typeface="Monotype Sorts" pitchFamily="2" charset="2"/>
        <a:buChar char="l"/>
        <a:defRPr sz="2800">
          <a:solidFill>
            <a:srgbClr val="000099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SzPct val="50000"/>
        <a:buFont typeface="Monotype Sorts" pitchFamily="2" charset="2"/>
        <a:buChar char="l"/>
        <a:defRPr sz="2400">
          <a:solidFill>
            <a:srgbClr val="000099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SzPct val="50000"/>
        <a:buFont typeface="Monotype Sorts" pitchFamily="2" charset="2"/>
        <a:buChar char="l"/>
        <a:defRPr sz="2000">
          <a:solidFill>
            <a:srgbClr val="000099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SzPct val="50000"/>
        <a:buFont typeface="Monotype Sorts" pitchFamily="2" charset="2"/>
        <a:buChar char="l"/>
        <a:defRPr sz="2000">
          <a:solidFill>
            <a:srgbClr val="000099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SzPct val="50000"/>
        <a:buFont typeface="Monotype Sorts" pitchFamily="2" charset="2"/>
        <a:buChar char="l"/>
        <a:defRPr sz="2000">
          <a:solidFill>
            <a:srgbClr val="000099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SzPct val="50000"/>
        <a:buFont typeface="Monotype Sorts" pitchFamily="2" charset="2"/>
        <a:buChar char="l"/>
        <a:defRPr sz="2000">
          <a:solidFill>
            <a:srgbClr val="000099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SzPct val="50000"/>
        <a:buFont typeface="Monotype Sorts" pitchFamily="2" charset="2"/>
        <a:buChar char="l"/>
        <a:defRPr sz="2000">
          <a:solidFill>
            <a:srgbClr val="000099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SzPct val="50000"/>
        <a:buFont typeface="Monotype Sorts" pitchFamily="2" charset="2"/>
        <a:buChar char="l"/>
        <a:defRPr sz="2000">
          <a:solidFill>
            <a:srgbClr val="000099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24/dcn/17/24-17-0006-03-sgtg-tsn-utility-applications-white-paper.docx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24/dcn/17/24-17-0015-01-sgtg-tsn-white-paper-teleconference.pptx" TargetMode="Externa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24/dcn/17/24-17-0006-03-sgtg-tsn-utility-applications-white-paper.docx" TargetMode="Externa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mailto:stds-802-all@listserv.ieee.org" TargetMode="External"/><Relationship Id="rId2" Type="http://schemas.openxmlformats.org/officeDocument/2006/relationships/hyperlink" Target="http://mentor.ieee.org/802.24/documents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ctrTitle"/>
          </p:nvPr>
        </p:nvSpPr>
        <p:spPr/>
        <p:txBody>
          <a:bodyPr anchor="ctr"/>
          <a:lstStyle/>
          <a:p>
            <a:r>
              <a:rPr lang="en-US" altLang="en-US" sz="3600" dirty="0"/>
              <a:t>802.24 Vertical Applications TAG</a:t>
            </a:r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July 2017 Meeting</a:t>
            </a:r>
          </a:p>
          <a:p>
            <a:endParaRPr lang="en-US" dirty="0"/>
          </a:p>
          <a:p>
            <a:r>
              <a:rPr lang="en-US" dirty="0"/>
              <a:t>Berlin, Germany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dirty="0"/>
              <a:t>Tim Godfrey, EPRI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FB77950E-B72B-4A4A-976E-ED1B46E90826}" type="slidenum">
              <a:rPr lang="en-US" altLang="en-US"/>
              <a:pPr/>
              <a:t>1</a:t>
            </a:fld>
            <a:endParaRPr lang="en-US" alt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ITU and Radio Regulatory Items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267200"/>
          </a:xfrm>
        </p:spPr>
        <p:txBody>
          <a:bodyPr>
            <a:normAutofit/>
          </a:bodyPr>
          <a:lstStyle/>
          <a:p>
            <a:pPr lvl="1"/>
            <a:endParaRPr lang="en-US" dirty="0"/>
          </a:p>
          <a:p>
            <a:r>
              <a:rPr lang="en-US" dirty="0"/>
              <a:t>No regulatory items related to 802.24 currently known.</a:t>
            </a:r>
          </a:p>
          <a:p>
            <a:endParaRPr lang="en-US" dirty="0"/>
          </a:p>
          <a:p>
            <a:r>
              <a:rPr lang="en-US" dirty="0"/>
              <a:t>Discussion</a:t>
            </a:r>
          </a:p>
          <a:p>
            <a:pPr lvl="1"/>
            <a:r>
              <a:rPr lang="en-US" dirty="0"/>
              <a:t>Should there be new bands with new types of licensing models? Would be a good question for 802.18 to discuss. </a:t>
            </a:r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A42A6F1F-89D0-4C7C-88C0-E46BC40C428C}" type="slidenum">
              <a:rPr lang="en-US" altLang="en-US" smtClean="0"/>
              <a:pPr/>
              <a:t>10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691319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457200" lvl="1" indent="0">
              <a:buNone/>
            </a:pPr>
            <a:r>
              <a:rPr lang="en-US" dirty="0"/>
              <a:t>IEEE Smart Grid Technical Activities Committee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201929"/>
          </a:xfrm>
        </p:spPr>
        <p:txBody>
          <a:bodyPr>
            <a:normAutofit/>
          </a:bodyPr>
          <a:lstStyle/>
          <a:p>
            <a:pPr marL="514350" indent="-457200"/>
            <a:r>
              <a:rPr lang="en-US" dirty="0"/>
              <a:t>Since May I have joined the committee</a:t>
            </a:r>
          </a:p>
          <a:p>
            <a:pPr marL="914400" lvl="1" indent="-457200"/>
            <a:r>
              <a:rPr lang="en-US" dirty="0"/>
              <a:t>Chaired by Stefano Galli</a:t>
            </a:r>
          </a:p>
          <a:p>
            <a:pPr marL="914400" lvl="1" indent="-457200"/>
            <a:r>
              <a:rPr lang="en-US" dirty="0"/>
              <a:t>From Stefano:</a:t>
            </a:r>
          </a:p>
          <a:p>
            <a:pPr marL="1257300" lvl="2" indent="-457200"/>
            <a:r>
              <a:rPr lang="en-US" dirty="0"/>
              <a:t>“Within the IEEE Smart Grid Technical Activities  Committee, we are writing a White paper on smart metering. The focus of this white paper will be on the deployed </a:t>
            </a:r>
            <a:r>
              <a:rPr lang="en-US" dirty="0" err="1"/>
              <a:t>comms</a:t>
            </a:r>
            <a:r>
              <a:rPr lang="en-US" dirty="0"/>
              <a:t> standards, from power line, to wireless cellular to meshed networking to whatever…”</a:t>
            </a:r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11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734453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Finalize PAP2 Wireless Matrix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1"/>
            <a:ext cx="7772400" cy="4799012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Current Status:</a:t>
            </a:r>
          </a:p>
          <a:p>
            <a:pPr lvl="1"/>
            <a:r>
              <a:rPr lang="en-US" dirty="0"/>
              <a:t>Latest version 802.24-17-0004r6</a:t>
            </a:r>
          </a:p>
          <a:p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SEPA/SGIP Study Group has been formed for Matrix update</a:t>
            </a:r>
          </a:p>
          <a:p>
            <a:pPr lvl="1"/>
            <a:r>
              <a:rPr lang="en-US" dirty="0"/>
              <a:t>802.24 will provide updated data for 802 standards</a:t>
            </a:r>
          </a:p>
          <a:p>
            <a:pPr lvl="1"/>
            <a:r>
              <a:rPr lang="en-US" dirty="0"/>
              <a:t>Will reach out to other standards’ contributors for any updates</a:t>
            </a:r>
          </a:p>
          <a:p>
            <a:pPr lvl="1"/>
            <a:r>
              <a:rPr lang="en-US" dirty="0"/>
              <a:t>Ultimately, will be forwarded to NIST as an updated addendum to NISTIR 7761 r1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12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418253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Notes on Editing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dirty="0"/>
              <a:t>Y23: Need to determine spectral efficiency and formula</a:t>
            </a:r>
          </a:p>
          <a:p>
            <a:pPr lvl="1"/>
            <a:r>
              <a:rPr lang="en-US" dirty="0"/>
              <a:t>Assigned to Osama </a:t>
            </a:r>
            <a:r>
              <a:rPr lang="en-US" dirty="0" err="1"/>
              <a:t>Aboul</a:t>
            </a:r>
            <a:r>
              <a:rPr lang="en-US" dirty="0"/>
              <a:t> </a:t>
            </a:r>
            <a:r>
              <a:rPr lang="en-US" dirty="0" err="1"/>
              <a:t>Magd</a:t>
            </a:r>
            <a:r>
              <a:rPr lang="en-US" dirty="0"/>
              <a:t> in 802.11</a:t>
            </a:r>
          </a:p>
          <a:p>
            <a:pPr lvl="1"/>
            <a:endParaRPr lang="en-US" dirty="0"/>
          </a:p>
          <a:p>
            <a:r>
              <a:rPr lang="en-US" dirty="0"/>
              <a:t>Need to verify peak vs channel (MAC) data rates for 802.15.4 and 802.22 columns  </a:t>
            </a:r>
          </a:p>
          <a:p>
            <a:pPr lvl="1"/>
            <a:r>
              <a:rPr lang="en-US" dirty="0"/>
              <a:t>Clint P,  Apurva M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13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257042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SEPA/SGIP update WG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Membership currently</a:t>
            </a:r>
          </a:p>
          <a:p>
            <a:pPr lvl="1"/>
            <a:r>
              <a:rPr lang="en-US" dirty="0"/>
              <a:t>Tim Godfrey	EPRI</a:t>
            </a:r>
          </a:p>
          <a:p>
            <a:pPr lvl="1"/>
            <a:r>
              <a:rPr lang="en-US" dirty="0"/>
              <a:t>Ron Cunningham AEP</a:t>
            </a:r>
          </a:p>
          <a:p>
            <a:pPr lvl="1"/>
            <a:r>
              <a:rPr lang="en-US" dirty="0"/>
              <a:t>Doug Gray	TCS</a:t>
            </a:r>
          </a:p>
          <a:p>
            <a:pPr lvl="1"/>
            <a:r>
              <a:rPr lang="en-US" dirty="0"/>
              <a:t>Bill Godwin Duke Energy</a:t>
            </a:r>
          </a:p>
          <a:p>
            <a:pPr lvl="1"/>
            <a:r>
              <a:rPr lang="en-US" dirty="0"/>
              <a:t>Matt Gilmore </a:t>
            </a:r>
            <a:r>
              <a:rPr lang="en-US" dirty="0" err="1"/>
              <a:t>Itron</a:t>
            </a:r>
            <a:endParaRPr lang="en-US" dirty="0"/>
          </a:p>
          <a:p>
            <a:pPr lvl="1"/>
            <a:r>
              <a:rPr lang="en-US" dirty="0"/>
              <a:t>Nada Golmie NIST</a:t>
            </a:r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14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0012974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TSN Utility Use Cases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Preparation for Wednesday Joint Meeting</a:t>
            </a:r>
          </a:p>
          <a:p>
            <a:endParaRPr lang="en-US" dirty="0"/>
          </a:p>
          <a:p>
            <a:r>
              <a:rPr lang="en-US" dirty="0"/>
              <a:t>Draft current version: </a:t>
            </a:r>
            <a:r>
              <a:rPr lang="en-US" dirty="0">
                <a:hlinkClick r:id="rId2"/>
              </a:rPr>
              <a:t>802.24-17-0006r3</a:t>
            </a:r>
            <a:endParaRPr lang="en-US" dirty="0"/>
          </a:p>
          <a:p>
            <a:endParaRPr lang="en-US" dirty="0"/>
          </a:p>
          <a:p>
            <a:r>
              <a:rPr lang="en-US" dirty="0"/>
              <a:t>Note: Wednesday meeting slot is with 802.1 TSN only</a:t>
            </a:r>
          </a:p>
          <a:p>
            <a:pPr lvl="1"/>
            <a:r>
              <a:rPr lang="en-US" dirty="0"/>
              <a:t>No meeting in this room</a:t>
            </a:r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15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2553073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Future Opportunities Tracking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At plenary meetings – review upcoming needs and opportunities for 802.24 projects.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16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707605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Future Opportunities Tracking (1)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802.24 white paper on </a:t>
            </a:r>
            <a:r>
              <a:rPr lang="en-US" dirty="0" err="1"/>
              <a:t>IoT</a:t>
            </a:r>
            <a:r>
              <a:rPr lang="en-US" dirty="0"/>
              <a:t> and P2413?  </a:t>
            </a:r>
          </a:p>
          <a:p>
            <a:pPr lvl="1"/>
            <a:r>
              <a:rPr lang="en-US" dirty="0"/>
              <a:t>Maybe more towards completion of P2413? </a:t>
            </a:r>
          </a:p>
          <a:p>
            <a:pPr lvl="1"/>
            <a:r>
              <a:rPr lang="en-US" dirty="0"/>
              <a:t>Agnostic to underlying communications, but applicable to all 802 standards. </a:t>
            </a:r>
          </a:p>
          <a:p>
            <a:pPr lvl="1"/>
            <a:r>
              <a:rPr lang="en-US" dirty="0"/>
              <a:t>Highlight the relationship between P2413 and 802 standards.</a:t>
            </a:r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17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9564376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Future Opportunities Tracking (2)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419600"/>
          </a:xfrm>
        </p:spPr>
        <p:txBody>
          <a:bodyPr>
            <a:normAutofit fontScale="55000" lnSpcReduction="20000"/>
          </a:bodyPr>
          <a:lstStyle/>
          <a:p>
            <a:r>
              <a:rPr lang="en-US" dirty="0"/>
              <a:t>802.15.12 ULI</a:t>
            </a:r>
          </a:p>
          <a:p>
            <a:pPr lvl="1"/>
            <a:r>
              <a:rPr lang="en-US" dirty="0"/>
              <a:t>Eventually, we can explain how it relates to the rest of 802, and better integration.  Well defined ways of integrating.</a:t>
            </a:r>
          </a:p>
          <a:p>
            <a:pPr lvl="1"/>
            <a:r>
              <a:rPr lang="en-US" dirty="0"/>
              <a:t>Take this up when there is a draft</a:t>
            </a:r>
          </a:p>
          <a:p>
            <a:endParaRPr lang="en-US" dirty="0"/>
          </a:p>
          <a:p>
            <a:r>
              <a:rPr lang="en-US" dirty="0"/>
              <a:t>802.15.4s SMR – spectrum management resources</a:t>
            </a:r>
          </a:p>
          <a:p>
            <a:pPr lvl="1"/>
            <a:r>
              <a:rPr lang="en-US" dirty="0"/>
              <a:t>Can 802.24 provide an input with respect to Smart Grid or IoT? </a:t>
            </a:r>
          </a:p>
          <a:p>
            <a:pPr lvl="1"/>
            <a:r>
              <a:rPr lang="en-US" dirty="0"/>
              <a:t>IEC 65C WG 17 dealing with coexistence management and spectrum policy</a:t>
            </a:r>
          </a:p>
          <a:p>
            <a:pPr lvl="1"/>
            <a:r>
              <a:rPr lang="en-US" dirty="0"/>
              <a:t>ETSI TCRRS  reconfigurable radio systems</a:t>
            </a:r>
          </a:p>
          <a:p>
            <a:pPr lvl="1"/>
            <a:r>
              <a:rPr lang="en-US" dirty="0"/>
              <a:t>ETSI TCERM WG 41 – defining a central coordination point to handle spectrum.</a:t>
            </a:r>
          </a:p>
          <a:p>
            <a:pPr lvl="2"/>
            <a:r>
              <a:rPr lang="en-US" dirty="0"/>
              <a:t>Sharing and increasing coexistence and providing better QoS </a:t>
            </a:r>
          </a:p>
          <a:p>
            <a:r>
              <a:rPr lang="en-US" dirty="0"/>
              <a:t>Coordinate with 802.22.3</a:t>
            </a:r>
          </a:p>
          <a:p>
            <a:r>
              <a:rPr lang="en-US" dirty="0"/>
              <a:t>Action Plan:  </a:t>
            </a:r>
          </a:p>
          <a:p>
            <a:pPr lvl="1"/>
            <a:r>
              <a:rPr lang="en-US" dirty="0"/>
              <a:t>Coordinate with ULI initiative</a:t>
            </a:r>
          </a:p>
          <a:p>
            <a:pPr lvl="1"/>
            <a:r>
              <a:rPr lang="en-US" dirty="0"/>
              <a:t>4s resource management is defined, but now how they are used</a:t>
            </a:r>
          </a:p>
          <a:p>
            <a:pPr lvl="1"/>
            <a:r>
              <a:rPr lang="en-US" dirty="0"/>
              <a:t>White paper could cover how adaptation and resource management are accomplished.</a:t>
            </a:r>
          </a:p>
          <a:p>
            <a:pPr lvl="1"/>
            <a:r>
              <a:rPr lang="en-US" dirty="0"/>
              <a:t>Including use of metrics for management.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18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49289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Future Opportunities Tracking (3)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057400"/>
            <a:ext cx="7772400" cy="4038600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Are there any new utility industry activities or organizations that could benefit from a liaison to 802.24?</a:t>
            </a:r>
          </a:p>
          <a:p>
            <a:pPr lvl="1"/>
            <a:r>
              <a:rPr lang="en-US" dirty="0"/>
              <a:t>Useful Output: Identify the use cases that the standards serve, and provide them to the industry.</a:t>
            </a:r>
          </a:p>
          <a:p>
            <a:pPr lvl="2"/>
            <a:r>
              <a:rPr lang="en-US" dirty="0"/>
              <a:t>That can then define who is an appropriate liaison</a:t>
            </a:r>
          </a:p>
          <a:p>
            <a:pPr lvl="1"/>
            <a:r>
              <a:rPr lang="en-US" dirty="0"/>
              <a:t>Need to educate and inform liaisons to gather needs and requirements with respect to IEEE 802 projects.   Identify the tools we have available, and present the available toolbox.</a:t>
            </a:r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19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066880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US" altLang="en-US" sz="3200" dirty="0"/>
              <a:t>802.24 Overview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981200"/>
            <a:ext cx="8229600" cy="4191000"/>
          </a:xfrm>
          <a:ln/>
        </p:spPr>
        <p:txBody>
          <a:bodyPr>
            <a:normAutofit fontScale="55000" lnSpcReduction="20000"/>
          </a:bodyPr>
          <a:lstStyle/>
          <a:p>
            <a:r>
              <a:rPr lang="en-US" altLang="en-US" dirty="0"/>
              <a:t>Officers</a:t>
            </a:r>
          </a:p>
          <a:p>
            <a:pPr lvl="1"/>
            <a:r>
              <a:rPr lang="en-US" altLang="en-US" sz="2900" dirty="0"/>
              <a:t>TAG Chair:			Tim Godfrey</a:t>
            </a:r>
          </a:p>
          <a:p>
            <a:pPr lvl="1"/>
            <a:r>
              <a:rPr lang="en-US" altLang="en-US" sz="2900" dirty="0"/>
              <a:t>Secretary &amp; TAG Vice Chair:	Ben Rolfe</a:t>
            </a:r>
          </a:p>
          <a:p>
            <a:r>
              <a:rPr lang="en-US" altLang="en-US" dirty="0"/>
              <a:t>Task Groups</a:t>
            </a:r>
          </a:p>
          <a:p>
            <a:pPr lvl="1"/>
            <a:r>
              <a:rPr lang="en-US" altLang="en-US" dirty="0"/>
              <a:t>802.24.1	Smart Grid TG		Tim Godfrey</a:t>
            </a:r>
          </a:p>
          <a:p>
            <a:pPr lvl="1"/>
            <a:r>
              <a:rPr lang="en-US" altLang="en-US" dirty="0"/>
              <a:t>802.24.2	IoT TG			Chris </a:t>
            </a:r>
            <a:r>
              <a:rPr lang="en-US" altLang="en-US" dirty="0" err="1"/>
              <a:t>DiMinico</a:t>
            </a:r>
            <a:endParaRPr lang="en-US" altLang="en-US" dirty="0"/>
          </a:p>
          <a:p>
            <a:r>
              <a:rPr lang="en-US" altLang="en-US" dirty="0"/>
              <a:t>34 Voting Members</a:t>
            </a:r>
          </a:p>
          <a:p>
            <a:pPr marL="342900" lvl="1" indent="-342900">
              <a:buFontTx/>
              <a:buChar char="•"/>
            </a:pPr>
            <a:r>
              <a:rPr lang="en-US" altLang="en-US" dirty="0"/>
              <a:t>Agenda: 	</a:t>
            </a:r>
            <a:r>
              <a:rPr lang="en-US" dirty="0"/>
              <a:t>24-17-0007-01-0000</a:t>
            </a:r>
            <a:endParaRPr lang="en-US" altLang="en-US" dirty="0"/>
          </a:p>
          <a:p>
            <a:r>
              <a:rPr lang="en-US" altLang="en-US" dirty="0"/>
              <a:t>Meetings for the Week</a:t>
            </a:r>
          </a:p>
          <a:p>
            <a:pPr lvl="1"/>
            <a:r>
              <a:rPr lang="en-US" altLang="en-US" dirty="0"/>
              <a:t>Monday PM2		24.1</a:t>
            </a:r>
          </a:p>
          <a:p>
            <a:pPr lvl="1"/>
            <a:r>
              <a:rPr lang="en-US" altLang="en-US" dirty="0"/>
              <a:t>Tuesday PM2		24.2</a:t>
            </a:r>
          </a:p>
          <a:p>
            <a:pPr lvl="1"/>
            <a:r>
              <a:rPr lang="en-US" altLang="en-US" dirty="0"/>
              <a:t>Wednesday PM2		24.1  </a:t>
            </a:r>
            <a:r>
              <a:rPr lang="en-US" altLang="en-US" dirty="0">
                <a:highlight>
                  <a:srgbClr val="FFFF00"/>
                </a:highlight>
              </a:rPr>
              <a:t>Starting at 4:30 in 802.1 TSN room</a:t>
            </a:r>
          </a:p>
          <a:p>
            <a:pPr lvl="1"/>
            <a:r>
              <a:rPr lang="en-US" altLang="en-US" dirty="0"/>
              <a:t>Thursday PM2		24.2</a:t>
            </a:r>
          </a:p>
          <a:p>
            <a:pPr lvl="1"/>
            <a:endParaRPr lang="en-US" altLang="en-US" dirty="0"/>
          </a:p>
          <a:p>
            <a:r>
              <a:rPr lang="en-US" altLang="en-US" dirty="0"/>
              <a:t>Manual attendance tracking for 802.1 &amp; 802.3 members	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altLang="en-US"/>
              <a:t>Slide </a:t>
            </a:r>
            <a:fld id="{21094F23-5605-4FD6-98C1-874C85FFA791}" type="slidenum">
              <a:rPr lang="en-US" altLang="en-US" smtClean="0"/>
              <a:pPr/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0417861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Future Opportunities Tracking (4)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685800" y="2438400"/>
            <a:ext cx="7772400" cy="3657600"/>
          </a:xfrm>
        </p:spPr>
        <p:txBody>
          <a:bodyPr/>
          <a:lstStyle/>
          <a:p>
            <a:r>
              <a:rPr lang="en-US" dirty="0"/>
              <a:t>March 2017</a:t>
            </a:r>
            <a:br>
              <a:rPr lang="en-US" dirty="0"/>
            </a:br>
            <a:r>
              <a:rPr lang="en-US" dirty="0"/>
              <a:t>Discussion on 802.15 IG DEP</a:t>
            </a:r>
          </a:p>
          <a:p>
            <a:pPr lvl="1"/>
            <a:r>
              <a:rPr lang="en-US" dirty="0"/>
              <a:t>Explore collaboration with 802.3</a:t>
            </a:r>
          </a:p>
          <a:p>
            <a:pPr lvl="1"/>
            <a:r>
              <a:rPr lang="en-US" dirty="0"/>
              <a:t>Explore collaboration with 802.11</a:t>
            </a:r>
          </a:p>
          <a:p>
            <a:pPr lvl="1"/>
            <a:r>
              <a:rPr lang="en-US" dirty="0"/>
              <a:t>Consider Licensed spectrum.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A42A6F1F-89D0-4C7C-88C0-E46BC40C428C}" type="slidenum">
              <a:rPr lang="en-US" altLang="en-US" smtClean="0"/>
              <a:pPr/>
              <a:t>20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820130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 Future Opportunities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Monitor the LPWAN IG in 802.15 to see where it goes (and links to IETF)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21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7883839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Tuesday 802.24.2</a:t>
            </a:r>
            <a:br>
              <a:rPr lang="en-US" dirty="0"/>
            </a:br>
            <a:r>
              <a:rPr lang="en-US" dirty="0"/>
              <a:t>IoT TG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22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8057213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Tuesday: 802.24.2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802.24.2 Liaison Coordinator's Report</a:t>
            </a:r>
          </a:p>
          <a:p>
            <a:pPr lvl="1"/>
            <a:r>
              <a:rPr lang="en-US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Wael </a:t>
            </a:r>
            <a:r>
              <a:rPr lang="en-US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Diab</a:t>
            </a:r>
            <a:endParaRPr lang="en-US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1"/>
            <a:endParaRPr lang="en-US" dirty="0"/>
          </a:p>
          <a:p>
            <a:pPr lvl="2"/>
            <a:endParaRPr lang="en-US" dirty="0">
              <a:effectLst/>
            </a:endParaRPr>
          </a:p>
          <a:p>
            <a:pPr rtl="0" eaLnBrk="1" fontAlgn="base" hangingPunct="1"/>
            <a:r>
              <a:rPr lang="en-US" sz="3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IIC Liaison Report</a:t>
            </a:r>
          </a:p>
          <a:p>
            <a:pPr rtl="0" eaLnBrk="1" fontAlgn="base" hangingPunct="1"/>
            <a:endParaRPr lang="en-US" sz="3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rtl="0" eaLnBrk="1" fontAlgn="base" hangingPunct="1"/>
            <a:r>
              <a:rPr lang="en-US" sz="3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Any new liaison requests</a:t>
            </a:r>
          </a:p>
          <a:p>
            <a:pPr lvl="1"/>
            <a:r>
              <a:rPr lang="en-US" dirty="0"/>
              <a:t>Request to explore liaison with Wi-Fi Alliance IoT Group. </a:t>
            </a:r>
          </a:p>
          <a:p>
            <a:pPr lvl="1"/>
            <a:r>
              <a:rPr lang="en-US" dirty="0"/>
              <a:t>802.24 will initiate the liaison request</a:t>
            </a:r>
          </a:p>
          <a:p>
            <a:pPr lvl="2"/>
            <a:r>
              <a:rPr lang="en-US" dirty="0"/>
              <a:t>(Action Wael)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23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5830084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802.24.2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P2413 Liaison Report</a:t>
            </a:r>
          </a:p>
          <a:p>
            <a:pPr lvl="1"/>
            <a:r>
              <a:rPr lang="en-US" dirty="0"/>
              <a:t>Ludwig </a:t>
            </a:r>
            <a:r>
              <a:rPr lang="en-US" dirty="0" err="1"/>
              <a:t>Winkel</a:t>
            </a:r>
            <a:endParaRPr lang="en-US" dirty="0"/>
          </a:p>
          <a:p>
            <a:pPr lvl="1"/>
            <a:endParaRPr lang="en-US" dirty="0"/>
          </a:p>
          <a:p>
            <a:endParaRPr lang="en-US" dirty="0"/>
          </a:p>
          <a:p>
            <a:r>
              <a:rPr lang="en-US" dirty="0"/>
              <a:t>Relationship to 24.2 IoT White Paper</a:t>
            </a:r>
          </a:p>
          <a:p>
            <a:pPr lvl="1"/>
            <a:r>
              <a:rPr lang="en-US" dirty="0"/>
              <a:t>Can be use to explain to the 802 community how 802 fits into the overall </a:t>
            </a:r>
            <a:r>
              <a:rPr lang="en-US" dirty="0" err="1"/>
              <a:t>IoT</a:t>
            </a:r>
            <a:r>
              <a:rPr lang="en-US" dirty="0"/>
              <a:t> architecture</a:t>
            </a:r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24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8111778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802.24.2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>
            <a:normAutofit/>
          </a:bodyPr>
          <a:lstStyle/>
          <a:p>
            <a:r>
              <a:rPr lang="en-US" dirty="0"/>
              <a:t>Review and plan </a:t>
            </a:r>
            <a:r>
              <a:rPr lang="en-US" dirty="0" err="1"/>
              <a:t>IoT</a:t>
            </a:r>
            <a:r>
              <a:rPr lang="en-US" dirty="0"/>
              <a:t> white paper development</a:t>
            </a:r>
          </a:p>
          <a:p>
            <a:pPr lvl="1"/>
            <a:r>
              <a:rPr lang="en-US" dirty="0"/>
              <a:t>Chris </a:t>
            </a:r>
            <a:r>
              <a:rPr lang="en-US" dirty="0" err="1"/>
              <a:t>DiMinico</a:t>
            </a:r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Discussion on IoT White Paper Draft</a:t>
            </a:r>
          </a:p>
          <a:p>
            <a:r>
              <a:rPr lang="en-US" dirty="0"/>
              <a:t>Contributions towards IoT White Paper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25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5996164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Wednesday 802.24.1</a:t>
            </a:r>
            <a:br>
              <a:rPr lang="en-US" dirty="0"/>
            </a:br>
            <a:r>
              <a:rPr lang="en-US" dirty="0"/>
              <a:t>Smart Grid TG</a:t>
            </a:r>
            <a:br>
              <a:rPr lang="en-US" dirty="0"/>
            </a:br>
            <a:r>
              <a:rPr lang="en-US" dirty="0"/>
              <a:t>TSN Working Session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26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0365070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Teleconference Review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802.24-17-0015r1</a:t>
            </a:r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altLang="en-US"/>
              <a:t>Slide </a:t>
            </a:r>
            <a:fld id="{A42A6F1F-89D0-4C7C-88C0-E46BC40C428C}" type="slidenum">
              <a:rPr lang="en-US" altLang="en-US" smtClean="0"/>
              <a:pPr/>
              <a:t>27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7454661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457200"/>
          </a:xfrm>
        </p:spPr>
        <p:txBody>
          <a:bodyPr/>
          <a:lstStyle/>
          <a:p>
            <a:r>
              <a:rPr lang="en-US" dirty="0"/>
              <a:t>Outline of TSN white paper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19200"/>
            <a:ext cx="8077200" cy="5438775"/>
          </a:xfrm>
        </p:spPr>
        <p:txBody>
          <a:bodyPr>
            <a:normAutofit/>
          </a:bodyPr>
          <a:lstStyle/>
          <a:p>
            <a:endParaRPr lang="en-US" dirty="0"/>
          </a:p>
          <a:p>
            <a:r>
              <a:rPr lang="en-US" dirty="0"/>
              <a:t>Version Teleconference </a:t>
            </a:r>
          </a:p>
          <a:p>
            <a:r>
              <a:rPr lang="en-US" dirty="0">
                <a:hlinkClick r:id="rId2"/>
              </a:rPr>
              <a:t>802.24-17-0006r3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28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499189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Wednesday 802.24.2</a:t>
            </a:r>
            <a:br>
              <a:rPr lang="en-US" dirty="0"/>
            </a:br>
            <a:r>
              <a:rPr lang="en-US" dirty="0"/>
              <a:t>IoT TG</a:t>
            </a:r>
            <a:br>
              <a:rPr lang="en-US" dirty="0"/>
            </a:br>
            <a:r>
              <a:rPr lang="en-US" dirty="0"/>
              <a:t>P2413 Review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29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850177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7772400" cy="381000"/>
          </a:xfrm>
        </p:spPr>
        <p:txBody>
          <a:bodyPr/>
          <a:lstStyle/>
          <a:p>
            <a:r>
              <a:rPr lang="en-US" sz="2400" dirty="0"/>
              <a:t>Agenda - 24-17-0016-00-0000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3</a:t>
            </a:fld>
            <a:endParaRPr lang="en-US" alt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4772229"/>
              </p:ext>
            </p:extLst>
          </p:nvPr>
        </p:nvGraphicFramePr>
        <p:xfrm>
          <a:off x="457200" y="609604"/>
          <a:ext cx="8153400" cy="586580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26510">
                  <a:extLst>
                    <a:ext uri="{9D8B030D-6E8A-4147-A177-3AD203B41FA5}">
                      <a16:colId xmlns:a16="http://schemas.microsoft.com/office/drawing/2014/main" val="1645327166"/>
                    </a:ext>
                  </a:extLst>
                </a:gridCol>
                <a:gridCol w="5628654">
                  <a:extLst>
                    <a:ext uri="{9D8B030D-6E8A-4147-A177-3AD203B41FA5}">
                      <a16:colId xmlns:a16="http://schemas.microsoft.com/office/drawing/2014/main" val="2912348014"/>
                    </a:ext>
                  </a:extLst>
                </a:gridCol>
                <a:gridCol w="917634">
                  <a:extLst>
                    <a:ext uri="{9D8B030D-6E8A-4147-A177-3AD203B41FA5}">
                      <a16:colId xmlns:a16="http://schemas.microsoft.com/office/drawing/2014/main" val="3892797773"/>
                    </a:ext>
                  </a:extLst>
                </a:gridCol>
                <a:gridCol w="428730">
                  <a:extLst>
                    <a:ext uri="{9D8B030D-6E8A-4147-A177-3AD203B41FA5}">
                      <a16:colId xmlns:a16="http://schemas.microsoft.com/office/drawing/2014/main" val="3839143825"/>
                    </a:ext>
                  </a:extLst>
                </a:gridCol>
                <a:gridCol w="651872">
                  <a:extLst>
                    <a:ext uri="{9D8B030D-6E8A-4147-A177-3AD203B41FA5}">
                      <a16:colId xmlns:a16="http://schemas.microsoft.com/office/drawing/2014/main" val="3790471672"/>
                    </a:ext>
                  </a:extLst>
                </a:gridCol>
              </a:tblGrid>
              <a:tr h="162572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802.24 Agenda - July 2017, Berlin, Germany</a:t>
                      </a:r>
                      <a:endParaRPr lang="en-US" sz="700" b="1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4389" marR="4389" marT="4389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24-17-0016-00-0000</a:t>
                      </a:r>
                      <a:endParaRPr lang="en-US" sz="700" b="1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4389" marR="4389" marT="4389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4389" marR="4389" marT="4389" marB="0" anchor="b"/>
                </a:tc>
                <a:extLst>
                  <a:ext uri="{0D108BD9-81ED-4DB2-BD59-A6C34878D82A}">
                    <a16:rowId xmlns:a16="http://schemas.microsoft.com/office/drawing/2014/main" val="2962599382"/>
                  </a:ext>
                </a:extLst>
              </a:tr>
              <a:tr h="150067">
                <a:tc>
                  <a:txBody>
                    <a:bodyPr/>
                    <a:lstStyle/>
                    <a:p>
                      <a:pPr algn="ctr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4389" marR="4389" marT="438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4389" marR="4389" marT="438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4389" marR="4389" marT="438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4389" marR="4389" marT="438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4389" marR="4389" marT="4389" marB="0" anchor="b"/>
                </a:tc>
                <a:extLst>
                  <a:ext uri="{0D108BD9-81ED-4DB2-BD59-A6C34878D82A}">
                    <a16:rowId xmlns:a16="http://schemas.microsoft.com/office/drawing/2014/main" val="4017116166"/>
                  </a:ext>
                </a:extLst>
              </a:tr>
              <a:tr h="156319">
                <a:tc>
                  <a:txBody>
                    <a:bodyPr/>
                    <a:lstStyle/>
                    <a:p>
                      <a:pPr algn="ctr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389" marR="4389" marT="438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389" marR="4389" marT="438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389" marR="4389" marT="438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389" marR="4389" marT="438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389" marR="4389" marT="4389" marB="0" anchor="b"/>
                </a:tc>
                <a:extLst>
                  <a:ext uri="{0D108BD9-81ED-4DB2-BD59-A6C34878D82A}">
                    <a16:rowId xmlns:a16="http://schemas.microsoft.com/office/drawing/2014/main" val="2122935197"/>
                  </a:ext>
                </a:extLst>
              </a:tr>
              <a:tr h="158230">
                <a:tc>
                  <a:txBody>
                    <a:bodyPr/>
                    <a:lstStyle/>
                    <a:p>
                      <a:pPr algn="ctr" fontAlgn="t"/>
                      <a:r>
                        <a:rPr lang="en-US" sz="700" u="none" strike="noStrike">
                          <a:effectLst/>
                        </a:rPr>
                        <a:t>1</a:t>
                      </a:r>
                      <a:endParaRPr lang="en-US" sz="700" b="1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389" marR="4389" marT="4389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Monday PM2 session</a:t>
                      </a:r>
                      <a:endParaRPr lang="en-US" sz="700" b="1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389" marR="4389" marT="438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4389" marR="4389" marT="438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4389" marR="4389" marT="438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4389" marR="4389" marT="4389" marB="0" anchor="b"/>
                </a:tc>
                <a:extLst>
                  <a:ext uri="{0D108BD9-81ED-4DB2-BD59-A6C34878D82A}">
                    <a16:rowId xmlns:a16="http://schemas.microsoft.com/office/drawing/2014/main" val="4262611587"/>
                  </a:ext>
                </a:extLst>
              </a:tr>
              <a:tr h="156319">
                <a:tc>
                  <a:txBody>
                    <a:bodyPr/>
                    <a:lstStyle/>
                    <a:p>
                      <a:pPr algn="ctr" fontAlgn="t"/>
                      <a:r>
                        <a:rPr lang="en-US" sz="600" u="none" strike="noStrike">
                          <a:effectLst/>
                        </a:rPr>
                        <a:t>1.1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389" marR="4389" marT="4389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Call session to order, present “Guidelines for IEEE SA meetings”, Quorum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389" marR="4389" marT="438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Godfrey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389" marR="4389" marT="438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5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389" marR="4389" marT="438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4:00 PM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389" marR="4389" marT="4389" marB="0" anchor="b"/>
                </a:tc>
                <a:extLst>
                  <a:ext uri="{0D108BD9-81ED-4DB2-BD59-A6C34878D82A}">
                    <a16:rowId xmlns:a16="http://schemas.microsoft.com/office/drawing/2014/main" val="3659129101"/>
                  </a:ext>
                </a:extLst>
              </a:tr>
              <a:tr h="156319">
                <a:tc>
                  <a:txBody>
                    <a:bodyPr/>
                    <a:lstStyle/>
                    <a:p>
                      <a:pPr algn="ctr" fontAlgn="t"/>
                      <a:r>
                        <a:rPr lang="en-US" sz="600" u="none" strike="noStrike">
                          <a:effectLst/>
                        </a:rPr>
                        <a:t>1.2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389" marR="4389" marT="4389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Review of Agenda / Approval of Agenda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389" marR="4389" marT="438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Godfrey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389" marR="4389" marT="438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5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389" marR="4389" marT="438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4:05 PM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389" marR="4389" marT="4389" marB="0" anchor="b"/>
                </a:tc>
                <a:extLst>
                  <a:ext uri="{0D108BD9-81ED-4DB2-BD59-A6C34878D82A}">
                    <a16:rowId xmlns:a16="http://schemas.microsoft.com/office/drawing/2014/main" val="1056077292"/>
                  </a:ext>
                </a:extLst>
              </a:tr>
              <a:tr h="156319">
                <a:tc>
                  <a:txBody>
                    <a:bodyPr/>
                    <a:lstStyle/>
                    <a:p>
                      <a:pPr algn="ctr" fontAlgn="t"/>
                      <a:r>
                        <a:rPr lang="en-US" sz="600" u="none" strike="noStrike">
                          <a:effectLst/>
                        </a:rPr>
                        <a:t>1.3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389" marR="4389" marT="4389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Approve May TAG minutes  24-17-0013-00-0000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389" marR="4389" marT="438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Godfrey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389" marR="4389" marT="438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5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389" marR="4389" marT="438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4:10 PM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389" marR="4389" marT="4389" marB="0" anchor="b"/>
                </a:tc>
                <a:extLst>
                  <a:ext uri="{0D108BD9-81ED-4DB2-BD59-A6C34878D82A}">
                    <a16:rowId xmlns:a16="http://schemas.microsoft.com/office/drawing/2014/main" val="427096925"/>
                  </a:ext>
                </a:extLst>
              </a:tr>
              <a:tr h="156319">
                <a:tc>
                  <a:txBody>
                    <a:bodyPr/>
                    <a:lstStyle/>
                    <a:p>
                      <a:pPr algn="ctr" fontAlgn="t"/>
                      <a:r>
                        <a:rPr lang="en-US" sz="600" u="none" strike="noStrike">
                          <a:effectLst/>
                        </a:rPr>
                        <a:t>1.4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389" marR="4389" marT="4389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Introduction/meeting objectives / Review action items from previous meeting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389" marR="4389" marT="438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Godfrey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389" marR="4389" marT="438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5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389" marR="4389" marT="438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4:15 PM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389" marR="4389" marT="4389" marB="0" anchor="b"/>
                </a:tc>
                <a:extLst>
                  <a:ext uri="{0D108BD9-81ED-4DB2-BD59-A6C34878D82A}">
                    <a16:rowId xmlns:a16="http://schemas.microsoft.com/office/drawing/2014/main" val="3036939274"/>
                  </a:ext>
                </a:extLst>
              </a:tr>
              <a:tr h="281376">
                <a:tc>
                  <a:txBody>
                    <a:bodyPr/>
                    <a:lstStyle/>
                    <a:p>
                      <a:pPr algn="ctr" fontAlgn="t"/>
                      <a:r>
                        <a:rPr lang="en-US" sz="600" u="none" strike="noStrike">
                          <a:effectLst/>
                        </a:rPr>
                        <a:t>1.5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389" marR="4389" marT="4389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Industry Connections and IEEE process for releasing/publishing white papers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389" marR="4389" marT="438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Godfrey / Goldberg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389" marR="4389" marT="438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15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389" marR="4389" marT="438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4:20 PM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389" marR="4389" marT="4389" marB="0" anchor="b"/>
                </a:tc>
                <a:extLst>
                  <a:ext uri="{0D108BD9-81ED-4DB2-BD59-A6C34878D82A}">
                    <a16:rowId xmlns:a16="http://schemas.microsoft.com/office/drawing/2014/main" val="1490617856"/>
                  </a:ext>
                </a:extLst>
              </a:tr>
              <a:tr h="156319">
                <a:tc>
                  <a:txBody>
                    <a:bodyPr/>
                    <a:lstStyle/>
                    <a:p>
                      <a:pPr algn="ctr" fontAlgn="t"/>
                      <a:r>
                        <a:rPr lang="en-US" sz="600" u="none" strike="noStrike">
                          <a:effectLst/>
                        </a:rPr>
                        <a:t>1.6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389" marR="4389" marT="4389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802.24.1 Smart Grid Task Group 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389" marR="4389" marT="438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Godfrey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389" marR="4389" marT="438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0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389" marR="4389" marT="438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4:35 PM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389" marR="4389" marT="4389" marB="0" anchor="b"/>
                </a:tc>
                <a:extLst>
                  <a:ext uri="{0D108BD9-81ED-4DB2-BD59-A6C34878D82A}">
                    <a16:rowId xmlns:a16="http://schemas.microsoft.com/office/drawing/2014/main" val="1450138716"/>
                  </a:ext>
                </a:extLst>
              </a:tr>
              <a:tr h="281376">
                <a:tc>
                  <a:txBody>
                    <a:bodyPr/>
                    <a:lstStyle/>
                    <a:p>
                      <a:pPr algn="ctr" fontAlgn="t"/>
                      <a:r>
                        <a:rPr lang="en-US" sz="600" u="none" strike="noStrike">
                          <a:effectLst/>
                        </a:rPr>
                        <a:t>1.7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389" marR="4389" marT="4389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ITU and regulatory items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389" marR="4389" marT="438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Godfrey/Lynch/Kennedy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389" marR="4389" marT="438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10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389" marR="4389" marT="438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4:35 PM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389" marR="4389" marT="4389" marB="0" anchor="b"/>
                </a:tc>
                <a:extLst>
                  <a:ext uri="{0D108BD9-81ED-4DB2-BD59-A6C34878D82A}">
                    <a16:rowId xmlns:a16="http://schemas.microsoft.com/office/drawing/2014/main" val="3708786230"/>
                  </a:ext>
                </a:extLst>
              </a:tr>
              <a:tr h="156319">
                <a:tc>
                  <a:txBody>
                    <a:bodyPr/>
                    <a:lstStyle/>
                    <a:p>
                      <a:pPr algn="ctr" fontAlgn="t"/>
                      <a:r>
                        <a:rPr lang="en-US" sz="600" u="none" strike="noStrike">
                          <a:effectLst/>
                        </a:rPr>
                        <a:t>1.8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389" marR="4389" marT="4389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IEEE Smart Grid Advisory Group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389" marR="4389" marT="438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Godfrey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389" marR="4389" marT="438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10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389" marR="4389" marT="438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4:45 PM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389" marR="4389" marT="4389" marB="0" anchor="b"/>
                </a:tc>
                <a:extLst>
                  <a:ext uri="{0D108BD9-81ED-4DB2-BD59-A6C34878D82A}">
                    <a16:rowId xmlns:a16="http://schemas.microsoft.com/office/drawing/2014/main" val="3691852916"/>
                  </a:ext>
                </a:extLst>
              </a:tr>
              <a:tr h="156319">
                <a:tc>
                  <a:txBody>
                    <a:bodyPr/>
                    <a:lstStyle/>
                    <a:p>
                      <a:pPr algn="ctr" fontAlgn="t"/>
                      <a:r>
                        <a:rPr lang="en-US" sz="600" u="none" strike="noStrike">
                          <a:effectLst/>
                        </a:rPr>
                        <a:t>1.9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389" marR="4389" marT="4389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Updating SGIP PAP2 Wireless Matrix  24-17-0004-03-sgtg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389" marR="4389" marT="438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Godfrey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389" marR="4389" marT="438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30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389" marR="4389" marT="438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4:55 PM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389" marR="4389" marT="4389" marB="0" anchor="b"/>
                </a:tc>
                <a:extLst>
                  <a:ext uri="{0D108BD9-81ED-4DB2-BD59-A6C34878D82A}">
                    <a16:rowId xmlns:a16="http://schemas.microsoft.com/office/drawing/2014/main" val="278227521"/>
                  </a:ext>
                </a:extLst>
              </a:tr>
              <a:tr h="156319">
                <a:tc>
                  <a:txBody>
                    <a:bodyPr/>
                    <a:lstStyle/>
                    <a:p>
                      <a:pPr algn="ctr" fontAlgn="t"/>
                      <a:r>
                        <a:rPr lang="en-US" sz="600" u="none" strike="noStrike">
                          <a:effectLst/>
                        </a:rPr>
                        <a:t>1.10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389" marR="4389" marT="4389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Review of TSN Utility Use Cases  24-17-0006-03-sgtg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389" marR="4389" marT="438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Godfrey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389" marR="4389" marT="438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30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389" marR="4389" marT="438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5:25 PM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389" marR="4389" marT="4389" marB="0" anchor="b"/>
                </a:tc>
                <a:extLst>
                  <a:ext uri="{0D108BD9-81ED-4DB2-BD59-A6C34878D82A}">
                    <a16:rowId xmlns:a16="http://schemas.microsoft.com/office/drawing/2014/main" val="2291959509"/>
                  </a:ext>
                </a:extLst>
              </a:tr>
              <a:tr h="187585">
                <a:tc>
                  <a:txBody>
                    <a:bodyPr/>
                    <a:lstStyle/>
                    <a:p>
                      <a:pPr algn="ctr" fontAlgn="t"/>
                      <a:r>
                        <a:rPr lang="en-US" sz="600" u="none" strike="noStrike">
                          <a:effectLst/>
                        </a:rPr>
                        <a:t>1.11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389" marR="4389" marT="4389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Recess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389" marR="4389" marT="438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Godfrey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389" marR="4389" marT="438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0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389" marR="4389" marT="438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5:55 PM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389" marR="4389" marT="4389" marB="0" anchor="b"/>
                </a:tc>
                <a:extLst>
                  <a:ext uri="{0D108BD9-81ED-4DB2-BD59-A6C34878D82A}">
                    <a16:rowId xmlns:a16="http://schemas.microsoft.com/office/drawing/2014/main" val="2556357664"/>
                  </a:ext>
                </a:extLst>
              </a:tr>
              <a:tr h="187585">
                <a:tc>
                  <a:txBody>
                    <a:bodyPr/>
                    <a:lstStyle/>
                    <a:p>
                      <a:pPr algn="ctr" fontAlgn="t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389" marR="4389" marT="4389" marB="0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389" marR="4389" marT="438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389" marR="4389" marT="438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389" marR="4389" marT="438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389" marR="4389" marT="4389" marB="0" anchor="b"/>
                </a:tc>
                <a:extLst>
                  <a:ext uri="{0D108BD9-81ED-4DB2-BD59-A6C34878D82A}">
                    <a16:rowId xmlns:a16="http://schemas.microsoft.com/office/drawing/2014/main" val="3125048675"/>
                  </a:ext>
                </a:extLst>
              </a:tr>
              <a:tr h="158230">
                <a:tc>
                  <a:txBody>
                    <a:bodyPr/>
                    <a:lstStyle/>
                    <a:p>
                      <a:pPr algn="ctr" fontAlgn="t"/>
                      <a:r>
                        <a:rPr lang="en-US" sz="700" u="none" strike="noStrike">
                          <a:effectLst/>
                        </a:rPr>
                        <a:t>2</a:t>
                      </a:r>
                      <a:endParaRPr lang="en-US" sz="700" b="1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389" marR="4389" marT="4389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Tuesday PM2 session</a:t>
                      </a:r>
                      <a:endParaRPr lang="en-US" sz="700" b="1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389" marR="4389" marT="438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4389" marR="4389" marT="438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4389" marR="4389" marT="438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4389" marR="4389" marT="4389" marB="0" anchor="b"/>
                </a:tc>
                <a:extLst>
                  <a:ext uri="{0D108BD9-81ED-4DB2-BD59-A6C34878D82A}">
                    <a16:rowId xmlns:a16="http://schemas.microsoft.com/office/drawing/2014/main" val="2856706785"/>
                  </a:ext>
                </a:extLst>
              </a:tr>
              <a:tr h="156319">
                <a:tc>
                  <a:txBody>
                    <a:bodyPr/>
                    <a:lstStyle/>
                    <a:p>
                      <a:pPr algn="ctr" fontAlgn="t"/>
                      <a:r>
                        <a:rPr lang="en-US" sz="600" u="none" strike="noStrike">
                          <a:effectLst/>
                        </a:rPr>
                        <a:t>2.1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389" marR="4389" marT="4389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Call to Order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389" marR="4389" marT="438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DiMinico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389" marR="4389" marT="438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0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389" marR="4389" marT="438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4:00 PM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389" marR="4389" marT="4389" marB="0" anchor="b"/>
                </a:tc>
                <a:extLst>
                  <a:ext uri="{0D108BD9-81ED-4DB2-BD59-A6C34878D82A}">
                    <a16:rowId xmlns:a16="http://schemas.microsoft.com/office/drawing/2014/main" val="3985533285"/>
                  </a:ext>
                </a:extLst>
              </a:tr>
              <a:tr h="156319">
                <a:tc>
                  <a:txBody>
                    <a:bodyPr/>
                    <a:lstStyle/>
                    <a:p>
                      <a:pPr algn="ctr" fontAlgn="t"/>
                      <a:r>
                        <a:rPr lang="en-US" sz="600" u="none" strike="noStrike">
                          <a:effectLst/>
                        </a:rPr>
                        <a:t>2.2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389" marR="4389" marT="4389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802.24.2 IoT Task Group business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389" marR="4389" marT="438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DiMinico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389" marR="4389" marT="438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0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389" marR="4389" marT="438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4:00 PM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389" marR="4389" marT="4389" marB="0" anchor="b"/>
                </a:tc>
                <a:extLst>
                  <a:ext uri="{0D108BD9-81ED-4DB2-BD59-A6C34878D82A}">
                    <a16:rowId xmlns:a16="http://schemas.microsoft.com/office/drawing/2014/main" val="1096707681"/>
                  </a:ext>
                </a:extLst>
              </a:tr>
              <a:tr h="156319">
                <a:tc>
                  <a:txBody>
                    <a:bodyPr/>
                    <a:lstStyle/>
                    <a:p>
                      <a:pPr algn="ctr" fontAlgn="t"/>
                      <a:r>
                        <a:rPr lang="en-US" sz="600" u="none" strike="noStrike">
                          <a:effectLst/>
                        </a:rPr>
                        <a:t>2.3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389" marR="4389" marT="4389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802.24.2 Liaison Coordinator's Report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389" marR="4389" marT="438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Diab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389" marR="4389" marT="438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20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89" marR="4389" marT="438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4:00 PM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389" marR="4389" marT="4389" marB="0" anchor="b"/>
                </a:tc>
                <a:extLst>
                  <a:ext uri="{0D108BD9-81ED-4DB2-BD59-A6C34878D82A}">
                    <a16:rowId xmlns:a16="http://schemas.microsoft.com/office/drawing/2014/main" val="4250882955"/>
                  </a:ext>
                </a:extLst>
              </a:tr>
              <a:tr h="156319">
                <a:tc>
                  <a:txBody>
                    <a:bodyPr/>
                    <a:lstStyle/>
                    <a:p>
                      <a:pPr algn="ctr" fontAlgn="t"/>
                      <a:r>
                        <a:rPr lang="en-US" sz="600" u="none" strike="noStrike">
                          <a:effectLst/>
                        </a:rPr>
                        <a:t>2.4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389" marR="4389" marT="4389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Update from Automotive Tutorial Team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389" marR="4389" marT="438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DiMinico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389" marR="4389" marT="438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30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89" marR="4389" marT="438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4:20 PM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389" marR="4389" marT="4389" marB="0" anchor="b"/>
                </a:tc>
                <a:extLst>
                  <a:ext uri="{0D108BD9-81ED-4DB2-BD59-A6C34878D82A}">
                    <a16:rowId xmlns:a16="http://schemas.microsoft.com/office/drawing/2014/main" val="484336452"/>
                  </a:ext>
                </a:extLst>
              </a:tr>
              <a:tr h="156319">
                <a:tc>
                  <a:txBody>
                    <a:bodyPr/>
                    <a:lstStyle/>
                    <a:p>
                      <a:pPr algn="ctr" fontAlgn="t"/>
                      <a:r>
                        <a:rPr lang="en-US" sz="600" u="none" strike="noStrike">
                          <a:effectLst/>
                        </a:rPr>
                        <a:t>2.5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389" marR="4389" marT="4389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Review and plan IoT white paper development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389" marR="4389" marT="438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DiMinico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389" marR="4389" marT="438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45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389" marR="4389" marT="438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4:50 PM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389" marR="4389" marT="4389" marB="0" anchor="b"/>
                </a:tc>
                <a:extLst>
                  <a:ext uri="{0D108BD9-81ED-4DB2-BD59-A6C34878D82A}">
                    <a16:rowId xmlns:a16="http://schemas.microsoft.com/office/drawing/2014/main" val="1655751487"/>
                  </a:ext>
                </a:extLst>
              </a:tr>
              <a:tr h="171952">
                <a:tc>
                  <a:txBody>
                    <a:bodyPr/>
                    <a:lstStyle/>
                    <a:p>
                      <a:pPr algn="ctr" fontAlgn="t"/>
                      <a:r>
                        <a:rPr lang="en-US" sz="600" u="none" strike="noStrike">
                          <a:effectLst/>
                        </a:rPr>
                        <a:t>2.6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389" marR="4389" marT="4389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Recess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389" marR="4389" marT="438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DiMinico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389" marR="4389" marT="4389" marB="0" anchor="b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600" u="none" strike="noStrike">
                          <a:effectLst/>
                        </a:rPr>
                        <a:t>0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389" marR="4389" marT="4389" marB="0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5:35 PM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389" marR="4389" marT="4389" marB="0" anchor="b"/>
                </a:tc>
                <a:extLst>
                  <a:ext uri="{0D108BD9-81ED-4DB2-BD59-A6C34878D82A}">
                    <a16:rowId xmlns:a16="http://schemas.microsoft.com/office/drawing/2014/main" val="1833302104"/>
                  </a:ext>
                </a:extLst>
              </a:tr>
              <a:tr h="150067">
                <a:tc>
                  <a:txBody>
                    <a:bodyPr/>
                    <a:lstStyle/>
                    <a:p>
                      <a:pPr algn="ctr" fontAlgn="t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89" marR="4389" marT="4389" marB="0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89" marR="4389" marT="438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89" marR="4389" marT="438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89" marR="4389" marT="438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89" marR="4389" marT="4389" marB="0" anchor="b"/>
                </a:tc>
                <a:extLst>
                  <a:ext uri="{0D108BD9-81ED-4DB2-BD59-A6C34878D82A}">
                    <a16:rowId xmlns:a16="http://schemas.microsoft.com/office/drawing/2014/main" val="4044769821"/>
                  </a:ext>
                </a:extLst>
              </a:tr>
              <a:tr h="162572">
                <a:tc>
                  <a:txBody>
                    <a:bodyPr/>
                    <a:lstStyle/>
                    <a:p>
                      <a:pPr algn="ctr" fontAlgn="t"/>
                      <a:r>
                        <a:rPr lang="en-US" sz="700" u="none" strike="noStrike">
                          <a:effectLst/>
                        </a:rPr>
                        <a:t>3</a:t>
                      </a:r>
                      <a:endParaRPr lang="en-US" sz="700" b="1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389" marR="4389" marT="4389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Wednesday PM2 session (Meeting with 802.1 TSN)</a:t>
                      </a:r>
                      <a:endParaRPr lang="en-US" sz="700" b="1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389" marR="4389" marT="438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4389" marR="4389" marT="438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4389" marR="4389" marT="438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4389" marR="4389" marT="4389" marB="0" anchor="b"/>
                </a:tc>
                <a:extLst>
                  <a:ext uri="{0D108BD9-81ED-4DB2-BD59-A6C34878D82A}">
                    <a16:rowId xmlns:a16="http://schemas.microsoft.com/office/drawing/2014/main" val="1739738426"/>
                  </a:ext>
                </a:extLst>
              </a:tr>
              <a:tr h="150067">
                <a:tc>
                  <a:txBody>
                    <a:bodyPr/>
                    <a:lstStyle/>
                    <a:p>
                      <a:pPr algn="ctr" fontAlgn="t"/>
                      <a:r>
                        <a:rPr lang="en-US" sz="600" u="none" strike="noStrike">
                          <a:effectLst/>
                        </a:rPr>
                        <a:t>3.1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389" marR="4389" marT="4389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Call to Order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389" marR="4389" marT="438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Godfrey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389" marR="4389" marT="438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0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389" marR="4389" marT="438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4:30 PM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389" marR="4389" marT="4389" marB="0" anchor="b"/>
                </a:tc>
                <a:extLst>
                  <a:ext uri="{0D108BD9-81ED-4DB2-BD59-A6C34878D82A}">
                    <a16:rowId xmlns:a16="http://schemas.microsoft.com/office/drawing/2014/main" val="1023605664"/>
                  </a:ext>
                </a:extLst>
              </a:tr>
              <a:tr h="281376">
                <a:tc>
                  <a:txBody>
                    <a:bodyPr/>
                    <a:lstStyle/>
                    <a:p>
                      <a:pPr algn="ctr" fontAlgn="t"/>
                      <a:r>
                        <a:rPr lang="en-US" sz="600" u="none" strike="noStrike">
                          <a:effectLst/>
                        </a:rPr>
                        <a:t>3.2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389" marR="4389" marT="4389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Meet with 802.1 TSN on White Paper for Time Sensitive Networks for Grid Modernization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389" marR="4389" marT="438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Godfrey / Parsons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389" marR="4389" marT="438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60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389" marR="4389" marT="438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4:30 PM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389" marR="4389" marT="4389" marB="0" anchor="b"/>
                </a:tc>
                <a:extLst>
                  <a:ext uri="{0D108BD9-81ED-4DB2-BD59-A6C34878D82A}">
                    <a16:rowId xmlns:a16="http://schemas.microsoft.com/office/drawing/2014/main" val="2747944519"/>
                  </a:ext>
                </a:extLst>
              </a:tr>
              <a:tr h="150067">
                <a:tc>
                  <a:txBody>
                    <a:bodyPr/>
                    <a:lstStyle/>
                    <a:p>
                      <a:pPr algn="ctr" fontAlgn="t"/>
                      <a:r>
                        <a:rPr lang="en-US" sz="600" u="none" strike="noStrike">
                          <a:effectLst/>
                        </a:rPr>
                        <a:t>3.3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389" marR="4389" marT="4389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Recess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389" marR="4389" marT="438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389" marR="4389" marT="438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0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389" marR="4389" marT="438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5:30 PM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389" marR="4389" marT="4389" marB="0" anchor="b"/>
                </a:tc>
                <a:extLst>
                  <a:ext uri="{0D108BD9-81ED-4DB2-BD59-A6C34878D82A}">
                    <a16:rowId xmlns:a16="http://schemas.microsoft.com/office/drawing/2014/main" val="3512544653"/>
                  </a:ext>
                </a:extLst>
              </a:tr>
              <a:tr h="150067">
                <a:tc>
                  <a:txBody>
                    <a:bodyPr/>
                    <a:lstStyle/>
                    <a:p>
                      <a:pPr algn="ctr" fontAlgn="t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389" marR="4389" marT="4389" marB="0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389" marR="4389" marT="438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389" marR="4389" marT="4389" marB="0" anchor="b"/>
                </a:tc>
                <a:tc>
                  <a:txBody>
                    <a:bodyPr/>
                    <a:lstStyle/>
                    <a:p>
                      <a:pPr algn="l" fontAlgn="t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389" marR="4389" marT="4389" marB="0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389" marR="4389" marT="4389" marB="0" anchor="b"/>
                </a:tc>
                <a:extLst>
                  <a:ext uri="{0D108BD9-81ED-4DB2-BD59-A6C34878D82A}">
                    <a16:rowId xmlns:a16="http://schemas.microsoft.com/office/drawing/2014/main" val="2159096434"/>
                  </a:ext>
                </a:extLst>
              </a:tr>
              <a:tr h="150067">
                <a:tc>
                  <a:txBody>
                    <a:bodyPr/>
                    <a:lstStyle/>
                    <a:p>
                      <a:pPr algn="ctr" fontAlgn="t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389" marR="4389" marT="4389" marB="0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89" marR="4389" marT="438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89" marR="4389" marT="438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89" marR="4389" marT="438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89" marR="4389" marT="4389" marB="0" anchor="b"/>
                </a:tc>
                <a:extLst>
                  <a:ext uri="{0D108BD9-81ED-4DB2-BD59-A6C34878D82A}">
                    <a16:rowId xmlns:a16="http://schemas.microsoft.com/office/drawing/2014/main" val="4095480610"/>
                  </a:ext>
                </a:extLst>
              </a:tr>
              <a:tr h="162572">
                <a:tc>
                  <a:txBody>
                    <a:bodyPr/>
                    <a:lstStyle/>
                    <a:p>
                      <a:pPr algn="ctr" fontAlgn="t"/>
                      <a:r>
                        <a:rPr lang="en-US" sz="700" u="none" strike="noStrike">
                          <a:effectLst/>
                        </a:rPr>
                        <a:t>4</a:t>
                      </a:r>
                      <a:endParaRPr lang="en-US" sz="700" b="1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389" marR="4389" marT="4389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u="none" strike="noStrike">
                          <a:effectLst/>
                        </a:rPr>
                        <a:t>Thursday PM2 session 802.24.2 </a:t>
                      </a:r>
                      <a:endParaRPr lang="en-US" sz="700" b="1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389" marR="4389" marT="438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4389" marR="4389" marT="438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4389" marR="4389" marT="438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Arial1"/>
                      </a:endParaRPr>
                    </a:p>
                  </a:txBody>
                  <a:tcPr marL="4389" marR="4389" marT="4389" marB="0" anchor="b"/>
                </a:tc>
                <a:extLst>
                  <a:ext uri="{0D108BD9-81ED-4DB2-BD59-A6C34878D82A}">
                    <a16:rowId xmlns:a16="http://schemas.microsoft.com/office/drawing/2014/main" val="2103266785"/>
                  </a:ext>
                </a:extLst>
              </a:tr>
              <a:tr h="150067">
                <a:tc>
                  <a:txBody>
                    <a:bodyPr/>
                    <a:lstStyle/>
                    <a:p>
                      <a:pPr algn="ctr" fontAlgn="t"/>
                      <a:r>
                        <a:rPr lang="en-US" sz="600" u="none" strike="noStrike">
                          <a:effectLst/>
                        </a:rPr>
                        <a:t>4.1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389" marR="4389" marT="4389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Call to Order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389" marR="4389" marT="438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DiMinico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389" marR="4389" marT="438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0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389" marR="4389" marT="438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4:00 PM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389" marR="4389" marT="4389" marB="0" anchor="b"/>
                </a:tc>
                <a:extLst>
                  <a:ext uri="{0D108BD9-81ED-4DB2-BD59-A6C34878D82A}">
                    <a16:rowId xmlns:a16="http://schemas.microsoft.com/office/drawing/2014/main" val="1026218185"/>
                  </a:ext>
                </a:extLst>
              </a:tr>
              <a:tr h="281376">
                <a:tc>
                  <a:txBody>
                    <a:bodyPr/>
                    <a:lstStyle/>
                    <a:p>
                      <a:pPr algn="ctr" fontAlgn="t"/>
                      <a:r>
                        <a:rPr lang="en-US" sz="600" u="none" strike="noStrike">
                          <a:effectLst/>
                        </a:rPr>
                        <a:t>4.2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389" marR="4389" marT="4389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Review of P2413 draft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389" marR="4389" marT="438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DiMinico / Winkel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389" marR="4389" marT="438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90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389" marR="4389" marT="438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4:00 PM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389" marR="4389" marT="4389" marB="0" anchor="b"/>
                </a:tc>
                <a:extLst>
                  <a:ext uri="{0D108BD9-81ED-4DB2-BD59-A6C34878D82A}">
                    <a16:rowId xmlns:a16="http://schemas.microsoft.com/office/drawing/2014/main" val="2360744445"/>
                  </a:ext>
                </a:extLst>
              </a:tr>
              <a:tr h="150067">
                <a:tc>
                  <a:txBody>
                    <a:bodyPr/>
                    <a:lstStyle/>
                    <a:p>
                      <a:pPr algn="ctr" fontAlgn="t"/>
                      <a:r>
                        <a:rPr lang="en-US" sz="600" u="none" strike="noStrike">
                          <a:effectLst/>
                        </a:rPr>
                        <a:t>4.3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389" marR="4389" marT="4389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Adjourn TAG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389" marR="4389" marT="438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u="none" strike="noStrike">
                          <a:effectLst/>
                        </a:rPr>
                        <a:t>Godfrey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4389" marR="4389" marT="438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>
                          <a:effectLst/>
                        </a:rPr>
                        <a:t>0</a:t>
                      </a:r>
                      <a:endParaRPr lang="en-US" sz="600" b="0" i="0" u="none" strike="noStrike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389" marR="4389" marT="438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u="none" strike="noStrike" dirty="0">
                          <a:effectLst/>
                        </a:rPr>
                        <a:t>5:30 PM</a:t>
                      </a:r>
                      <a:endParaRPr 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1"/>
                      </a:endParaRPr>
                    </a:p>
                  </a:txBody>
                  <a:tcPr marL="4389" marR="4389" marT="4389" marB="0" anchor="b"/>
                </a:tc>
                <a:extLst>
                  <a:ext uri="{0D108BD9-81ED-4DB2-BD59-A6C34878D82A}">
                    <a16:rowId xmlns:a16="http://schemas.microsoft.com/office/drawing/2014/main" val="35212097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5541558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Review of P2413 Draft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Key points for 802.24</a:t>
            </a:r>
          </a:p>
          <a:p>
            <a:pPr lvl="1"/>
            <a:r>
              <a:rPr lang="en-US" dirty="0"/>
              <a:t>Relationships to IEEE 802 standards</a:t>
            </a:r>
          </a:p>
          <a:p>
            <a:pPr lvl="1"/>
            <a:r>
              <a:rPr lang="en-US" dirty="0"/>
              <a:t>Opportunities for feedback to 802 WGs</a:t>
            </a:r>
          </a:p>
          <a:p>
            <a:pPr lvl="1"/>
            <a:r>
              <a:rPr lang="en-US" dirty="0"/>
              <a:t>Opportunities for feedback to P2413</a:t>
            </a:r>
            <a:endParaRPr lang="en-US" dirty="0"/>
          </a:p>
          <a:p>
            <a:pPr lvl="1"/>
            <a:r>
              <a:rPr lang="en-US" dirty="0"/>
              <a:t>Impact on 802.24 IoT White Paper</a:t>
            </a:r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altLang="en-US"/>
              <a:t>Slide </a:t>
            </a:r>
            <a:fld id="{A42A6F1F-89D0-4C7C-88C0-E46BC40C428C}" type="slidenum">
              <a:rPr lang="en-US" altLang="en-US" smtClean="0"/>
              <a:pPr/>
              <a:t>30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8062763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802.24 TAG closing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/>
          </a:p>
          <a:p>
            <a:r>
              <a:rPr lang="en-US" dirty="0"/>
              <a:t>Capture action Items from this meeting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Any New Business?</a:t>
            </a:r>
          </a:p>
          <a:p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31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933633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04800"/>
            <a:ext cx="8458200" cy="609600"/>
          </a:xfrm>
        </p:spPr>
        <p:txBody>
          <a:bodyPr/>
          <a:lstStyle/>
          <a:p>
            <a:r>
              <a:rPr lang="en-US" altLang="en-US" sz="3200" u="sng" dirty="0"/>
              <a:t>Guidelines for IEEE-SA Meetings</a:t>
            </a:r>
          </a:p>
        </p:txBody>
      </p:sp>
      <p:sp>
        <p:nvSpPr>
          <p:cNvPr id="17411" name="Rectangle 3"/>
          <p:cNvSpPr>
            <a:spLocks noChangeArrowheads="1"/>
          </p:cNvSpPr>
          <p:nvPr/>
        </p:nvSpPr>
        <p:spPr bwMode="auto">
          <a:xfrm>
            <a:off x="533400" y="228600"/>
            <a:ext cx="82296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3200">
                <a:solidFill>
                  <a:srgbClr val="000099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2800">
                <a:solidFill>
                  <a:srgbClr val="000099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2400">
                <a:solidFill>
                  <a:srgbClr val="000099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en-GB" altLang="en-US" sz="2400" b="1" u="sng">
              <a:latin typeface="Helvetica" panose="020B0604020202020204" pitchFamily="34" charset="0"/>
            </a:endParaRPr>
          </a:p>
        </p:txBody>
      </p:sp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533400" y="1066800"/>
            <a:ext cx="8229600" cy="518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30188" indent="-230188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3200">
                <a:solidFill>
                  <a:srgbClr val="000099"/>
                </a:solidFill>
                <a:latin typeface="Arial" panose="020B0604020202020204" pitchFamily="34" charset="0"/>
              </a:defRPr>
            </a:lvl1pPr>
            <a:lvl2pPr marL="630238" indent="-285750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2800">
                <a:solidFill>
                  <a:srgbClr val="000099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2400">
                <a:solidFill>
                  <a:srgbClr val="000099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  <a:defRPr sz="2000">
                <a:solidFill>
                  <a:srgbClr val="000099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80000"/>
              </a:lnSpc>
            </a:pPr>
            <a:endParaRPr lang="en-US" altLang="en-US" sz="700" u="sng" dirty="0">
              <a:solidFill>
                <a:srgbClr val="FF0000"/>
              </a:solidFill>
            </a:endParaRPr>
          </a:p>
          <a:p>
            <a:pPr>
              <a:lnSpc>
                <a:spcPct val="80000"/>
              </a:lnSpc>
              <a:spcAft>
                <a:spcPct val="40000"/>
              </a:spcAft>
            </a:pPr>
            <a:r>
              <a:rPr lang="en-US" altLang="en-US" sz="1600" b="1" dirty="0"/>
              <a:t>All IEEE-SA standards meetings shall be conducted in compliance with all applicable laws, including antitrust and competition laws.</a:t>
            </a:r>
          </a:p>
          <a:p>
            <a:pPr>
              <a:lnSpc>
                <a:spcPct val="80000"/>
              </a:lnSpc>
              <a:spcAft>
                <a:spcPct val="40000"/>
              </a:spcAft>
            </a:pPr>
            <a:r>
              <a:rPr lang="en-US" altLang="en-US" sz="1600" b="1" dirty="0"/>
              <a:t>Don’t discuss the interpretation, validity, or essentiality of patents/patent claims. </a:t>
            </a:r>
          </a:p>
          <a:p>
            <a:pPr>
              <a:lnSpc>
                <a:spcPct val="80000"/>
              </a:lnSpc>
              <a:spcAft>
                <a:spcPct val="40000"/>
              </a:spcAft>
            </a:pPr>
            <a:r>
              <a:rPr lang="en-US" altLang="en-US" sz="1600" b="1" dirty="0"/>
              <a:t>Don’t discuss specific license rates, terms, or conditions.</a:t>
            </a:r>
          </a:p>
          <a:p>
            <a:pPr lvl="1">
              <a:lnSpc>
                <a:spcPct val="80000"/>
              </a:lnSpc>
              <a:spcAft>
                <a:spcPct val="40000"/>
              </a:spcAft>
            </a:pPr>
            <a:r>
              <a:rPr lang="en-US" altLang="en-US" sz="1300" dirty="0"/>
              <a:t>Relative costs, including licensing costs of essential patent claims, of different technical approaches may be discussed in standards development meetings. </a:t>
            </a:r>
          </a:p>
          <a:p>
            <a:pPr lvl="2">
              <a:lnSpc>
                <a:spcPct val="80000"/>
              </a:lnSpc>
              <a:spcAft>
                <a:spcPct val="40000"/>
              </a:spcAft>
            </a:pPr>
            <a:r>
              <a:rPr lang="en-GB" altLang="en-US" sz="1300" dirty="0"/>
              <a:t>Technical considerations remain primary focus</a:t>
            </a:r>
            <a:endParaRPr lang="en-US" altLang="en-US" sz="1300" dirty="0"/>
          </a:p>
          <a:p>
            <a:pPr>
              <a:lnSpc>
                <a:spcPct val="80000"/>
              </a:lnSpc>
              <a:spcAft>
                <a:spcPct val="40000"/>
              </a:spcAft>
            </a:pPr>
            <a:r>
              <a:rPr lang="en-US" altLang="en-US" sz="1600" b="1" dirty="0"/>
              <a:t>Don’t discuss or engage in the fixing of product prices, allocation of customers, or division of sales markets.</a:t>
            </a:r>
          </a:p>
          <a:p>
            <a:pPr>
              <a:lnSpc>
                <a:spcPct val="80000"/>
              </a:lnSpc>
              <a:spcAft>
                <a:spcPct val="40000"/>
              </a:spcAft>
            </a:pPr>
            <a:r>
              <a:rPr lang="en-US" altLang="en-US" sz="1600" b="1" dirty="0"/>
              <a:t>Don’t discuss the status or substance of ongoing or threatened litigation.</a:t>
            </a:r>
          </a:p>
          <a:p>
            <a:pPr>
              <a:lnSpc>
                <a:spcPct val="80000"/>
              </a:lnSpc>
              <a:spcAft>
                <a:spcPct val="40000"/>
              </a:spcAft>
            </a:pPr>
            <a:r>
              <a:rPr lang="en-US" altLang="en-US" sz="1600" b="1" dirty="0"/>
              <a:t>Don’t be silent if inappropriate topics are discussed… do formally object.</a:t>
            </a:r>
          </a:p>
          <a:p>
            <a:pPr algn="ctr">
              <a:lnSpc>
                <a:spcPct val="80000"/>
              </a:lnSpc>
              <a:buFont typeface="Monotype Sorts" pitchFamily="2" charset="2"/>
              <a:buNone/>
            </a:pPr>
            <a:r>
              <a:rPr lang="en-US" altLang="en-US" sz="1000" b="1" dirty="0"/>
              <a:t>---------------------------------------------------------------   </a:t>
            </a:r>
          </a:p>
          <a:p>
            <a:pPr algn="ctr">
              <a:lnSpc>
                <a:spcPct val="80000"/>
              </a:lnSpc>
              <a:buFont typeface="Monotype Sorts" pitchFamily="2" charset="2"/>
              <a:buNone/>
            </a:pPr>
            <a:r>
              <a:rPr lang="en-US" altLang="en-US" sz="1200" b="1" dirty="0"/>
              <a:t>If you have questions, contact the IEEE-SA Standards Board Patent Committee Administrator at patcom@ieee.org or visit http://standards.ieee.org/about/sasb/patcom/index.html </a:t>
            </a:r>
            <a:br>
              <a:rPr lang="en-US" altLang="en-US" sz="1200" b="1" dirty="0"/>
            </a:br>
            <a:endParaRPr lang="en-US" altLang="en-US" sz="1200" b="1" dirty="0"/>
          </a:p>
          <a:p>
            <a:pPr algn="ctr">
              <a:lnSpc>
                <a:spcPct val="80000"/>
              </a:lnSpc>
              <a:buFont typeface="Monotype Sorts" pitchFamily="2" charset="2"/>
              <a:buNone/>
            </a:pPr>
            <a:r>
              <a:rPr lang="en-US" altLang="en-US" sz="1200" b="1" dirty="0"/>
              <a:t>See </a:t>
            </a:r>
            <a:r>
              <a:rPr lang="en-US" altLang="en-US" sz="1200" b="1" i="1" dirty="0"/>
              <a:t>IEEE-SA Standards Board Operations Manual</a:t>
            </a:r>
            <a:r>
              <a:rPr lang="en-US" altLang="en-US" sz="1200" b="1" dirty="0"/>
              <a:t>, clause 5.3.10 and </a:t>
            </a:r>
            <a:r>
              <a:rPr lang="en-GB" altLang="en-US" sz="1200" b="1" dirty="0"/>
              <a:t>“Promoting Competition and Innovation: What You Need to Know about the IEEE Standards Association's Antitrust and Competition Policy”</a:t>
            </a:r>
            <a:r>
              <a:rPr lang="en-US" altLang="en-US" sz="1200" b="1" dirty="0"/>
              <a:t> for more details.</a:t>
            </a:r>
          </a:p>
          <a:p>
            <a:pPr algn="ctr">
              <a:lnSpc>
                <a:spcPct val="80000"/>
              </a:lnSpc>
              <a:buFont typeface="Monotype Sorts" pitchFamily="2" charset="2"/>
              <a:buNone/>
            </a:pPr>
            <a:endParaRPr lang="en-US" altLang="en-US" sz="1200" b="1" dirty="0"/>
          </a:p>
          <a:p>
            <a:pPr algn="ctr">
              <a:lnSpc>
                <a:spcPct val="80000"/>
              </a:lnSpc>
              <a:buFont typeface="Monotype Sorts" pitchFamily="2" charset="2"/>
              <a:buNone/>
            </a:pPr>
            <a:r>
              <a:rPr lang="en-US" altLang="en-US" sz="1200" b="1" dirty="0"/>
              <a:t>This slide set is available </a:t>
            </a:r>
            <a:br>
              <a:rPr lang="en-US" altLang="en-US" sz="1200" b="1" dirty="0"/>
            </a:br>
            <a:r>
              <a:rPr lang="en-US" altLang="en-US" sz="1200" b="1" dirty="0"/>
              <a:t>at https://development.standards.ieee.org/myproject/Public/mytools/mob/preparslides.ppt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838200" y="5867400"/>
            <a:ext cx="7848600" cy="920750"/>
          </a:xfrm>
        </p:spPr>
        <p:txBody>
          <a:bodyPr/>
          <a:lstStyle/>
          <a:p>
            <a:pPr>
              <a:defRPr/>
            </a:pPr>
            <a:endParaRPr lang="en-US" b="1">
              <a:solidFill>
                <a:srgbClr val="2D2DB9"/>
              </a:solidFill>
            </a:endParaRPr>
          </a:p>
          <a:p>
            <a:pPr>
              <a:defRPr/>
            </a:pPr>
            <a:r>
              <a:rPr lang="en-US" b="1">
                <a:solidFill>
                  <a:srgbClr val="2D2DB9"/>
                </a:solidFill>
              </a:rPr>
              <a:t>March 2015</a:t>
            </a:r>
          </a:p>
          <a:p>
            <a:pPr>
              <a:defRPr/>
            </a:pPr>
            <a:r>
              <a:rPr lang="en-US" b="1">
                <a:solidFill>
                  <a:srgbClr val="2D2DB9"/>
                </a:solidFill>
              </a:rPr>
              <a:t>IEEE-SA Standards Board Patent Committee</a:t>
            </a:r>
          </a:p>
        </p:txBody>
      </p:sp>
    </p:spTree>
    <p:extLst>
      <p:ext uri="{BB962C8B-B14F-4D97-AF65-F5344CB8AC3E}">
        <p14:creationId xmlns:p14="http://schemas.microsoft.com/office/powerpoint/2010/main" val="3803794137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Administration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76400"/>
            <a:ext cx="8153400" cy="4495800"/>
          </a:xfrm>
        </p:spPr>
        <p:txBody>
          <a:bodyPr>
            <a:normAutofit fontScale="62500" lnSpcReduction="20000"/>
          </a:bodyPr>
          <a:lstStyle/>
          <a:p>
            <a:r>
              <a:rPr lang="en-US" dirty="0"/>
              <a:t>Attendance take on IMAT</a:t>
            </a:r>
          </a:p>
          <a:p>
            <a:pPr lvl="1"/>
            <a:r>
              <a:rPr lang="en-US" dirty="0"/>
              <a:t>Reciprocal rights for most WGs</a:t>
            </a:r>
          </a:p>
          <a:p>
            <a:r>
              <a:rPr lang="en-US" dirty="0"/>
              <a:t>Web page</a:t>
            </a:r>
          </a:p>
          <a:p>
            <a:pPr lvl="1"/>
            <a:r>
              <a:rPr lang="en-US" dirty="0"/>
              <a:t>http://www.ieee802.org/24</a:t>
            </a:r>
          </a:p>
          <a:p>
            <a:r>
              <a:rPr lang="en-US" dirty="0"/>
              <a:t>Mailing list</a:t>
            </a:r>
          </a:p>
          <a:p>
            <a:pPr lvl="1"/>
            <a:r>
              <a:rPr lang="en-US" dirty="0"/>
              <a:t>stds-802-24@listserv.ieee.org</a:t>
            </a:r>
          </a:p>
          <a:p>
            <a:pPr lvl="1"/>
            <a:r>
              <a:rPr lang="en-US" dirty="0"/>
              <a:t>802-24-voters@listserv.ieee.org (voters list)</a:t>
            </a:r>
          </a:p>
          <a:p>
            <a:r>
              <a:rPr lang="en-US" dirty="0"/>
              <a:t>Document archive</a:t>
            </a:r>
          </a:p>
          <a:p>
            <a:pPr lvl="1"/>
            <a:r>
              <a:rPr lang="en-US" dirty="0"/>
              <a:t> </a:t>
            </a:r>
            <a:r>
              <a:rPr lang="en-US" dirty="0">
                <a:hlinkClick r:id="rId2"/>
              </a:rPr>
              <a:t>http://mentor.ieee.org/802.24/documents</a:t>
            </a:r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IEEE 802 announcement reflector, </a:t>
            </a:r>
            <a:r>
              <a:rPr lang="en-US" dirty="0">
                <a:hlinkClick r:id="rId3"/>
              </a:rPr>
              <a:t>stds-802-all@listserv.ieee.org</a:t>
            </a:r>
            <a:endParaRPr lang="en-US" dirty="0"/>
          </a:p>
          <a:p>
            <a:pPr lvl="1"/>
            <a:r>
              <a:rPr lang="en-US" dirty="0"/>
              <a:t>Send email to listserv@listserv.ieee.org with no subject and with the </a:t>
            </a:r>
          </a:p>
          <a:p>
            <a:pPr lvl="1"/>
            <a:r>
              <a:rPr lang="en-US" dirty="0"/>
              <a:t>following 2 lines appearing first in the body of the message</a:t>
            </a:r>
          </a:p>
          <a:p>
            <a:pPr marL="0" indent="0">
              <a:buNone/>
            </a:pPr>
            <a:r>
              <a:rPr lang="en-US" sz="2900" dirty="0">
                <a:latin typeface="+mj-lt"/>
              </a:rPr>
              <a:t>		Subscribe stds-802-all</a:t>
            </a:r>
          </a:p>
          <a:p>
            <a:pPr marL="0" indent="0">
              <a:buNone/>
            </a:pPr>
            <a:r>
              <a:rPr lang="en-US" sz="2900" dirty="0">
                <a:latin typeface="+mj-lt"/>
              </a:rPr>
              <a:t>		end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630559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Monday: 802.24 TAG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114800"/>
          </a:xfrm>
        </p:spPr>
        <p:txBody>
          <a:bodyPr>
            <a:normAutofit fontScale="70000" lnSpcReduction="20000"/>
          </a:bodyPr>
          <a:lstStyle/>
          <a:p>
            <a:endParaRPr lang="en-US" dirty="0"/>
          </a:p>
          <a:p>
            <a:r>
              <a:rPr lang="en-US" dirty="0"/>
              <a:t>Approve May minutes </a:t>
            </a:r>
          </a:p>
          <a:p>
            <a:pPr lvl="1"/>
            <a:r>
              <a:rPr lang="en-US" dirty="0"/>
              <a:t>24-17-0009-00-0000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TAG Action Items from March:</a:t>
            </a:r>
          </a:p>
          <a:p>
            <a:pPr lvl="1"/>
            <a:r>
              <a:rPr lang="en-US" dirty="0"/>
              <a:t>Wael: Initiate Liaison with Wi-Fi Alliance IoT TG </a:t>
            </a:r>
          </a:p>
          <a:p>
            <a:pPr lvl="1"/>
            <a:r>
              <a:rPr lang="en-US" dirty="0"/>
              <a:t>Tim– plan additional meeting slot for 24.2 in Berlin to discuss the P2413 draft.  </a:t>
            </a:r>
          </a:p>
          <a:p>
            <a:pPr lvl="1"/>
            <a:r>
              <a:rPr lang="en-US" dirty="0"/>
              <a:t>Follow up by email to 24.2 leadership: Invite automotive tutorial team to participate.</a:t>
            </a:r>
          </a:p>
          <a:p>
            <a:pPr lvl="1"/>
            <a:r>
              <a:rPr lang="en-US" dirty="0"/>
              <a:t>Tim: Wireless Matrix: Coordinate with 802.11 to find spectral efficiency details (email exchange with Osama) 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476171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Coordination with Industry Connections: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201929"/>
          </a:xfrm>
        </p:spPr>
        <p:txBody>
          <a:bodyPr>
            <a:normAutofit fontScale="85000" lnSpcReduction="20000"/>
          </a:bodyPr>
          <a:lstStyle/>
          <a:p>
            <a:pPr marL="514350" indent="-457200"/>
            <a:r>
              <a:rPr lang="en-US" dirty="0"/>
              <a:t>Regularly examine (or liaison with) IC Committee to determine if we want to be involved with any existing IC activities.</a:t>
            </a:r>
          </a:p>
          <a:p>
            <a:pPr marL="514350" indent="-457200"/>
            <a:r>
              <a:rPr lang="en-US" dirty="0"/>
              <a:t>Plan of action: Check in by email regularly (before plenary meetings) on status with the IC Committee</a:t>
            </a:r>
          </a:p>
          <a:p>
            <a:pPr marL="514350" indent="-457200"/>
            <a:endParaRPr lang="en-US" dirty="0"/>
          </a:p>
          <a:p>
            <a:pPr marL="514350" indent="-457200"/>
            <a:r>
              <a:rPr lang="en-US" dirty="0"/>
              <a:t>Activity in Berlin:</a:t>
            </a:r>
          </a:p>
          <a:p>
            <a:pPr marL="914400" lvl="1" indent="-457200"/>
            <a:r>
              <a:rPr lang="en-US" dirty="0"/>
              <a:t>Tuesday Evening 19:00</a:t>
            </a:r>
          </a:p>
          <a:p>
            <a:pPr marL="914400" lvl="1" indent="-457200"/>
            <a:r>
              <a:rPr lang="en-US" dirty="0"/>
              <a:t>IEEE 802 Network Enhancements Industry Connections Activity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224531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Publicizing White Paper Releases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Develop procedure for back end of white papers – coordinate with Jonathan Goldberg</a:t>
            </a:r>
          </a:p>
          <a:p>
            <a:pPr lvl="1"/>
            <a:r>
              <a:rPr lang="en-US" dirty="0">
                <a:highlight>
                  <a:srgbClr val="FFFF00"/>
                </a:highlight>
              </a:rPr>
              <a:t>Action to take up in July – propose a draft process, and get agreement from IEEE </a:t>
            </a:r>
          </a:p>
          <a:p>
            <a:endParaRPr lang="en-US" dirty="0"/>
          </a:p>
          <a:p>
            <a:r>
              <a:rPr lang="en-US" dirty="0"/>
              <a:t>Press Releases</a:t>
            </a:r>
          </a:p>
          <a:p>
            <a:pPr lvl="1"/>
            <a:r>
              <a:rPr lang="en-US" dirty="0"/>
              <a:t>Standards association newsletter</a:t>
            </a:r>
          </a:p>
          <a:p>
            <a:pPr lvl="1"/>
            <a:r>
              <a:rPr lang="en-US" dirty="0"/>
              <a:t>External press releases</a:t>
            </a:r>
          </a:p>
          <a:p>
            <a:pPr lvl="1"/>
            <a:r>
              <a:rPr lang="en-US" dirty="0"/>
              <a:t>Emulate what 802.1, 802.3 are doing</a:t>
            </a:r>
          </a:p>
          <a:p>
            <a:pPr lvl="1"/>
            <a:r>
              <a:rPr lang="en-US" dirty="0"/>
              <a:t>External publications, conferences, </a:t>
            </a:r>
            <a:r>
              <a:rPr lang="en-US" dirty="0" err="1"/>
              <a:t>etc</a:t>
            </a:r>
            <a:endParaRPr lang="en-US" dirty="0"/>
          </a:p>
          <a:p>
            <a:r>
              <a:rPr lang="en-US" dirty="0"/>
              <a:t>Liaison reports to WGs</a:t>
            </a:r>
          </a:p>
          <a:p>
            <a:pPr lvl="1"/>
            <a:r>
              <a:rPr lang="en-US" dirty="0"/>
              <a:t>Include relevant details from external liaisons</a:t>
            </a:r>
          </a:p>
          <a:p>
            <a:pPr lvl="1"/>
            <a:r>
              <a:rPr lang="en-US" dirty="0"/>
              <a:t>Expand liaisons to 802.1 and 802.3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377314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Monday 802.24.1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 sz="4000" dirty="0"/>
              <a:t>Smart Grid TG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377654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tx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tx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6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IEEE-P802_24</Template>
  <TotalTime>18511</TotalTime>
  <Words>1626</Words>
  <Application>Microsoft Office PowerPoint</Application>
  <PresentationFormat>On-screen Show (4:3)</PresentationFormat>
  <Paragraphs>407</Paragraphs>
  <Slides>31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31</vt:i4>
      </vt:variant>
    </vt:vector>
  </HeadingPairs>
  <TitlesOfParts>
    <vt:vector size="40" baseType="lpstr">
      <vt:lpstr>Arial</vt:lpstr>
      <vt:lpstr>Arial1</vt:lpstr>
      <vt:lpstr>Calibri</vt:lpstr>
      <vt:lpstr>Helvetica</vt:lpstr>
      <vt:lpstr>Monotype Sorts</vt:lpstr>
      <vt:lpstr>Times New Roman</vt:lpstr>
      <vt:lpstr>Times New Roman1</vt:lpstr>
      <vt:lpstr>Office Theme</vt:lpstr>
      <vt:lpstr>1_Default Design</vt:lpstr>
      <vt:lpstr>802.24 Vertical Applications TAG</vt:lpstr>
      <vt:lpstr>802.24 Overview</vt:lpstr>
      <vt:lpstr>Agenda - 24-17-0016-00-0000</vt:lpstr>
      <vt:lpstr>Guidelines for IEEE-SA Meetings</vt:lpstr>
      <vt:lpstr>Administration</vt:lpstr>
      <vt:lpstr>Monday: 802.24 TAG</vt:lpstr>
      <vt:lpstr>Coordination with Industry Connections: </vt:lpstr>
      <vt:lpstr>Publicizing White Paper Releases</vt:lpstr>
      <vt:lpstr>Monday 802.24.1</vt:lpstr>
      <vt:lpstr>ITU and Radio Regulatory Items</vt:lpstr>
      <vt:lpstr>IEEE Smart Grid Technical Activities Committee</vt:lpstr>
      <vt:lpstr>Finalize PAP2 Wireless Matrix</vt:lpstr>
      <vt:lpstr>Notes on Editing</vt:lpstr>
      <vt:lpstr>SEPA/SGIP update WG</vt:lpstr>
      <vt:lpstr>TSN Utility Use Cases</vt:lpstr>
      <vt:lpstr>Future Opportunities Tracking</vt:lpstr>
      <vt:lpstr>Future Opportunities Tracking (1)</vt:lpstr>
      <vt:lpstr>Future Opportunities Tracking (2)</vt:lpstr>
      <vt:lpstr>Future Opportunities Tracking (3)</vt:lpstr>
      <vt:lpstr>Future Opportunities Tracking (4)</vt:lpstr>
      <vt:lpstr>Other Future Opportunities</vt:lpstr>
      <vt:lpstr>Tuesday 802.24.2 IoT TG</vt:lpstr>
      <vt:lpstr>Tuesday: 802.24.2</vt:lpstr>
      <vt:lpstr>802.24.2</vt:lpstr>
      <vt:lpstr>802.24.2</vt:lpstr>
      <vt:lpstr>Wednesday 802.24.1 Smart Grid TG TSN Working Session</vt:lpstr>
      <vt:lpstr>Teleconference Review</vt:lpstr>
      <vt:lpstr>Outline of TSN white paper</vt:lpstr>
      <vt:lpstr>Wednesday 802.24.2 IoT TG P2413 Review</vt:lpstr>
      <vt:lpstr>Review of P2413 Draft</vt:lpstr>
      <vt:lpstr>802.24 TAG closing</vt:lpstr>
    </vt:vector>
  </TitlesOfParts>
  <Company>EPRI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802.24 Opening Report</dc:title>
  <dc:subject>802.24 Opening Report</dc:subject>
  <dc:creator>Godfrey, Tim</dc:creator>
  <cp:keywords/>
  <dc:description>&lt;doc#&gt;</dc:description>
  <cp:lastModifiedBy>Godfrey, Tim</cp:lastModifiedBy>
  <cp:revision>354</cp:revision>
  <cp:lastPrinted>1998-02-10T13:28:06Z</cp:lastPrinted>
  <dcterms:created xsi:type="dcterms:W3CDTF">2015-05-13T21:49:41Z</dcterms:created>
  <dcterms:modified xsi:type="dcterms:W3CDTF">2017-07-02T20:20:28Z</dcterms:modified>
</cp:coreProperties>
</file>