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0"/>
  </p:notesMasterIdLst>
  <p:handoutMasterIdLst>
    <p:handoutMasterId r:id="rId31"/>
  </p:handoutMasterIdLst>
  <p:sldIdLst>
    <p:sldId id="258" r:id="rId3"/>
    <p:sldId id="350" r:id="rId4"/>
    <p:sldId id="285" r:id="rId5"/>
    <p:sldId id="314" r:id="rId6"/>
    <p:sldId id="259" r:id="rId7"/>
    <p:sldId id="270" r:id="rId8"/>
    <p:sldId id="383" r:id="rId9"/>
    <p:sldId id="362" r:id="rId10"/>
    <p:sldId id="325" r:id="rId11"/>
    <p:sldId id="283" r:id="rId12"/>
    <p:sldId id="342" r:id="rId13"/>
    <p:sldId id="343" r:id="rId14"/>
    <p:sldId id="375" r:id="rId15"/>
    <p:sldId id="384" r:id="rId16"/>
    <p:sldId id="392" r:id="rId17"/>
    <p:sldId id="386" r:id="rId18"/>
    <p:sldId id="387" r:id="rId19"/>
    <p:sldId id="388" r:id="rId20"/>
    <p:sldId id="389" r:id="rId21"/>
    <p:sldId id="390" r:id="rId22"/>
    <p:sldId id="352" r:id="rId23"/>
    <p:sldId id="369" r:id="rId24"/>
    <p:sldId id="376" r:id="rId25"/>
    <p:sldId id="374" r:id="rId26"/>
    <p:sldId id="377" r:id="rId27"/>
    <p:sldId id="393" r:id="rId28"/>
    <p:sldId id="391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94" autoAdjust="0"/>
    <p:restoredTop sz="94099" autoAdjust="0"/>
  </p:normalViewPr>
  <p:slideViewPr>
    <p:cSldViewPr>
      <p:cViewPr varScale="1">
        <p:scale>
          <a:sx n="66" d="100"/>
          <a:sy n="66" d="100"/>
        </p:scale>
        <p:origin x="58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802.24-17-00012r1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4-04-sgtg-wireless-characteristics-matrix-update-2017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2017 Meeting</a:t>
            </a:r>
          </a:p>
          <a:p>
            <a:endParaRPr lang="en-US" dirty="0"/>
          </a:p>
          <a:p>
            <a:r>
              <a:rPr lang="en-US" dirty="0"/>
              <a:t>Daejeon, Korea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Should there be new bands with new types of licensing models? Would be a good question for 802.18 to discuss.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</a:t>
            </a:r>
            <a:r>
              <a:rPr lang="en-US" dirty="0">
                <a:hlinkClick r:id="rId2"/>
              </a:rPr>
              <a:t>802.24-17-0004r4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  <a:p>
            <a:pPr lvl="1"/>
            <a:r>
              <a:rPr lang="en-US" dirty="0"/>
              <a:t>Will reach out to other standards’ contributors for any updates</a:t>
            </a:r>
          </a:p>
          <a:p>
            <a:pPr lvl="1"/>
            <a:r>
              <a:rPr lang="en-US" dirty="0"/>
              <a:t>Ultimately, will be forwarded to NIST as an updated addendum to NISTIR 7761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 (completed)</a:t>
            </a:r>
          </a:p>
          <a:p>
            <a:pPr lvl="1"/>
            <a:r>
              <a:rPr lang="en-US" dirty="0"/>
              <a:t>802.11ah</a:t>
            </a:r>
          </a:p>
          <a:p>
            <a:pPr lvl="2"/>
            <a:r>
              <a:rPr lang="en-US" dirty="0" err="1"/>
              <a:t>Yongho</a:t>
            </a:r>
            <a:r>
              <a:rPr lang="en-US" dirty="0"/>
              <a:t> delegated to Alfred </a:t>
            </a:r>
            <a:r>
              <a:rPr lang="en-US" dirty="0" err="1"/>
              <a:t>Asterjadhi</a:t>
            </a:r>
            <a:r>
              <a:rPr lang="en-US" dirty="0"/>
              <a:t>  (completed)</a:t>
            </a:r>
          </a:p>
          <a:p>
            <a:pPr lvl="2"/>
            <a:r>
              <a:rPr lang="en-US" dirty="0"/>
              <a:t>Question identified about spectrum efficiency to be investigated</a:t>
            </a:r>
          </a:p>
          <a:p>
            <a:pPr lvl="3"/>
            <a:r>
              <a:rPr lang="en-US" dirty="0"/>
              <a:t>Osama 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Done</a:t>
            </a:r>
          </a:p>
          <a:p>
            <a:pPr lvl="2"/>
            <a:r>
              <a:rPr lang="en-US" dirty="0"/>
              <a:t>Added column for </a:t>
            </a:r>
            <a:r>
              <a:rPr lang="en-US" dirty="0"/>
              <a:t>802.15.4 HRP-UWB</a:t>
            </a:r>
            <a:endParaRPr lang="en-US" dirty="0"/>
          </a:p>
          <a:p>
            <a:pPr lvl="1"/>
            <a:r>
              <a:rPr lang="en-US" dirty="0"/>
              <a:t>802.22 – </a:t>
            </a:r>
          </a:p>
          <a:p>
            <a:pPr lvl="2"/>
            <a:r>
              <a:rPr lang="en-US" dirty="0"/>
              <a:t>Column received from Apurva incorporated into 24-17-0004r2</a:t>
            </a:r>
          </a:p>
          <a:p>
            <a:pPr lvl="2"/>
            <a:r>
              <a:rPr lang="en-US" dirty="0"/>
              <a:t>Completed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pPr lvl="1"/>
            <a:r>
              <a:rPr lang="en-US" dirty="0"/>
              <a:t>Assigned to Osama </a:t>
            </a:r>
            <a:r>
              <a:rPr lang="en-US" dirty="0" err="1"/>
              <a:t>Aboul</a:t>
            </a:r>
            <a:r>
              <a:rPr lang="en-US" dirty="0"/>
              <a:t> </a:t>
            </a:r>
            <a:r>
              <a:rPr lang="en-US" dirty="0" err="1"/>
              <a:t>Magd</a:t>
            </a:r>
            <a:r>
              <a:rPr lang="en-US" dirty="0"/>
              <a:t> in 802.11</a:t>
            </a:r>
          </a:p>
          <a:p>
            <a:pPr lvl="1"/>
            <a:endParaRPr lang="en-US" dirty="0"/>
          </a:p>
          <a:p>
            <a:r>
              <a:rPr lang="en-US" dirty="0"/>
              <a:t>Need to verify peak vs channel (MAC) data rates for 802.15.4 and 802.22 columns  </a:t>
            </a:r>
          </a:p>
          <a:p>
            <a:pPr lvl="1"/>
            <a:r>
              <a:rPr lang="en-US" dirty="0"/>
              <a:t>Clint P,  Apurva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SEPA/SGIP update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currently</a:t>
            </a:r>
          </a:p>
          <a:p>
            <a:pPr lvl="1"/>
            <a:r>
              <a:rPr lang="en-US" dirty="0"/>
              <a:t>Tim Godfrey	EPRI</a:t>
            </a:r>
          </a:p>
          <a:p>
            <a:pPr lvl="1"/>
            <a:r>
              <a:rPr lang="en-US" dirty="0"/>
              <a:t>Ron Cunningham AEP</a:t>
            </a:r>
          </a:p>
          <a:p>
            <a:pPr lvl="1"/>
            <a:r>
              <a:rPr lang="en-US" dirty="0"/>
              <a:t>Doug Gray	TCS</a:t>
            </a:r>
          </a:p>
          <a:p>
            <a:pPr lvl="1"/>
            <a:r>
              <a:rPr lang="en-US" dirty="0"/>
              <a:t>Bill Godwin Duke Energy</a:t>
            </a:r>
          </a:p>
          <a:p>
            <a:pPr lvl="1"/>
            <a:r>
              <a:rPr lang="en-US" dirty="0"/>
              <a:t>Matt Gilmore </a:t>
            </a:r>
            <a:r>
              <a:rPr lang="en-US" dirty="0" err="1"/>
              <a:t>Itron</a:t>
            </a:r>
            <a:endParaRPr lang="en-US" dirty="0"/>
          </a:p>
          <a:p>
            <a:pPr lvl="1"/>
            <a:r>
              <a:rPr lang="en-US" dirty="0"/>
              <a:t>Nada Golmie NIST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29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76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540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688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US" dirty="0"/>
              <a:t>March 2017</a:t>
            </a:r>
            <a:br>
              <a:rPr lang="en-US" dirty="0"/>
            </a:br>
            <a:r>
              <a:rPr lang="en-US" dirty="0"/>
              <a:t>Discussion on 802.15 IG DEP</a:t>
            </a:r>
          </a:p>
          <a:p>
            <a:pPr lvl="1"/>
            <a:r>
              <a:rPr lang="en-US" dirty="0"/>
              <a:t>Explore collaboration with 802.3</a:t>
            </a:r>
          </a:p>
          <a:p>
            <a:pPr lvl="1"/>
            <a:r>
              <a:rPr lang="en-US" dirty="0"/>
              <a:t>Explore collaboration with 802.11</a:t>
            </a:r>
          </a:p>
          <a:p>
            <a:pPr lvl="1"/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0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>
                <a:solidFill>
                  <a:schemeClr val="bg1">
                    <a:lumMod val="85000"/>
                  </a:schemeClr>
                </a:solidFill>
              </a:rPr>
              <a:t>802.24.2	IoT TG			Chris </a:t>
            </a:r>
            <a:r>
              <a:rPr lang="en-US" altLang="en-US" dirty="0" err="1">
                <a:solidFill>
                  <a:schemeClr val="bg1">
                    <a:lumMod val="85000"/>
                  </a:schemeClr>
                </a:solidFill>
              </a:rPr>
              <a:t>DiMinico</a:t>
            </a:r>
            <a:endParaRPr lang="en-US" altLang="en-US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24-17-0011-00-0000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838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Smart Grid TG</a:t>
            </a:r>
            <a:br>
              <a:rPr lang="en-US" dirty="0"/>
            </a:br>
            <a:r>
              <a:rPr lang="en-US" dirty="0"/>
              <a:t>TSN Working Session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automation, and now entering automotive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94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Version after March 2017 is 802.24-17-0006r1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45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IEC TC 57 Collaboration</a:t>
            </a:r>
          </a:p>
          <a:p>
            <a:r>
              <a:rPr lang="en-US" dirty="0"/>
              <a:t>TSN specified in 61850 through IEC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 Foundation, ODBA are adopting TSN (and also use 61850)</a:t>
            </a:r>
          </a:p>
          <a:p>
            <a:pPr lvl="1"/>
            <a:r>
              <a:rPr lang="en-US" dirty="0"/>
              <a:t>IEC TC57 is developing profiles for use of TSN. </a:t>
            </a:r>
          </a:p>
          <a:p>
            <a:pPr lvl="2"/>
            <a:r>
              <a:rPr lang="en-US" dirty="0"/>
              <a:t>Profiles for application domains.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181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Notify 802.1 of draft update</a:t>
            </a:r>
          </a:p>
          <a:p>
            <a:endParaRPr lang="en-US" dirty="0"/>
          </a:p>
          <a:p>
            <a:r>
              <a:rPr lang="en-US" dirty="0"/>
              <a:t>Schedule teleconference with 802.1 participants before July meeting</a:t>
            </a:r>
          </a:p>
          <a:p>
            <a:pPr lvl="1"/>
            <a:r>
              <a:rPr lang="en-US" dirty="0"/>
              <a:t>Mid June – to be announced on 802.24 reflector</a:t>
            </a:r>
          </a:p>
          <a:p>
            <a:endParaRPr lang="en-US" dirty="0"/>
          </a:p>
          <a:p>
            <a:r>
              <a:rPr lang="en-US" dirty="0"/>
              <a:t>Continue call for contributions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096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Version after May 2017 is 802.24-17-0006r2</a:t>
            </a:r>
          </a:p>
          <a:p>
            <a:r>
              <a:rPr lang="en-US" dirty="0"/>
              <a:t>Upload to mentor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91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Action to take up in July – propose a draft process for white paper publishing, and get agreement from IEEE </a:t>
            </a:r>
          </a:p>
          <a:p>
            <a:pPr lvl="1"/>
            <a:r>
              <a:rPr lang="en-US" dirty="0"/>
              <a:t>Wireless Matrix: Get channel data rate numbers for 802.15.4 and 802.22</a:t>
            </a:r>
          </a:p>
          <a:p>
            <a:pPr lvl="1"/>
            <a:r>
              <a:rPr lang="en-US" dirty="0"/>
              <a:t>Schedule TSN teleconference with 802.1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- 24-17-0011-00-0000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55512"/>
              </p:ext>
            </p:extLst>
          </p:nvPr>
        </p:nvGraphicFramePr>
        <p:xfrm>
          <a:off x="304801" y="1454150"/>
          <a:ext cx="8458199" cy="4641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94">
                  <a:extLst>
                    <a:ext uri="{9D8B030D-6E8A-4147-A177-3AD203B41FA5}">
                      <a16:colId xmlns:a16="http://schemas.microsoft.com/office/drawing/2014/main" val="2751739212"/>
                    </a:ext>
                  </a:extLst>
                </a:gridCol>
                <a:gridCol w="5839070">
                  <a:extLst>
                    <a:ext uri="{9D8B030D-6E8A-4147-A177-3AD203B41FA5}">
                      <a16:colId xmlns:a16="http://schemas.microsoft.com/office/drawing/2014/main" val="3053905008"/>
                    </a:ext>
                  </a:extLst>
                </a:gridCol>
                <a:gridCol w="951938">
                  <a:extLst>
                    <a:ext uri="{9D8B030D-6E8A-4147-A177-3AD203B41FA5}">
                      <a16:colId xmlns:a16="http://schemas.microsoft.com/office/drawing/2014/main" val="1103449953"/>
                    </a:ext>
                  </a:extLst>
                </a:gridCol>
                <a:gridCol w="444757">
                  <a:extLst>
                    <a:ext uri="{9D8B030D-6E8A-4147-A177-3AD203B41FA5}">
                      <a16:colId xmlns:a16="http://schemas.microsoft.com/office/drawing/2014/main" val="158612537"/>
                    </a:ext>
                  </a:extLst>
                </a:gridCol>
                <a:gridCol w="676240">
                  <a:extLst>
                    <a:ext uri="{9D8B030D-6E8A-4147-A177-3AD203B41FA5}">
                      <a16:colId xmlns:a16="http://schemas.microsoft.com/office/drawing/2014/main" val="2761198773"/>
                    </a:ext>
                  </a:extLst>
                </a:gridCol>
              </a:tblGrid>
              <a:tr h="4018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802.24 Agenda - May 2017, Daejeon, Korea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24-17-0011-00-0000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052930227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624603015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64171307"/>
                  </a:ext>
                </a:extLst>
              </a:tr>
              <a:tr h="2049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Monday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794946159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113457757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Review of Agenda / Approval of Agenda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648283168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Approve January TAG minutes  24-17-0009-00-0000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91525814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981865741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Industry Connections Coordination, IEEE Smart Grid Technical Activities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4:20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288920313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802.24.1 Smart Grid Task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860436974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ITU and regulatory items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298115110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Finalizing Wireless Matrix  24-17-0004-04-sgtg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288378455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Future Work Planning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5:05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973228603"/>
                  </a:ext>
                </a:extLst>
              </a:tr>
              <a:tr h="2388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Recess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5:35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465366292"/>
                  </a:ext>
                </a:extLst>
              </a:tr>
              <a:tr h="238890"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140771890"/>
                  </a:ext>
                </a:extLst>
              </a:tr>
              <a:tr h="2049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Tuesday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2909031016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Call to Order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720664468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802.24.1 Smart Grid Task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85045442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Working Session -  TSN White Paper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518832547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 closing - action items, TSN Teleconference plans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5:20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174284635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Adjourn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366614931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04472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Approve March minutes </a:t>
            </a:r>
          </a:p>
          <a:p>
            <a:pPr lvl="1"/>
            <a:r>
              <a:rPr lang="en-US" dirty="0"/>
              <a:t>24-17-0009-00-0000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March:</a:t>
            </a:r>
          </a:p>
          <a:p>
            <a:pPr lvl="1"/>
            <a:r>
              <a:rPr lang="en-US" dirty="0"/>
              <a:t>Wael: Initiate Liaison with Wi-Fi Alliance IoT TG </a:t>
            </a:r>
          </a:p>
          <a:p>
            <a:pPr lvl="1"/>
            <a:r>
              <a:rPr lang="en-US" dirty="0"/>
              <a:t>Tim– plan additional meeting slot for 24.2 in Berlin to discuss the P2413 draft.  </a:t>
            </a:r>
          </a:p>
          <a:p>
            <a:pPr lvl="1"/>
            <a:r>
              <a:rPr lang="en-US" dirty="0"/>
              <a:t>Follow up by email to 24.2 leadership: Invite automotive tutorial team to participate.</a:t>
            </a:r>
          </a:p>
          <a:p>
            <a:pPr lvl="1"/>
            <a:r>
              <a:rPr lang="en-US" dirty="0"/>
              <a:t>Tim: Wireless Matrix: Coordinate with 802.11 to find spectral efficiency details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IEEE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Coordination with Industry Connections: </a:t>
            </a:r>
          </a:p>
          <a:p>
            <a:pPr marL="800100" lvl="2" indent="0">
              <a:buNone/>
            </a:pPr>
            <a:endParaRPr lang="en-US" dirty="0"/>
          </a:p>
          <a:p>
            <a:pPr marL="800100" lvl="2" indent="0">
              <a:buNone/>
            </a:pPr>
            <a:r>
              <a:rPr lang="en-US" dirty="0"/>
              <a:t>Regularly examine (or liaison with) IC Committee to determine if we want to be involved with any existing IC activities. </a:t>
            </a:r>
          </a:p>
          <a:p>
            <a:pPr marL="800100" lvl="2" indent="0">
              <a:buNone/>
            </a:pPr>
            <a:r>
              <a:rPr lang="en-US" dirty="0"/>
              <a:t>Plan of action: Check in by email regularly (before plenary meetings) on status with the IC Committee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IEEE Smart Grid Technical Activities group</a:t>
            </a:r>
          </a:p>
          <a:p>
            <a:pPr marL="457200" lvl="1" indent="0">
              <a:buNone/>
            </a:pPr>
            <a:r>
              <a:rPr lang="en-US" dirty="0"/>
              <a:t>	Establish membership – evaluate whether formal or informal liaison is appropriate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Develop procedure for back end of white papers – coordinate with Jonathan Goldberg</a:t>
            </a:r>
          </a:p>
          <a:p>
            <a:pPr lvl="1"/>
            <a:r>
              <a:rPr lang="en-US" dirty="0"/>
              <a:t>Action to take up in July – propose a draft process, and get agreement from IEEE </a:t>
            </a:r>
          </a:p>
          <a:p>
            <a:endParaRPr lang="en-US" dirty="0"/>
          </a:p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15644</TotalTime>
  <Words>1526</Words>
  <Application>Microsoft Office PowerPoint</Application>
  <PresentationFormat>On-screen Show (4:3)</PresentationFormat>
  <Paragraphs>357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- 24-17-0011-00-0000</vt:lpstr>
      <vt:lpstr>Guidelines for IEEE-SA Meetings</vt:lpstr>
      <vt:lpstr>Administration</vt:lpstr>
      <vt:lpstr>Monday: 802.24 TAG</vt:lpstr>
      <vt:lpstr>Related IEEE activities</vt:lpstr>
      <vt:lpstr>Publicizing White Paper Releases</vt:lpstr>
      <vt:lpstr>Monday 802.24.1</vt:lpstr>
      <vt:lpstr>ITU and Radio Regulatory Items</vt:lpstr>
      <vt:lpstr>Finalize PAP2 Wireless Matrix</vt:lpstr>
      <vt:lpstr>Update Plan</vt:lpstr>
      <vt:lpstr>Notes on Editing</vt:lpstr>
      <vt:lpstr>SEPA/SGIP update WG</vt:lpstr>
      <vt:lpstr>Future Opportunities Tracking</vt:lpstr>
      <vt:lpstr>Future Opportunities Tracking (1)</vt:lpstr>
      <vt:lpstr>Future Opportunities Tracking (2)</vt:lpstr>
      <vt:lpstr>Future Opportunities Tracking (3)</vt:lpstr>
      <vt:lpstr>Future Opportunities Tracking (4)</vt:lpstr>
      <vt:lpstr>Other Future Opportunities</vt:lpstr>
      <vt:lpstr>Tuesday 802.24.2 Smart Grid TG TSN Working Session</vt:lpstr>
      <vt:lpstr>802.24 White paper on TSN</vt:lpstr>
      <vt:lpstr>Outline of TSN white paper</vt:lpstr>
      <vt:lpstr>Plans for TSN white paper</vt:lpstr>
      <vt:lpstr>Development</vt:lpstr>
      <vt:lpstr>Outline of TSN white paper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342</cp:revision>
  <cp:lastPrinted>1998-02-10T13:28:06Z</cp:lastPrinted>
  <dcterms:created xsi:type="dcterms:W3CDTF">2015-05-13T21:49:41Z</dcterms:created>
  <dcterms:modified xsi:type="dcterms:W3CDTF">2017-05-09T07:58:41Z</dcterms:modified>
</cp:coreProperties>
</file>