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28"/>
  </p:notesMasterIdLst>
  <p:handoutMasterIdLst>
    <p:handoutMasterId r:id="rId29"/>
  </p:handoutMasterIdLst>
  <p:sldIdLst>
    <p:sldId id="258" r:id="rId3"/>
    <p:sldId id="350" r:id="rId4"/>
    <p:sldId id="285" r:id="rId5"/>
    <p:sldId id="314" r:id="rId6"/>
    <p:sldId id="259" r:id="rId7"/>
    <p:sldId id="270" r:id="rId8"/>
    <p:sldId id="383" r:id="rId9"/>
    <p:sldId id="362" r:id="rId10"/>
    <p:sldId id="325" r:id="rId11"/>
    <p:sldId id="283" r:id="rId12"/>
    <p:sldId id="342" r:id="rId13"/>
    <p:sldId id="343" r:id="rId14"/>
    <p:sldId id="375" r:id="rId15"/>
    <p:sldId id="384" r:id="rId16"/>
    <p:sldId id="386" r:id="rId17"/>
    <p:sldId id="387" r:id="rId18"/>
    <p:sldId id="388" r:id="rId19"/>
    <p:sldId id="389" r:id="rId20"/>
    <p:sldId id="390" r:id="rId21"/>
    <p:sldId id="352" r:id="rId22"/>
    <p:sldId id="369" r:id="rId23"/>
    <p:sldId id="376" r:id="rId24"/>
    <p:sldId id="374" r:id="rId25"/>
    <p:sldId id="377" r:id="rId26"/>
    <p:sldId id="391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94" autoAdjust="0"/>
    <p:restoredTop sz="94099" autoAdjust="0"/>
  </p:normalViewPr>
  <p:slideViewPr>
    <p:cSldViewPr>
      <p:cViewPr varScale="1">
        <p:scale>
          <a:sx n="76" d="100"/>
          <a:sy n="76" d="100"/>
        </p:scale>
        <p:origin x="66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00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802.24-17-00012r0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4-04-sgtg-wireless-characteristics-matrix-update-2017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2017 Meeting</a:t>
            </a:r>
          </a:p>
          <a:p>
            <a:endParaRPr lang="en-US" dirty="0"/>
          </a:p>
          <a:p>
            <a:r>
              <a:rPr lang="en-US" dirty="0"/>
              <a:t>Daejeon, Korea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No regulatory items related to 802.24 currently known.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Finalize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Status:</a:t>
            </a:r>
          </a:p>
          <a:p>
            <a:pPr lvl="1"/>
            <a:r>
              <a:rPr lang="en-US" dirty="0"/>
              <a:t>Latest version </a:t>
            </a:r>
            <a:r>
              <a:rPr lang="en-US" dirty="0">
                <a:hlinkClick r:id="rId2"/>
              </a:rPr>
              <a:t>802.24-17-0004r4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SEPA/SGIP Study Group has been formed for Matrix update</a:t>
            </a:r>
          </a:p>
          <a:p>
            <a:pPr lvl="1"/>
            <a:r>
              <a:rPr lang="en-US" dirty="0"/>
              <a:t>802.24 will provide updated data for 802 standards</a:t>
            </a:r>
          </a:p>
          <a:p>
            <a:pPr lvl="1"/>
            <a:r>
              <a:rPr lang="en-US" dirty="0"/>
              <a:t>Will reach out to other standards’ contributors for any updates</a:t>
            </a:r>
          </a:p>
          <a:p>
            <a:pPr lvl="1"/>
            <a:r>
              <a:rPr lang="en-US" dirty="0"/>
              <a:t>Ultimately, will be forwarded to NIST as an updated addendum to NISTIR 7761 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Owners for updating (in coordination with WGs)</a:t>
            </a:r>
          </a:p>
          <a:p>
            <a:pPr lvl="1"/>
            <a:r>
              <a:rPr lang="en-US" dirty="0"/>
              <a:t>802.16 column</a:t>
            </a:r>
          </a:p>
          <a:p>
            <a:pPr lvl="2"/>
            <a:r>
              <a:rPr lang="en-US" dirty="0"/>
              <a:t>Tim Godfrey, Harry Bims (completed)</a:t>
            </a:r>
          </a:p>
          <a:p>
            <a:pPr lvl="1"/>
            <a:r>
              <a:rPr lang="en-US" dirty="0"/>
              <a:t>802.11ah</a:t>
            </a:r>
          </a:p>
          <a:p>
            <a:pPr lvl="2"/>
            <a:r>
              <a:rPr lang="en-US" dirty="0" err="1"/>
              <a:t>Yongho</a:t>
            </a:r>
            <a:r>
              <a:rPr lang="en-US" dirty="0"/>
              <a:t> delegated to Alfred </a:t>
            </a:r>
            <a:r>
              <a:rPr lang="en-US" dirty="0" err="1"/>
              <a:t>Asterjadhi</a:t>
            </a:r>
            <a:r>
              <a:rPr lang="en-US" dirty="0"/>
              <a:t>  (completed)</a:t>
            </a:r>
          </a:p>
          <a:p>
            <a:pPr lvl="2"/>
            <a:r>
              <a:rPr lang="en-US" dirty="0"/>
              <a:t>Question identified about spectrum efficiency to be investigated</a:t>
            </a:r>
          </a:p>
          <a:p>
            <a:pPr lvl="3"/>
            <a:r>
              <a:rPr lang="en-US" dirty="0"/>
              <a:t>Osama </a:t>
            </a:r>
          </a:p>
          <a:p>
            <a:pPr lvl="1"/>
            <a:r>
              <a:rPr lang="en-US" dirty="0"/>
              <a:t>802.15.4 column (Ruben Salazar)</a:t>
            </a:r>
          </a:p>
          <a:p>
            <a:pPr lvl="2"/>
            <a:r>
              <a:rPr lang="en-US" dirty="0"/>
              <a:t>Done</a:t>
            </a:r>
          </a:p>
          <a:p>
            <a:pPr lvl="1"/>
            <a:r>
              <a:rPr lang="en-US" dirty="0"/>
              <a:t>802.22 – </a:t>
            </a:r>
          </a:p>
          <a:p>
            <a:pPr lvl="2"/>
            <a:r>
              <a:rPr lang="en-US" dirty="0"/>
              <a:t>Column received from Apurva incorporated into 24-17-0004r2</a:t>
            </a:r>
          </a:p>
          <a:p>
            <a:pPr lvl="2"/>
            <a:r>
              <a:rPr lang="en-US" dirty="0"/>
              <a:t>Completed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Y23: Need to determine spectral efficiency and formula</a:t>
            </a:r>
          </a:p>
          <a:p>
            <a:pPr lvl="1"/>
            <a:r>
              <a:rPr lang="en-US" dirty="0"/>
              <a:t>Assigned to Osama </a:t>
            </a:r>
            <a:r>
              <a:rPr lang="en-US" dirty="0" err="1"/>
              <a:t>Aboul</a:t>
            </a:r>
            <a:r>
              <a:rPr lang="en-US" dirty="0"/>
              <a:t> </a:t>
            </a:r>
            <a:r>
              <a:rPr lang="en-US" dirty="0" err="1"/>
              <a:t>Magd</a:t>
            </a:r>
            <a:r>
              <a:rPr lang="en-US" dirty="0"/>
              <a:t> in 802.11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0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SEPA/SGIP update WG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Membership currently</a:t>
            </a:r>
          </a:p>
          <a:p>
            <a:pPr lvl="1"/>
            <a:r>
              <a:rPr lang="en-US" dirty="0"/>
              <a:t>Tim Godfrey	EPRI</a:t>
            </a:r>
          </a:p>
          <a:p>
            <a:pPr lvl="1"/>
            <a:r>
              <a:rPr lang="en-US" dirty="0"/>
              <a:t>Ron Cunningham AEP</a:t>
            </a:r>
          </a:p>
          <a:p>
            <a:pPr lvl="1"/>
            <a:r>
              <a:rPr lang="en-US" dirty="0"/>
              <a:t>Doug Gray	TCS</a:t>
            </a:r>
          </a:p>
          <a:p>
            <a:pPr lvl="1"/>
            <a:r>
              <a:rPr lang="en-US" dirty="0"/>
              <a:t>Bill Godwin Duke Energy</a:t>
            </a:r>
          </a:p>
          <a:p>
            <a:pPr lvl="1"/>
            <a:r>
              <a:rPr lang="en-US" dirty="0"/>
              <a:t>Matt Gilmore </a:t>
            </a:r>
            <a:r>
              <a:rPr lang="en-US" dirty="0" err="1"/>
              <a:t>Itron</a:t>
            </a:r>
            <a:endParaRPr lang="en-US" dirty="0"/>
          </a:p>
          <a:p>
            <a:pPr lvl="1"/>
            <a:r>
              <a:rPr lang="en-US" dirty="0"/>
              <a:t>Nada Golmie NIST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129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540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2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688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(4)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en-US" dirty="0"/>
              <a:t>March 2017</a:t>
            </a:r>
            <a:br>
              <a:rPr lang="en-US" dirty="0"/>
            </a:br>
            <a:r>
              <a:rPr lang="en-US" dirty="0"/>
              <a:t>Discussion on 802.15 IG DEP</a:t>
            </a:r>
          </a:p>
          <a:p>
            <a:pPr lvl="1"/>
            <a:r>
              <a:rPr lang="en-US" dirty="0"/>
              <a:t>Explore collaboration with 802.3</a:t>
            </a:r>
          </a:p>
          <a:p>
            <a:pPr lvl="1"/>
            <a:r>
              <a:rPr lang="en-US" dirty="0"/>
              <a:t>Explore collaboration with 802.11</a:t>
            </a:r>
          </a:p>
          <a:p>
            <a:pPr lvl="1"/>
            <a:r>
              <a:rPr lang="en-US" dirty="0"/>
              <a:t>Consider Licensed spectrum.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01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the LPWAN IG in 802.15 to see where it goes (and links to IETF)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83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>
                <a:solidFill>
                  <a:schemeClr val="bg1">
                    <a:lumMod val="85000"/>
                  </a:schemeClr>
                </a:solidFill>
              </a:rPr>
              <a:t>802.24.2	IoT TG			Chris </a:t>
            </a:r>
            <a:r>
              <a:rPr lang="en-US" altLang="en-US" dirty="0" err="1">
                <a:solidFill>
                  <a:schemeClr val="bg1">
                    <a:lumMod val="85000"/>
                  </a:schemeClr>
                </a:solidFill>
              </a:rPr>
              <a:t>DiMinico</a:t>
            </a:r>
            <a:endParaRPr lang="en-US" altLang="en-US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24-17-0001-00-0000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</a:t>
            </a:r>
          </a:p>
          <a:p>
            <a:pPr lvl="1"/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11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Smart Grid TG</a:t>
            </a:r>
            <a:br>
              <a:rPr lang="en-US" dirty="0"/>
            </a:br>
            <a:r>
              <a:rPr lang="en-US" dirty="0"/>
              <a:t>TSN Working Session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White paper on TSN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Ethernet operation to provide time bounded or deterministic services.</a:t>
            </a:r>
          </a:p>
          <a:p>
            <a:endParaRPr lang="en-US" dirty="0"/>
          </a:p>
          <a:p>
            <a:r>
              <a:rPr lang="en-US" dirty="0"/>
              <a:t>How can this be applied in utility applications?</a:t>
            </a:r>
          </a:p>
          <a:p>
            <a:pPr lvl="1"/>
            <a:r>
              <a:rPr lang="en-US" dirty="0"/>
              <a:t>Substation networks</a:t>
            </a:r>
          </a:p>
          <a:p>
            <a:pPr lvl="1"/>
            <a:r>
              <a:rPr lang="en-US" dirty="0"/>
              <a:t>Interconnection between LAN and WAN</a:t>
            </a:r>
          </a:p>
          <a:p>
            <a:endParaRPr lang="en-US" dirty="0"/>
          </a:p>
          <a:p>
            <a:r>
              <a:rPr lang="en-US" dirty="0"/>
              <a:t>The requirement comes from specific applications:</a:t>
            </a:r>
          </a:p>
          <a:p>
            <a:pPr lvl="1"/>
            <a:r>
              <a:rPr lang="en-US" dirty="0"/>
              <a:t>Starting point was Audio/Video, and industrial automation, and now entering automotive</a:t>
            </a:r>
          </a:p>
          <a:p>
            <a:pPr lvl="1"/>
            <a:r>
              <a:rPr lang="en-US" dirty="0"/>
              <a:t>Now the TSN capability is application agnostic</a:t>
            </a:r>
          </a:p>
          <a:p>
            <a:pPr lvl="1"/>
            <a:r>
              <a:rPr lang="en-US" dirty="0"/>
              <a:t>Automotive is an emerging application – replace CAN, </a:t>
            </a:r>
            <a:r>
              <a:rPr lang="en-US" dirty="0" err="1"/>
              <a:t>Flexray</a:t>
            </a:r>
            <a:r>
              <a:rPr lang="en-US" dirty="0"/>
              <a:t>, etc.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 is also ring topology for redundancy</a:t>
            </a:r>
          </a:p>
          <a:p>
            <a:pPr lvl="1"/>
            <a:endParaRPr lang="en-US" dirty="0"/>
          </a:p>
          <a:p>
            <a:r>
              <a:rPr lang="en-US" dirty="0"/>
              <a:t>Questions:</a:t>
            </a:r>
          </a:p>
          <a:p>
            <a:pPr lvl="1"/>
            <a:r>
              <a:rPr lang="en-US" dirty="0"/>
              <a:t>Is utility protection application considered for TSN? </a:t>
            </a:r>
          </a:p>
          <a:p>
            <a:pPr lvl="1"/>
            <a:r>
              <a:rPr lang="en-US" dirty="0"/>
              <a:t>Today there is some use of proprietary real-time Ethernet variants. </a:t>
            </a:r>
          </a:p>
          <a:p>
            <a:pPr lvl="1"/>
            <a:r>
              <a:rPr lang="en-US" dirty="0"/>
              <a:t>GOOSE protocols</a:t>
            </a:r>
          </a:p>
          <a:p>
            <a:pPr lvl="1"/>
            <a:r>
              <a:rPr lang="en-US" dirty="0" err="1"/>
              <a:t>Synchrophasor</a:t>
            </a:r>
            <a:r>
              <a:rPr lang="en-US" dirty="0"/>
              <a:t> applications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94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Outline of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543877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Version after March 2017 is 802.24-17-0006r1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045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IEC TC 57 Collaboration</a:t>
            </a:r>
          </a:p>
          <a:p>
            <a:r>
              <a:rPr lang="en-US" dirty="0"/>
              <a:t>TSN specified in 61850 through IEC</a:t>
            </a:r>
          </a:p>
          <a:p>
            <a:pPr lvl="1"/>
            <a:r>
              <a:rPr lang="en-US" dirty="0"/>
              <a:t>IPV6 is also being adopted into 61850</a:t>
            </a:r>
          </a:p>
          <a:p>
            <a:pPr lvl="1"/>
            <a:r>
              <a:rPr lang="en-US" dirty="0"/>
              <a:t>OPC Foundation, ODBA are adopting TSN (and also use 61850)</a:t>
            </a:r>
          </a:p>
          <a:p>
            <a:pPr lvl="1"/>
            <a:r>
              <a:rPr lang="en-US" dirty="0"/>
              <a:t>IEC TC57 is developing profiles for use of TSN. </a:t>
            </a:r>
          </a:p>
          <a:p>
            <a:pPr lvl="2"/>
            <a:r>
              <a:rPr lang="en-US" dirty="0"/>
              <a:t>Profiles for application domains.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181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/>
          </a:bodyPr>
          <a:lstStyle/>
          <a:p>
            <a:r>
              <a:rPr lang="en-US" dirty="0"/>
              <a:t>Notify 802.1 of draft update</a:t>
            </a:r>
          </a:p>
          <a:p>
            <a:endParaRPr lang="en-US" dirty="0"/>
          </a:p>
          <a:p>
            <a:r>
              <a:rPr lang="en-US" dirty="0"/>
              <a:t>Schedule teleconference with 802.1 participants before July meeting</a:t>
            </a:r>
          </a:p>
          <a:p>
            <a:endParaRPr lang="en-US" dirty="0"/>
          </a:p>
          <a:p>
            <a:r>
              <a:rPr lang="en-US" dirty="0"/>
              <a:t>Continue call for contributions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096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- 24-17-0011-00-0000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55512"/>
              </p:ext>
            </p:extLst>
          </p:nvPr>
        </p:nvGraphicFramePr>
        <p:xfrm>
          <a:off x="304801" y="1454150"/>
          <a:ext cx="8458199" cy="4641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194">
                  <a:extLst>
                    <a:ext uri="{9D8B030D-6E8A-4147-A177-3AD203B41FA5}">
                      <a16:colId xmlns:a16="http://schemas.microsoft.com/office/drawing/2014/main" val="2751739212"/>
                    </a:ext>
                  </a:extLst>
                </a:gridCol>
                <a:gridCol w="5839070">
                  <a:extLst>
                    <a:ext uri="{9D8B030D-6E8A-4147-A177-3AD203B41FA5}">
                      <a16:colId xmlns:a16="http://schemas.microsoft.com/office/drawing/2014/main" val="3053905008"/>
                    </a:ext>
                  </a:extLst>
                </a:gridCol>
                <a:gridCol w="951938">
                  <a:extLst>
                    <a:ext uri="{9D8B030D-6E8A-4147-A177-3AD203B41FA5}">
                      <a16:colId xmlns:a16="http://schemas.microsoft.com/office/drawing/2014/main" val="1103449953"/>
                    </a:ext>
                  </a:extLst>
                </a:gridCol>
                <a:gridCol w="444757">
                  <a:extLst>
                    <a:ext uri="{9D8B030D-6E8A-4147-A177-3AD203B41FA5}">
                      <a16:colId xmlns:a16="http://schemas.microsoft.com/office/drawing/2014/main" val="158612537"/>
                    </a:ext>
                  </a:extLst>
                </a:gridCol>
                <a:gridCol w="676240">
                  <a:extLst>
                    <a:ext uri="{9D8B030D-6E8A-4147-A177-3AD203B41FA5}">
                      <a16:colId xmlns:a16="http://schemas.microsoft.com/office/drawing/2014/main" val="2761198773"/>
                    </a:ext>
                  </a:extLst>
                </a:gridCol>
              </a:tblGrid>
              <a:tr h="40184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802.24 Agenda - May 2017, Daejeon, Korea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24-17-0011-00-0000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3052930227"/>
                  </a:ext>
                </a:extLst>
              </a:tr>
              <a:tr h="191112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624603015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64171307"/>
                  </a:ext>
                </a:extLst>
              </a:tr>
              <a:tr h="2049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Monday PM2 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794946159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3113457757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Review of Agenda / Approval of Agenda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648283168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Approve January TAG minutes  24-17-0009-00-0000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4:10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491525814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4:15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981865741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Industry Connections Coordination, IEEE Smart Grid Technical Activities group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4:20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3288920313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802.24.1 Smart Grid Task Group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860436974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ITU and regulatory items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298115110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Finalizing Wireless Matrix  24-17-0004-04-sgtg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4:35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4288378455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Future Work Planning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5:05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973228603"/>
                  </a:ext>
                </a:extLst>
              </a:tr>
              <a:tr h="2388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1.10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Recess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5:35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465366292"/>
                  </a:ext>
                </a:extLst>
              </a:tr>
              <a:tr h="238890">
                <a:tc>
                  <a:txBody>
                    <a:bodyPr/>
                    <a:lstStyle/>
                    <a:p>
                      <a:pPr algn="ctr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140771890"/>
                  </a:ext>
                </a:extLst>
              </a:tr>
              <a:tr h="2049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Tuesday PM2 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2909031016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Call to Order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720664468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802.24.1 Smart Grid Task Group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85045442"/>
                  </a:ext>
                </a:extLst>
              </a:tr>
              <a:tr h="199075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Working Session -  TSN White Paper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4:00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518832547"/>
                  </a:ext>
                </a:extLst>
              </a:tr>
              <a:tr h="1911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802.24 closing - action items, TSN Teleconference plans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5:20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1174284635"/>
                  </a:ext>
                </a:extLst>
              </a:tr>
              <a:tr h="191112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u="none" strike="noStrike">
                          <a:effectLst/>
                        </a:rPr>
                        <a:t>2.5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Adjourn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Godfrey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5:30 PM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3366614931"/>
                  </a:ext>
                </a:extLst>
              </a:tr>
              <a:tr h="191112"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78" marR="6778" marT="6778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6778" marR="6778" marT="6778" marB="0" anchor="b"/>
                </a:tc>
                <a:extLst>
                  <a:ext uri="{0D108BD9-81ED-4DB2-BD59-A6C34878D82A}">
                    <a16:rowId xmlns:a16="http://schemas.microsoft.com/office/drawing/2014/main" val="4044721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Approve March minutes </a:t>
            </a:r>
          </a:p>
          <a:p>
            <a:pPr lvl="1"/>
            <a:r>
              <a:rPr lang="en-US" dirty="0"/>
              <a:t>24-17-0009-00-0000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from March:</a:t>
            </a:r>
          </a:p>
          <a:p>
            <a:pPr lvl="1"/>
            <a:r>
              <a:rPr lang="en-US" dirty="0"/>
              <a:t>Wael: Initiate Liaison with Wi-Fi Alliance IoT TG </a:t>
            </a:r>
          </a:p>
          <a:p>
            <a:pPr lvl="1"/>
            <a:r>
              <a:rPr lang="en-US" dirty="0"/>
              <a:t>Tim– plan additional meeting slot for 24.2 in Berlin to discuss the P2413 draft.  Invite automotive tutorial team to participate.</a:t>
            </a:r>
          </a:p>
          <a:p>
            <a:pPr lvl="1"/>
            <a:r>
              <a:rPr lang="en-US" dirty="0"/>
              <a:t>Tim: Wireless Matrix: Coordinate with 802.11 to find spectral efficiency details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IEEE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68329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/>
              <a:t>Coordination with Industry Connections: </a:t>
            </a:r>
          </a:p>
          <a:p>
            <a:pPr marL="800100" lvl="2" indent="0">
              <a:buNone/>
            </a:pPr>
            <a:endParaRPr lang="en-US" dirty="0"/>
          </a:p>
          <a:p>
            <a:pPr marL="800100" lvl="2" indent="0">
              <a:buNone/>
            </a:pPr>
            <a:r>
              <a:rPr lang="en-US" dirty="0"/>
              <a:t>Regularly examine (or liaison with) IC Committee to determine if we want to be involved with any existing IC activities.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IEEE Smart Grid Technical Activities group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Publicizing White Paper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Develop procedure for back end of white papers – coordinate with Jonathan Goldberg</a:t>
            </a:r>
          </a:p>
          <a:p>
            <a:endParaRPr lang="en-US" dirty="0"/>
          </a:p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Standards association newsletter</a:t>
            </a:r>
          </a:p>
          <a:p>
            <a:pPr lvl="1"/>
            <a:r>
              <a:rPr lang="en-US" dirty="0"/>
              <a:t>External press releases</a:t>
            </a:r>
          </a:p>
          <a:p>
            <a:pPr lvl="1"/>
            <a:r>
              <a:rPr lang="en-US" dirty="0"/>
              <a:t>Emulate what 802.1, 802.3 are doing</a:t>
            </a:r>
          </a:p>
          <a:p>
            <a:pPr lvl="1"/>
            <a:r>
              <a:rPr lang="en-US" dirty="0"/>
              <a:t>External publications, conferences,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Liaison reports to WGs</a:t>
            </a:r>
          </a:p>
          <a:p>
            <a:pPr lvl="1"/>
            <a:r>
              <a:rPr lang="en-US" dirty="0"/>
              <a:t>Include relevant details from external liaisons</a:t>
            </a:r>
          </a:p>
          <a:p>
            <a:pPr lvl="1"/>
            <a:r>
              <a:rPr lang="en-US" dirty="0"/>
              <a:t>Expand liaisons to 802.1 and 802.3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13977</TotalTime>
  <Words>1356</Words>
  <Application>Microsoft Office PowerPoint</Application>
  <PresentationFormat>On-screen Show (4:3)</PresentationFormat>
  <Paragraphs>333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- 24-17-0011-00-0000</vt:lpstr>
      <vt:lpstr>Guidelines for IEEE-SA Meetings</vt:lpstr>
      <vt:lpstr>Administration</vt:lpstr>
      <vt:lpstr>Monday: 802.24 TAG</vt:lpstr>
      <vt:lpstr>Related IEEE activities</vt:lpstr>
      <vt:lpstr>Publicizing White Paper Releases</vt:lpstr>
      <vt:lpstr>Monday 802.24.1</vt:lpstr>
      <vt:lpstr>ITU and Radio Regulatory Items</vt:lpstr>
      <vt:lpstr>Finalize PAP2 Wireless Matrix</vt:lpstr>
      <vt:lpstr>Update Plan</vt:lpstr>
      <vt:lpstr>Notes on Editing</vt:lpstr>
      <vt:lpstr>SEPA/SGIP update WG</vt:lpstr>
      <vt:lpstr>Future Opportunities Tracking (1)</vt:lpstr>
      <vt:lpstr>Future Opportunities Tracking (2)</vt:lpstr>
      <vt:lpstr>Future Opportunities Tracking (3)</vt:lpstr>
      <vt:lpstr>Future Opportunities Tracking (4)</vt:lpstr>
      <vt:lpstr>Other Future Opportunities</vt:lpstr>
      <vt:lpstr>Tuesday 802.24.2 Smart Grid TG TSN Working Session</vt:lpstr>
      <vt:lpstr>802.24 White paper on TSN</vt:lpstr>
      <vt:lpstr>Outline of TSN white paper</vt:lpstr>
      <vt:lpstr>Plans for TSN white paper</vt:lpstr>
      <vt:lpstr>Development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329</cp:revision>
  <cp:lastPrinted>1998-02-10T13:28:06Z</cp:lastPrinted>
  <dcterms:created xsi:type="dcterms:W3CDTF">2015-05-13T21:49:41Z</dcterms:created>
  <dcterms:modified xsi:type="dcterms:W3CDTF">2017-05-07T06:40:58Z</dcterms:modified>
</cp:coreProperties>
</file>