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70" r:id="rId2"/>
  </p:sldMasterIdLst>
  <p:notesMasterIdLst>
    <p:notesMasterId r:id="rId34"/>
  </p:notesMasterIdLst>
  <p:handoutMasterIdLst>
    <p:handoutMasterId r:id="rId35"/>
  </p:handoutMasterIdLst>
  <p:sldIdLst>
    <p:sldId id="258" r:id="rId3"/>
    <p:sldId id="350" r:id="rId4"/>
    <p:sldId id="285" r:id="rId5"/>
    <p:sldId id="314" r:id="rId6"/>
    <p:sldId id="259" r:id="rId7"/>
    <p:sldId id="270" r:id="rId8"/>
    <p:sldId id="381" r:id="rId9"/>
    <p:sldId id="382" r:id="rId10"/>
    <p:sldId id="383" r:id="rId11"/>
    <p:sldId id="362" r:id="rId12"/>
    <p:sldId id="325" r:id="rId13"/>
    <p:sldId id="283" r:id="rId14"/>
    <p:sldId id="342" r:id="rId15"/>
    <p:sldId id="343" r:id="rId16"/>
    <p:sldId id="375" r:id="rId17"/>
    <p:sldId id="352" r:id="rId18"/>
    <p:sldId id="378" r:id="rId19"/>
    <p:sldId id="379" r:id="rId20"/>
    <p:sldId id="380" r:id="rId21"/>
    <p:sldId id="357" r:id="rId22"/>
    <p:sldId id="361" r:id="rId23"/>
    <p:sldId id="369" r:id="rId24"/>
    <p:sldId id="374" r:id="rId25"/>
    <p:sldId id="376" r:id="rId26"/>
    <p:sldId id="377" r:id="rId27"/>
    <p:sldId id="363" r:id="rId28"/>
    <p:sldId id="365" r:id="rId29"/>
    <p:sldId id="336" r:id="rId30"/>
    <p:sldId id="322" r:id="rId31"/>
    <p:sldId id="309" r:id="rId32"/>
    <p:sldId id="348" r:id="rId3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37" autoAdjust="0"/>
    <p:restoredTop sz="94099" autoAdjust="0"/>
  </p:normalViewPr>
  <p:slideViewPr>
    <p:cSldViewPr>
      <p:cViewPr varScale="1">
        <p:scale>
          <a:sx n="83" d="100"/>
          <a:sy n="83" d="100"/>
        </p:scale>
        <p:origin x="116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869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802.15-&lt;doc#&gt;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230981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/>
            </a:lvl1pPr>
          </a:lstStyle>
          <a:p>
            <a:r>
              <a:rPr lang="en-US" altLang="en-US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/>
            </a:lvl1pPr>
          </a:lstStyle>
          <a:p>
            <a:r>
              <a:rPr lang="en-US" altLang="en-US"/>
              <a:t>Page </a:t>
            </a:r>
            <a:fld id="{F05CCD38-E3BA-4351-86DA-0A746BC4558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3912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27368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en-US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Page </a:t>
            </a:r>
            <a:fld id="{F9031878-2613-4CF8-8C8B-1C8D0CA1FB2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22071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CEDB8187-817F-4946-82F7-CCFC76068F71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00079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309E9A2-F2CB-48A9-8D52-A61A8A2E8934}" type="slidenum">
              <a:rPr lang="en-US" altLang="en-US" sz="1300" smtClean="0">
                <a:solidFill>
                  <a:srgbClr val="000000"/>
                </a:solidFill>
              </a:rPr>
              <a:pPr/>
              <a:t>4</a:t>
            </a:fld>
            <a:endParaRPr lang="en-US" altLang="en-US" sz="1300">
              <a:solidFill>
                <a:srgbClr val="000000"/>
              </a:solidFill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4608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69219CD-136A-40C3-85E0-D9FA436669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6939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</a:p>
        </p:txBody>
      </p:sp>
    </p:spTree>
    <p:extLst>
      <p:ext uri="{BB962C8B-B14F-4D97-AF65-F5344CB8AC3E}">
        <p14:creationId xmlns:p14="http://schemas.microsoft.com/office/powerpoint/2010/main" val="2976317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6" charset="0"/>
              </a:defRPr>
            </a:lvl1pPr>
          </a:lstStyle>
          <a:p>
            <a:pPr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53614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39312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76834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6" charset="0"/>
              </a:defRPr>
            </a:lvl1pPr>
          </a:lstStyle>
          <a:p>
            <a:pPr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5333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026294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39271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672673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360907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8529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2793805-6678-4F90-9549-7863581D22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71529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2250" y="381000"/>
            <a:ext cx="196215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73405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08944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42A6F1F-89D0-4C7C-88C0-E46BC40C42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126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43D6F4AB-797C-4E10-8BE8-7E7A0FDF11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6266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FA497F3-03E4-43CE-BA28-C5FC5BC2AE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8099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71B338A4-ED28-4298-8247-49C20A64E3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4944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10F6A3D7-DD84-42AF-989C-56ECD19EC4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6894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D59594-AA2E-416C-8D6D-4EAE56C9B6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0302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725451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/>
              <a:t>Slide </a:t>
            </a:r>
            <a:fld id="{4CFCE8D9-1B5D-49FC-8389-90980ECCA56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267200" y="394156"/>
            <a:ext cx="41910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lvl="4" algn="r"/>
            <a:r>
              <a:rPr lang="en-US" altLang="en-US" sz="1400" b="1" dirty="0"/>
              <a:t>doc.: IEEE 802.24-17-00008r0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81000"/>
            <a:ext cx="43434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marL="0" lvl="4" algn="l"/>
            <a:r>
              <a:rPr lang="en-US" altLang="en-US" sz="1400" b="1" dirty="0"/>
              <a:t>Mar 2017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Line 8"/>
          <p:cNvSpPr>
            <a:spLocks noChangeShapeType="1"/>
          </p:cNvSpPr>
          <p:nvPr/>
        </p:nvSpPr>
        <p:spPr bwMode="auto">
          <a:xfrm flipV="1">
            <a:off x="533400" y="6477000"/>
            <a:ext cx="6746875" cy="6350"/>
          </a:xfrm>
          <a:prstGeom prst="line">
            <a:avLst/>
          </a:prstGeom>
          <a:noFill/>
          <a:ln w="50800">
            <a:solidFill>
              <a:srgbClr val="2944B7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2400">
              <a:solidFill>
                <a:srgbClr val="000000"/>
              </a:solidFill>
            </a:endParaRPr>
          </a:p>
        </p:txBody>
      </p:sp>
      <p:pic>
        <p:nvPicPr>
          <p:cNvPr id="1029" name="Picture 12" descr="ieeeblu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4113" y="6281738"/>
            <a:ext cx="1066800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19"/>
          <p:cNvSpPr>
            <a:spLocks noChangeArrowheads="1"/>
          </p:cNvSpPr>
          <p:nvPr userDrawn="1"/>
        </p:nvSpPr>
        <p:spPr bwMode="auto">
          <a:xfrm>
            <a:off x="4375150" y="6527800"/>
            <a:ext cx="96678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pPr algn="ctr" eaLnBrk="1" hangingPunct="1">
              <a:defRPr/>
            </a:pPr>
            <a:r>
              <a:rPr lang="en-GB" altLang="en-US" sz="1100">
                <a:solidFill>
                  <a:srgbClr val="000099"/>
                </a:solidFill>
                <a:latin typeface="Arial" charset="0"/>
                <a:cs typeface="Arial" charset="0"/>
              </a:rPr>
              <a:t>25 Mar 2008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124200" y="5867400"/>
            <a:ext cx="2895600" cy="920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338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3200">
          <a:solidFill>
            <a:srgbClr val="00009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800">
          <a:solidFill>
            <a:srgbClr val="000099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400">
          <a:solidFill>
            <a:srgbClr val="000099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17/24-17-0004-01-sgtg-wireless-characteristics-matrix-update-2017.xls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17/24-17-0006-00-sgtg-tsn-utility-applications-white-paper.docx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stds-802-all@listserv.ieee.org" TargetMode="External"/><Relationship Id="rId2" Type="http://schemas.openxmlformats.org/officeDocument/2006/relationships/hyperlink" Target="http://mentor.ieee.org/802.24/document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17/24-17-0005-00-IoTg-source-files-of-2015-36-1.zip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24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omniran/dcn/16/omniran-16-0083-00-5gaa-use-of-industry-connections-in-ieee-802.pptx" TargetMode="External"/><Relationship Id="rId2" Type="http://schemas.openxmlformats.org/officeDocument/2006/relationships/hyperlink" Target="https://standards.ieee.org/about/sasb/iccom/iccom_opsman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altLang="en-US" sz="3600" dirty="0"/>
              <a:t>802.24 Vertical Applications TAG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March 2017 Meeting</a:t>
            </a:r>
          </a:p>
          <a:p>
            <a:endParaRPr lang="en-US" dirty="0"/>
          </a:p>
          <a:p>
            <a:r>
              <a:rPr lang="en-US" dirty="0"/>
              <a:t>Vancouver, BC, Canada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FB77950E-B72B-4A4A-976E-ED1B46E90826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Publicizing White Paper Releases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Press Releases</a:t>
            </a:r>
          </a:p>
          <a:p>
            <a:pPr lvl="1"/>
            <a:r>
              <a:rPr lang="en-US" dirty="0"/>
              <a:t>Standards association newsletter</a:t>
            </a:r>
          </a:p>
          <a:p>
            <a:pPr lvl="1"/>
            <a:r>
              <a:rPr lang="en-US" dirty="0"/>
              <a:t>External press releases</a:t>
            </a:r>
          </a:p>
          <a:p>
            <a:pPr lvl="1"/>
            <a:r>
              <a:rPr lang="en-US" dirty="0"/>
              <a:t>Emulate what 802.1, 802.3 are doing</a:t>
            </a:r>
          </a:p>
          <a:p>
            <a:pPr lvl="1"/>
            <a:r>
              <a:rPr lang="en-US" dirty="0"/>
              <a:t>External publications, conferences, </a:t>
            </a:r>
            <a:r>
              <a:rPr lang="en-US" dirty="0" err="1"/>
              <a:t>etc</a:t>
            </a:r>
            <a:endParaRPr lang="en-US" dirty="0"/>
          </a:p>
          <a:p>
            <a:r>
              <a:rPr lang="en-US" dirty="0"/>
              <a:t>Liaison reports to WGs</a:t>
            </a:r>
          </a:p>
          <a:p>
            <a:pPr lvl="1"/>
            <a:r>
              <a:rPr lang="en-US" dirty="0"/>
              <a:t>Include relevant details from external liaisons</a:t>
            </a:r>
          </a:p>
          <a:p>
            <a:pPr lvl="1"/>
            <a:r>
              <a:rPr lang="en-US" dirty="0"/>
              <a:t>Expand liaisons to 802.1 and 802.3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77314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Monday 802.24.1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sz="4000" dirty="0"/>
              <a:t>Smart Grid TG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77654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ITU and Radio Regulatory Items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267200"/>
          </a:xfrm>
        </p:spPr>
        <p:txBody>
          <a:bodyPr>
            <a:normAutofit/>
          </a:bodyPr>
          <a:lstStyle/>
          <a:p>
            <a:pPr lvl="1"/>
            <a:endParaRPr lang="en-US" dirty="0"/>
          </a:p>
          <a:p>
            <a:r>
              <a:rPr lang="en-US" dirty="0"/>
              <a:t>No regulatory items related to 802.24 currently known.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A42A6F1F-89D0-4C7C-88C0-E46BC40C428C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91319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 of PAP2 Wireless Matrix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1"/>
            <a:ext cx="7772400" cy="4799012"/>
          </a:xfrm>
        </p:spPr>
        <p:txBody>
          <a:bodyPr>
            <a:normAutofit/>
          </a:bodyPr>
          <a:lstStyle/>
          <a:p>
            <a:r>
              <a:rPr lang="en-US" dirty="0"/>
              <a:t>History:</a:t>
            </a:r>
          </a:p>
          <a:p>
            <a:pPr lvl="1"/>
            <a:r>
              <a:rPr lang="en-US" dirty="0"/>
              <a:t>Latest version </a:t>
            </a:r>
            <a:r>
              <a:rPr lang="en-US" dirty="0">
                <a:hlinkClick r:id="rId2"/>
              </a:rPr>
              <a:t>802.24-17-0004r1</a:t>
            </a:r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SGIP Study Group has been formed for Matrix update</a:t>
            </a:r>
          </a:p>
          <a:p>
            <a:pPr lvl="1"/>
            <a:r>
              <a:rPr lang="en-US" dirty="0"/>
              <a:t>802.24 will provide updated data for 802 standards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18253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Owners for updating (in coordination with WGs)</a:t>
            </a:r>
          </a:p>
          <a:p>
            <a:pPr lvl="1"/>
            <a:r>
              <a:rPr lang="en-US" dirty="0"/>
              <a:t>802.16 column</a:t>
            </a:r>
          </a:p>
          <a:p>
            <a:pPr lvl="2"/>
            <a:r>
              <a:rPr lang="en-US" dirty="0"/>
              <a:t>Tim Godfrey, Harry Bims.  </a:t>
            </a:r>
          </a:p>
          <a:p>
            <a:pPr lvl="3"/>
            <a:r>
              <a:rPr lang="en-US" dirty="0"/>
              <a:t>Remove 16m (done)</a:t>
            </a:r>
          </a:p>
          <a:p>
            <a:pPr lvl="3"/>
            <a:r>
              <a:rPr lang="en-US" dirty="0"/>
              <a:t>Add 16s (in process)</a:t>
            </a:r>
          </a:p>
          <a:p>
            <a:pPr lvl="1"/>
            <a:r>
              <a:rPr lang="en-US" dirty="0"/>
              <a:t>802.11ah</a:t>
            </a:r>
          </a:p>
          <a:p>
            <a:pPr lvl="2"/>
            <a:r>
              <a:rPr lang="en-US" dirty="0" err="1"/>
              <a:t>Yongho</a:t>
            </a:r>
            <a:r>
              <a:rPr lang="en-US" dirty="0"/>
              <a:t> delegated to Alfred </a:t>
            </a:r>
            <a:r>
              <a:rPr lang="en-US" dirty="0" err="1"/>
              <a:t>Asterjadhi</a:t>
            </a:r>
            <a:endParaRPr lang="en-US" dirty="0"/>
          </a:p>
          <a:p>
            <a:pPr lvl="2"/>
            <a:r>
              <a:rPr lang="en-US" dirty="0"/>
              <a:t>Question identified about spectrum efficiency to be investigated</a:t>
            </a:r>
          </a:p>
          <a:p>
            <a:pPr lvl="1"/>
            <a:r>
              <a:rPr lang="en-US" dirty="0"/>
              <a:t>802.15.4 column (Ruben Salazar)</a:t>
            </a:r>
          </a:p>
          <a:p>
            <a:pPr lvl="2"/>
            <a:r>
              <a:rPr lang="en-US" dirty="0"/>
              <a:t>Done</a:t>
            </a:r>
          </a:p>
          <a:p>
            <a:pPr lvl="1"/>
            <a:r>
              <a:rPr lang="en-US" dirty="0"/>
              <a:t>802.22 – Column received from Apurva incorporated into 24-17-0004r2</a:t>
            </a:r>
          </a:p>
          <a:p>
            <a:endParaRPr lang="en-US" dirty="0"/>
          </a:p>
          <a:p>
            <a:r>
              <a:rPr lang="en-US" dirty="0"/>
              <a:t>Any drafts listed in matrix need to be publically available.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9730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Notes on Editing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Y23: Need to determine spectral efficiency and formula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5704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Tuesday 802.24.2</a:t>
            </a:r>
            <a:br>
              <a:rPr lang="en-US" dirty="0"/>
            </a:br>
            <a:r>
              <a:rPr lang="en-US" dirty="0"/>
              <a:t>IoT TG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36507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Monday: 802.24.2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802.24.2 Liaison Coordinator's Report</a:t>
            </a:r>
          </a:p>
          <a:p>
            <a:pPr lvl="1"/>
            <a:r>
              <a:rPr lang="en-US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Wael</a:t>
            </a:r>
            <a:r>
              <a:rPr lang="en-US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Diab</a:t>
            </a:r>
            <a:endParaRPr lang="en-US" dirty="0">
              <a:effectLst/>
            </a:endParaRPr>
          </a:p>
          <a:p>
            <a:pPr rtl="0" eaLnBrk="1" fontAlgn="base" hangingPunct="1"/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IIC Liaison Report</a:t>
            </a:r>
          </a:p>
          <a:p>
            <a:pPr rtl="0" eaLnBrk="1" fontAlgn="base" hangingPunct="1"/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Any new liaison requests</a:t>
            </a:r>
            <a:endParaRPr lang="en-US" sz="3200" dirty="0">
              <a:effectLst/>
            </a:endParaRP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83008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802.24.2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P2413 Liaison Report</a:t>
            </a:r>
          </a:p>
          <a:p>
            <a:pPr lvl="1"/>
            <a:r>
              <a:rPr lang="en-US" dirty="0"/>
              <a:t>Ludwig </a:t>
            </a:r>
            <a:r>
              <a:rPr lang="en-US" dirty="0" err="1"/>
              <a:t>Winkel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r>
              <a:rPr lang="en-US" dirty="0"/>
              <a:t>Relationship to 24.2 IoT White Paper</a:t>
            </a:r>
          </a:p>
          <a:p>
            <a:pPr lvl="1"/>
            <a:r>
              <a:rPr lang="en-US" dirty="0"/>
              <a:t>Can be use to explain to the 802 community how 802 fits into the overall </a:t>
            </a:r>
            <a:r>
              <a:rPr lang="en-US" dirty="0" err="1"/>
              <a:t>IoT</a:t>
            </a:r>
            <a:r>
              <a:rPr lang="en-US" dirty="0"/>
              <a:t> architecture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11177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802.24.2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Review and plan </a:t>
            </a:r>
            <a:r>
              <a:rPr lang="en-US" dirty="0" err="1"/>
              <a:t>IoT</a:t>
            </a:r>
            <a:r>
              <a:rPr lang="en-US" dirty="0"/>
              <a:t> white paper development</a:t>
            </a:r>
          </a:p>
          <a:p>
            <a:pPr lvl="1"/>
            <a:r>
              <a:rPr lang="en-US" dirty="0"/>
              <a:t>Chris </a:t>
            </a:r>
            <a:r>
              <a:rPr lang="en-US" dirty="0" err="1"/>
              <a:t>DiMinico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Discussion on IoT White Paper Draft</a:t>
            </a:r>
          </a:p>
          <a:p>
            <a:pPr lvl="1"/>
            <a:r>
              <a:rPr lang="en-US" dirty="0"/>
              <a:t>24-15-36r1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9961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 sz="3200" dirty="0"/>
              <a:t>802.24 Overview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8229600" cy="4191000"/>
          </a:xfrm>
          <a:ln/>
        </p:spPr>
        <p:txBody>
          <a:bodyPr>
            <a:normAutofit fontScale="70000" lnSpcReduction="20000"/>
          </a:bodyPr>
          <a:lstStyle/>
          <a:p>
            <a:r>
              <a:rPr lang="en-US" altLang="en-US" dirty="0"/>
              <a:t>Officers</a:t>
            </a:r>
          </a:p>
          <a:p>
            <a:pPr lvl="1"/>
            <a:r>
              <a:rPr lang="en-US" altLang="en-US" sz="2900" dirty="0"/>
              <a:t>TAG Chair:			Tim Godfrey</a:t>
            </a:r>
          </a:p>
          <a:p>
            <a:pPr lvl="1"/>
            <a:r>
              <a:rPr lang="en-US" altLang="en-US" sz="2900" dirty="0"/>
              <a:t>Secretary &amp; TAG Vice Chair:	Ben Rolfe</a:t>
            </a:r>
          </a:p>
          <a:p>
            <a:r>
              <a:rPr lang="en-US" altLang="en-US" dirty="0"/>
              <a:t>Task Groups</a:t>
            </a:r>
          </a:p>
          <a:p>
            <a:pPr lvl="1"/>
            <a:r>
              <a:rPr lang="en-US" altLang="en-US" dirty="0"/>
              <a:t>802.24.1	Smart Grid TG		Tim Godfrey</a:t>
            </a:r>
          </a:p>
          <a:p>
            <a:pPr lvl="1"/>
            <a:r>
              <a:rPr lang="en-US" altLang="en-US" dirty="0"/>
              <a:t>802.24.2	IoT TG			Chris </a:t>
            </a:r>
            <a:r>
              <a:rPr lang="en-US" altLang="en-US" dirty="0" err="1"/>
              <a:t>DiMinico</a:t>
            </a:r>
            <a:endParaRPr lang="en-US" altLang="en-US" dirty="0"/>
          </a:p>
          <a:p>
            <a:r>
              <a:rPr lang="en-US" altLang="en-US" dirty="0"/>
              <a:t>34 Voting Members</a:t>
            </a:r>
          </a:p>
          <a:p>
            <a:pPr marL="342900" lvl="1" indent="-342900">
              <a:buFontTx/>
              <a:buChar char="•"/>
            </a:pPr>
            <a:r>
              <a:rPr lang="en-US" altLang="en-US" dirty="0"/>
              <a:t>Agenda: 	</a:t>
            </a:r>
            <a:r>
              <a:rPr lang="en-US" dirty="0"/>
              <a:t>24-17-0007-01-0000</a:t>
            </a:r>
            <a:endParaRPr lang="en-US" altLang="en-US" dirty="0"/>
          </a:p>
          <a:p>
            <a:r>
              <a:rPr lang="en-US" altLang="en-US" dirty="0"/>
              <a:t>Meetings for the Week</a:t>
            </a:r>
          </a:p>
          <a:p>
            <a:pPr lvl="1"/>
            <a:r>
              <a:rPr lang="en-US" altLang="en-US" dirty="0"/>
              <a:t>Monday PM2			</a:t>
            </a:r>
          </a:p>
          <a:p>
            <a:pPr lvl="1"/>
            <a:r>
              <a:rPr lang="en-US" altLang="en-US" dirty="0"/>
              <a:t>Tuesday PM2		</a:t>
            </a:r>
          </a:p>
          <a:p>
            <a:pPr lvl="1"/>
            <a:r>
              <a:rPr lang="en-US" altLang="en-US" dirty="0"/>
              <a:t>Wednesday PM2	   (2</a:t>
            </a:r>
            <a:r>
              <a:rPr lang="en-US" altLang="en-US" baseline="30000" dirty="0"/>
              <a:t>nd</a:t>
            </a:r>
            <a:r>
              <a:rPr lang="en-US" altLang="en-US" dirty="0"/>
              <a:t> hour to join with 802.1 TSN)</a:t>
            </a:r>
          </a:p>
          <a:p>
            <a:r>
              <a:rPr lang="en-US" altLang="en-US" dirty="0"/>
              <a:t>Manual attendance tracking for 802.1 &amp; 802.3 members	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/>
              <a:t>Slide </a:t>
            </a:r>
            <a:fld id="{21094F23-5605-4FD6-98C1-874C85FFA791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41161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Wednesday 802.24.1</a:t>
            </a:r>
            <a:br>
              <a:rPr lang="en-US" dirty="0"/>
            </a:br>
            <a:r>
              <a:rPr lang="en-US" dirty="0"/>
              <a:t>Smart Grid TG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61092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Wednesday Items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>
            <a:normAutofit/>
          </a:bodyPr>
          <a:lstStyle/>
          <a:p>
            <a:r>
              <a:rPr lang="en-US" dirty="0"/>
              <a:t>P2030.5 Liaison Update (Bob </a:t>
            </a:r>
            <a:r>
              <a:rPr lang="en-US" dirty="0" err="1"/>
              <a:t>Heile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Sponsor Pool forming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A42A6F1F-89D0-4C7C-88C0-E46BC40C428C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68343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802.24 White paper on TSN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Ethernet operation to provide time bounded or deterministic services.</a:t>
            </a:r>
          </a:p>
          <a:p>
            <a:endParaRPr lang="en-US" dirty="0"/>
          </a:p>
          <a:p>
            <a:r>
              <a:rPr lang="en-US" dirty="0"/>
              <a:t>How can this be applied in utility applications?</a:t>
            </a:r>
          </a:p>
          <a:p>
            <a:pPr lvl="1"/>
            <a:r>
              <a:rPr lang="en-US" dirty="0"/>
              <a:t>Substation networks</a:t>
            </a:r>
          </a:p>
          <a:p>
            <a:pPr lvl="1"/>
            <a:r>
              <a:rPr lang="en-US" dirty="0"/>
              <a:t>Interconnection between LAN and WAN</a:t>
            </a:r>
          </a:p>
          <a:p>
            <a:endParaRPr lang="en-US" dirty="0"/>
          </a:p>
          <a:p>
            <a:r>
              <a:rPr lang="en-US" dirty="0"/>
              <a:t>The requirement comes from specific applications:</a:t>
            </a:r>
          </a:p>
          <a:p>
            <a:pPr lvl="1"/>
            <a:r>
              <a:rPr lang="en-US" dirty="0"/>
              <a:t>Starting point was Audio/Video, and industrial automation, and now entering automotive</a:t>
            </a:r>
          </a:p>
          <a:p>
            <a:pPr lvl="1"/>
            <a:r>
              <a:rPr lang="en-US" dirty="0"/>
              <a:t>Now the TSN capability is application agnostic</a:t>
            </a:r>
          </a:p>
          <a:p>
            <a:pPr lvl="1"/>
            <a:r>
              <a:rPr lang="en-US" dirty="0"/>
              <a:t>Automotive is an emerging application – replace CAN, </a:t>
            </a:r>
            <a:r>
              <a:rPr lang="en-US" dirty="0" err="1"/>
              <a:t>Flexray</a:t>
            </a:r>
            <a:r>
              <a:rPr lang="en-US" dirty="0"/>
              <a:t>, etc. 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There is also ring topology for redundancy</a:t>
            </a:r>
          </a:p>
          <a:p>
            <a:pPr lvl="1"/>
            <a:endParaRPr lang="en-US" dirty="0"/>
          </a:p>
          <a:p>
            <a:r>
              <a:rPr lang="en-US" dirty="0"/>
              <a:t>Questions:</a:t>
            </a:r>
          </a:p>
          <a:p>
            <a:pPr lvl="1"/>
            <a:r>
              <a:rPr lang="en-US" dirty="0"/>
              <a:t>Is utility protection application considered for TSN? </a:t>
            </a:r>
          </a:p>
          <a:p>
            <a:pPr lvl="1"/>
            <a:r>
              <a:rPr lang="en-US" dirty="0"/>
              <a:t>Today there is some use of proprietary real-time Ethernet variants. </a:t>
            </a:r>
          </a:p>
          <a:p>
            <a:pPr lvl="1"/>
            <a:r>
              <a:rPr lang="en-US" dirty="0"/>
              <a:t>GOOSE protocols</a:t>
            </a:r>
          </a:p>
          <a:p>
            <a:pPr lvl="1"/>
            <a:r>
              <a:rPr lang="en-US" dirty="0" err="1"/>
              <a:t>Synchrophasor</a:t>
            </a:r>
            <a:r>
              <a:rPr lang="en-US" dirty="0"/>
              <a:t> applications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4949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TSN white paper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IEC TC 57 Collaboration</a:t>
            </a:r>
          </a:p>
          <a:p>
            <a:r>
              <a:rPr lang="en-US" dirty="0"/>
              <a:t>TSN specified in 61850 through IEC</a:t>
            </a:r>
          </a:p>
          <a:p>
            <a:pPr lvl="1"/>
            <a:r>
              <a:rPr lang="en-US" dirty="0"/>
              <a:t>IPV6 is also being adopted into 61850</a:t>
            </a:r>
          </a:p>
          <a:p>
            <a:pPr lvl="1"/>
            <a:r>
              <a:rPr lang="en-US" dirty="0"/>
              <a:t>OPC Foundation, ODBA are adopting TSN (and also use 61850)</a:t>
            </a:r>
          </a:p>
          <a:p>
            <a:pPr lvl="1"/>
            <a:r>
              <a:rPr lang="en-US" dirty="0"/>
              <a:t>IEC TC57 is developing profiles for use of TSN. </a:t>
            </a:r>
          </a:p>
          <a:p>
            <a:pPr lvl="2"/>
            <a:r>
              <a:rPr lang="en-US" dirty="0"/>
              <a:t>Profiles for application domains.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21812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/>
              <a:t>Outline of TSN white paper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8077200" cy="5438775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Captured as 802.24-17-0006r0</a:t>
            </a:r>
          </a:p>
          <a:p>
            <a:pPr lvl="2"/>
            <a:r>
              <a:rPr lang="en-US" dirty="0">
                <a:hlinkClick r:id="rId2"/>
              </a:rPr>
              <a:t>https://mentor.ieee.org/802.24/dcn/17/24-17-0006-00-sgtg-tsn-utility-applications-white-paper.docx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90455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267200"/>
          </a:xfrm>
        </p:spPr>
        <p:txBody>
          <a:bodyPr>
            <a:normAutofit/>
          </a:bodyPr>
          <a:lstStyle/>
          <a:p>
            <a:r>
              <a:rPr lang="en-US" dirty="0"/>
              <a:t>Text contributions to the outline were requested by reflector</a:t>
            </a:r>
          </a:p>
          <a:p>
            <a:endParaRPr lang="en-US" dirty="0"/>
          </a:p>
          <a:p>
            <a:r>
              <a:rPr lang="en-US" dirty="0"/>
              <a:t>Review any contributions</a:t>
            </a:r>
          </a:p>
          <a:p>
            <a:endParaRPr lang="en-US" dirty="0"/>
          </a:p>
          <a:p>
            <a:r>
              <a:rPr lang="en-US" dirty="0"/>
              <a:t>Continue call for contributions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40963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802.24 TAG closing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Capture action Items from this meeting</a:t>
            </a:r>
          </a:p>
          <a:p>
            <a:pPr lvl="1"/>
            <a:endParaRPr lang="en-US" dirty="0"/>
          </a:p>
          <a:p>
            <a:r>
              <a:rPr lang="en-US" dirty="0"/>
              <a:t>Any New Business?</a:t>
            </a:r>
          </a:p>
          <a:p>
            <a:endParaRPr lang="en-US" dirty="0"/>
          </a:p>
          <a:p>
            <a:r>
              <a:rPr lang="en-US" dirty="0"/>
              <a:t>Adjourn to 802.1 TSN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30475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2423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Opportunities Tracking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802.24 white paper on </a:t>
            </a:r>
            <a:r>
              <a:rPr lang="en-US" dirty="0" err="1"/>
              <a:t>IoT</a:t>
            </a:r>
            <a:r>
              <a:rPr lang="en-US" dirty="0"/>
              <a:t> and P2413?  </a:t>
            </a:r>
          </a:p>
          <a:p>
            <a:pPr lvl="1"/>
            <a:r>
              <a:rPr lang="en-US" dirty="0"/>
              <a:t>Maybe more towards completion of P2413? </a:t>
            </a:r>
          </a:p>
          <a:p>
            <a:pPr lvl="1"/>
            <a:r>
              <a:rPr lang="en-US" dirty="0"/>
              <a:t>Agnostic to underlying communications, but applicable to all 802 standards. </a:t>
            </a:r>
          </a:p>
          <a:p>
            <a:pPr lvl="1"/>
            <a:r>
              <a:rPr lang="en-US" dirty="0"/>
              <a:t>Highlight the relationship between P2413 and 802 standards.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921151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Opportunities Tracking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802.15.12 ULI</a:t>
            </a:r>
          </a:p>
          <a:p>
            <a:pPr lvl="1"/>
            <a:r>
              <a:rPr lang="en-US" dirty="0"/>
              <a:t>Eventually, we can explain how it relates to the rest of 802, and better integration.  Well defined ways of integrating.</a:t>
            </a:r>
          </a:p>
          <a:p>
            <a:pPr lvl="1"/>
            <a:r>
              <a:rPr lang="en-US" dirty="0"/>
              <a:t>Take this up when there is a draft</a:t>
            </a:r>
          </a:p>
          <a:p>
            <a:endParaRPr lang="en-US" dirty="0"/>
          </a:p>
          <a:p>
            <a:r>
              <a:rPr lang="en-US" dirty="0"/>
              <a:t>802.15.4s SMR – spectrum management resources</a:t>
            </a:r>
          </a:p>
          <a:p>
            <a:pPr lvl="1"/>
            <a:r>
              <a:rPr lang="en-US" dirty="0"/>
              <a:t>Can 802.24 provide an input with respect to Smart Grid or IoT? </a:t>
            </a:r>
          </a:p>
          <a:p>
            <a:pPr lvl="1"/>
            <a:r>
              <a:rPr lang="en-US" dirty="0"/>
              <a:t>IEC 65C WG 17 dealing with coexistence management and spectrum policy</a:t>
            </a:r>
          </a:p>
          <a:p>
            <a:pPr lvl="1"/>
            <a:r>
              <a:rPr lang="en-US" dirty="0"/>
              <a:t>ETSI TCRRS  reconfigurable radio systems</a:t>
            </a:r>
          </a:p>
          <a:p>
            <a:pPr lvl="1"/>
            <a:r>
              <a:rPr lang="en-US" dirty="0"/>
              <a:t>ETSI TCERM WG 41 – defining a central coordination point to handle spectrum.</a:t>
            </a:r>
          </a:p>
          <a:p>
            <a:pPr lvl="2"/>
            <a:r>
              <a:rPr lang="en-US" dirty="0"/>
              <a:t>Sharing and increasing coexistence and providing better QoS </a:t>
            </a:r>
          </a:p>
          <a:p>
            <a:r>
              <a:rPr lang="en-US" dirty="0"/>
              <a:t>Coordinate with 802.22.3</a:t>
            </a:r>
          </a:p>
          <a:p>
            <a:r>
              <a:rPr lang="en-US" dirty="0"/>
              <a:t>Action Plan:  </a:t>
            </a:r>
          </a:p>
          <a:p>
            <a:pPr lvl="1"/>
            <a:r>
              <a:rPr lang="en-US" dirty="0"/>
              <a:t>Coordinate with ULI initiative</a:t>
            </a:r>
          </a:p>
          <a:p>
            <a:pPr lvl="1"/>
            <a:r>
              <a:rPr lang="en-US" dirty="0"/>
              <a:t>4s resource management is defined, but now how they are used</a:t>
            </a:r>
          </a:p>
          <a:p>
            <a:pPr lvl="1"/>
            <a:r>
              <a:rPr lang="en-US" dirty="0"/>
              <a:t>White paper could cover how adaptation and resource management are accomplished.</a:t>
            </a:r>
          </a:p>
          <a:p>
            <a:pPr lvl="1"/>
            <a:r>
              <a:rPr lang="en-US" dirty="0"/>
              <a:t>Including use of metrics for management.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88954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7772400" cy="381000"/>
          </a:xfrm>
        </p:spPr>
        <p:txBody>
          <a:bodyPr/>
          <a:lstStyle/>
          <a:p>
            <a:r>
              <a:rPr lang="en-US" sz="2400" dirty="0"/>
              <a:t>Agenda - 24-17-0007-00-0000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3</a:t>
            </a:fld>
            <a:endParaRPr lang="en-US" alt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9428890"/>
              </p:ext>
            </p:extLst>
          </p:nvPr>
        </p:nvGraphicFramePr>
        <p:xfrm>
          <a:off x="762000" y="838200"/>
          <a:ext cx="7772400" cy="54863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1908">
                  <a:extLst>
                    <a:ext uri="{9D8B030D-6E8A-4147-A177-3AD203B41FA5}">
                      <a16:colId xmlns:a16="http://schemas.microsoft.com/office/drawing/2014/main" val="2637915544"/>
                    </a:ext>
                  </a:extLst>
                </a:gridCol>
                <a:gridCol w="5365635">
                  <a:extLst>
                    <a:ext uri="{9D8B030D-6E8A-4147-A177-3AD203B41FA5}">
                      <a16:colId xmlns:a16="http://schemas.microsoft.com/office/drawing/2014/main" val="1585303593"/>
                    </a:ext>
                  </a:extLst>
                </a:gridCol>
                <a:gridCol w="874753">
                  <a:extLst>
                    <a:ext uri="{9D8B030D-6E8A-4147-A177-3AD203B41FA5}">
                      <a16:colId xmlns:a16="http://schemas.microsoft.com/office/drawing/2014/main" val="4210505815"/>
                    </a:ext>
                  </a:extLst>
                </a:gridCol>
                <a:gridCol w="408695">
                  <a:extLst>
                    <a:ext uri="{9D8B030D-6E8A-4147-A177-3AD203B41FA5}">
                      <a16:colId xmlns:a16="http://schemas.microsoft.com/office/drawing/2014/main" val="3991531247"/>
                    </a:ext>
                  </a:extLst>
                </a:gridCol>
                <a:gridCol w="621409">
                  <a:extLst>
                    <a:ext uri="{9D8B030D-6E8A-4147-A177-3AD203B41FA5}">
                      <a16:colId xmlns:a16="http://schemas.microsoft.com/office/drawing/2014/main" val="3057243597"/>
                    </a:ext>
                  </a:extLst>
                </a:gridCol>
              </a:tblGrid>
              <a:tr h="18381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802.24 Agenda - March 2017, Vancouver, BC, Canada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5327" marR="5327" marT="532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24-17-0007-00-0000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5327" marR="5327" marT="532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5327" marR="5327" marT="5327" marB="0" anchor="b"/>
                </a:tc>
                <a:extLst>
                  <a:ext uri="{0D108BD9-81ED-4DB2-BD59-A6C34878D82A}">
                    <a16:rowId xmlns:a16="http://schemas.microsoft.com/office/drawing/2014/main" val="4206368660"/>
                  </a:ext>
                </a:extLst>
              </a:tr>
              <a:tr h="169670">
                <a:tc>
                  <a:txBody>
                    <a:bodyPr/>
                    <a:lstStyle/>
                    <a:p>
                      <a:pPr algn="ctr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5327" marR="5327" marT="5327" marB="0" anchor="b"/>
                </a:tc>
                <a:extLst>
                  <a:ext uri="{0D108BD9-81ED-4DB2-BD59-A6C34878D82A}">
                    <a16:rowId xmlns:a16="http://schemas.microsoft.com/office/drawing/2014/main" val="1841842831"/>
                  </a:ext>
                </a:extLst>
              </a:tr>
              <a:tr h="176740">
                <a:tc>
                  <a:txBody>
                    <a:bodyPr/>
                    <a:lstStyle/>
                    <a:p>
                      <a:pPr algn="ctr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extLst>
                  <a:ext uri="{0D108BD9-81ED-4DB2-BD59-A6C34878D82A}">
                    <a16:rowId xmlns:a16="http://schemas.microsoft.com/office/drawing/2014/main" val="1907340593"/>
                  </a:ext>
                </a:extLst>
              </a:tr>
              <a:tr h="1767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u="none" strike="noStrike">
                          <a:effectLst/>
                        </a:rPr>
                        <a:t>1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Monday PM2 session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5327" marR="5327" marT="5327" marB="0" anchor="b"/>
                </a:tc>
                <a:extLst>
                  <a:ext uri="{0D108BD9-81ED-4DB2-BD59-A6C34878D82A}">
                    <a16:rowId xmlns:a16="http://schemas.microsoft.com/office/drawing/2014/main" val="500558935"/>
                  </a:ext>
                </a:extLst>
              </a:tr>
              <a:tr h="1767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u="none" strike="noStrike">
                          <a:effectLst/>
                        </a:rPr>
                        <a:t>1.1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Call session to order, present “Guidelines for IEEE SA meetings”, Quorum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Godfrey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4:00 PM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extLst>
                  <a:ext uri="{0D108BD9-81ED-4DB2-BD59-A6C34878D82A}">
                    <a16:rowId xmlns:a16="http://schemas.microsoft.com/office/drawing/2014/main" val="2417039047"/>
                  </a:ext>
                </a:extLst>
              </a:tr>
              <a:tr h="1767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u="none" strike="noStrike">
                          <a:effectLst/>
                        </a:rPr>
                        <a:t>1.2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Review of Agenda / Approval of Agenda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Godfrey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4:05 PM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extLst>
                  <a:ext uri="{0D108BD9-81ED-4DB2-BD59-A6C34878D82A}">
                    <a16:rowId xmlns:a16="http://schemas.microsoft.com/office/drawing/2014/main" val="3372494694"/>
                  </a:ext>
                </a:extLst>
              </a:tr>
              <a:tr h="1767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u="none" strike="noStrike">
                          <a:effectLst/>
                        </a:rPr>
                        <a:t>1.3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Approve January TAG minutes  24-17-0003-00-0000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Godfrey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4:10 PM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extLst>
                  <a:ext uri="{0D108BD9-81ED-4DB2-BD59-A6C34878D82A}">
                    <a16:rowId xmlns:a16="http://schemas.microsoft.com/office/drawing/2014/main" val="1870137844"/>
                  </a:ext>
                </a:extLst>
              </a:tr>
              <a:tr h="1767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u="none" strike="noStrike">
                          <a:effectLst/>
                        </a:rPr>
                        <a:t>1.4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Introduction/meeting objectives / Review action items from previous meeting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Godfrey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4:15 PM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extLst>
                  <a:ext uri="{0D108BD9-81ED-4DB2-BD59-A6C34878D82A}">
                    <a16:rowId xmlns:a16="http://schemas.microsoft.com/office/drawing/2014/main" val="1512118647"/>
                  </a:ext>
                </a:extLst>
              </a:tr>
              <a:tr h="1767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u="none" strike="noStrike">
                          <a:effectLst/>
                        </a:rPr>
                        <a:t>1.5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802.24 Web Page content update, and relationship with Industry Connections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Godfrey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30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4:20 PM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extLst>
                  <a:ext uri="{0D108BD9-81ED-4DB2-BD59-A6C34878D82A}">
                    <a16:rowId xmlns:a16="http://schemas.microsoft.com/office/drawing/2014/main" val="3892856801"/>
                  </a:ext>
                </a:extLst>
              </a:tr>
              <a:tr h="1767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u="none" strike="noStrike">
                          <a:effectLst/>
                        </a:rPr>
                        <a:t>1.6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802.24.1 Smart Grid Task Group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Godfrey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4:50 PM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extLst>
                  <a:ext uri="{0D108BD9-81ED-4DB2-BD59-A6C34878D82A}">
                    <a16:rowId xmlns:a16="http://schemas.microsoft.com/office/drawing/2014/main" val="457732547"/>
                  </a:ext>
                </a:extLst>
              </a:tr>
              <a:tr h="3307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u="none" strike="noStrike">
                          <a:effectLst/>
                        </a:rPr>
                        <a:t>1.7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ITU and regulatory items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Godfrey/Lynch/Kennedy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4:50 PM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extLst>
                  <a:ext uri="{0D108BD9-81ED-4DB2-BD59-A6C34878D82A}">
                    <a16:rowId xmlns:a16="http://schemas.microsoft.com/office/drawing/2014/main" val="2656694503"/>
                  </a:ext>
                </a:extLst>
              </a:tr>
              <a:tr h="1767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u="none" strike="noStrike">
                          <a:effectLst/>
                        </a:rPr>
                        <a:t>1.8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Updating SGIP PAP2 Wireless Matrix  24-17-0004-01-sgtg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Godfrey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30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5:00 PM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extLst>
                  <a:ext uri="{0D108BD9-81ED-4DB2-BD59-A6C34878D82A}">
                    <a16:rowId xmlns:a16="http://schemas.microsoft.com/office/drawing/2014/main" val="1454839488"/>
                  </a:ext>
                </a:extLst>
              </a:tr>
              <a:tr h="212087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u="none" strike="noStrike">
                          <a:effectLst/>
                        </a:rPr>
                        <a:t>1.9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Recess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Godfrey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5:30 PM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extLst>
                  <a:ext uri="{0D108BD9-81ED-4DB2-BD59-A6C34878D82A}">
                    <a16:rowId xmlns:a16="http://schemas.microsoft.com/office/drawing/2014/main" val="1504008204"/>
                  </a:ext>
                </a:extLst>
              </a:tr>
              <a:tr h="212087">
                <a:tc>
                  <a:txBody>
                    <a:bodyPr/>
                    <a:lstStyle/>
                    <a:p>
                      <a:pPr algn="ctr" fontAlgn="t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extLst>
                  <a:ext uri="{0D108BD9-81ED-4DB2-BD59-A6C34878D82A}">
                    <a16:rowId xmlns:a16="http://schemas.microsoft.com/office/drawing/2014/main" val="1593895494"/>
                  </a:ext>
                </a:extLst>
              </a:tr>
              <a:tr h="1767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u="none" strike="noStrike">
                          <a:effectLst/>
                        </a:rPr>
                        <a:t>2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Tuesday PM2 session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5327" marR="5327" marT="5327" marB="0" anchor="b"/>
                </a:tc>
                <a:extLst>
                  <a:ext uri="{0D108BD9-81ED-4DB2-BD59-A6C34878D82A}">
                    <a16:rowId xmlns:a16="http://schemas.microsoft.com/office/drawing/2014/main" val="1545350826"/>
                  </a:ext>
                </a:extLst>
              </a:tr>
              <a:tr h="1767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u="none" strike="noStrike">
                          <a:effectLst/>
                        </a:rPr>
                        <a:t>2.1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Call to Order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DiMinico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4:00 PM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extLst>
                  <a:ext uri="{0D108BD9-81ED-4DB2-BD59-A6C34878D82A}">
                    <a16:rowId xmlns:a16="http://schemas.microsoft.com/office/drawing/2014/main" val="166327153"/>
                  </a:ext>
                </a:extLst>
              </a:tr>
              <a:tr h="1767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u="none" strike="noStrike">
                          <a:effectLst/>
                        </a:rPr>
                        <a:t>2.2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802.24.2 IoT Task Group business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DiMinico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4:00 PM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extLst>
                  <a:ext uri="{0D108BD9-81ED-4DB2-BD59-A6C34878D82A}">
                    <a16:rowId xmlns:a16="http://schemas.microsoft.com/office/drawing/2014/main" val="275898058"/>
                  </a:ext>
                </a:extLst>
              </a:tr>
              <a:tr h="1767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u="none" strike="noStrike">
                          <a:effectLst/>
                        </a:rPr>
                        <a:t>2.3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802.24.2 Liaison Coordinator's Report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Diab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4:00 PM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extLst>
                  <a:ext uri="{0D108BD9-81ED-4DB2-BD59-A6C34878D82A}">
                    <a16:rowId xmlns:a16="http://schemas.microsoft.com/office/drawing/2014/main" val="3240199386"/>
                  </a:ext>
                </a:extLst>
              </a:tr>
              <a:tr h="1767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u="none" strike="noStrike">
                          <a:effectLst/>
                        </a:rPr>
                        <a:t>2.4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P2413 Liaison Report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Winkel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4:20 PM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extLst>
                  <a:ext uri="{0D108BD9-81ED-4DB2-BD59-A6C34878D82A}">
                    <a16:rowId xmlns:a16="http://schemas.microsoft.com/office/drawing/2014/main" val="3408625305"/>
                  </a:ext>
                </a:extLst>
              </a:tr>
              <a:tr h="1767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u="none" strike="noStrike">
                          <a:effectLst/>
                        </a:rPr>
                        <a:t>2.5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Review and plan IoT white paper development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DiMinico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4:40 PM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extLst>
                  <a:ext uri="{0D108BD9-81ED-4DB2-BD59-A6C34878D82A}">
                    <a16:rowId xmlns:a16="http://schemas.microsoft.com/office/drawing/2014/main" val="653752318"/>
                  </a:ext>
                </a:extLst>
              </a:tr>
              <a:tr h="194415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u="none" strike="noStrike">
                          <a:effectLst/>
                        </a:rPr>
                        <a:t>2.6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Recess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DiMinico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700" u="none" strike="noStrike">
                          <a:effectLst/>
                        </a:rPr>
                        <a:t>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5:25 PM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extLst>
                  <a:ext uri="{0D108BD9-81ED-4DB2-BD59-A6C34878D82A}">
                    <a16:rowId xmlns:a16="http://schemas.microsoft.com/office/drawing/2014/main" val="1103389520"/>
                  </a:ext>
                </a:extLst>
              </a:tr>
              <a:tr h="169670">
                <a:tc>
                  <a:txBody>
                    <a:bodyPr/>
                    <a:lstStyle/>
                    <a:p>
                      <a:pPr algn="ctr" fontAlgn="t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27" marR="5327" marT="5327" marB="0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27" marR="5327" marT="5327" marB="0" anchor="b"/>
                </a:tc>
                <a:extLst>
                  <a:ext uri="{0D108BD9-81ED-4DB2-BD59-A6C34878D82A}">
                    <a16:rowId xmlns:a16="http://schemas.microsoft.com/office/drawing/2014/main" val="2061294600"/>
                  </a:ext>
                </a:extLst>
              </a:tr>
              <a:tr h="183810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u="none" strike="noStrike">
                          <a:effectLst/>
                        </a:rPr>
                        <a:t>3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Wednesday PM2 session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5327" marR="5327" marT="5327" marB="0" anchor="b"/>
                </a:tc>
                <a:extLst>
                  <a:ext uri="{0D108BD9-81ED-4DB2-BD59-A6C34878D82A}">
                    <a16:rowId xmlns:a16="http://schemas.microsoft.com/office/drawing/2014/main" val="955109363"/>
                  </a:ext>
                </a:extLst>
              </a:tr>
              <a:tr h="169670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u="none" strike="noStrike">
                          <a:effectLst/>
                        </a:rPr>
                        <a:t>3.1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Call to Order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Godfrey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4:00 PM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extLst>
                  <a:ext uri="{0D108BD9-81ED-4DB2-BD59-A6C34878D82A}">
                    <a16:rowId xmlns:a16="http://schemas.microsoft.com/office/drawing/2014/main" val="2136725819"/>
                  </a:ext>
                </a:extLst>
              </a:tr>
              <a:tr h="169670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u="none" strike="noStrike">
                          <a:effectLst/>
                        </a:rPr>
                        <a:t>3.2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Liaison Report from P2030.5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Heile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4:00 PM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extLst>
                  <a:ext uri="{0D108BD9-81ED-4DB2-BD59-A6C34878D82A}">
                    <a16:rowId xmlns:a16="http://schemas.microsoft.com/office/drawing/2014/main" val="4292259024"/>
                  </a:ext>
                </a:extLst>
              </a:tr>
              <a:tr h="169670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u="none" strike="noStrike">
                          <a:effectLst/>
                        </a:rPr>
                        <a:t>3.3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802.24 closing - action items, plans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Godfrey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4:10 PM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extLst>
                  <a:ext uri="{0D108BD9-81ED-4DB2-BD59-A6C34878D82A}">
                    <a16:rowId xmlns:a16="http://schemas.microsoft.com/office/drawing/2014/main" val="2628749857"/>
                  </a:ext>
                </a:extLst>
              </a:tr>
              <a:tr h="169670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u="none" strike="noStrike">
                          <a:effectLst/>
                        </a:rPr>
                        <a:t>3.4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Move to 802.1 TSN room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4:20 PM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extLst>
                  <a:ext uri="{0D108BD9-81ED-4DB2-BD59-A6C34878D82A}">
                    <a16:rowId xmlns:a16="http://schemas.microsoft.com/office/drawing/2014/main" val="4130771952"/>
                  </a:ext>
                </a:extLst>
              </a:tr>
              <a:tr h="3307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u="none" strike="noStrike">
                          <a:effectLst/>
                        </a:rPr>
                        <a:t>3.5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Meet with 802.1 TSN on White Paper for Time Sensitive Networks for Grid Modernization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Godfrey / Parsons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60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4:30 PM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extLst>
                  <a:ext uri="{0D108BD9-81ED-4DB2-BD59-A6C34878D82A}">
                    <a16:rowId xmlns:a16="http://schemas.microsoft.com/office/drawing/2014/main" val="3546931983"/>
                  </a:ext>
                </a:extLst>
              </a:tr>
              <a:tr h="169670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u="none" strike="noStrike">
                          <a:effectLst/>
                        </a:rPr>
                        <a:t>3.6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Adjourn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5:30 PM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extLst>
                  <a:ext uri="{0D108BD9-81ED-4DB2-BD59-A6C34878D82A}">
                    <a16:rowId xmlns:a16="http://schemas.microsoft.com/office/drawing/2014/main" val="8925632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541558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Opportunities Tracking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0386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Are there any new utility industry activities or organizations that could benefit from a liaison to 802.24?</a:t>
            </a:r>
          </a:p>
          <a:p>
            <a:pPr lvl="1"/>
            <a:r>
              <a:rPr lang="en-US" dirty="0"/>
              <a:t>Useful Output: Identify the use cases that the standards serve, and provide them to the industry.</a:t>
            </a:r>
          </a:p>
          <a:p>
            <a:pPr lvl="2"/>
            <a:r>
              <a:rPr lang="en-US" dirty="0"/>
              <a:t>That can then define who is an appropriate liaison</a:t>
            </a:r>
          </a:p>
          <a:p>
            <a:pPr lvl="1"/>
            <a:r>
              <a:rPr lang="en-US" dirty="0"/>
              <a:t>Need to educate and inform liaisons to gather needs and requirements with respect to IEEE 802 projects.   Identify the tools we have available, and present the available toolbox.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30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836007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Future Opportunities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Monitor the LPWAN IG in 802.15 to see where it goes (and links to IETF)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31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6572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458200" cy="609600"/>
          </a:xfrm>
        </p:spPr>
        <p:txBody>
          <a:bodyPr/>
          <a:lstStyle/>
          <a:p>
            <a:r>
              <a:rPr lang="en-US" altLang="en-US" sz="3200" u="sng" dirty="0"/>
              <a:t>Guidelines for IEEE-SA Meetings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GB" altLang="en-US" sz="2400" b="1" u="sng">
              <a:latin typeface="Helvetica" panose="020B0604020202020204" pitchFamily="34" charset="0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533400" y="1066800"/>
            <a:ext cx="8229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630238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endParaRPr lang="en-US" altLang="en-US" sz="700" u="sng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discuss specific license rates, terms, or conditions.</a:t>
            </a:r>
          </a:p>
          <a:p>
            <a:pPr lvl="1">
              <a:lnSpc>
                <a:spcPct val="80000"/>
              </a:lnSpc>
              <a:spcAft>
                <a:spcPct val="40000"/>
              </a:spcAft>
            </a:pPr>
            <a:r>
              <a:rPr lang="en-US" altLang="en-US" sz="1300"/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Aft>
                <a:spcPct val="40000"/>
              </a:spcAft>
            </a:pPr>
            <a:r>
              <a:rPr lang="en-GB" altLang="en-US" sz="1300"/>
              <a:t>Technical considerations remain primary focus</a:t>
            </a:r>
            <a:endParaRPr lang="en-US" altLang="en-US" sz="1300"/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000" b="1"/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/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200" b="1"/>
            </a:br>
            <a:endParaRPr lang="en-US" altLang="en-US" sz="1200" b="1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/>
              <a:t>See </a:t>
            </a:r>
            <a:r>
              <a:rPr lang="en-US" altLang="en-US" sz="1200" b="1" i="1"/>
              <a:t>IEEE-SA Standards Board Operations Manual</a:t>
            </a:r>
            <a:r>
              <a:rPr lang="en-US" altLang="en-US" sz="1200" b="1"/>
              <a:t>, clause 5.3.10 and </a:t>
            </a:r>
            <a:r>
              <a:rPr lang="en-GB" altLang="en-US" sz="1200" b="1"/>
              <a:t>“Promoting Competition and Innovation: What You Need to Know about the IEEE Standards Association's Antitrust and Competition Policy”</a:t>
            </a:r>
            <a:r>
              <a:rPr lang="en-US" altLang="en-US" sz="1200" b="1"/>
              <a:t> for more details.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endParaRPr lang="en-US" altLang="en-US" sz="1200" b="1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/>
              <a:t>This slide set is available </a:t>
            </a:r>
            <a:br>
              <a:rPr lang="en-US" altLang="en-US" sz="1200" b="1"/>
            </a:br>
            <a:r>
              <a:rPr lang="en-US" altLang="en-US" sz="1200" b="1"/>
              <a:t>at https://development.standards.ieee.org/myproject/Public/mytools/mob/preparslides.ppt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838200" y="5867400"/>
            <a:ext cx="7848600" cy="920750"/>
          </a:xfrm>
        </p:spPr>
        <p:txBody>
          <a:bodyPr/>
          <a:lstStyle/>
          <a:p>
            <a:pPr>
              <a:defRPr/>
            </a:pPr>
            <a:endParaRPr lang="en-US" b="1">
              <a:solidFill>
                <a:srgbClr val="2D2DB9"/>
              </a:solidFill>
            </a:endParaRPr>
          </a:p>
          <a:p>
            <a:pPr>
              <a:defRPr/>
            </a:pPr>
            <a:r>
              <a:rPr lang="en-US" b="1">
                <a:solidFill>
                  <a:srgbClr val="2D2DB9"/>
                </a:solidFill>
              </a:rPr>
              <a:t>March 2015</a:t>
            </a:r>
          </a:p>
          <a:p>
            <a:pPr>
              <a:defRPr/>
            </a:pPr>
            <a:r>
              <a:rPr lang="en-US" b="1">
                <a:solidFill>
                  <a:srgbClr val="2D2DB9"/>
                </a:solidFill>
              </a:rPr>
              <a:t>IEEE-SA Standards Board Patent Committee</a:t>
            </a:r>
          </a:p>
        </p:txBody>
      </p:sp>
    </p:spTree>
    <p:extLst>
      <p:ext uri="{BB962C8B-B14F-4D97-AF65-F5344CB8AC3E}">
        <p14:creationId xmlns:p14="http://schemas.microsoft.com/office/powerpoint/2010/main" val="3803794137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153400" cy="449580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Attendance take on IMAT</a:t>
            </a:r>
          </a:p>
          <a:p>
            <a:pPr lvl="1"/>
            <a:r>
              <a:rPr lang="en-US" dirty="0"/>
              <a:t>Reciprocal rights for most WGs</a:t>
            </a:r>
          </a:p>
          <a:p>
            <a:r>
              <a:rPr lang="en-US" dirty="0"/>
              <a:t>Web page</a:t>
            </a:r>
          </a:p>
          <a:p>
            <a:pPr lvl="1"/>
            <a:r>
              <a:rPr lang="en-US" dirty="0"/>
              <a:t>http://www.ieee802.org/24</a:t>
            </a:r>
          </a:p>
          <a:p>
            <a:r>
              <a:rPr lang="en-US" dirty="0"/>
              <a:t>Mailing list</a:t>
            </a:r>
          </a:p>
          <a:p>
            <a:pPr lvl="1"/>
            <a:r>
              <a:rPr lang="en-US" dirty="0"/>
              <a:t>stds-802-24@listserv.ieee.org</a:t>
            </a:r>
          </a:p>
          <a:p>
            <a:pPr lvl="1"/>
            <a:r>
              <a:rPr lang="en-US" dirty="0"/>
              <a:t>802-24-voters@listserv.ieee.org (voters list)</a:t>
            </a:r>
          </a:p>
          <a:p>
            <a:r>
              <a:rPr lang="en-US" dirty="0"/>
              <a:t>Document archive</a:t>
            </a:r>
          </a:p>
          <a:p>
            <a:pPr lvl="1"/>
            <a:r>
              <a:rPr lang="en-US" dirty="0"/>
              <a:t> </a:t>
            </a:r>
            <a:r>
              <a:rPr lang="en-US" dirty="0">
                <a:hlinkClick r:id="rId2"/>
              </a:rPr>
              <a:t>http://mentor.ieee.org/802.24/documents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IEEE 802 announcement reflector, </a:t>
            </a:r>
            <a:r>
              <a:rPr lang="en-US" dirty="0">
                <a:hlinkClick r:id="rId3"/>
              </a:rPr>
              <a:t>stds-802-all@listserv.ieee.org</a:t>
            </a:r>
            <a:endParaRPr lang="en-US" dirty="0"/>
          </a:p>
          <a:p>
            <a:pPr lvl="1"/>
            <a:r>
              <a:rPr lang="en-US" dirty="0"/>
              <a:t>Send email to listserv@listserv.ieee.org with no subject and with the </a:t>
            </a:r>
          </a:p>
          <a:p>
            <a:pPr lvl="1"/>
            <a:r>
              <a:rPr lang="en-US" dirty="0"/>
              <a:t>following 2 lines appearing first in the body of the message</a:t>
            </a:r>
          </a:p>
          <a:p>
            <a:pPr marL="0" indent="0">
              <a:buNone/>
            </a:pPr>
            <a:r>
              <a:rPr lang="en-US" sz="2900" dirty="0">
                <a:latin typeface="+mj-lt"/>
              </a:rPr>
              <a:t>		Subscribe stds-802-all</a:t>
            </a:r>
          </a:p>
          <a:p>
            <a:pPr marL="0" indent="0">
              <a:buNone/>
            </a:pPr>
            <a:r>
              <a:rPr lang="en-US" sz="2900" dirty="0">
                <a:latin typeface="+mj-lt"/>
              </a:rPr>
              <a:t>		end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3055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Monday: 802.24 TAG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>
            <a:normAutofit fontScale="85000" lnSpcReduction="20000"/>
          </a:bodyPr>
          <a:lstStyle/>
          <a:p>
            <a:endParaRPr lang="en-US" dirty="0"/>
          </a:p>
          <a:p>
            <a:r>
              <a:rPr lang="en-US" dirty="0"/>
              <a:t>Approve January minutes </a:t>
            </a:r>
          </a:p>
          <a:p>
            <a:pPr lvl="1"/>
            <a:r>
              <a:rPr lang="en-US" dirty="0"/>
              <a:t>24-17-00003-00-0000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TAG Action Items:</a:t>
            </a:r>
          </a:p>
          <a:p>
            <a:pPr lvl="1"/>
            <a:r>
              <a:rPr lang="en-US" dirty="0"/>
              <a:t>Tim will post reminder for contribution on IoT to reflector</a:t>
            </a:r>
          </a:p>
          <a:p>
            <a:pPr lvl="2"/>
            <a:r>
              <a:rPr lang="en-US" dirty="0"/>
              <a:t>Done</a:t>
            </a:r>
          </a:p>
          <a:p>
            <a:pPr lvl="1"/>
            <a:r>
              <a:rPr lang="en-US" dirty="0"/>
              <a:t>Ludwig will post Word version 24-15-36r1</a:t>
            </a:r>
          </a:p>
          <a:p>
            <a:pPr lvl="2"/>
            <a:r>
              <a:rPr lang="en-US" dirty="0"/>
              <a:t>Done – </a:t>
            </a:r>
            <a:r>
              <a:rPr lang="en-US" dirty="0">
                <a:hlinkClick r:id="rId2"/>
              </a:rPr>
              <a:t>24-17-0005r0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7617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 Page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http://www.ieee802.org/24/</a:t>
            </a:r>
            <a:endParaRPr lang="en-US" dirty="0"/>
          </a:p>
          <a:p>
            <a:endParaRPr lang="en-US" dirty="0"/>
          </a:p>
          <a:p>
            <a:r>
              <a:rPr lang="en-US" dirty="0"/>
              <a:t>How can we make the page more informative and useful?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1800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Industry Connections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IEEE-SA has created an Industry Connections activity, with an initiation process:</a:t>
            </a:r>
          </a:p>
          <a:p>
            <a:pPr lvl="1"/>
            <a:r>
              <a:rPr lang="en-US" dirty="0"/>
              <a:t>ICAID: Industry Connections Activity Initiation Document</a:t>
            </a:r>
          </a:p>
          <a:p>
            <a:r>
              <a:rPr lang="en-US" dirty="0"/>
              <a:t>References</a:t>
            </a:r>
          </a:p>
          <a:p>
            <a:pPr lvl="1"/>
            <a:r>
              <a:rPr lang="en-US" dirty="0">
                <a:hlinkClick r:id="rId2"/>
              </a:rPr>
              <a:t>http://standards.ieee.org/develop/indconn/activities.html</a:t>
            </a:r>
          </a:p>
          <a:p>
            <a:pPr lvl="1"/>
            <a:r>
              <a:rPr lang="en-US" dirty="0">
                <a:hlinkClick r:id="rId2"/>
              </a:rPr>
              <a:t>https://standards.ieee.org/about/sasb/iccom/iccom_opsman.pdf</a:t>
            </a:r>
            <a:endParaRPr lang="en-US" dirty="0"/>
          </a:p>
          <a:p>
            <a:pPr lvl="1"/>
            <a:r>
              <a:rPr lang="en-US" dirty="0">
                <a:hlinkClick r:id="rId3"/>
              </a:rPr>
              <a:t>Tutorial on IC in 802 by John </a:t>
            </a:r>
            <a:r>
              <a:rPr lang="en-US" dirty="0" err="1">
                <a:hlinkClick r:id="rId3"/>
              </a:rPr>
              <a:t>D’Ambrosia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73446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802.24 has been asked to consider how its work relates to Industry Connections:</a:t>
            </a:r>
          </a:p>
          <a:p>
            <a:pPr lvl="1"/>
            <a:r>
              <a:rPr lang="en-US" dirty="0"/>
              <a:t>Should there be a relationship between 802.24 and Industry Connections?</a:t>
            </a:r>
          </a:p>
          <a:p>
            <a:pPr lvl="2"/>
            <a:r>
              <a:rPr lang="en-US" dirty="0"/>
              <a:t>Formal or informal?</a:t>
            </a:r>
          </a:p>
          <a:p>
            <a:pPr lvl="1"/>
            <a:r>
              <a:rPr lang="en-US" dirty="0"/>
              <a:t>Is there a benefit for broader connection and exposure within IEEE-SA?</a:t>
            </a:r>
          </a:p>
          <a:p>
            <a:pPr lvl="1"/>
            <a:r>
              <a:rPr lang="en-US" dirty="0"/>
              <a:t>Could IC help our projects with better coordination?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24531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IEEE-P802_24</Template>
  <TotalTime>12906</TotalTime>
  <Words>1540</Words>
  <Application>Microsoft Office PowerPoint</Application>
  <PresentationFormat>On-screen Show (4:3)</PresentationFormat>
  <Paragraphs>394</Paragraphs>
  <Slides>31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31</vt:i4>
      </vt:variant>
    </vt:vector>
  </HeadingPairs>
  <TitlesOfParts>
    <vt:vector size="40" baseType="lpstr">
      <vt:lpstr>Arial</vt:lpstr>
      <vt:lpstr>Arial1</vt:lpstr>
      <vt:lpstr>Calibri</vt:lpstr>
      <vt:lpstr>Helvetica</vt:lpstr>
      <vt:lpstr>Monotype Sorts</vt:lpstr>
      <vt:lpstr>Times New Roman</vt:lpstr>
      <vt:lpstr>Times New Roman1</vt:lpstr>
      <vt:lpstr>Office Theme</vt:lpstr>
      <vt:lpstr>1_Default Design</vt:lpstr>
      <vt:lpstr>802.24 Vertical Applications TAG</vt:lpstr>
      <vt:lpstr>802.24 Overview</vt:lpstr>
      <vt:lpstr>Agenda - 24-17-0007-00-0000</vt:lpstr>
      <vt:lpstr>Guidelines for IEEE-SA Meetings</vt:lpstr>
      <vt:lpstr>Administration</vt:lpstr>
      <vt:lpstr>Monday: 802.24 TAG</vt:lpstr>
      <vt:lpstr>Web Page Review</vt:lpstr>
      <vt:lpstr>Industry Connections Process</vt:lpstr>
      <vt:lpstr>Discussion points</vt:lpstr>
      <vt:lpstr>Publicizing White Paper Releases</vt:lpstr>
      <vt:lpstr>Monday 802.24.1</vt:lpstr>
      <vt:lpstr>ITU and Radio Regulatory Items</vt:lpstr>
      <vt:lpstr>Update of PAP2 Wireless Matrix</vt:lpstr>
      <vt:lpstr>Update Plan</vt:lpstr>
      <vt:lpstr>Notes on Editing</vt:lpstr>
      <vt:lpstr>Tuesday 802.24.2 IoT TG</vt:lpstr>
      <vt:lpstr>Monday: 802.24.2</vt:lpstr>
      <vt:lpstr>802.24.2</vt:lpstr>
      <vt:lpstr>802.24.2</vt:lpstr>
      <vt:lpstr>Wednesday 802.24.1 Smart Grid TG</vt:lpstr>
      <vt:lpstr>Wednesday Items</vt:lpstr>
      <vt:lpstr>802.24 White paper on TSN</vt:lpstr>
      <vt:lpstr>Plans for TSN white paper</vt:lpstr>
      <vt:lpstr>Outline of TSN white paper</vt:lpstr>
      <vt:lpstr>Development</vt:lpstr>
      <vt:lpstr>802.24 TAG closing</vt:lpstr>
      <vt:lpstr>PowerPoint Presentation</vt:lpstr>
      <vt:lpstr>Future Opportunities Tracking (1)</vt:lpstr>
      <vt:lpstr>Future Opportunities Tracking (2)</vt:lpstr>
      <vt:lpstr>Future Opportunities Tracking (3)</vt:lpstr>
      <vt:lpstr>Other Future Opportunities</vt:lpstr>
    </vt:vector>
  </TitlesOfParts>
  <Company>EPRI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802.24 Opening Report</dc:title>
  <dc:subject>802.24 Opening Report</dc:subject>
  <dc:creator>Godfrey, Tim</dc:creator>
  <cp:keywords/>
  <dc:description>&lt;doc#&gt;</dc:description>
  <cp:lastModifiedBy>Godfrey, Tim</cp:lastModifiedBy>
  <cp:revision>317</cp:revision>
  <cp:lastPrinted>1998-02-10T13:28:06Z</cp:lastPrinted>
  <dcterms:created xsi:type="dcterms:W3CDTF">2015-05-13T21:49:41Z</dcterms:created>
  <dcterms:modified xsi:type="dcterms:W3CDTF">2017-03-05T16:23:50Z</dcterms:modified>
</cp:coreProperties>
</file>