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Lst>
  <p:notesMasterIdLst>
    <p:notesMasterId r:id="rId38"/>
  </p:notesMasterIdLst>
  <p:handoutMasterIdLst>
    <p:handoutMasterId r:id="rId39"/>
  </p:handoutMasterIdLst>
  <p:sldIdLst>
    <p:sldId id="258" r:id="rId3"/>
    <p:sldId id="350" r:id="rId4"/>
    <p:sldId id="285" r:id="rId5"/>
    <p:sldId id="314" r:id="rId6"/>
    <p:sldId id="259" r:id="rId7"/>
    <p:sldId id="270" r:id="rId8"/>
    <p:sldId id="325" r:id="rId9"/>
    <p:sldId id="283" r:id="rId10"/>
    <p:sldId id="367" r:id="rId11"/>
    <p:sldId id="368" r:id="rId12"/>
    <p:sldId id="342" r:id="rId13"/>
    <p:sldId id="343" r:id="rId14"/>
    <p:sldId id="375" r:id="rId15"/>
    <p:sldId id="366" r:id="rId16"/>
    <p:sldId id="362" r:id="rId17"/>
    <p:sldId id="352" r:id="rId18"/>
    <p:sldId id="353" r:id="rId19"/>
    <p:sldId id="354" r:id="rId20"/>
    <p:sldId id="355" r:id="rId21"/>
    <p:sldId id="360" r:id="rId22"/>
    <p:sldId id="357" r:id="rId23"/>
    <p:sldId id="361" r:id="rId24"/>
    <p:sldId id="369" r:id="rId25"/>
    <p:sldId id="370" r:id="rId26"/>
    <p:sldId id="371" r:id="rId27"/>
    <p:sldId id="372" r:id="rId28"/>
    <p:sldId id="373" r:id="rId29"/>
    <p:sldId id="374" r:id="rId30"/>
    <p:sldId id="376" r:id="rId31"/>
    <p:sldId id="363" r:id="rId32"/>
    <p:sldId id="365" r:id="rId33"/>
    <p:sldId id="336" r:id="rId34"/>
    <p:sldId id="322" r:id="rId35"/>
    <p:sldId id="309" r:id="rId36"/>
    <p:sldId id="348"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37" autoAdjust="0"/>
    <p:restoredTop sz="94099" autoAdjust="0"/>
  </p:normalViewPr>
  <p:slideViewPr>
    <p:cSldViewPr>
      <p:cViewPr varScale="1">
        <p:scale>
          <a:sx n="103" d="100"/>
          <a:sy n="103" d="100"/>
        </p:scale>
        <p:origin x="1056" y="86"/>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00007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309E9A2-F2CB-48A9-8D52-A61A8A2E8934}" type="slidenum">
              <a:rPr lang="en-US" altLang="en-US" sz="1300" smtClean="0">
                <a:solidFill>
                  <a:srgbClr val="000000"/>
                </a:solidFill>
              </a:rPr>
              <a:pPr/>
              <a:t>4</a:t>
            </a:fld>
            <a:endParaRPr lang="en-US" altLang="en-US" sz="130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160460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a:lvl1pPr>
          </a:lstStyle>
          <a:p>
            <a:pPr>
              <a:defRPr/>
            </a:pPr>
            <a:r>
              <a:rPr lang="en-US">
                <a:solidFill>
                  <a:srgbClr val="000000">
                    <a:tint val="75000"/>
                  </a:srgbClr>
                </a:solidFill>
              </a:rPr>
              <a:t>March 2015</a:t>
            </a:r>
          </a:p>
        </p:txBody>
      </p:sp>
    </p:spTree>
    <p:extLst>
      <p:ext uri="{BB962C8B-B14F-4D97-AF65-F5344CB8AC3E}">
        <p14:creationId xmlns:p14="http://schemas.microsoft.com/office/powerpoint/2010/main" val="297631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
        <p:nvSpPr>
          <p:cNvPr id="4" name="Date Placeholder 3"/>
          <p:cNvSpPr>
            <a:spLocks noGrp="1"/>
          </p:cNvSpPr>
          <p:nvPr>
            <p:ph type="dt" sz="half" idx="11"/>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Tree>
    <p:extLst>
      <p:ext uri="{BB962C8B-B14F-4D97-AF65-F5344CB8AC3E}">
        <p14:creationId xmlns:p14="http://schemas.microsoft.com/office/powerpoint/2010/main" val="1665361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43931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7683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Times New Roman" pitchFamily="16" charset="0"/>
              </a:defRPr>
            </a:lvl1pPr>
          </a:lstStyle>
          <a:p>
            <a:pPr>
              <a:defRPr/>
            </a:pPr>
            <a:endParaRPr lang="en-US" sz="240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58533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2629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927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67267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36090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8529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894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72545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802.24-17-00002r1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770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solidFill>
                <a:srgbClr val="000000"/>
              </a:solidFill>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817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9"/>
          <p:cNvSpPr>
            <a:spLocks noChangeArrowheads="1"/>
          </p:cNvSpPr>
          <p:nvPr userDrawn="1"/>
        </p:nvSpPr>
        <p:spPr bwMode="auto">
          <a:xfrm>
            <a:off x="4375150" y="6527800"/>
            <a:ext cx="9667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defRPr>
            </a:lvl9pPr>
          </a:lstStyle>
          <a:p>
            <a:pPr algn="ctr" eaLnBrk="1" hangingPunct="1">
              <a:defRPr/>
            </a:pPr>
            <a:r>
              <a:rPr lang="en-GB" altLang="en-US" sz="1100">
                <a:solidFill>
                  <a:srgbClr val="000099"/>
                </a:solidFill>
                <a:latin typeface="Arial" charset="0"/>
                <a:cs typeface="Arial" charset="0"/>
              </a:rPr>
              <a:t>25 Mar 2008</a:t>
            </a:r>
          </a:p>
        </p:txBody>
      </p:sp>
      <p:sp>
        <p:nvSpPr>
          <p:cNvPr id="2" name="Footer Placeholder 1"/>
          <p:cNvSpPr>
            <a:spLocks noGrp="1"/>
          </p:cNvSpPr>
          <p:nvPr>
            <p:ph type="ftr" sz="quarter" idx="3"/>
          </p:nvPr>
        </p:nvSpPr>
        <p:spPr>
          <a:xfrm>
            <a:off x="3124200" y="5867400"/>
            <a:ext cx="2895600" cy="920750"/>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6" charset="0"/>
              </a:defRPr>
            </a:lvl1pPr>
          </a:lstStyle>
          <a:p>
            <a:pPr>
              <a:defRPr/>
            </a:pPr>
            <a:r>
              <a:rPr lang="en-US">
                <a:solidFill>
                  <a:srgbClr val="000000">
                    <a:tint val="75000"/>
                  </a:srgbClr>
                </a:solidFill>
              </a:rPr>
              <a:t>March 2015</a:t>
            </a:r>
            <a:endParaRPr lang="en-US" dirty="0">
              <a:solidFill>
                <a:srgbClr val="000000">
                  <a:tint val="75000"/>
                </a:srgbClr>
              </a:solidFill>
            </a:endParaRPr>
          </a:p>
        </p:txBody>
      </p:sp>
    </p:spTree>
    <p:extLst>
      <p:ext uri="{BB962C8B-B14F-4D97-AF65-F5344CB8AC3E}">
        <p14:creationId xmlns:p14="http://schemas.microsoft.com/office/powerpoint/2010/main" val="143333869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sldNum="0" hdr="0" dt="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pitchFamily="2" charset="2"/>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pitchFamily="2" charset="2"/>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pitchFamily="2" charset="2"/>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2017 Meeting</a:t>
            </a:r>
          </a:p>
          <a:p>
            <a:endParaRPr lang="en-US" dirty="0"/>
          </a:p>
          <a:p>
            <a:r>
              <a:rPr lang="en-US" dirty="0"/>
              <a:t>Atlanta, GA,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761999"/>
          </a:xfrm>
        </p:spPr>
        <p:txBody>
          <a:bodyPr/>
          <a:lstStyle/>
          <a:p>
            <a:r>
              <a:rPr lang="en-US" sz="1600" dirty="0"/>
              <a:t>IEEE 802 5G Roadmap - Draft paragraph for 802.24</a:t>
            </a:r>
            <a:br>
              <a:rPr lang="en-US" sz="1600" dirty="0"/>
            </a:br>
            <a:endParaRPr lang="en-US" sz="1600" dirty="0"/>
          </a:p>
        </p:txBody>
      </p:sp>
      <p:sp>
        <p:nvSpPr>
          <p:cNvPr id="7" name="Content Placeholder 6"/>
          <p:cNvSpPr>
            <a:spLocks noGrp="1"/>
          </p:cNvSpPr>
          <p:nvPr>
            <p:ph idx="1"/>
          </p:nvPr>
        </p:nvSpPr>
        <p:spPr>
          <a:xfrm>
            <a:off x="685800" y="1219201"/>
            <a:ext cx="8153400" cy="5562600"/>
          </a:xfrm>
        </p:spPr>
        <p:txBody>
          <a:bodyPr>
            <a:normAutofit fontScale="55000" lnSpcReduction="20000"/>
          </a:bodyPr>
          <a:lstStyle/>
          <a:p>
            <a:pPr>
              <a:lnSpc>
                <a:spcPct val="120000"/>
              </a:lnSpc>
            </a:pPr>
            <a:r>
              <a:rPr lang="en-US" dirty="0"/>
              <a:t>The 802.24 Vertical Applications TAG focuses on application categories that use IEEE 802 technology and are of interest to multiple IEEE 802 WGs. It develops white papers, presentations and other documents that describe the use of 802 standards in vertical applications. Currently, the TAG addresses the vertical application areas of Smart Grid and </a:t>
            </a:r>
            <a:r>
              <a:rPr lang="en-US" dirty="0" err="1"/>
              <a:t>IoT</a:t>
            </a:r>
            <a:r>
              <a:rPr lang="en-US" dirty="0"/>
              <a:t>.  Both of these areas have strong alignment with Next Generation or 5G networks. Advanced Metering Infrastructure (AMI) is a prime example of massive machine type communications, with networks connecting millions of smart meters.  Utilities currently operate control networks that provide ultra-reliable and low latency communications for SCADA and protection. These industries will have a strong interest in Next Generation networks that will provide additional options and performance improvements. Standards that enable flexible deployment and operation on both private infrastructure and commercial networks are particularly important. IEEE 802 standards support Smart Grid and </a:t>
            </a:r>
            <a:r>
              <a:rPr lang="en-US" dirty="0" err="1"/>
              <a:t>IoT</a:t>
            </a:r>
            <a:r>
              <a:rPr lang="en-US" dirty="0"/>
              <a:t> with different degrees of optimization for ultra-reliable and low latency communications and massive machine type communications.  The 802.24 TAG will continue to address these applications as "next gen network" standards are developed.</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725527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of PAP2 Wireless Matrix</a:t>
            </a:r>
          </a:p>
        </p:txBody>
      </p:sp>
      <p:sp>
        <p:nvSpPr>
          <p:cNvPr id="3" name="Content Placeholder 2"/>
          <p:cNvSpPr>
            <a:spLocks noGrp="1"/>
          </p:cNvSpPr>
          <p:nvPr>
            <p:ph idx="1"/>
          </p:nvPr>
        </p:nvSpPr>
        <p:spPr>
          <a:xfrm>
            <a:off x="685800" y="1676401"/>
            <a:ext cx="7772400" cy="4799012"/>
          </a:xfrm>
        </p:spPr>
        <p:txBody>
          <a:bodyPr>
            <a:normAutofit fontScale="47500" lnSpcReduction="20000"/>
          </a:bodyPr>
          <a:lstStyle/>
          <a:p>
            <a:r>
              <a:rPr lang="en-US" dirty="0"/>
              <a:t>History:</a:t>
            </a:r>
          </a:p>
          <a:p>
            <a:pPr lvl="1"/>
            <a:r>
              <a:rPr lang="en-US" dirty="0"/>
              <a:t>Latest version 802.24-13-0021r1</a:t>
            </a:r>
          </a:p>
          <a:p>
            <a:endParaRPr lang="en-US" dirty="0"/>
          </a:p>
          <a:p>
            <a:r>
              <a:rPr lang="en-US" dirty="0"/>
              <a:t>Update</a:t>
            </a:r>
          </a:p>
          <a:p>
            <a:pPr lvl="1"/>
            <a:r>
              <a:rPr lang="en-US" dirty="0"/>
              <a:t>802.24 can forward updates to SGIP, and request inclusion updated COS</a:t>
            </a:r>
          </a:p>
          <a:p>
            <a:r>
              <a:rPr lang="en-US" dirty="0"/>
              <a:t>Focus on updating the spreadsheet, and then align with ITU Q236. </a:t>
            </a:r>
          </a:p>
          <a:p>
            <a:pPr lvl="1"/>
            <a:r>
              <a:rPr lang="en-US" dirty="0"/>
              <a:t>3GPP has update the table for GSM and LTE into their response to question 236</a:t>
            </a:r>
          </a:p>
          <a:p>
            <a:endParaRPr lang="en-US" dirty="0"/>
          </a:p>
          <a:p>
            <a:r>
              <a:rPr lang="en-US" dirty="0"/>
              <a:t>Group consensus is to pursue an update to ITU, in the style of the 3GPP revision in document SP-160507_SMART_GRID.doc. </a:t>
            </a:r>
          </a:p>
          <a:p>
            <a:pPr lvl="1"/>
            <a:r>
              <a:rPr lang="en-US" dirty="0"/>
              <a:t>There is no urgency to initiate an effort within SGIP for NISTIR 7761 at this time. </a:t>
            </a:r>
          </a:p>
          <a:p>
            <a:pPr lvl="1"/>
            <a:r>
              <a:rPr lang="en-US" dirty="0"/>
              <a:t>Requires external coordination beyond the scope of 802.24</a:t>
            </a:r>
          </a:p>
          <a:p>
            <a:pPr lvl="1"/>
            <a:endParaRPr lang="en-US" dirty="0"/>
          </a:p>
          <a:p>
            <a:r>
              <a:rPr lang="en-US" dirty="0"/>
              <a:t>Wireless Matrix Update Topic</a:t>
            </a:r>
          </a:p>
          <a:p>
            <a:pPr lvl="1"/>
            <a:r>
              <a:rPr lang="en-US" dirty="0" err="1"/>
              <a:t>Farroukh</a:t>
            </a:r>
            <a:r>
              <a:rPr lang="en-US" dirty="0"/>
              <a:t> will check into which document was provided by 3GPP. Document to WP1a (under review).  On Smart Grid.</a:t>
            </a:r>
          </a:p>
          <a:p>
            <a:pPr lvl="1"/>
            <a:r>
              <a:rPr lang="en-US" dirty="0"/>
              <a:t>Further updating standards for Q 236. Our last submission was accepted without changes. It was not on November agenda, and not an open issue that needs action. There is no current opportunity to update.</a:t>
            </a:r>
          </a:p>
          <a:p>
            <a:pPr lvl="1"/>
            <a:endParaRPr lang="en-US" dirty="0"/>
          </a:p>
          <a:p>
            <a:r>
              <a:rPr lang="en-US" dirty="0"/>
              <a:t>SGIP Study Group has been formed for NISTIR 7761 update, we will provide updated matrix for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141825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Plan</a:t>
            </a:r>
          </a:p>
        </p:txBody>
      </p:sp>
      <p:sp>
        <p:nvSpPr>
          <p:cNvPr id="3" name="Content Placeholder 2"/>
          <p:cNvSpPr>
            <a:spLocks noGrp="1"/>
          </p:cNvSpPr>
          <p:nvPr>
            <p:ph idx="1"/>
          </p:nvPr>
        </p:nvSpPr>
        <p:spPr/>
        <p:txBody>
          <a:bodyPr>
            <a:normAutofit fontScale="70000" lnSpcReduction="20000"/>
          </a:bodyPr>
          <a:lstStyle/>
          <a:p>
            <a:r>
              <a:rPr lang="en-US" dirty="0"/>
              <a:t>Identify most recent version of matrix</a:t>
            </a:r>
          </a:p>
          <a:p>
            <a:r>
              <a:rPr lang="en-US" dirty="0"/>
              <a:t>Assess gaps and errors</a:t>
            </a:r>
          </a:p>
          <a:p>
            <a:r>
              <a:rPr lang="en-US" dirty="0"/>
              <a:t>Assign owners for updating (in coordination with WGs)</a:t>
            </a:r>
          </a:p>
          <a:p>
            <a:pPr lvl="1"/>
            <a:r>
              <a:rPr lang="en-US" dirty="0"/>
              <a:t>802.16 column</a:t>
            </a:r>
          </a:p>
          <a:p>
            <a:pPr lvl="2"/>
            <a:r>
              <a:rPr lang="en-US" dirty="0"/>
              <a:t>Tim Godfrey, Harry Bims.  Remove 16m</a:t>
            </a:r>
          </a:p>
          <a:p>
            <a:pPr lvl="3"/>
            <a:r>
              <a:rPr lang="en-US" dirty="0"/>
              <a:t>Don’t add 16s yet, since it is still in pre-draft form. </a:t>
            </a:r>
          </a:p>
          <a:p>
            <a:pPr lvl="1"/>
            <a:r>
              <a:rPr lang="en-US" dirty="0"/>
              <a:t>802.11ah – need reviewer (</a:t>
            </a:r>
            <a:r>
              <a:rPr lang="en-US" dirty="0" err="1"/>
              <a:t>Yongho</a:t>
            </a:r>
            <a:r>
              <a:rPr lang="en-US" dirty="0"/>
              <a:t>?)</a:t>
            </a:r>
          </a:p>
          <a:p>
            <a:pPr lvl="1"/>
            <a:r>
              <a:rPr lang="en-US" dirty="0"/>
              <a:t>802.15.4 column (Ruben Salazar)</a:t>
            </a:r>
          </a:p>
          <a:p>
            <a:pPr lvl="2"/>
            <a:r>
              <a:rPr lang="en-US" dirty="0"/>
              <a:t>Need to review top data rates  (802.15.4m)</a:t>
            </a:r>
          </a:p>
          <a:p>
            <a:pPr lvl="2"/>
            <a:r>
              <a:rPr lang="en-US" dirty="0"/>
              <a:t>Add new frequency bands (15.4-2015, 4u, and 4v)</a:t>
            </a:r>
          </a:p>
          <a:p>
            <a:pPr lvl="1"/>
            <a:r>
              <a:rPr lang="en-US" dirty="0"/>
              <a:t>802.22 – ask Apurva if he wants to contribute a column</a:t>
            </a:r>
          </a:p>
          <a:p>
            <a:endParaRPr lang="en-US" dirty="0"/>
          </a:p>
          <a:p>
            <a:r>
              <a:rPr lang="en-US" dirty="0"/>
              <a:t>Any drafts listed in matrix need to be publically available.  </a:t>
            </a:r>
          </a:p>
          <a:p>
            <a:pPr lvl="1"/>
            <a:endParaRPr lang="en-US" dirty="0"/>
          </a:p>
          <a:p>
            <a:pPr lvl="2"/>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1897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Editing</a:t>
            </a:r>
          </a:p>
        </p:txBody>
      </p:sp>
      <p:sp>
        <p:nvSpPr>
          <p:cNvPr id="3" name="Content Placeholder 2"/>
          <p:cNvSpPr>
            <a:spLocks noGrp="1"/>
          </p:cNvSpPr>
          <p:nvPr>
            <p:ph idx="1"/>
          </p:nvPr>
        </p:nvSpPr>
        <p:spPr/>
        <p:txBody>
          <a:bodyPr/>
          <a:lstStyle/>
          <a:p>
            <a:r>
              <a:rPr lang="en-US" dirty="0"/>
              <a:t>Y23: Need to determine spectral efficiency and formula</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72570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Sub-1GHz White Paper</a:t>
            </a:r>
          </a:p>
        </p:txBody>
      </p:sp>
      <p:sp>
        <p:nvSpPr>
          <p:cNvPr id="3" name="Content Placeholder 2"/>
          <p:cNvSpPr>
            <a:spLocks noGrp="1"/>
          </p:cNvSpPr>
          <p:nvPr>
            <p:ph idx="1"/>
          </p:nvPr>
        </p:nvSpPr>
        <p:spPr/>
        <p:txBody>
          <a:bodyPr>
            <a:normAutofit/>
          </a:bodyPr>
          <a:lstStyle/>
          <a:p>
            <a:r>
              <a:rPr lang="en-US" dirty="0"/>
              <a:t>Publishing / Distribution</a:t>
            </a:r>
          </a:p>
          <a:p>
            <a:r>
              <a:rPr lang="en-US" dirty="0"/>
              <a:t>Coordinate with IEEE</a:t>
            </a:r>
          </a:p>
          <a:p>
            <a:r>
              <a:rPr lang="en-US" dirty="0"/>
              <a:t>Smart Grid Web Pages</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87557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Publicizing White Paper Releases</a:t>
            </a:r>
          </a:p>
        </p:txBody>
      </p:sp>
      <p:sp>
        <p:nvSpPr>
          <p:cNvPr id="3" name="Content Placeholder 2"/>
          <p:cNvSpPr>
            <a:spLocks noGrp="1"/>
          </p:cNvSpPr>
          <p:nvPr>
            <p:ph idx="1"/>
          </p:nvPr>
        </p:nvSpPr>
        <p:spPr/>
        <p:txBody>
          <a:bodyPr>
            <a:normAutofit fontScale="92500"/>
          </a:bodyPr>
          <a:lstStyle/>
          <a:p>
            <a:r>
              <a:rPr lang="en-US" dirty="0"/>
              <a:t>Press Releases</a:t>
            </a:r>
          </a:p>
          <a:p>
            <a:pPr lvl="1"/>
            <a:r>
              <a:rPr lang="en-US" dirty="0"/>
              <a:t>Standards association newsletter</a:t>
            </a:r>
          </a:p>
          <a:p>
            <a:pPr lvl="1"/>
            <a:r>
              <a:rPr lang="en-US" dirty="0"/>
              <a:t>External press releases</a:t>
            </a:r>
          </a:p>
          <a:p>
            <a:pPr lvl="1"/>
            <a:r>
              <a:rPr lang="en-US" dirty="0"/>
              <a:t>Emulate what 802.1, 802.3 are doing</a:t>
            </a:r>
          </a:p>
          <a:p>
            <a:pPr lvl="1"/>
            <a:r>
              <a:rPr lang="en-US" dirty="0"/>
              <a:t>External publications, conferences, </a:t>
            </a:r>
            <a:r>
              <a:rPr lang="en-US" dirty="0" err="1"/>
              <a:t>etc</a:t>
            </a:r>
            <a:endParaRPr lang="en-US" dirty="0"/>
          </a:p>
          <a:p>
            <a:r>
              <a:rPr lang="en-US" dirty="0"/>
              <a:t>Liaison reports to WGs</a:t>
            </a:r>
          </a:p>
          <a:p>
            <a:pPr lvl="1"/>
            <a:r>
              <a:rPr lang="en-US" dirty="0"/>
              <a:t>Include relevant details from external liaisons</a:t>
            </a:r>
          </a:p>
          <a:p>
            <a:pPr lvl="1"/>
            <a:r>
              <a:rPr lang="en-US" dirty="0"/>
              <a:t>Expand liaisons to 802.1 and 802.3</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737731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802.24.2</a:t>
            </a:r>
            <a:br>
              <a:rPr lang="en-US" dirty="0"/>
            </a:br>
            <a:r>
              <a:rPr lang="en-US" dirty="0" err="1"/>
              <a:t>IoT</a:t>
            </a:r>
            <a:r>
              <a:rPr lang="en-US" dirty="0"/>
              <a: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803650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kern="1200" dirty="0" err="1">
                <a:solidFill>
                  <a:schemeClr val="tx1"/>
                </a:solidFill>
                <a:effectLst/>
                <a:latin typeface="+mn-lt"/>
                <a:ea typeface="+mn-ea"/>
                <a:cs typeface="+mn-cs"/>
              </a:rPr>
              <a:t>Wael</a:t>
            </a:r>
            <a:r>
              <a:rPr lang="en-US" kern="1200" dirty="0">
                <a:solidFill>
                  <a:schemeClr val="tx1"/>
                </a:solidFill>
                <a:effectLst/>
                <a:latin typeface="+mn-lt"/>
                <a:ea typeface="+mn-ea"/>
                <a:cs typeface="+mn-cs"/>
              </a:rPr>
              <a:t> </a:t>
            </a:r>
            <a:r>
              <a:rPr lang="en-US" kern="1200" dirty="0" err="1">
                <a:solidFill>
                  <a:schemeClr val="tx1"/>
                </a:solidFill>
                <a:effectLst/>
                <a:latin typeface="+mn-lt"/>
                <a:ea typeface="+mn-ea"/>
                <a:cs typeface="+mn-cs"/>
              </a:rPr>
              <a:t>Diab</a:t>
            </a:r>
            <a:endParaRPr lang="en-US" dirty="0">
              <a:effectLst/>
            </a:endParaRPr>
          </a:p>
          <a:p>
            <a:pPr rtl="0" eaLnBrk="1" fontAlgn="base" hangingPunct="1"/>
            <a:r>
              <a:rPr lang="en-US" sz="3200" kern="1200" dirty="0">
                <a:solidFill>
                  <a:schemeClr val="tx1"/>
                </a:solidFill>
                <a:effectLst/>
                <a:latin typeface="+mn-lt"/>
                <a:ea typeface="+mn-ea"/>
                <a:cs typeface="+mn-cs"/>
              </a:rPr>
              <a:t>IIC Liaison Report</a:t>
            </a:r>
          </a:p>
          <a:p>
            <a:pPr rtl="0" eaLnBrk="1" fontAlgn="base" hangingPunct="1"/>
            <a:r>
              <a:rPr lang="en-US" sz="3200" kern="1200" dirty="0">
                <a:solidFill>
                  <a:schemeClr val="tx1"/>
                </a:solidFill>
                <a:effectLst/>
                <a:latin typeface="+mn-lt"/>
                <a:ea typeface="+mn-ea"/>
                <a:cs typeface="+mn-cs"/>
              </a:rPr>
              <a:t>Any new liaison requests</a:t>
            </a:r>
            <a:endParaRPr lang="en-US" sz="3200" dirty="0">
              <a:effectLst/>
            </a:endParaRP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17874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P2413 Liaison Report</a:t>
            </a:r>
          </a:p>
          <a:p>
            <a:pPr lvl="1"/>
            <a:r>
              <a:rPr lang="en-US" dirty="0"/>
              <a:t>Ludwig </a:t>
            </a:r>
            <a:r>
              <a:rPr lang="en-US" dirty="0" err="1"/>
              <a:t>Winkel</a:t>
            </a:r>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666793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lstStyle/>
          <a:p>
            <a:r>
              <a:rPr lang="en-US" dirty="0"/>
              <a:t>Review and plan </a:t>
            </a:r>
            <a:r>
              <a:rPr lang="en-US" dirty="0" err="1"/>
              <a:t>IoT</a:t>
            </a:r>
            <a:r>
              <a:rPr lang="en-US" dirty="0"/>
              <a:t> white paper development</a:t>
            </a:r>
          </a:p>
          <a:p>
            <a:pPr lvl="1"/>
            <a:r>
              <a:rPr lang="en-US" dirty="0"/>
              <a:t>Chris </a:t>
            </a:r>
            <a:r>
              <a:rPr lang="en-US" dirty="0" err="1"/>
              <a:t>DiMinico</a:t>
            </a: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87805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34 Voting Members</a:t>
            </a:r>
          </a:p>
          <a:p>
            <a:pPr marL="342900" lvl="1" indent="-342900">
              <a:buFontTx/>
              <a:buChar char="•"/>
            </a:pPr>
            <a:r>
              <a:rPr lang="en-US" altLang="en-US" dirty="0"/>
              <a:t>Agenda: 	</a:t>
            </a:r>
            <a:r>
              <a:rPr lang="en-US" dirty="0"/>
              <a:t>24-17-0001-01-0000</a:t>
            </a:r>
            <a:endParaRPr lang="en-US" altLang="en-US" dirty="0"/>
          </a:p>
          <a:p>
            <a:r>
              <a:rPr lang="en-US" altLang="en-US" dirty="0"/>
              <a:t>Meetings for the Week</a:t>
            </a:r>
          </a:p>
          <a:p>
            <a:pPr lvl="1"/>
            <a:r>
              <a:rPr lang="en-US" altLang="en-US" dirty="0"/>
              <a:t>Monday PM2			</a:t>
            </a:r>
          </a:p>
          <a:p>
            <a:pPr lvl="1"/>
            <a:r>
              <a:rPr lang="en-US" altLang="en-US" dirty="0"/>
              <a:t>Tuesday PM2		</a:t>
            </a:r>
          </a:p>
          <a:p>
            <a:pPr lvl="1"/>
            <a:r>
              <a:rPr lang="en-US" altLang="en-US" dirty="0"/>
              <a:t>Wednesday PM2	   (2</a:t>
            </a:r>
            <a:r>
              <a:rPr lang="en-US" altLang="en-US" baseline="30000" dirty="0"/>
              <a:t>nd</a:t>
            </a:r>
            <a:r>
              <a:rPr lang="en-US" altLang="en-US" dirty="0"/>
              <a:t> hour to join with 802.1 TSN)</a:t>
            </a:r>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514116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Wednesday</a:t>
            </a:r>
            <a:br>
              <a:rPr lang="en-US" dirty="0"/>
            </a:b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20</a:t>
            </a:fld>
            <a:endParaRPr lang="en-US" altLang="en-US"/>
          </a:p>
        </p:txBody>
      </p:sp>
    </p:spTree>
    <p:extLst>
      <p:ext uri="{BB962C8B-B14F-4D97-AF65-F5344CB8AC3E}">
        <p14:creationId xmlns:p14="http://schemas.microsoft.com/office/powerpoint/2010/main" val="1681644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24610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Items</a:t>
            </a:r>
          </a:p>
        </p:txBody>
      </p:sp>
      <p:sp>
        <p:nvSpPr>
          <p:cNvPr id="6" name="Content Placeholder 5"/>
          <p:cNvSpPr>
            <a:spLocks noGrp="1"/>
          </p:cNvSpPr>
          <p:nvPr>
            <p:ph idx="1"/>
          </p:nvPr>
        </p:nvSpPr>
        <p:spPr>
          <a:xfrm>
            <a:off x="685800" y="1600200"/>
            <a:ext cx="7772400" cy="4495800"/>
          </a:xfrm>
        </p:spPr>
        <p:txBody>
          <a:bodyPr>
            <a:normAutofit fontScale="70000" lnSpcReduction="20000"/>
          </a:bodyPr>
          <a:lstStyle/>
          <a:p>
            <a:r>
              <a:rPr lang="en-US" dirty="0"/>
              <a:t>P2030.5 Liaison Update (Bob </a:t>
            </a:r>
            <a:r>
              <a:rPr lang="en-US" dirty="0" err="1"/>
              <a:t>Heile</a:t>
            </a:r>
            <a:r>
              <a:rPr lang="en-US" dirty="0"/>
              <a:t>)</a:t>
            </a:r>
          </a:p>
          <a:p>
            <a:pPr lvl="1"/>
            <a:r>
              <a:rPr lang="en-US" dirty="0"/>
              <a:t>Not much since November 2016</a:t>
            </a:r>
          </a:p>
          <a:p>
            <a:pPr lvl="1"/>
            <a:endParaRPr lang="en-US" dirty="0"/>
          </a:p>
          <a:p>
            <a:r>
              <a:rPr lang="en-US" dirty="0"/>
              <a:t>Liaison Update from PES PSCC</a:t>
            </a:r>
          </a:p>
          <a:p>
            <a:endParaRPr lang="en-US" dirty="0"/>
          </a:p>
          <a:p>
            <a:r>
              <a:rPr lang="en-US" dirty="0"/>
              <a:t>TSN White Paper Planning</a:t>
            </a:r>
          </a:p>
          <a:p>
            <a:pPr lvl="1"/>
            <a:endParaRPr lang="en-US" dirty="0"/>
          </a:p>
          <a:p>
            <a:r>
              <a:rPr lang="en-US" dirty="0"/>
              <a:t>Closing / action items</a:t>
            </a:r>
          </a:p>
          <a:p>
            <a:endParaRPr lang="en-US" dirty="0"/>
          </a:p>
          <a:p>
            <a:r>
              <a:rPr lang="en-US" dirty="0"/>
              <a:t>Adjourn to 802.1 for TSN discussion 5:00</a:t>
            </a:r>
          </a:p>
          <a:p>
            <a:pPr lvl="1"/>
            <a:r>
              <a:rPr lang="en-US" dirty="0"/>
              <a:t>Buckhead Ballroom II</a:t>
            </a:r>
          </a:p>
          <a:p>
            <a:pPr lvl="1"/>
            <a:r>
              <a:rPr lang="en-US" dirty="0"/>
              <a:t>Action for January – find volunteers in 802.1 for “drafting team”</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22</a:t>
            </a:fld>
            <a:endParaRPr lang="en-US" altLang="en-US"/>
          </a:p>
        </p:txBody>
      </p:sp>
    </p:spTree>
    <p:extLst>
      <p:ext uri="{BB962C8B-B14F-4D97-AF65-F5344CB8AC3E}">
        <p14:creationId xmlns:p14="http://schemas.microsoft.com/office/powerpoint/2010/main" val="2016834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White paper on TSN</a:t>
            </a:r>
          </a:p>
        </p:txBody>
      </p:sp>
      <p:sp>
        <p:nvSpPr>
          <p:cNvPr id="3" name="Content Placeholder 2"/>
          <p:cNvSpPr>
            <a:spLocks noGrp="1"/>
          </p:cNvSpPr>
          <p:nvPr>
            <p:ph idx="1"/>
          </p:nvPr>
        </p:nvSpPr>
        <p:spPr/>
        <p:txBody>
          <a:bodyPr>
            <a:normAutofit fontScale="47500" lnSpcReduction="20000"/>
          </a:bodyPr>
          <a:lstStyle/>
          <a:p>
            <a:r>
              <a:rPr lang="en-US" dirty="0"/>
              <a:t>Ethernet operation to provide time bounded or deterministic services.</a:t>
            </a:r>
          </a:p>
          <a:p>
            <a:endParaRPr lang="en-US" dirty="0"/>
          </a:p>
          <a:p>
            <a:r>
              <a:rPr lang="en-US" dirty="0"/>
              <a:t>How can this be applied in utility applications?</a:t>
            </a:r>
          </a:p>
          <a:p>
            <a:pPr lvl="1"/>
            <a:r>
              <a:rPr lang="en-US" dirty="0"/>
              <a:t>Substation networks</a:t>
            </a:r>
          </a:p>
          <a:p>
            <a:pPr lvl="1"/>
            <a:r>
              <a:rPr lang="en-US" dirty="0"/>
              <a:t>Interconnection between LAN and WAN</a:t>
            </a:r>
          </a:p>
          <a:p>
            <a:endParaRPr lang="en-US" dirty="0"/>
          </a:p>
          <a:p>
            <a:r>
              <a:rPr lang="en-US" dirty="0"/>
              <a:t>The requirement comes from specific applications:</a:t>
            </a:r>
          </a:p>
          <a:p>
            <a:pPr lvl="1"/>
            <a:r>
              <a:rPr lang="en-US" dirty="0"/>
              <a:t>Starting point was Audio/Video, and industrial automation, and now entering automotive</a:t>
            </a:r>
          </a:p>
          <a:p>
            <a:pPr lvl="1"/>
            <a:r>
              <a:rPr lang="en-US" dirty="0"/>
              <a:t>Now the TSN capability is application agnostic</a:t>
            </a:r>
          </a:p>
          <a:p>
            <a:pPr lvl="1"/>
            <a:r>
              <a:rPr lang="en-US" dirty="0"/>
              <a:t>Automotive is an emerging application – replace CAN, </a:t>
            </a:r>
            <a:r>
              <a:rPr lang="en-US" dirty="0" err="1"/>
              <a:t>Flexray</a:t>
            </a:r>
            <a:r>
              <a:rPr lang="en-US" dirty="0"/>
              <a:t>, etc. </a:t>
            </a:r>
          </a:p>
          <a:p>
            <a:pPr lvl="1"/>
            <a:endParaRPr lang="en-US" dirty="0"/>
          </a:p>
          <a:p>
            <a:pPr lvl="1"/>
            <a:r>
              <a:rPr lang="en-US" dirty="0"/>
              <a:t>There is also ring topology for redundancy</a:t>
            </a:r>
          </a:p>
          <a:p>
            <a:pPr lvl="1"/>
            <a:endParaRPr lang="en-US" dirty="0"/>
          </a:p>
          <a:p>
            <a:r>
              <a:rPr lang="en-US" dirty="0"/>
              <a:t>Questions:</a:t>
            </a:r>
          </a:p>
          <a:p>
            <a:pPr lvl="1"/>
            <a:r>
              <a:rPr lang="en-US" dirty="0"/>
              <a:t>Is utility protection application considered for TSN? </a:t>
            </a:r>
          </a:p>
          <a:p>
            <a:pPr lvl="1"/>
            <a:r>
              <a:rPr lang="en-US" dirty="0"/>
              <a:t>Today there is some use of proprietary real-time Ethernet variants. </a:t>
            </a:r>
          </a:p>
          <a:p>
            <a:pPr lvl="1"/>
            <a:r>
              <a:rPr lang="en-US" dirty="0"/>
              <a:t>GOOSE protocols</a:t>
            </a:r>
          </a:p>
          <a:p>
            <a:pPr lvl="1"/>
            <a:r>
              <a:rPr lang="en-US" dirty="0" err="1"/>
              <a:t>Synchrophasor</a:t>
            </a:r>
            <a:r>
              <a:rPr lang="en-US" dirty="0"/>
              <a:t> applications</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04494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PSCC Update for January</a:t>
            </a:r>
          </a:p>
        </p:txBody>
      </p:sp>
      <p:sp>
        <p:nvSpPr>
          <p:cNvPr id="3" name="Content Placeholder 2"/>
          <p:cNvSpPr>
            <a:spLocks noGrp="1"/>
          </p:cNvSpPr>
          <p:nvPr>
            <p:ph idx="1"/>
          </p:nvPr>
        </p:nvSpPr>
        <p:spPr>
          <a:xfrm>
            <a:off x="685800" y="1905000"/>
            <a:ext cx="7772400" cy="4191000"/>
          </a:xfrm>
        </p:spPr>
        <p:txBody>
          <a:bodyPr>
            <a:normAutofit fontScale="70000" lnSpcReduction="20000"/>
          </a:bodyPr>
          <a:lstStyle/>
          <a:p>
            <a:r>
              <a:rPr lang="en-US" dirty="0"/>
              <a:t>The PES PSRC and Substation SCC have been reorganized  and will become the PSCC (Power Systems Communications and Cybersecurity) committee. (Effective Jan 2017)</a:t>
            </a:r>
          </a:p>
          <a:p>
            <a:endParaRPr lang="en-US" dirty="0"/>
          </a:p>
          <a:p>
            <a:r>
              <a:rPr lang="en-US" dirty="0"/>
              <a:t>I attended the PSCC meeting and met with the leadership.</a:t>
            </a:r>
          </a:p>
          <a:p>
            <a:pPr lvl="2"/>
            <a:r>
              <a:rPr lang="en-US" dirty="0"/>
              <a:t>Chair: Mike </a:t>
            </a:r>
            <a:r>
              <a:rPr lang="en-US" dirty="0" err="1"/>
              <a:t>Dood</a:t>
            </a:r>
            <a:r>
              <a:rPr lang="en-US" dirty="0"/>
              <a:t>   (Schweitzer Engineering Laboratories)</a:t>
            </a:r>
          </a:p>
          <a:p>
            <a:pPr lvl="2"/>
            <a:r>
              <a:rPr lang="en-US" dirty="0"/>
              <a:t>Vice Chair: Ken </a:t>
            </a:r>
            <a:r>
              <a:rPr lang="en-US" dirty="0" err="1"/>
              <a:t>Fodero</a:t>
            </a:r>
            <a:r>
              <a:rPr lang="en-US" dirty="0"/>
              <a:t> (Schweitzer Engineering Laboratories)</a:t>
            </a:r>
          </a:p>
          <a:p>
            <a:pPr lvl="2"/>
            <a:r>
              <a:rPr lang="en-US" dirty="0"/>
              <a:t>Secretary: Craig Preuss (Black and Veatch)</a:t>
            </a:r>
          </a:p>
          <a:p>
            <a:pPr lvl="1"/>
            <a:r>
              <a:rPr lang="en-US" dirty="0"/>
              <a:t>Established liaison between PSCC and 802.24</a:t>
            </a:r>
          </a:p>
          <a:p>
            <a:pPr lvl="1"/>
            <a:r>
              <a:rPr lang="en-US" dirty="0"/>
              <a:t>PSCC will provide review and comments on TSN white paper (and further activities in their scope)</a:t>
            </a:r>
          </a:p>
          <a:p>
            <a:pPr lvl="1"/>
            <a:r>
              <a:rPr lang="en-US" dirty="0"/>
              <a:t>PSCC is interested in know about relevant activities in IEEE802 – would like a short report after 802 Plenaries</a:t>
            </a:r>
            <a:r>
              <a:rPr lang="en-US"/>
              <a:t>. </a:t>
            </a: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452084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Power Systems Communication and Cyber Security Committee </a:t>
            </a:r>
          </a:p>
        </p:txBody>
      </p:sp>
      <p:sp>
        <p:nvSpPr>
          <p:cNvPr id="3" name="Content Placeholder 2"/>
          <p:cNvSpPr>
            <a:spLocks noGrp="1"/>
          </p:cNvSpPr>
          <p:nvPr>
            <p:ph idx="1"/>
          </p:nvPr>
        </p:nvSpPr>
        <p:spPr>
          <a:xfrm>
            <a:off x="685800" y="1981199"/>
            <a:ext cx="7772400" cy="4494213"/>
          </a:xfrm>
        </p:spPr>
        <p:txBody>
          <a:bodyPr>
            <a:normAutofit fontScale="77500" lnSpcReduction="20000"/>
          </a:bodyPr>
          <a:lstStyle/>
          <a:p>
            <a:pPr lvl="1"/>
            <a:r>
              <a:rPr lang="en-US" dirty="0"/>
              <a:t>Subcommittee P</a:t>
            </a:r>
          </a:p>
          <a:p>
            <a:pPr lvl="2"/>
            <a:r>
              <a:rPr lang="en-US" dirty="0"/>
              <a:t>P1	Revision of IEEE </a:t>
            </a:r>
            <a:r>
              <a:rPr lang="en-US" dirty="0" err="1"/>
              <a:t>Std</a:t>
            </a:r>
            <a:r>
              <a:rPr lang="en-US" dirty="0"/>
              <a:t> profile for the use of IEEE 1588 Precision Time Protocol</a:t>
            </a:r>
          </a:p>
          <a:p>
            <a:pPr lvl="2"/>
            <a:r>
              <a:rPr lang="en-US" dirty="0"/>
              <a:t>P2	Electric Power Systems Communications – Distributed Network Protocol (DNP3)</a:t>
            </a:r>
          </a:p>
          <a:p>
            <a:pPr lvl="2"/>
            <a:r>
              <a:rPr lang="en-US" dirty="0"/>
              <a:t>P3	Exchanging information between networks implementing IEC 61850 and IEEE </a:t>
            </a:r>
            <a:r>
              <a:rPr lang="en-US" dirty="0" err="1"/>
              <a:t>Std</a:t>
            </a:r>
            <a:r>
              <a:rPr lang="en-US" dirty="0"/>
              <a:t> 1815 (DNP3)</a:t>
            </a:r>
          </a:p>
          <a:p>
            <a:pPr lvl="2"/>
            <a:r>
              <a:rPr lang="en-US" dirty="0"/>
              <a:t>P5	Recommended Practice for Network Communications in Substations (P1516)</a:t>
            </a:r>
          </a:p>
          <a:p>
            <a:pPr lvl="2"/>
            <a:r>
              <a:rPr lang="en-US" dirty="0"/>
              <a:t>P6	Configuring Ethernet LAN Infrastructure</a:t>
            </a:r>
          </a:p>
          <a:p>
            <a:pPr lvl="2"/>
            <a:r>
              <a:rPr lang="en-US" dirty="0"/>
              <a:t>P7	Review of C37.94 (Optical Fiber Interfaces Between Teleprotection and Multiplexer Equipment)</a:t>
            </a:r>
          </a:p>
          <a:p>
            <a:pPr lvl="2"/>
            <a:r>
              <a:rPr lang="en-US" dirty="0"/>
              <a:t>P8	Standard mapping between C37.118 and IEC 61850-90-5</a:t>
            </a:r>
          </a:p>
          <a:p>
            <a:pPr lvl="2"/>
            <a:r>
              <a:rPr lang="en-US" dirty="0"/>
              <a:t>P11	Transitioning to Cloud Computing, SDN, and NFV at electric power utilities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52694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Systems Communication and Cyber Security Committee </a:t>
            </a:r>
          </a:p>
        </p:txBody>
      </p:sp>
      <p:sp>
        <p:nvSpPr>
          <p:cNvPr id="3" name="Content Placeholder 2"/>
          <p:cNvSpPr>
            <a:spLocks noGrp="1"/>
          </p:cNvSpPr>
          <p:nvPr>
            <p:ph idx="1"/>
          </p:nvPr>
        </p:nvSpPr>
        <p:spPr>
          <a:xfrm>
            <a:off x="685800" y="1981200"/>
            <a:ext cx="8153400" cy="4114800"/>
          </a:xfrm>
        </p:spPr>
        <p:txBody>
          <a:bodyPr/>
          <a:lstStyle/>
          <a:p>
            <a:pPr marL="457200" lvl="1" indent="0">
              <a:buNone/>
            </a:pPr>
            <a:r>
              <a:rPr lang="en-US" dirty="0"/>
              <a:t>Subcommittee S</a:t>
            </a:r>
          </a:p>
          <a:p>
            <a:pPr lvl="2"/>
            <a:r>
              <a:rPr lang="en-US" dirty="0"/>
              <a:t>S2	Serial SCADA Protection Protocol 	(P1711.1)</a:t>
            </a:r>
          </a:p>
          <a:p>
            <a:pPr lvl="2"/>
            <a:r>
              <a:rPr lang="en-US" dirty="0"/>
              <a:t>S3	Interoperability of IPSEC within utility 	control systems</a:t>
            </a:r>
          </a:p>
          <a:p>
            <a:pPr lvl="2"/>
            <a:r>
              <a:rPr lang="en-US" dirty="0"/>
              <a:t>S4	Secure SCADA Communication Protocol 	(P1711.2)</a:t>
            </a:r>
          </a:p>
          <a:p>
            <a:pPr lvl="2"/>
            <a:r>
              <a:rPr lang="en-US" dirty="0"/>
              <a:t>S5	Extensions to Cyber Security 	Requirements for substations P&amp;C Systems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2877833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PSRC (Power Systems Relaying and Control Committee)</a:t>
            </a:r>
          </a:p>
        </p:txBody>
      </p:sp>
      <p:sp>
        <p:nvSpPr>
          <p:cNvPr id="3" name="Content Placeholder 2"/>
          <p:cNvSpPr>
            <a:spLocks noGrp="1"/>
          </p:cNvSpPr>
          <p:nvPr>
            <p:ph idx="1"/>
          </p:nvPr>
        </p:nvSpPr>
        <p:spPr/>
        <p:txBody>
          <a:bodyPr/>
          <a:lstStyle/>
          <a:p>
            <a:pPr marL="57150" indent="0">
              <a:buNone/>
            </a:pPr>
            <a:r>
              <a:rPr lang="en-US" sz="2000" dirty="0"/>
              <a:t>H Subcommittee – Relay Communications Subcommittee</a:t>
            </a:r>
          </a:p>
          <a:p>
            <a:pPr lvl="1"/>
            <a:r>
              <a:rPr lang="en-US" sz="1800" dirty="0"/>
              <a:t>H11	</a:t>
            </a:r>
            <a:r>
              <a:rPr lang="en-US" sz="1800" dirty="0" err="1"/>
              <a:t>Synchrophasor</a:t>
            </a:r>
            <a:r>
              <a:rPr lang="en-US" sz="1800" dirty="0"/>
              <a:t> Standards Working Group</a:t>
            </a:r>
          </a:p>
          <a:p>
            <a:pPr lvl="1"/>
            <a:r>
              <a:rPr lang="en-US" sz="1800" dirty="0"/>
              <a:t>H32	Performance Requirements for teleprotection 			over Ethernet</a:t>
            </a:r>
          </a:p>
          <a:p>
            <a:pPr lvl="1"/>
            <a:r>
              <a:rPr lang="en-US" sz="1800" dirty="0"/>
              <a:t>HTF41	Revision of IEEE 1646 Communications 				Delivery time performance requirements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944154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TSN white paper</a:t>
            </a:r>
          </a:p>
        </p:txBody>
      </p:sp>
      <p:sp>
        <p:nvSpPr>
          <p:cNvPr id="3" name="Content Placeholder 2"/>
          <p:cNvSpPr>
            <a:spLocks noGrp="1"/>
          </p:cNvSpPr>
          <p:nvPr>
            <p:ph idx="1"/>
          </p:nvPr>
        </p:nvSpPr>
        <p:spPr/>
        <p:txBody>
          <a:bodyPr>
            <a:normAutofit/>
          </a:bodyPr>
          <a:lstStyle/>
          <a:p>
            <a:r>
              <a:rPr lang="en-US" dirty="0"/>
              <a:t>IEC TC 57 Collaboration</a:t>
            </a:r>
          </a:p>
          <a:p>
            <a:r>
              <a:rPr lang="en-US" dirty="0"/>
              <a:t>TSN specified in 61850 through IEC</a:t>
            </a:r>
          </a:p>
          <a:p>
            <a:pPr lvl="1"/>
            <a:r>
              <a:rPr lang="en-US" dirty="0"/>
              <a:t>IPV6 is also being adopted into 61850</a:t>
            </a:r>
          </a:p>
          <a:p>
            <a:pPr lvl="1"/>
            <a:r>
              <a:rPr lang="en-US" dirty="0"/>
              <a:t>OPC Foundation, ODBA are adopting TSN (and also use 61850)</a:t>
            </a:r>
          </a:p>
          <a:p>
            <a:pPr lvl="1"/>
            <a:r>
              <a:rPr lang="en-US" dirty="0"/>
              <a:t>IEC TC57 is developing profiles for use of TSN. </a:t>
            </a:r>
          </a:p>
          <a:p>
            <a:pPr lvl="2"/>
            <a:r>
              <a:rPr lang="en-US" dirty="0"/>
              <a:t>Profiles for application domains.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4222181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 of TSN white paper</a:t>
            </a:r>
          </a:p>
        </p:txBody>
      </p:sp>
      <p:sp>
        <p:nvSpPr>
          <p:cNvPr id="3" name="Content Placeholder 2"/>
          <p:cNvSpPr>
            <a:spLocks noGrp="1"/>
          </p:cNvSpPr>
          <p:nvPr>
            <p:ph idx="1"/>
          </p:nvPr>
        </p:nvSpPr>
        <p:spPr>
          <a:xfrm>
            <a:off x="685800" y="1752601"/>
            <a:ext cx="7772400" cy="4722812"/>
          </a:xfrm>
        </p:spPr>
        <p:txBody>
          <a:bodyPr>
            <a:normAutofit fontScale="62500" lnSpcReduction="20000"/>
          </a:bodyPr>
          <a:lstStyle/>
          <a:p>
            <a:r>
              <a:rPr lang="en-US" dirty="0"/>
              <a:t>Describe why TSN is needed</a:t>
            </a:r>
          </a:p>
          <a:p>
            <a:pPr lvl="1"/>
            <a:r>
              <a:rPr lang="en-US" dirty="0"/>
              <a:t>Define what “</a:t>
            </a:r>
            <a:r>
              <a:rPr lang="en-US" dirty="0" err="1"/>
              <a:t>realtime</a:t>
            </a:r>
            <a:r>
              <a:rPr lang="en-US" dirty="0"/>
              <a:t>” means in the context of specific grid use cases and applications</a:t>
            </a:r>
          </a:p>
          <a:p>
            <a:r>
              <a:rPr lang="en-US" dirty="0"/>
              <a:t>Describe how TSN works </a:t>
            </a:r>
          </a:p>
          <a:p>
            <a:r>
              <a:rPr lang="en-US" dirty="0"/>
              <a:t>Understand IEC 61850 activities and relationships</a:t>
            </a:r>
          </a:p>
          <a:p>
            <a:pPr lvl="1"/>
            <a:r>
              <a:rPr lang="en-US" dirty="0"/>
              <a:t>How standardized APIs are integrated into 61850</a:t>
            </a:r>
          </a:p>
          <a:p>
            <a:r>
              <a:rPr lang="en-US" dirty="0"/>
              <a:t>Overview of 802.1Qbu, 802.3br, 802.1Qbv, 802.1Qca, 802.1Qat</a:t>
            </a:r>
          </a:p>
          <a:p>
            <a:r>
              <a:rPr lang="en-US" dirty="0"/>
              <a:t>Overview of 802.1Qca, </a:t>
            </a:r>
            <a:r>
              <a:rPr lang="en-US" dirty="0" err="1"/>
              <a:t>Qcb</a:t>
            </a:r>
            <a:r>
              <a:rPr lang="en-US" dirty="0"/>
              <a:t>, </a:t>
            </a:r>
            <a:r>
              <a:rPr lang="en-US" dirty="0" err="1"/>
              <a:t>Qcc</a:t>
            </a:r>
            <a:r>
              <a:rPr lang="en-US" dirty="0"/>
              <a:t>, </a:t>
            </a:r>
            <a:r>
              <a:rPr lang="en-US" dirty="0" err="1"/>
              <a:t>Qch</a:t>
            </a:r>
            <a:r>
              <a:rPr lang="en-US" dirty="0"/>
              <a:t>, </a:t>
            </a:r>
            <a:r>
              <a:rPr lang="en-US" dirty="0" err="1"/>
              <a:t>Qci</a:t>
            </a:r>
            <a:r>
              <a:rPr lang="en-US" dirty="0"/>
              <a:t>, </a:t>
            </a:r>
            <a:r>
              <a:rPr lang="en-US" dirty="0" err="1"/>
              <a:t>Qcn</a:t>
            </a:r>
            <a:r>
              <a:rPr lang="en-US" dirty="0"/>
              <a:t>, </a:t>
            </a:r>
            <a:r>
              <a:rPr lang="en-US" dirty="0" err="1"/>
              <a:t>Qcr</a:t>
            </a:r>
            <a:r>
              <a:rPr lang="en-US" dirty="0"/>
              <a:t>, </a:t>
            </a:r>
          </a:p>
          <a:p>
            <a:r>
              <a:rPr lang="en-US" dirty="0"/>
              <a:t>What is the set used for grid applications? Relate to IEC TC57 Profiles</a:t>
            </a:r>
          </a:p>
          <a:p>
            <a:pPr lvl="1"/>
            <a:r>
              <a:rPr lang="en-US" dirty="0"/>
              <a:t>Harmonization of TC65 (automation) with TC57 profiles</a:t>
            </a:r>
          </a:p>
          <a:p>
            <a:r>
              <a:rPr lang="en-US" dirty="0"/>
              <a:t>Explain relationships to time synchronization in 802.1AS </a:t>
            </a:r>
          </a:p>
          <a:p>
            <a:pPr lvl="1"/>
            <a:r>
              <a:rPr lang="en-US" dirty="0"/>
              <a:t>Profiles of IEEE 1588</a:t>
            </a:r>
          </a:p>
          <a:p>
            <a:r>
              <a:rPr lang="en-US" dirty="0"/>
              <a:t>Relationship to IETF DETNET</a:t>
            </a:r>
          </a:p>
          <a:p>
            <a:r>
              <a:rPr lang="en-US" dirty="0"/>
              <a:t>What is the opportunity for wireless standards to leverage?  DETNET could take advantage.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399045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t>Agenda - 24-17-0001-00-0000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p:cNvGraphicFramePr>
            <a:graphicFrameLocks noGrp="1"/>
          </p:cNvGraphicFramePr>
          <p:nvPr>
            <p:extLst>
              <p:ext uri="{D42A27DB-BD31-4B8C-83A1-F6EECF244321}">
                <p14:modId xmlns:p14="http://schemas.microsoft.com/office/powerpoint/2010/main" val="3429491365"/>
              </p:ext>
            </p:extLst>
          </p:nvPr>
        </p:nvGraphicFramePr>
        <p:xfrm>
          <a:off x="609601" y="609590"/>
          <a:ext cx="8153398" cy="5791209"/>
        </p:xfrm>
        <a:graphic>
          <a:graphicData uri="http://schemas.openxmlformats.org/drawingml/2006/table">
            <a:tbl>
              <a:tblPr>
                <a:tableStyleId>{5C22544A-7EE6-4342-B048-85BDC9FD1C3A}</a:tableStyleId>
              </a:tblPr>
              <a:tblGrid>
                <a:gridCol w="510804">
                  <a:extLst>
                    <a:ext uri="{9D8B030D-6E8A-4147-A177-3AD203B41FA5}">
                      <a16:colId xmlns:a16="http://schemas.microsoft.com/office/drawing/2014/main" val="1137511029"/>
                    </a:ext>
                  </a:extLst>
                </a:gridCol>
                <a:gridCol w="5703973">
                  <a:extLst>
                    <a:ext uri="{9D8B030D-6E8A-4147-A177-3AD203B41FA5}">
                      <a16:colId xmlns:a16="http://schemas.microsoft.com/office/drawing/2014/main" val="2901428492"/>
                    </a:ext>
                  </a:extLst>
                </a:gridCol>
                <a:gridCol w="890258">
                  <a:extLst>
                    <a:ext uri="{9D8B030D-6E8A-4147-A177-3AD203B41FA5}">
                      <a16:colId xmlns:a16="http://schemas.microsoft.com/office/drawing/2014/main" val="3249396227"/>
                    </a:ext>
                  </a:extLst>
                </a:gridCol>
                <a:gridCol w="415940">
                  <a:extLst>
                    <a:ext uri="{9D8B030D-6E8A-4147-A177-3AD203B41FA5}">
                      <a16:colId xmlns:a16="http://schemas.microsoft.com/office/drawing/2014/main" val="2139144449"/>
                    </a:ext>
                  </a:extLst>
                </a:gridCol>
                <a:gridCol w="632423">
                  <a:extLst>
                    <a:ext uri="{9D8B030D-6E8A-4147-A177-3AD203B41FA5}">
                      <a16:colId xmlns:a16="http://schemas.microsoft.com/office/drawing/2014/main" val="2127447118"/>
                    </a:ext>
                  </a:extLst>
                </a:gridCol>
              </a:tblGrid>
              <a:tr h="187626">
                <a:tc gridSpan="2">
                  <a:txBody>
                    <a:bodyPr/>
                    <a:lstStyle/>
                    <a:p>
                      <a:pPr algn="l" fontAlgn="b"/>
                      <a:r>
                        <a:rPr lang="sv-SE" sz="800" u="none" strike="noStrike">
                          <a:effectLst/>
                        </a:rPr>
                        <a:t>802.24 Agenda - January 2017, Atlanta, GA, USA</a:t>
                      </a:r>
                      <a:endParaRPr lang="sv-SE" sz="800" b="1" i="0" u="none" strike="noStrike">
                        <a:solidFill>
                          <a:srgbClr val="000000"/>
                        </a:solidFill>
                        <a:effectLst/>
                        <a:latin typeface="Arial1"/>
                      </a:endParaRPr>
                    </a:p>
                  </a:txBody>
                  <a:tcPr marL="5127" marR="5127" marT="5127" marB="0" anchor="b"/>
                </a:tc>
                <a:tc hMerge="1">
                  <a:txBody>
                    <a:bodyPr/>
                    <a:lstStyle/>
                    <a:p>
                      <a:endParaRPr lang="en-US"/>
                    </a:p>
                  </a:txBody>
                  <a:tcPr/>
                </a:tc>
                <a:tc gridSpan="2">
                  <a:txBody>
                    <a:bodyPr/>
                    <a:lstStyle/>
                    <a:p>
                      <a:pPr algn="l" fontAlgn="b"/>
                      <a:r>
                        <a:rPr lang="en-US" sz="800" u="none" strike="noStrike">
                          <a:effectLst/>
                        </a:rPr>
                        <a:t>24-17-0001-01-0000</a:t>
                      </a:r>
                      <a:endParaRPr lang="en-US" sz="800" b="1" i="0" u="none" strike="noStrike">
                        <a:solidFill>
                          <a:srgbClr val="000000"/>
                        </a:solidFill>
                        <a:effectLst/>
                        <a:latin typeface="Arial1"/>
                      </a:endParaRPr>
                    </a:p>
                  </a:txBody>
                  <a:tcPr marL="5127" marR="5127" marT="5127" marB="0" anchor="b"/>
                </a:tc>
                <a:tc hMerge="1">
                  <a:txBody>
                    <a:bodyPr/>
                    <a:lstStyle/>
                    <a:p>
                      <a:endParaRPr lang="en-US"/>
                    </a:p>
                  </a:txBody>
                  <a:tcPr/>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3959689163"/>
                  </a:ext>
                </a:extLst>
              </a:tr>
              <a:tr h="173195">
                <a:tc>
                  <a:txBody>
                    <a:bodyPr/>
                    <a:lstStyle/>
                    <a:p>
                      <a:pPr algn="ctr"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2789319618"/>
                  </a:ext>
                </a:extLst>
              </a:tr>
              <a:tr h="180412">
                <a:tc>
                  <a:txBody>
                    <a:bodyPr/>
                    <a:lstStyle/>
                    <a:p>
                      <a:pPr algn="ctr"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243113811"/>
                  </a:ext>
                </a:extLst>
              </a:tr>
              <a:tr h="180412">
                <a:tc>
                  <a:txBody>
                    <a:bodyPr/>
                    <a:lstStyle/>
                    <a:p>
                      <a:pPr algn="ctr" fontAlgn="t"/>
                      <a:r>
                        <a:rPr lang="en-US" sz="800" u="none" strike="noStrike">
                          <a:effectLst/>
                        </a:rPr>
                        <a:t>1</a:t>
                      </a:r>
                      <a:endParaRPr lang="en-US" sz="800" b="1" i="0" u="none" strike="noStrike">
                        <a:solidFill>
                          <a:srgbClr val="000000"/>
                        </a:solidFill>
                        <a:effectLst/>
                        <a:latin typeface="Times New Roman1"/>
                      </a:endParaRPr>
                    </a:p>
                  </a:txBody>
                  <a:tcPr marL="5127" marR="5127" marT="5127" marB="0"/>
                </a:tc>
                <a:tc>
                  <a:txBody>
                    <a:bodyPr/>
                    <a:lstStyle/>
                    <a:p>
                      <a:pPr algn="ctr" fontAlgn="b"/>
                      <a:r>
                        <a:rPr lang="en-US" sz="800" u="none" strike="noStrike">
                          <a:effectLst/>
                        </a:rPr>
                        <a:t>Monday PM2 session</a:t>
                      </a:r>
                      <a:endParaRPr lang="en-US" sz="800" b="1"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524244403"/>
                  </a:ext>
                </a:extLst>
              </a:tr>
              <a:tr h="180412">
                <a:tc>
                  <a:txBody>
                    <a:bodyPr/>
                    <a:lstStyle/>
                    <a:p>
                      <a:pPr algn="ctr" fontAlgn="t"/>
                      <a:r>
                        <a:rPr lang="en-US" sz="700" u="none" strike="noStrike">
                          <a:effectLst/>
                        </a:rPr>
                        <a:t>1.1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Call session to order, present “Guidelines for IEEE SA meetings”, Quorum</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281800711"/>
                  </a:ext>
                </a:extLst>
              </a:tr>
              <a:tr h="180412">
                <a:tc>
                  <a:txBody>
                    <a:bodyPr/>
                    <a:lstStyle/>
                    <a:p>
                      <a:pPr algn="ctr" fontAlgn="t"/>
                      <a:r>
                        <a:rPr lang="en-US" sz="700" u="none" strike="noStrike">
                          <a:effectLst/>
                        </a:rPr>
                        <a:t>1.2</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Review of Agenda / Approval of Agenda</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212413272"/>
                  </a:ext>
                </a:extLst>
              </a:tr>
              <a:tr h="180412">
                <a:tc>
                  <a:txBody>
                    <a:bodyPr/>
                    <a:lstStyle/>
                    <a:p>
                      <a:pPr algn="ctr" fontAlgn="t"/>
                      <a:r>
                        <a:rPr lang="en-US" sz="700" u="none" strike="noStrike">
                          <a:effectLst/>
                        </a:rPr>
                        <a:t>1.3</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Introduction/meeting objectives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70898978"/>
                  </a:ext>
                </a:extLst>
              </a:tr>
              <a:tr h="180412">
                <a:tc>
                  <a:txBody>
                    <a:bodyPr/>
                    <a:lstStyle/>
                    <a:p>
                      <a:pPr algn="ctr" fontAlgn="t"/>
                      <a:r>
                        <a:rPr lang="en-US" sz="700" u="none" strike="noStrike">
                          <a:effectLst/>
                        </a:rPr>
                        <a:t>1.4</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Approve November TAG minutes  24-16-0035-00-0000</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637429220"/>
                  </a:ext>
                </a:extLst>
              </a:tr>
              <a:tr h="180412">
                <a:tc>
                  <a:txBody>
                    <a:bodyPr/>
                    <a:lstStyle/>
                    <a:p>
                      <a:pPr algn="ctr" fontAlgn="t"/>
                      <a:r>
                        <a:rPr lang="en-US" sz="700" u="none" strike="noStrike">
                          <a:effectLst/>
                        </a:rPr>
                        <a:t>1.5</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802.24.1 Smart Grid Task Group </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32341889"/>
                  </a:ext>
                </a:extLst>
              </a:tr>
              <a:tr h="180412">
                <a:tc>
                  <a:txBody>
                    <a:bodyPr/>
                    <a:lstStyle/>
                    <a:p>
                      <a:pPr algn="ctr" fontAlgn="t"/>
                      <a:r>
                        <a:rPr lang="en-US" sz="700" u="none" strike="noStrike">
                          <a:effectLst/>
                        </a:rPr>
                        <a:t>1.6</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Review action items from previous meeting</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101485467"/>
                  </a:ext>
                </a:extLst>
              </a:tr>
              <a:tr h="180412">
                <a:tc>
                  <a:txBody>
                    <a:bodyPr/>
                    <a:lstStyle/>
                    <a:p>
                      <a:pPr algn="ctr" fontAlgn="t"/>
                      <a:r>
                        <a:rPr lang="en-US" sz="700" u="none" strike="noStrike">
                          <a:effectLst/>
                        </a:rPr>
                        <a:t>1.7</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ITU and regulatory items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Godfrey/Holomb</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4:30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817486664"/>
                  </a:ext>
                </a:extLst>
              </a:tr>
              <a:tr h="180412">
                <a:tc>
                  <a:txBody>
                    <a:bodyPr/>
                    <a:lstStyle/>
                    <a:p>
                      <a:pPr algn="ctr" fontAlgn="t"/>
                      <a:r>
                        <a:rPr lang="en-US" sz="700" u="none" strike="noStrike">
                          <a:effectLst/>
                        </a:rPr>
                        <a:t>1.8</a:t>
                      </a:r>
                      <a:endParaRPr lang="en-US" sz="700" b="0" i="0" u="none" strike="noStrike">
                        <a:solidFill>
                          <a:srgbClr val="000000"/>
                        </a:solidFill>
                        <a:effectLst/>
                        <a:latin typeface="Times New Roman1"/>
                      </a:endParaRPr>
                    </a:p>
                  </a:txBody>
                  <a:tcPr marL="5127" marR="5127" marT="5127" marB="0"/>
                </a:tc>
                <a:tc>
                  <a:txBody>
                    <a:bodyPr/>
                    <a:lstStyle/>
                    <a:p>
                      <a:pPr algn="l" fontAlgn="t"/>
                      <a:r>
                        <a:rPr lang="en-US" sz="700" u="none" strike="noStrike">
                          <a:effectLst/>
                        </a:rPr>
                        <a:t>Discuss Liaison Relationship with OpenMobileAlliance regarding management objects and models for 802</a:t>
                      </a:r>
                      <a:endParaRPr lang="en-US" sz="700" b="0" i="0" u="none" strike="noStrike">
                        <a:solidFill>
                          <a:srgbClr val="000000"/>
                        </a:solidFill>
                        <a:effectLst/>
                        <a:latin typeface="Times New Roman" panose="02020603050405020304" pitchFamily="18" charset="0"/>
                      </a:endParaRPr>
                    </a:p>
                  </a:txBody>
                  <a:tcPr marL="5127" marR="5127" marT="5127" marB="0"/>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4:45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049929697"/>
                  </a:ext>
                </a:extLst>
              </a:tr>
              <a:tr h="180412">
                <a:tc>
                  <a:txBody>
                    <a:bodyPr/>
                    <a:lstStyle/>
                    <a:p>
                      <a:pPr algn="ctr" fontAlgn="t"/>
                      <a:r>
                        <a:rPr lang="en-US" sz="700" u="none" strike="noStrike">
                          <a:effectLst/>
                        </a:rPr>
                        <a:t>1.9</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IEEE 802 5G Roadmap</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r" fontAlgn="b"/>
                      <a:r>
                        <a:rPr lang="en-US" sz="700" u="none" strike="noStrike">
                          <a:effectLst/>
                        </a:rPr>
                        <a:t>4:45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187089691"/>
                  </a:ext>
                </a:extLst>
              </a:tr>
              <a:tr h="180412">
                <a:tc>
                  <a:txBody>
                    <a:bodyPr/>
                    <a:lstStyle/>
                    <a:p>
                      <a:pPr algn="ctr" fontAlgn="t"/>
                      <a:r>
                        <a:rPr lang="en-US" sz="700" u="none" strike="noStrike">
                          <a:effectLst/>
                        </a:rPr>
                        <a:t>1.10</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Updating SGIP PAP2 Wireless Matrix</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30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5:15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274569815"/>
                  </a:ext>
                </a:extLst>
              </a:tr>
              <a:tr h="216492">
                <a:tc>
                  <a:txBody>
                    <a:bodyPr/>
                    <a:lstStyle/>
                    <a:p>
                      <a:pPr algn="ctr" fontAlgn="t"/>
                      <a:r>
                        <a:rPr lang="en-US" sz="700" u="none" strike="noStrike">
                          <a:effectLst/>
                        </a:rPr>
                        <a:t>1.11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5:15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061052771"/>
                  </a:ext>
                </a:extLst>
              </a:tr>
              <a:tr h="216492">
                <a:tc>
                  <a:txBody>
                    <a:bodyPr/>
                    <a:lstStyle/>
                    <a:p>
                      <a:pPr algn="ctr" fontAlgn="t"/>
                      <a:endParaRPr lang="en-US" sz="700" b="0" i="0" u="none" strike="noStrike">
                        <a:solidFill>
                          <a:srgbClr val="000000"/>
                        </a:solidFill>
                        <a:effectLst/>
                        <a:latin typeface="Times New Roman1"/>
                      </a:endParaRPr>
                    </a:p>
                  </a:txBody>
                  <a:tcPr marL="5127" marR="5127" marT="5127" marB="0"/>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623065510"/>
                  </a:ext>
                </a:extLst>
              </a:tr>
              <a:tr h="180412">
                <a:tc>
                  <a:txBody>
                    <a:bodyPr/>
                    <a:lstStyle/>
                    <a:p>
                      <a:pPr algn="ctr" fontAlgn="t"/>
                      <a:r>
                        <a:rPr lang="en-US" sz="800" u="none" strike="noStrike">
                          <a:effectLst/>
                        </a:rPr>
                        <a:t>2</a:t>
                      </a:r>
                      <a:endParaRPr lang="en-US" sz="800" b="1" i="0" u="none" strike="noStrike">
                        <a:solidFill>
                          <a:srgbClr val="000000"/>
                        </a:solidFill>
                        <a:effectLst/>
                        <a:latin typeface="Times New Roman1"/>
                      </a:endParaRPr>
                    </a:p>
                  </a:txBody>
                  <a:tcPr marL="5127" marR="5127" marT="5127" marB="0"/>
                </a:tc>
                <a:tc>
                  <a:txBody>
                    <a:bodyPr/>
                    <a:lstStyle/>
                    <a:p>
                      <a:pPr algn="ctr" fontAlgn="b"/>
                      <a:r>
                        <a:rPr lang="en-US" sz="800" u="none" strike="noStrike">
                          <a:effectLst/>
                        </a:rPr>
                        <a:t>Tuesday PM2 session</a:t>
                      </a:r>
                      <a:endParaRPr lang="en-US" sz="800" b="1"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716511756"/>
                  </a:ext>
                </a:extLst>
              </a:tr>
              <a:tr h="180412">
                <a:tc>
                  <a:txBody>
                    <a:bodyPr/>
                    <a:lstStyle/>
                    <a:p>
                      <a:pPr algn="ctr" fontAlgn="t"/>
                      <a:r>
                        <a:rPr lang="en-US" sz="700" u="none" strike="noStrike">
                          <a:effectLst/>
                        </a:rPr>
                        <a:t>2.1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969778435"/>
                  </a:ext>
                </a:extLst>
              </a:tr>
              <a:tr h="180412">
                <a:tc>
                  <a:txBody>
                    <a:bodyPr/>
                    <a:lstStyle/>
                    <a:p>
                      <a:pPr algn="ctr" fontAlgn="t"/>
                      <a:r>
                        <a:rPr lang="en-US" sz="700" u="none" strike="noStrike">
                          <a:effectLst/>
                        </a:rPr>
                        <a:t>2.2</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802.24.2 IoT Task Group business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317022440"/>
                  </a:ext>
                </a:extLst>
              </a:tr>
              <a:tr h="180412">
                <a:tc>
                  <a:txBody>
                    <a:bodyPr/>
                    <a:lstStyle/>
                    <a:p>
                      <a:pPr algn="ctr" fontAlgn="t"/>
                      <a:r>
                        <a:rPr lang="en-US" sz="700" u="none" strike="noStrike">
                          <a:effectLst/>
                        </a:rPr>
                        <a:t>2.3</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802.24.2 Liaison Coordinator's Report</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Diab</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4022951128"/>
                  </a:ext>
                </a:extLst>
              </a:tr>
              <a:tr h="180412">
                <a:tc>
                  <a:txBody>
                    <a:bodyPr/>
                    <a:lstStyle/>
                    <a:p>
                      <a:pPr algn="ctr" fontAlgn="t"/>
                      <a:r>
                        <a:rPr lang="en-US" sz="700" u="none" strike="noStrike">
                          <a:effectLst/>
                        </a:rPr>
                        <a:t>2.4</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P2413 Liaison Report</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Winkel</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50514859"/>
                  </a:ext>
                </a:extLst>
              </a:tr>
              <a:tr h="180412">
                <a:tc>
                  <a:txBody>
                    <a:bodyPr/>
                    <a:lstStyle/>
                    <a:p>
                      <a:pPr algn="ctr" fontAlgn="t"/>
                      <a:r>
                        <a:rPr lang="en-US" sz="700" u="none" strike="noStrike">
                          <a:effectLst/>
                        </a:rPr>
                        <a:t>2.5</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Review and plan IoT white paper development</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45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515354831"/>
                  </a:ext>
                </a:extLst>
              </a:tr>
              <a:tr h="198453">
                <a:tc>
                  <a:txBody>
                    <a:bodyPr/>
                    <a:lstStyle/>
                    <a:p>
                      <a:pPr algn="ctr" fontAlgn="t"/>
                      <a:r>
                        <a:rPr lang="en-US" sz="700" u="none" strike="noStrike">
                          <a:effectLst/>
                        </a:rPr>
                        <a:t>2.6</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t"/>
                      <a:r>
                        <a:rPr lang="en-US" sz="700" u="none" strike="noStrike">
                          <a:effectLst/>
                        </a:rPr>
                        <a:t>0</a:t>
                      </a:r>
                      <a:endParaRPr lang="en-US" sz="700" b="0" i="0" u="none" strike="noStrike">
                        <a:solidFill>
                          <a:srgbClr val="000000"/>
                        </a:solidFill>
                        <a:effectLst/>
                        <a:latin typeface="Times New Roman1"/>
                      </a:endParaRPr>
                    </a:p>
                  </a:txBody>
                  <a:tcPr marL="5127" marR="5127" marT="5127" marB="0"/>
                </a:tc>
                <a:tc>
                  <a:txBody>
                    <a:bodyPr/>
                    <a:lstStyle/>
                    <a:p>
                      <a:pPr algn="r" fontAlgn="b"/>
                      <a:r>
                        <a:rPr lang="en-US" sz="700" u="none" strike="noStrike">
                          <a:effectLst/>
                        </a:rPr>
                        <a:t>5:25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2209195182"/>
                  </a:ext>
                </a:extLst>
              </a:tr>
              <a:tr h="173195">
                <a:tc>
                  <a:txBody>
                    <a:bodyPr/>
                    <a:lstStyle/>
                    <a:p>
                      <a:pPr algn="ctr" fontAlgn="t"/>
                      <a:endParaRPr lang="en-US" sz="700" b="0" i="0" u="none" strike="noStrike">
                        <a:solidFill>
                          <a:srgbClr val="000000"/>
                        </a:solidFill>
                        <a:effectLst/>
                        <a:latin typeface="Calibri" panose="020F0502020204030204" pitchFamily="34" charset="0"/>
                      </a:endParaRPr>
                    </a:p>
                  </a:txBody>
                  <a:tcPr marL="5127" marR="5127" marT="5127" marB="0"/>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127" marR="5127" marT="5127" marB="0" anchor="b"/>
                </a:tc>
                <a:extLst>
                  <a:ext uri="{0D108BD9-81ED-4DB2-BD59-A6C34878D82A}">
                    <a16:rowId xmlns:a16="http://schemas.microsoft.com/office/drawing/2014/main" val="2864883769"/>
                  </a:ext>
                </a:extLst>
              </a:tr>
              <a:tr h="187626">
                <a:tc>
                  <a:txBody>
                    <a:bodyPr/>
                    <a:lstStyle/>
                    <a:p>
                      <a:pPr algn="ctr" fontAlgn="t"/>
                      <a:r>
                        <a:rPr lang="en-US" sz="800" u="none" strike="noStrike">
                          <a:effectLst/>
                        </a:rPr>
                        <a:t>3</a:t>
                      </a:r>
                      <a:endParaRPr lang="en-US" sz="800" b="1" i="0" u="none" strike="noStrike">
                        <a:solidFill>
                          <a:srgbClr val="000000"/>
                        </a:solidFill>
                        <a:effectLst/>
                        <a:latin typeface="Times New Roman1"/>
                      </a:endParaRPr>
                    </a:p>
                  </a:txBody>
                  <a:tcPr marL="5127" marR="5127" marT="5127" marB="0"/>
                </a:tc>
                <a:tc>
                  <a:txBody>
                    <a:bodyPr/>
                    <a:lstStyle/>
                    <a:p>
                      <a:pPr algn="ctr" fontAlgn="b"/>
                      <a:r>
                        <a:rPr lang="en-US" sz="800" u="none" strike="noStrike">
                          <a:effectLst/>
                        </a:rPr>
                        <a:t>Wednesday PM2 session</a:t>
                      </a:r>
                      <a:endParaRPr lang="en-US" sz="800" b="1"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tc>
                  <a:txBody>
                    <a:bodyPr/>
                    <a:lstStyle/>
                    <a:p>
                      <a:pPr algn="l" fontAlgn="b"/>
                      <a:endParaRPr lang="en-US" sz="700" b="0" i="0" u="none" strike="noStrike">
                        <a:solidFill>
                          <a:srgbClr val="000000"/>
                        </a:solidFill>
                        <a:effectLst/>
                        <a:latin typeface="Arial1"/>
                      </a:endParaRPr>
                    </a:p>
                  </a:txBody>
                  <a:tcPr marL="5127" marR="5127" marT="5127" marB="0" anchor="b"/>
                </a:tc>
                <a:extLst>
                  <a:ext uri="{0D108BD9-81ED-4DB2-BD59-A6C34878D82A}">
                    <a16:rowId xmlns:a16="http://schemas.microsoft.com/office/drawing/2014/main" val="143605254"/>
                  </a:ext>
                </a:extLst>
              </a:tr>
              <a:tr h="173195">
                <a:tc>
                  <a:txBody>
                    <a:bodyPr/>
                    <a:lstStyle/>
                    <a:p>
                      <a:pPr algn="ctr" fontAlgn="t"/>
                      <a:r>
                        <a:rPr lang="en-US" sz="700" u="none" strike="noStrike">
                          <a:effectLst/>
                        </a:rPr>
                        <a:t>3.1</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768914518"/>
                  </a:ext>
                </a:extLst>
              </a:tr>
              <a:tr h="173195">
                <a:tc>
                  <a:txBody>
                    <a:bodyPr/>
                    <a:lstStyle/>
                    <a:p>
                      <a:pPr algn="ctr" fontAlgn="t"/>
                      <a:r>
                        <a:rPr lang="en-US" sz="700" u="none" strike="noStrike">
                          <a:effectLst/>
                        </a:rPr>
                        <a:t>3.2</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Liaison Report from P2030.5</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Heile</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1837746100"/>
                  </a:ext>
                </a:extLst>
              </a:tr>
              <a:tr h="173195">
                <a:tc>
                  <a:txBody>
                    <a:bodyPr/>
                    <a:lstStyle/>
                    <a:p>
                      <a:pPr algn="ctr" fontAlgn="t"/>
                      <a:r>
                        <a:rPr lang="en-US" sz="700" u="none" strike="noStrike">
                          <a:effectLst/>
                        </a:rPr>
                        <a:t>3.3</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Liaison Report from PES PSCC</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15</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598422220"/>
                  </a:ext>
                </a:extLst>
              </a:tr>
              <a:tr h="173195">
                <a:tc>
                  <a:txBody>
                    <a:bodyPr/>
                    <a:lstStyle/>
                    <a:p>
                      <a:pPr algn="ctr" fontAlgn="t"/>
                      <a:r>
                        <a:rPr lang="en-US" sz="700" u="none" strike="noStrike">
                          <a:effectLst/>
                        </a:rPr>
                        <a:t>3.4</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802.24 closing - action items, plans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10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4:35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3452951152"/>
                  </a:ext>
                </a:extLst>
              </a:tr>
              <a:tr h="324739">
                <a:tc>
                  <a:txBody>
                    <a:bodyPr/>
                    <a:lstStyle/>
                    <a:p>
                      <a:pPr algn="ctr" fontAlgn="t"/>
                      <a:r>
                        <a:rPr lang="en-US" sz="700" u="none" strike="noStrike">
                          <a:effectLst/>
                        </a:rPr>
                        <a:t>3.5</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Meet with 802.1 TSN on White Paper for Time Sensitive Networks for Grid Modernization</a:t>
                      </a:r>
                      <a:endParaRPr lang="en-US" sz="700" b="0" i="0" u="none" strike="noStrike">
                        <a:solidFill>
                          <a:srgbClr val="000000"/>
                        </a:solidFill>
                        <a:effectLst/>
                        <a:latin typeface="Times New Roman1"/>
                      </a:endParaRPr>
                    </a:p>
                  </a:txBody>
                  <a:tcPr marL="5127" marR="5127" marT="5127" marB="0" anchor="b"/>
                </a:tc>
                <a:tc>
                  <a:txBody>
                    <a:bodyPr/>
                    <a:lstStyle/>
                    <a:p>
                      <a:pPr algn="l" fontAlgn="b"/>
                      <a:r>
                        <a:rPr lang="en-US" sz="700" u="none" strike="noStrike">
                          <a:effectLst/>
                        </a:rPr>
                        <a:t>Godfrey / Parsons</a:t>
                      </a:r>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60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a:effectLst/>
                        </a:rPr>
                        <a:t>5:00 PM</a:t>
                      </a:r>
                      <a:endParaRPr lang="en-US" sz="700" b="0" i="0" u="none" strike="noStrike">
                        <a:solidFill>
                          <a:srgbClr val="000000"/>
                        </a:solidFill>
                        <a:effectLst/>
                        <a:latin typeface="Times New Roman1"/>
                      </a:endParaRPr>
                    </a:p>
                  </a:txBody>
                  <a:tcPr marL="5127" marR="5127" marT="5127" marB="0" anchor="b"/>
                </a:tc>
                <a:extLst>
                  <a:ext uri="{0D108BD9-81ED-4DB2-BD59-A6C34878D82A}">
                    <a16:rowId xmlns:a16="http://schemas.microsoft.com/office/drawing/2014/main" val="3222998313"/>
                  </a:ext>
                </a:extLst>
              </a:tr>
              <a:tr h="173195">
                <a:tc>
                  <a:txBody>
                    <a:bodyPr/>
                    <a:lstStyle/>
                    <a:p>
                      <a:pPr algn="ctr" fontAlgn="t"/>
                      <a:r>
                        <a:rPr lang="en-US" sz="700" u="none" strike="noStrike">
                          <a:effectLst/>
                        </a:rPr>
                        <a:t>3.6</a:t>
                      </a:r>
                      <a:endParaRPr lang="en-US" sz="700" b="0" i="0" u="none" strike="noStrike">
                        <a:solidFill>
                          <a:srgbClr val="000000"/>
                        </a:solidFill>
                        <a:effectLst/>
                        <a:latin typeface="Times New Roman1"/>
                      </a:endParaRPr>
                    </a:p>
                  </a:txBody>
                  <a:tcPr marL="5127" marR="5127" marT="5127" marB="0"/>
                </a:tc>
                <a:tc>
                  <a:txBody>
                    <a:bodyPr/>
                    <a:lstStyle/>
                    <a:p>
                      <a:pPr algn="l" fontAlgn="b"/>
                      <a:r>
                        <a:rPr lang="en-US" sz="700" u="none" strike="noStrike">
                          <a:effectLst/>
                        </a:rPr>
                        <a:t>Adjourn</a:t>
                      </a:r>
                      <a:endParaRPr lang="en-US" sz="700" b="0" i="0" u="none" strike="noStrike">
                        <a:solidFill>
                          <a:srgbClr val="000000"/>
                        </a:solidFill>
                        <a:effectLst/>
                        <a:latin typeface="Times New Roman1"/>
                      </a:endParaRPr>
                    </a:p>
                  </a:txBody>
                  <a:tcPr marL="5127" marR="5127" marT="5127"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127" marR="5127" marT="5127"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127" marR="5127" marT="5127" marB="0" anchor="b"/>
                </a:tc>
                <a:tc>
                  <a:txBody>
                    <a:bodyPr/>
                    <a:lstStyle/>
                    <a:p>
                      <a:pPr algn="r" fontAlgn="b"/>
                      <a:r>
                        <a:rPr lang="en-US" sz="700" u="none" strike="noStrike" dirty="0">
                          <a:effectLst/>
                        </a:rPr>
                        <a:t>6:00 PM</a:t>
                      </a:r>
                      <a:endParaRPr lang="en-US" sz="700" b="0" i="0" u="none" strike="noStrike" dirty="0">
                        <a:solidFill>
                          <a:srgbClr val="000000"/>
                        </a:solidFill>
                        <a:effectLst/>
                        <a:latin typeface="Times New Roman1"/>
                      </a:endParaRPr>
                    </a:p>
                  </a:txBody>
                  <a:tcPr marL="5127" marR="5127" marT="5127" marB="0" anchor="b"/>
                </a:tc>
                <a:extLst>
                  <a:ext uri="{0D108BD9-81ED-4DB2-BD59-A6C34878D82A}">
                    <a16:rowId xmlns:a16="http://schemas.microsoft.com/office/drawing/2014/main" val="192955885"/>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p:txBody>
          <a:bodyPr>
            <a:normAutofit fontScale="92500" lnSpcReduction="10000"/>
          </a:bodyPr>
          <a:lstStyle/>
          <a:p>
            <a:endParaRPr lang="en-US" dirty="0"/>
          </a:p>
          <a:p>
            <a:r>
              <a:rPr lang="en-US" dirty="0"/>
              <a:t>Capture action Items from this meeting</a:t>
            </a:r>
          </a:p>
          <a:p>
            <a:pPr lvl="1"/>
            <a:r>
              <a:rPr lang="en-US" dirty="0"/>
              <a:t>Tim will post Reminder for contribution on </a:t>
            </a:r>
            <a:r>
              <a:rPr lang="en-US" dirty="0" err="1"/>
              <a:t>IoT</a:t>
            </a:r>
            <a:endParaRPr lang="en-US" dirty="0"/>
          </a:p>
          <a:p>
            <a:pPr lvl="1"/>
            <a:r>
              <a:rPr lang="en-US" dirty="0"/>
              <a:t>Ludwig will post Word version 24-15-36r1</a:t>
            </a:r>
          </a:p>
          <a:p>
            <a:pPr lvl="1"/>
            <a:endParaRPr lang="en-US" dirty="0"/>
          </a:p>
          <a:p>
            <a:r>
              <a:rPr lang="en-US" dirty="0"/>
              <a:t>Any New Business?</a:t>
            </a:r>
          </a:p>
          <a:p>
            <a:endParaRPr lang="en-US" dirty="0"/>
          </a:p>
          <a:p>
            <a:r>
              <a:rPr lang="en-US" dirty="0"/>
              <a:t>Adjourn</a:t>
            </a:r>
          </a:p>
          <a:p>
            <a:pPr lvl="1"/>
            <a:endParaRPr lang="en-US" dirty="0"/>
          </a:p>
          <a:p>
            <a:pPr lvl="1"/>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2353047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702423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3639211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a:xfrm>
            <a:off x="685800" y="1676400"/>
            <a:ext cx="7772400" cy="4419600"/>
          </a:xfrm>
        </p:spPr>
        <p:txBody>
          <a:bodyPr>
            <a:normAutofit fontScale="55000" lnSpcReduction="20000"/>
          </a:bodyPr>
          <a:lstStyle/>
          <a:p>
            <a:r>
              <a:rPr lang="en-US" dirty="0"/>
              <a:t>802.15.12 ULI</a:t>
            </a:r>
          </a:p>
          <a:p>
            <a:pPr lvl="1"/>
            <a:r>
              <a:rPr lang="en-US" dirty="0"/>
              <a:t>Eventually, we can explain how it relates to the rest of 802, and better integration.  Well defined ways of integrating.</a:t>
            </a:r>
          </a:p>
          <a:p>
            <a:pPr lvl="1"/>
            <a:r>
              <a:rPr lang="en-US" dirty="0"/>
              <a:t>Take this up when there is a draft</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QoS </a:t>
            </a:r>
          </a:p>
          <a:p>
            <a:r>
              <a:rPr lang="en-US" dirty="0"/>
              <a:t>Coordinate with 802.22.3</a:t>
            </a:r>
          </a:p>
          <a:p>
            <a:r>
              <a:rPr lang="en-US" dirty="0"/>
              <a:t>Action Plan:  </a:t>
            </a:r>
          </a:p>
          <a:p>
            <a:pPr lvl="1"/>
            <a:r>
              <a:rPr lang="en-US" dirty="0"/>
              <a:t>Coordinate with ULI initiative</a:t>
            </a:r>
          </a:p>
          <a:p>
            <a:pPr lvl="1"/>
            <a:r>
              <a:rPr lang="en-US" dirty="0"/>
              <a:t>4s resource management is defined, but now how they are used</a:t>
            </a:r>
          </a:p>
          <a:p>
            <a:pPr lvl="1"/>
            <a:r>
              <a:rPr lang="en-US" dirty="0"/>
              <a:t>White paper could cover how adaptation and resource management are accomplished.</a:t>
            </a:r>
          </a:p>
          <a:p>
            <a:pPr lvl="1"/>
            <a:r>
              <a:rPr lang="en-US" dirty="0"/>
              <a:t>Including use of metrics for management.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spTree>
    <p:extLst>
      <p:ext uri="{BB962C8B-B14F-4D97-AF65-F5344CB8AC3E}">
        <p14:creationId xmlns:p14="http://schemas.microsoft.com/office/powerpoint/2010/main" val="13588954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(3)</a:t>
            </a:r>
          </a:p>
        </p:txBody>
      </p:sp>
      <p:sp>
        <p:nvSpPr>
          <p:cNvPr id="3" name="Content Placeholder 2"/>
          <p:cNvSpPr>
            <a:spLocks noGrp="1"/>
          </p:cNvSpPr>
          <p:nvPr>
            <p:ph idx="1"/>
          </p:nvPr>
        </p:nvSpPr>
        <p:spPr>
          <a:xfrm>
            <a:off x="685800" y="2057400"/>
            <a:ext cx="7772400" cy="4038600"/>
          </a:xfrm>
        </p:spPr>
        <p:txBody>
          <a:bodyPr>
            <a:normAutofit fontScale="92500" lnSpcReduction="20000"/>
          </a:bodyPr>
          <a:lstStyle/>
          <a:p>
            <a:r>
              <a:rPr lang="en-US" dirty="0"/>
              <a:t>Are there any new utility industry activities or organizations that could benefit from a liaison to 802.24?</a:t>
            </a:r>
          </a:p>
          <a:p>
            <a:pPr lvl="1"/>
            <a:r>
              <a:rPr lang="en-US" dirty="0"/>
              <a:t>Useful Output: Identify the use cases that the standards serve, and provide them to the industry.</a:t>
            </a:r>
          </a:p>
          <a:p>
            <a:pPr lvl="2"/>
            <a:r>
              <a:rPr lang="en-US" dirty="0"/>
              <a:t>That can then define who is an appropriate liaison</a:t>
            </a:r>
          </a:p>
          <a:p>
            <a:pPr lvl="1"/>
            <a:r>
              <a:rPr lang="en-US" dirty="0"/>
              <a:t>Need to educate and inform liaisons to gather needs and requirements with respect to IEEE 802 projects.   Identify the tools we have available, and present the available toolbox.</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1978360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p:txBody>
          <a:bodyPr/>
          <a:lstStyle/>
          <a:p>
            <a:r>
              <a:rPr lang="en-US" dirty="0"/>
              <a:t>Monitor the LPWAN IG in 802.15 to see where it goes (and links to IETF)</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35</a:t>
            </a:fld>
            <a:endParaRPr lang="en-US" altLang="en-US"/>
          </a:p>
        </p:txBody>
      </p:sp>
    </p:spTree>
    <p:extLst>
      <p:ext uri="{BB962C8B-B14F-4D97-AF65-F5344CB8AC3E}">
        <p14:creationId xmlns:p14="http://schemas.microsoft.com/office/powerpoint/2010/main" val="1956572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458200" cy="609600"/>
          </a:xfrm>
        </p:spPr>
        <p:txBody>
          <a:bodyPr/>
          <a:lstStyle/>
          <a:p>
            <a:r>
              <a:rPr lang="en-US" altLang="en-US" sz="3200" u="sng" dirty="0"/>
              <a:t>Guidelines for IEEE-SA Meetings</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7412"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pitchFamily="2" charset="2"/>
              <a:buNone/>
            </a:pPr>
            <a:r>
              <a:rPr lang="en-US" altLang="en-US" sz="1000" b="1"/>
              <a:t>---------------------------------------------------------------   </a:t>
            </a:r>
          </a:p>
          <a:p>
            <a:pPr algn="ctr">
              <a:lnSpc>
                <a:spcPct val="80000"/>
              </a:lnSpc>
              <a:buFont typeface="Monotype Sorts" pitchFamily="2"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pitchFamily="2"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pitchFamily="2" charset="2"/>
              <a:buNone/>
            </a:pPr>
            <a:endParaRPr lang="en-US" altLang="en-US" sz="1200" b="1"/>
          </a:p>
          <a:p>
            <a:pPr algn="ctr">
              <a:lnSpc>
                <a:spcPct val="80000"/>
              </a:lnSpc>
              <a:buFont typeface="Monotype Sorts" pitchFamily="2"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10"/>
          </p:nvPr>
        </p:nvSpPr>
        <p:spPr>
          <a:xfrm>
            <a:off x="838200" y="5867400"/>
            <a:ext cx="7848600" cy="920750"/>
          </a:xfrm>
        </p:spPr>
        <p:txBody>
          <a:bodyPr/>
          <a:lstStyle/>
          <a:p>
            <a:pPr>
              <a:defRPr/>
            </a:pPr>
            <a:endParaRPr lang="en-US" b="1">
              <a:solidFill>
                <a:srgbClr val="2D2DB9"/>
              </a:solidFill>
            </a:endParaRPr>
          </a:p>
          <a:p>
            <a:pPr>
              <a:defRPr/>
            </a:pPr>
            <a:r>
              <a:rPr lang="en-US" b="1">
                <a:solidFill>
                  <a:srgbClr val="2D2DB9"/>
                </a:solidFill>
              </a:rPr>
              <a:t>March 2015</a:t>
            </a:r>
          </a:p>
          <a:p>
            <a:pPr>
              <a:defRPr/>
            </a:pPr>
            <a:r>
              <a:rPr lang="en-US" b="1">
                <a:solidFill>
                  <a:srgbClr val="2D2DB9"/>
                </a:solidFill>
              </a:rPr>
              <a:t>IEEE-SA Standards Board Patent Committee</a:t>
            </a:r>
          </a:p>
        </p:txBody>
      </p:sp>
    </p:spTree>
    <p:extLst>
      <p:ext uri="{BB962C8B-B14F-4D97-AF65-F5344CB8AC3E}">
        <p14:creationId xmlns:p14="http://schemas.microsoft.com/office/powerpoint/2010/main" val="38037941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November minutes </a:t>
            </a:r>
          </a:p>
          <a:p>
            <a:pPr lvl="1"/>
            <a:r>
              <a:rPr lang="en-US" dirty="0"/>
              <a:t>24-16-00035-00-0000</a:t>
            </a:r>
          </a:p>
          <a:p>
            <a:pPr lvl="1"/>
            <a:endParaRPr lang="en-US" dirty="0"/>
          </a:p>
          <a:p>
            <a:pPr lvl="1"/>
            <a:endParaRPr lang="en-US" dirty="0"/>
          </a:p>
          <a:p>
            <a:r>
              <a:rPr lang="en-US" dirty="0"/>
              <a:t>TAG Action Items:</a:t>
            </a:r>
          </a:p>
          <a:p>
            <a:pPr lvl="1"/>
            <a:r>
              <a:rPr lang="en-US" dirty="0"/>
              <a:t>None</a:t>
            </a:r>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400"/>
            <a:ext cx="7772400" cy="4267200"/>
          </a:xfrm>
        </p:spPr>
        <p:txBody>
          <a:bodyPr>
            <a:normAutofit fontScale="55000" lnSpcReduction="20000"/>
          </a:bodyPr>
          <a:lstStyle/>
          <a:p>
            <a:r>
              <a:rPr lang="en-US" dirty="0"/>
              <a:t>Item 1: Question 236 Draft revision of Report ITU-R SM.2351-0 </a:t>
            </a:r>
          </a:p>
          <a:p>
            <a:pPr lvl="1"/>
            <a:r>
              <a:rPr lang="en-US" dirty="0"/>
              <a:t>Complete</a:t>
            </a:r>
            <a:endParaRPr lang="en-US" sz="2900" dirty="0"/>
          </a:p>
          <a:p>
            <a:pPr lvl="1"/>
            <a:endParaRPr lang="en-US" sz="1600" dirty="0"/>
          </a:p>
          <a:p>
            <a:r>
              <a:rPr lang="en-US" sz="3300" dirty="0"/>
              <a:t>Item 2: Potential follow up on “beam forming” wireless power transfer at 2450 </a:t>
            </a:r>
            <a:r>
              <a:rPr lang="en-US" sz="3300" dirty="0" err="1"/>
              <a:t>MHz.</a:t>
            </a:r>
            <a:endParaRPr lang="en-US" sz="3300" dirty="0"/>
          </a:p>
          <a:p>
            <a:pPr lvl="1"/>
            <a:r>
              <a:rPr lang="en-US" dirty="0"/>
              <a:t>No action needed.</a:t>
            </a:r>
          </a:p>
          <a:p>
            <a:endParaRPr lang="en-US" dirty="0"/>
          </a:p>
          <a:p>
            <a:r>
              <a:rPr lang="en-US" dirty="0"/>
              <a:t>Any other items from regulatory?</a:t>
            </a:r>
          </a:p>
          <a:p>
            <a:pPr lvl="1"/>
            <a:r>
              <a:rPr lang="en-US" dirty="0"/>
              <a:t>Including coexistence of license exempt technologies with licensed services.</a:t>
            </a:r>
          </a:p>
          <a:p>
            <a:pPr lvl="2"/>
            <a:r>
              <a:rPr lang="en-US" dirty="0"/>
              <a:t>60 GHz bands not of concern currently</a:t>
            </a:r>
          </a:p>
          <a:p>
            <a:pPr lvl="1"/>
            <a:r>
              <a:rPr lang="en-US" dirty="0"/>
              <a:t>802.24 can liaison with 802.18 in reviewing document and forming a response. </a:t>
            </a:r>
          </a:p>
          <a:p>
            <a:pPr lvl="1"/>
            <a:endParaRPr lang="en-US" dirty="0"/>
          </a:p>
          <a:p>
            <a:r>
              <a:rPr lang="en-US" dirty="0"/>
              <a:t>No regulatory items related to 802.24 currently known.</a:t>
            </a:r>
          </a:p>
          <a:p>
            <a:pPr lvl="1"/>
            <a:endParaRPr lang="en-US" dirty="0"/>
          </a:p>
          <a:p>
            <a:pPr lvl="1"/>
            <a:r>
              <a:rPr lang="en-US" dirty="0"/>
              <a:t>January Update</a:t>
            </a:r>
          </a:p>
          <a:p>
            <a:pPr lvl="1"/>
            <a:r>
              <a:rPr lang="en-US" dirty="0"/>
              <a:t>Nothing on 802.18’s agenda related to smart grid or </a:t>
            </a:r>
            <a:r>
              <a:rPr lang="en-US" dirty="0" err="1"/>
              <a:t>IoT</a:t>
            </a:r>
            <a:r>
              <a:rPr lang="en-US" dirty="0"/>
              <a:t>. </a:t>
            </a:r>
          </a:p>
          <a:p>
            <a:pPr lvl="1"/>
            <a:r>
              <a:rPr lang="en-US" dirty="0"/>
              <a:t>FCC put out an NOI on 5th Gen cyber-security.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8</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IEEE 802 5G Roadmap</a:t>
            </a:r>
          </a:p>
        </p:txBody>
      </p:sp>
      <p:sp>
        <p:nvSpPr>
          <p:cNvPr id="7" name="Content Placeholder 6"/>
          <p:cNvSpPr>
            <a:spLocks noGrp="1"/>
          </p:cNvSpPr>
          <p:nvPr>
            <p:ph idx="1"/>
          </p:nvPr>
        </p:nvSpPr>
        <p:spPr/>
        <p:txBody>
          <a:bodyPr>
            <a:normAutofit fontScale="62500" lnSpcReduction="20000"/>
          </a:bodyPr>
          <a:lstStyle/>
          <a:p>
            <a:r>
              <a:rPr lang="en-US" dirty="0"/>
              <a:t>Paul </a:t>
            </a:r>
            <a:r>
              <a:rPr lang="en-US" dirty="0" err="1"/>
              <a:t>Nikolich</a:t>
            </a:r>
            <a:r>
              <a:rPr lang="en-US" dirty="0"/>
              <a:t> is participating in the IEEE 5G initiative as the SA and Computer Society representative. One of the tasks is to help lead the development of a Standards Roadmap.</a:t>
            </a:r>
          </a:p>
          <a:p>
            <a:endParaRPr lang="en-US" dirty="0"/>
          </a:p>
          <a:p>
            <a:r>
              <a:rPr lang="en-US" dirty="0"/>
              <a:t>What does '5G related' mean?  I've defined it as follows: </a:t>
            </a:r>
          </a:p>
          <a:p>
            <a:pPr lvl="1"/>
            <a:r>
              <a:rPr lang="en-US" dirty="0"/>
              <a:t>Industry standards activities (within a ~5 year range initially) that map into three major 'next gen network (aka 5g)' usage scenarios: </a:t>
            </a:r>
          </a:p>
          <a:p>
            <a:pPr lvl="1"/>
            <a:r>
              <a:rPr lang="en-US" dirty="0"/>
              <a:t>a) Enhanced Mobile Broadband, </a:t>
            </a:r>
          </a:p>
          <a:p>
            <a:pPr lvl="1"/>
            <a:r>
              <a:rPr lang="en-US" dirty="0"/>
              <a:t>b) Ultra-reliable and low latency communications, </a:t>
            </a:r>
          </a:p>
          <a:p>
            <a:pPr lvl="1"/>
            <a:r>
              <a:rPr lang="en-US" dirty="0"/>
              <a:t>c) Massive machine type communications.</a:t>
            </a:r>
          </a:p>
          <a:p>
            <a:r>
              <a:rPr lang="en-US" dirty="0"/>
              <a:t> </a:t>
            </a:r>
          </a:p>
          <a:p>
            <a:r>
              <a:rPr lang="en-US" dirty="0"/>
              <a:t>Each WG and TAG was asked to draft a paragraph</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29489171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11823</TotalTime>
  <Words>2254</Words>
  <Application>Microsoft Office PowerPoint</Application>
  <PresentationFormat>On-screen Show (4:3)</PresentationFormat>
  <Paragraphs>472</Paragraphs>
  <Slides>35</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35</vt:i4>
      </vt:variant>
    </vt:vector>
  </HeadingPairs>
  <TitlesOfParts>
    <vt:vector size="44" baseType="lpstr">
      <vt:lpstr>Arial</vt:lpstr>
      <vt:lpstr>Arial1</vt:lpstr>
      <vt:lpstr>Calibri</vt:lpstr>
      <vt:lpstr>Helvetica</vt:lpstr>
      <vt:lpstr>Monotype Sorts</vt:lpstr>
      <vt:lpstr>Times New Roman</vt:lpstr>
      <vt:lpstr>Times New Roman1</vt:lpstr>
      <vt:lpstr>Office Theme</vt:lpstr>
      <vt:lpstr>1_Default Design</vt:lpstr>
      <vt:lpstr>802.24 Vertical Applications TAG</vt:lpstr>
      <vt:lpstr>802.24 Overview</vt:lpstr>
      <vt:lpstr>Agenda - 24-17-0001-00-0000</vt:lpstr>
      <vt:lpstr>Guidelines for IEEE-SA Meetings</vt:lpstr>
      <vt:lpstr>Administration</vt:lpstr>
      <vt:lpstr>Monday: 802.24 TAG</vt:lpstr>
      <vt:lpstr>Monday 802.24.1</vt:lpstr>
      <vt:lpstr>ITU and Radio Regulatory Items</vt:lpstr>
      <vt:lpstr>IEEE 802 5G Roadmap</vt:lpstr>
      <vt:lpstr>IEEE 802 5G Roadmap - Draft paragraph for 802.24 </vt:lpstr>
      <vt:lpstr>Update of PAP2 Wireless Matrix</vt:lpstr>
      <vt:lpstr>Update Plan</vt:lpstr>
      <vt:lpstr>Notes on Editing</vt:lpstr>
      <vt:lpstr>Sub-1GHz White Paper</vt:lpstr>
      <vt:lpstr>Publicizing White Paper Releases</vt:lpstr>
      <vt:lpstr>Monday 802.24.2 IoT TG</vt:lpstr>
      <vt:lpstr>Monday: 802.24.2</vt:lpstr>
      <vt:lpstr>802.24.2</vt:lpstr>
      <vt:lpstr>802.24.2</vt:lpstr>
      <vt:lpstr> Wednesday </vt:lpstr>
      <vt:lpstr>Wednesday 802.24.1 Smart Grid TG</vt:lpstr>
      <vt:lpstr>Wednesday Items</vt:lpstr>
      <vt:lpstr>802.24 White paper on TSN</vt:lpstr>
      <vt:lpstr>PSCC Update for January</vt:lpstr>
      <vt:lpstr>Power Systems Communication and Cyber Security Committee </vt:lpstr>
      <vt:lpstr>Power Systems Communication and Cyber Security Committee </vt:lpstr>
      <vt:lpstr>PSRC (Power Systems Relaying and Control Committee)</vt:lpstr>
      <vt:lpstr>Plans for TSN white paper</vt:lpstr>
      <vt:lpstr>Outline of TSN white paper</vt:lpstr>
      <vt:lpstr>802.24 TAG closing</vt:lpstr>
      <vt:lpstr>PowerPoint Presentation</vt:lpstr>
      <vt:lpstr>Future Opportunities Tracking (1)</vt:lpstr>
      <vt:lpstr>Future Opportunities Tracking (2)</vt:lpstr>
      <vt:lpstr>Future Opportunities Tracking (3)</vt:lpstr>
      <vt:lpstr>Other Future Opportunities</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291</cp:revision>
  <cp:lastPrinted>1998-02-10T13:28:06Z</cp:lastPrinted>
  <dcterms:created xsi:type="dcterms:W3CDTF">2015-05-13T21:49:41Z</dcterms:created>
  <dcterms:modified xsi:type="dcterms:W3CDTF">2017-01-18T22:03:13Z</dcterms:modified>
</cp:coreProperties>
</file>