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0" r:id="rId2"/>
  </p:sldMasterIdLst>
  <p:notesMasterIdLst>
    <p:notesMasterId r:id="rId35"/>
  </p:notesMasterIdLst>
  <p:handoutMasterIdLst>
    <p:handoutMasterId r:id="rId36"/>
  </p:handoutMasterIdLst>
  <p:sldIdLst>
    <p:sldId id="258" r:id="rId3"/>
    <p:sldId id="350" r:id="rId4"/>
    <p:sldId id="285" r:id="rId5"/>
    <p:sldId id="314" r:id="rId6"/>
    <p:sldId id="259" r:id="rId7"/>
    <p:sldId id="270" r:id="rId8"/>
    <p:sldId id="358" r:id="rId9"/>
    <p:sldId id="352" r:id="rId10"/>
    <p:sldId id="353" r:id="rId11"/>
    <p:sldId id="354" r:id="rId12"/>
    <p:sldId id="355" r:id="rId13"/>
    <p:sldId id="359" r:id="rId14"/>
    <p:sldId id="325" r:id="rId15"/>
    <p:sldId id="283" r:id="rId16"/>
    <p:sldId id="337" r:id="rId17"/>
    <p:sldId id="338" r:id="rId18"/>
    <p:sldId id="347" r:id="rId19"/>
    <p:sldId id="342" r:id="rId20"/>
    <p:sldId id="349" r:id="rId21"/>
    <p:sldId id="343" r:id="rId22"/>
    <p:sldId id="357" r:id="rId23"/>
    <p:sldId id="341" r:id="rId24"/>
    <p:sldId id="344" r:id="rId25"/>
    <p:sldId id="345" r:id="rId26"/>
    <p:sldId id="346" r:id="rId27"/>
    <p:sldId id="351" r:id="rId28"/>
    <p:sldId id="336" r:id="rId29"/>
    <p:sldId id="322" r:id="rId30"/>
    <p:sldId id="309" r:id="rId31"/>
    <p:sldId id="348" r:id="rId32"/>
    <p:sldId id="276" r:id="rId33"/>
    <p:sldId id="275" r:id="rId3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42" autoAdjust="0"/>
    <p:restoredTop sz="98083" autoAdjust="0"/>
  </p:normalViewPr>
  <p:slideViewPr>
    <p:cSldViewPr>
      <p:cViewPr varScale="1">
        <p:scale>
          <a:sx n="195" d="100"/>
          <a:sy n="195" d="100"/>
        </p:scale>
        <p:origin x="270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0007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09E9A2-F2CB-48A9-8D52-A61A8A2E8934}" type="slidenum">
              <a:rPr lang="en-US" altLang="en-US" sz="1300" smtClean="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0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297631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61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393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683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3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2629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92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267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090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852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89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2545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802.24-16-00034r0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Nov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9-11-sgtg-sub-1-ghz-white-paper-draft.doc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3/24-13-0028-00-0000-draft-release-2-of-nistir-7761-2013-07-12-sgip-pap02wg-00009-pap2-v2.doc" TargetMode="External"/><Relationship Id="rId2" Type="http://schemas.openxmlformats.org/officeDocument/2006/relationships/hyperlink" Target="https://mentor.ieee.org/802.24/dcn/12/sg-12-0004-01-00sg-pap2-discussion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6/24-16-0023-00-sgtg-dot1-dot24-liaison-request-to-pes-tsn-docx.doc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November 2016 Meeting</a:t>
            </a:r>
          </a:p>
          <a:p>
            <a:endParaRPr lang="en-US" dirty="0"/>
          </a:p>
          <a:p>
            <a:r>
              <a:rPr lang="en-US" dirty="0"/>
              <a:t>San Antonio, TX, USA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P2413 Liaison Report</a:t>
            </a:r>
          </a:p>
          <a:p>
            <a:pPr lvl="1"/>
            <a:r>
              <a:rPr lang="en-US" dirty="0"/>
              <a:t>Ludwig </a:t>
            </a:r>
            <a:r>
              <a:rPr lang="en-US" dirty="0" err="1"/>
              <a:t>Winkel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793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and plan </a:t>
            </a:r>
            <a:r>
              <a:rPr lang="en-US" dirty="0" err="1"/>
              <a:t>IoT</a:t>
            </a:r>
            <a:r>
              <a:rPr lang="en-US" dirty="0"/>
              <a:t> white paper development</a:t>
            </a:r>
          </a:p>
          <a:p>
            <a:pPr lvl="1"/>
            <a:r>
              <a:rPr lang="en-US" dirty="0"/>
              <a:t>Chris </a:t>
            </a:r>
            <a:r>
              <a:rPr lang="en-US" dirty="0" err="1"/>
              <a:t>DiMinico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805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Further discussion on Single Pair Ethernet white paper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894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802.24.1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000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ITU and Radio Regulatory Items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Item 1: Question 236 Draft revision of Report ITU-R SM.2351-0 </a:t>
            </a:r>
          </a:p>
          <a:p>
            <a:pPr lvl="1"/>
            <a:r>
              <a:rPr lang="en-US" dirty="0"/>
              <a:t>Complete</a:t>
            </a:r>
            <a:endParaRPr lang="en-US" sz="2900" dirty="0"/>
          </a:p>
          <a:p>
            <a:pPr lvl="1"/>
            <a:endParaRPr lang="en-US" sz="1600" dirty="0"/>
          </a:p>
          <a:p>
            <a:r>
              <a:rPr lang="en-US" sz="3300" dirty="0"/>
              <a:t>Item 2: Potential follow up on “beam forming” wireless power transfer at 2450 </a:t>
            </a:r>
            <a:r>
              <a:rPr lang="en-US" sz="3300" dirty="0" err="1"/>
              <a:t>MHz.</a:t>
            </a:r>
            <a:endParaRPr lang="en-US" sz="3300" dirty="0"/>
          </a:p>
          <a:p>
            <a:pPr lvl="1"/>
            <a:r>
              <a:rPr lang="en-US" dirty="0"/>
              <a:t>No action needed.</a:t>
            </a:r>
          </a:p>
          <a:p>
            <a:endParaRPr lang="en-US" dirty="0"/>
          </a:p>
          <a:p>
            <a:r>
              <a:rPr lang="en-US" dirty="0"/>
              <a:t>Any other items from regulatory?</a:t>
            </a:r>
          </a:p>
          <a:p>
            <a:pPr lvl="1"/>
            <a:r>
              <a:rPr lang="en-US" dirty="0"/>
              <a:t>Including coexistence of license exempt technologies with licensed services.</a:t>
            </a:r>
          </a:p>
          <a:p>
            <a:pPr lvl="2"/>
            <a:r>
              <a:rPr lang="en-US" dirty="0"/>
              <a:t>60 GHz bands not of concern currently</a:t>
            </a:r>
          </a:p>
          <a:p>
            <a:pPr lvl="1"/>
            <a:r>
              <a:rPr lang="en-US" dirty="0"/>
              <a:t>802.24 can liaison with 802.18 in reviewing document and forming a response.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Completing Sub GHz white paper:   </a:t>
            </a:r>
          </a:p>
          <a:p>
            <a:pPr lvl="1"/>
            <a:r>
              <a:rPr lang="en-US" dirty="0"/>
              <a:t>Intro section on range (Ben) (done) </a:t>
            </a:r>
          </a:p>
          <a:p>
            <a:pPr lvl="1"/>
            <a:r>
              <a:rPr lang="en-US" dirty="0"/>
              <a:t>Regulatory section (John </a:t>
            </a:r>
            <a:r>
              <a:rPr lang="en-US" dirty="0" err="1"/>
              <a:t>Notor</a:t>
            </a:r>
            <a:r>
              <a:rPr lang="en-US" dirty="0"/>
              <a:t>) (done)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6318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 1 GHz White Paper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/>
          </a:bodyPr>
          <a:lstStyle/>
          <a:p>
            <a:r>
              <a:rPr lang="en-US" sz="2400" dirty="0"/>
              <a:t>Open Areas:</a:t>
            </a:r>
          </a:p>
          <a:p>
            <a:pPr lvl="1"/>
            <a:r>
              <a:rPr lang="en-US" sz="2000" dirty="0"/>
              <a:t>Sub-1GHz Applications		Open</a:t>
            </a:r>
          </a:p>
          <a:p>
            <a:pPr lvl="1"/>
            <a:r>
              <a:rPr lang="en-US" sz="2000" dirty="0"/>
              <a:t>Global regulatory environment 	John </a:t>
            </a:r>
            <a:r>
              <a:rPr lang="en-US" sz="2000" dirty="0" err="1"/>
              <a:t>Notor</a:t>
            </a:r>
            <a:r>
              <a:rPr lang="en-US" sz="2000" dirty="0"/>
              <a:t>  (done)</a:t>
            </a:r>
          </a:p>
          <a:p>
            <a:pPr lvl="1"/>
            <a:r>
              <a:rPr lang="en-US" sz="2000" dirty="0"/>
              <a:t>Need text or a reference to external sources for pros and cons of mesh vs repeater		Open  (in process)</a:t>
            </a:r>
          </a:p>
          <a:p>
            <a:endParaRPr lang="en-US" sz="2400" dirty="0"/>
          </a:p>
          <a:p>
            <a:pPr lvl="1"/>
            <a:endParaRPr lang="en-US" sz="2000" dirty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770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Comments from September meeting:</a:t>
            </a:r>
          </a:p>
          <a:p>
            <a:pPr lvl="1"/>
            <a:r>
              <a:rPr lang="en-US" dirty="0"/>
              <a:t>Intended audience – add text to clarify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Possibility to link this to </a:t>
            </a:r>
            <a:r>
              <a:rPr lang="en-US" dirty="0" err="1"/>
              <a:t>IoT</a:t>
            </a:r>
            <a:r>
              <a:rPr lang="en-US" dirty="0"/>
              <a:t> technologies</a:t>
            </a:r>
          </a:p>
          <a:p>
            <a:pPr lvl="2"/>
            <a:r>
              <a:rPr lang="en-US" dirty="0"/>
              <a:t>Lay out the longer term strategy for these technologies and the role of IEEE 802.</a:t>
            </a:r>
          </a:p>
          <a:p>
            <a:pPr lvl="2"/>
            <a:r>
              <a:rPr lang="en-US" dirty="0"/>
              <a:t>Define ecosystem of devices, services, and standards</a:t>
            </a:r>
          </a:p>
          <a:p>
            <a:pPr lvl="1"/>
            <a:r>
              <a:rPr lang="en-US" dirty="0"/>
              <a:t>Need text or a reference to external sources for pros and cons of mesh vs repeater		</a:t>
            </a:r>
          </a:p>
          <a:p>
            <a:pPr lvl="1"/>
            <a:r>
              <a:rPr lang="en-US" dirty="0"/>
              <a:t>More description on Sub-1GHz Applications</a:t>
            </a:r>
          </a:p>
          <a:p>
            <a:endParaRPr lang="en-US" dirty="0"/>
          </a:p>
          <a:p>
            <a:r>
              <a:rPr lang="en-US" dirty="0"/>
              <a:t>Actions</a:t>
            </a:r>
          </a:p>
          <a:p>
            <a:pPr lvl="1"/>
            <a:r>
              <a:rPr lang="en-US" dirty="0"/>
              <a:t>Two sections (range, regulatory) to be provided</a:t>
            </a:r>
          </a:p>
          <a:p>
            <a:pPr lvl="1"/>
            <a:r>
              <a:rPr lang="en-US" dirty="0"/>
              <a:t>Complete contributors list (message to reflector)</a:t>
            </a:r>
          </a:p>
          <a:p>
            <a:endParaRPr lang="en-US" dirty="0"/>
          </a:p>
          <a:p>
            <a:r>
              <a:rPr lang="en-US" dirty="0"/>
              <a:t>Latest draft prior to Nov meeting </a:t>
            </a:r>
            <a:r>
              <a:rPr lang="en-US" dirty="0">
                <a:hlinkClick r:id="rId2"/>
              </a:rPr>
              <a:t>802.24-15-0029r11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222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of PAP2 Wireless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History:</a:t>
            </a:r>
          </a:p>
          <a:p>
            <a:pPr lvl="1"/>
            <a:r>
              <a:rPr lang="en-US" dirty="0"/>
              <a:t>802 Smart Grid Ad Hoc (pre-802.24)</a:t>
            </a:r>
          </a:p>
          <a:p>
            <a:pPr lvl="1"/>
            <a:r>
              <a:rPr lang="en-US" dirty="0">
                <a:hlinkClick r:id="rId2"/>
              </a:rPr>
              <a:t>https://mentor.ieee.org/802.24/dcn/12/sg-12-0004-01-00sg-pap2-discussion.pptx</a:t>
            </a:r>
            <a:endParaRPr lang="en-US" dirty="0"/>
          </a:p>
          <a:p>
            <a:pPr lvl="1"/>
            <a:r>
              <a:rPr lang="en-US" dirty="0"/>
              <a:t>Draft - release 2 of NISTIR 7761 2013-07-12_sgip-pap02wg_00009_pap2_v2 </a:t>
            </a:r>
            <a:r>
              <a:rPr lang="en-US" dirty="0">
                <a:hlinkClick r:id="rId3"/>
              </a:rPr>
              <a:t>802.24-13-0028r0</a:t>
            </a:r>
            <a:endParaRPr lang="en-US" dirty="0"/>
          </a:p>
          <a:p>
            <a:pPr lvl="1"/>
            <a:r>
              <a:rPr lang="en-US" dirty="0"/>
              <a:t>Latest version 802.24-13-0021r1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1825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Wireless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take the updated result and distribute. </a:t>
            </a:r>
          </a:p>
          <a:p>
            <a:r>
              <a:rPr lang="en-US" dirty="0"/>
              <a:t>We need to establish a plan to distribute and propagate the update, and replace older versions</a:t>
            </a:r>
          </a:p>
          <a:p>
            <a:r>
              <a:rPr lang="en-US" dirty="0"/>
              <a:t>802.24 can forward updates to SGIP, and request inclusion updated COS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529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Tim Godfrey</a:t>
            </a:r>
          </a:p>
          <a:p>
            <a:pPr lvl="1"/>
            <a:r>
              <a:rPr lang="en-US" altLang="en-US" sz="2900" dirty="0"/>
              <a:t>Secretary &amp; TAG Vice Chair: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36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/>
              <a:t>24-16-0018-00-0000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Monday PM2			</a:t>
            </a:r>
          </a:p>
          <a:p>
            <a:pPr lvl="1"/>
            <a:r>
              <a:rPr lang="en-US" altLang="en-US" dirty="0"/>
              <a:t>Tuesday PM2		</a:t>
            </a:r>
          </a:p>
          <a:p>
            <a:pPr lvl="1"/>
            <a:r>
              <a:rPr lang="en-US" altLang="en-US" dirty="0"/>
              <a:t>Wednesday PM2	   (Joint with 802.1 TSN)</a:t>
            </a:r>
          </a:p>
          <a:p>
            <a:r>
              <a:rPr lang="en-US" altLang="en-US" dirty="0"/>
              <a:t>Manual attendance tracking for 802.1 &amp; 802.3 members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4116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Identify most recent version of matrix</a:t>
            </a:r>
          </a:p>
          <a:p>
            <a:r>
              <a:rPr lang="en-US" dirty="0"/>
              <a:t>Assess gaps and errors</a:t>
            </a:r>
          </a:p>
          <a:p>
            <a:r>
              <a:rPr lang="en-US" dirty="0"/>
              <a:t>Assign owners for updating (in coordination with WGs)</a:t>
            </a:r>
          </a:p>
          <a:p>
            <a:pPr lvl="1"/>
            <a:r>
              <a:rPr lang="en-US" dirty="0"/>
              <a:t>802.16 column</a:t>
            </a:r>
          </a:p>
          <a:p>
            <a:pPr lvl="2"/>
            <a:r>
              <a:rPr lang="en-US" dirty="0"/>
              <a:t>Tim Godfrey, Harry Bims.  Remove 16m, add 16s</a:t>
            </a:r>
          </a:p>
          <a:p>
            <a:pPr lvl="1"/>
            <a:r>
              <a:rPr lang="en-US" dirty="0"/>
              <a:t>802.11ah – need reviewer (</a:t>
            </a:r>
            <a:r>
              <a:rPr lang="en-US" dirty="0" err="1"/>
              <a:t>Yongho</a:t>
            </a:r>
            <a:r>
              <a:rPr lang="en-US" dirty="0"/>
              <a:t>?)</a:t>
            </a:r>
          </a:p>
          <a:p>
            <a:pPr lvl="1"/>
            <a:r>
              <a:rPr lang="en-US" dirty="0"/>
              <a:t>802.11ax -  content from D1.0?</a:t>
            </a:r>
          </a:p>
          <a:p>
            <a:pPr lvl="1"/>
            <a:r>
              <a:rPr lang="en-US" dirty="0"/>
              <a:t>802.15.4 column (Ruben Salazar)</a:t>
            </a:r>
          </a:p>
          <a:p>
            <a:pPr lvl="2"/>
            <a:r>
              <a:rPr lang="en-US" dirty="0"/>
              <a:t>Need to review top data rates  (802.15.4m)</a:t>
            </a:r>
          </a:p>
          <a:p>
            <a:pPr lvl="2"/>
            <a:r>
              <a:rPr lang="en-US" dirty="0"/>
              <a:t>Add new frequency bands (4m and 4u when done)</a:t>
            </a:r>
          </a:p>
          <a:p>
            <a:pPr lvl="1"/>
            <a:r>
              <a:rPr lang="en-US" dirty="0"/>
              <a:t>802.22 – ask </a:t>
            </a:r>
            <a:r>
              <a:rPr lang="en-US" dirty="0" err="1"/>
              <a:t>Apurva</a:t>
            </a:r>
            <a:r>
              <a:rPr lang="en-US" dirty="0"/>
              <a:t> if he wants to contribute a column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730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802.24.1</a:t>
            </a:r>
            <a:br>
              <a:rPr lang="en-US" dirty="0"/>
            </a:br>
            <a:r>
              <a:rPr lang="en-US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61092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on TSN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Ethernet operation to provide time bounded or deterministic services.</a:t>
            </a:r>
          </a:p>
          <a:p>
            <a:endParaRPr lang="en-US" dirty="0"/>
          </a:p>
          <a:p>
            <a:r>
              <a:rPr lang="en-US" dirty="0"/>
              <a:t>How can this be applied in utility applications?</a:t>
            </a:r>
          </a:p>
          <a:p>
            <a:pPr lvl="1"/>
            <a:r>
              <a:rPr lang="en-US" dirty="0"/>
              <a:t>Substation networks</a:t>
            </a:r>
          </a:p>
          <a:p>
            <a:pPr lvl="1"/>
            <a:r>
              <a:rPr lang="en-US" dirty="0"/>
              <a:t>Interconnection between LAN and WAN</a:t>
            </a:r>
          </a:p>
          <a:p>
            <a:endParaRPr lang="en-US" dirty="0"/>
          </a:p>
          <a:p>
            <a:r>
              <a:rPr lang="en-US" dirty="0"/>
              <a:t>The requirement comes from specific applications:</a:t>
            </a:r>
          </a:p>
          <a:p>
            <a:pPr lvl="1"/>
            <a:r>
              <a:rPr lang="en-US" dirty="0"/>
              <a:t>Starting point was Audio/Video, and industrial automation</a:t>
            </a:r>
          </a:p>
          <a:p>
            <a:pPr lvl="1"/>
            <a:r>
              <a:rPr lang="en-US" dirty="0"/>
              <a:t>Now the TSN capability is application agnostic</a:t>
            </a:r>
          </a:p>
          <a:p>
            <a:pPr lvl="1"/>
            <a:r>
              <a:rPr lang="en-US" dirty="0"/>
              <a:t>Automotive is an emerging application – replace CAN, </a:t>
            </a:r>
            <a:r>
              <a:rPr lang="en-US" dirty="0" err="1"/>
              <a:t>Flexray</a:t>
            </a:r>
            <a:r>
              <a:rPr lang="en-US" dirty="0"/>
              <a:t>, etc.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There is also ring topology for redundancy</a:t>
            </a:r>
          </a:p>
          <a:p>
            <a:pPr lvl="1"/>
            <a:endParaRPr lang="en-US" dirty="0"/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Is utility protection application considered for TSN? </a:t>
            </a:r>
          </a:p>
          <a:p>
            <a:pPr lvl="1"/>
            <a:r>
              <a:rPr lang="en-US" dirty="0"/>
              <a:t>Today there is some use of proprietary real-time Ethernet variants. </a:t>
            </a:r>
          </a:p>
          <a:p>
            <a:pPr lvl="1"/>
            <a:r>
              <a:rPr lang="en-US" dirty="0"/>
              <a:t>GOOSE protocols</a:t>
            </a:r>
          </a:p>
          <a:p>
            <a:pPr lvl="1"/>
            <a:r>
              <a:rPr lang="en-US" dirty="0" err="1"/>
              <a:t>Synchrophasor</a:t>
            </a:r>
            <a:r>
              <a:rPr lang="en-US" dirty="0"/>
              <a:t> applications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8177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TSN Development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 July, 802.24 had a joint meeting with 802.1’s TSN TG to explore application of Time Sensitive Networks for utility applications.</a:t>
            </a:r>
          </a:p>
          <a:p>
            <a:endParaRPr lang="en-US" dirty="0"/>
          </a:p>
          <a:p>
            <a:r>
              <a:rPr lang="en-US" dirty="0"/>
              <a:t>Review Presentation to 802.1 in document 802.24-16-0022r0</a:t>
            </a:r>
          </a:p>
          <a:p>
            <a:pPr lvl="1"/>
            <a:r>
              <a:rPr lang="en-US" dirty="0"/>
              <a:t>Requested action was to Establish liaison with IEEE PES Power Systems Relay Committee (Communications Subcommittee) and the Substations Committee (SCADA Subcommittee) </a:t>
            </a:r>
          </a:p>
          <a:p>
            <a:pPr lvl="1"/>
            <a:endParaRPr lang="en-US" dirty="0"/>
          </a:p>
          <a:p>
            <a:r>
              <a:rPr lang="en-US" dirty="0"/>
              <a:t>Joint liaison request developed with 802.1 </a:t>
            </a:r>
          </a:p>
          <a:p>
            <a:pPr lvl="1"/>
            <a:r>
              <a:rPr lang="en-US" dirty="0"/>
              <a:t>Document </a:t>
            </a:r>
            <a:r>
              <a:rPr lang="en-US" dirty="0">
                <a:hlinkClick r:id="rId2"/>
              </a:rPr>
              <a:t>802.24-16-0023r0</a:t>
            </a:r>
            <a:endParaRPr lang="en-US" dirty="0"/>
          </a:p>
          <a:p>
            <a:pPr lvl="1"/>
            <a:r>
              <a:rPr lang="en-US" dirty="0"/>
              <a:t>Sent to PES chairs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56760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for November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PES PSRC and Substation SCC have been reorganized  and will become the PSCC (Power Systems Communications and Cybersecurity) committee. (effective Jan 2017)</a:t>
            </a:r>
          </a:p>
          <a:p>
            <a:pPr lvl="1"/>
            <a:r>
              <a:rPr lang="en-US" dirty="0"/>
              <a:t>We should not expect to receive any official response to our Liaison Request letter until the new PSCC Committee meets in 2017.</a:t>
            </a:r>
          </a:p>
          <a:p>
            <a:r>
              <a:rPr lang="en-US" dirty="0"/>
              <a:t>However, the PES leadership that was present at ISGT expressed interest in collaboration.</a:t>
            </a:r>
          </a:p>
          <a:p>
            <a:pPr lvl="1"/>
            <a:r>
              <a:rPr lang="en-US" dirty="0"/>
              <a:t>Chair: Mike </a:t>
            </a:r>
            <a:r>
              <a:rPr lang="en-US" dirty="0" err="1"/>
              <a:t>Dood</a:t>
            </a:r>
            <a:r>
              <a:rPr lang="en-US" dirty="0"/>
              <a:t>   (Schweitzer Engineering Laboratories)</a:t>
            </a:r>
          </a:p>
          <a:p>
            <a:pPr lvl="1"/>
            <a:r>
              <a:rPr lang="en-US" dirty="0"/>
              <a:t>Vice Chair: Ken </a:t>
            </a:r>
            <a:r>
              <a:rPr lang="en-US" dirty="0" err="1"/>
              <a:t>Fodero</a:t>
            </a:r>
            <a:r>
              <a:rPr lang="en-US" dirty="0"/>
              <a:t> (Schweitzer Engineering Laboratories)</a:t>
            </a:r>
          </a:p>
          <a:p>
            <a:pPr lvl="1"/>
            <a:r>
              <a:rPr lang="en-US" dirty="0"/>
              <a:t>Secretary: Craig </a:t>
            </a:r>
            <a:r>
              <a:rPr lang="en-US" dirty="0" err="1"/>
              <a:t>Preuss</a:t>
            </a:r>
            <a:r>
              <a:rPr lang="en-US" dirty="0"/>
              <a:t> (Black and Veatch)</a:t>
            </a:r>
          </a:p>
          <a:p>
            <a:pPr lvl="1"/>
            <a:r>
              <a:rPr lang="en-US" dirty="0"/>
              <a:t>Past Chair: Dan Nordell (Xcel Energy)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472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TSN development in Nov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TSN will be specified in  61850 through IEC. </a:t>
            </a:r>
          </a:p>
          <a:p>
            <a:pPr lvl="1"/>
            <a:r>
              <a:rPr lang="en-US" dirty="0"/>
              <a:t>IPV6 is also being adopted into 61850</a:t>
            </a:r>
          </a:p>
          <a:p>
            <a:pPr lvl="1"/>
            <a:r>
              <a:rPr lang="en-US" dirty="0"/>
              <a:t>OPC, ODBA are adopting TSN (and also use 61850)</a:t>
            </a:r>
          </a:p>
          <a:p>
            <a:r>
              <a:rPr lang="en-US" dirty="0"/>
              <a:t>Key points the white paper</a:t>
            </a:r>
          </a:p>
          <a:p>
            <a:pPr lvl="1"/>
            <a:r>
              <a:rPr lang="en-US" dirty="0"/>
              <a:t>Describe how TSN works</a:t>
            </a:r>
          </a:p>
          <a:p>
            <a:pPr lvl="1"/>
            <a:r>
              <a:rPr lang="en-US" dirty="0"/>
              <a:t>Understand IEC 61850 activities and relationships</a:t>
            </a:r>
          </a:p>
          <a:p>
            <a:pPr lvl="1"/>
            <a:r>
              <a:rPr lang="en-US" dirty="0"/>
              <a:t>How standardized APIs are integrated into 61850</a:t>
            </a:r>
          </a:p>
          <a:p>
            <a:pPr lvl="1"/>
            <a:r>
              <a:rPr lang="en-US" dirty="0"/>
              <a:t>802.1Qbu, 802.3br, 802.1Qbv, 802.1Qca. </a:t>
            </a:r>
          </a:p>
          <a:p>
            <a:pPr lvl="1"/>
            <a:r>
              <a:rPr lang="en-US" dirty="0"/>
              <a:t>802.1Qca, </a:t>
            </a:r>
            <a:r>
              <a:rPr lang="en-US" dirty="0" err="1"/>
              <a:t>Qcb</a:t>
            </a:r>
            <a:r>
              <a:rPr lang="en-US" dirty="0"/>
              <a:t>, </a:t>
            </a:r>
            <a:r>
              <a:rPr lang="en-US" dirty="0" err="1"/>
              <a:t>Qch</a:t>
            </a:r>
            <a:r>
              <a:rPr lang="en-US" dirty="0"/>
              <a:t>, </a:t>
            </a:r>
            <a:r>
              <a:rPr lang="en-US" dirty="0" err="1"/>
              <a:t>Qci</a:t>
            </a:r>
            <a:r>
              <a:rPr lang="en-US" dirty="0"/>
              <a:t>, </a:t>
            </a:r>
            <a:r>
              <a:rPr lang="en-US" dirty="0" err="1"/>
              <a:t>Qcn</a:t>
            </a:r>
            <a:r>
              <a:rPr lang="en-US" dirty="0"/>
              <a:t>, </a:t>
            </a:r>
            <a:r>
              <a:rPr lang="en-US" dirty="0" err="1"/>
              <a:t>Qcr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Relationship to IETF DETNET</a:t>
            </a:r>
          </a:p>
          <a:p>
            <a:pPr lvl="1"/>
            <a:r>
              <a:rPr lang="en-US" dirty="0"/>
              <a:t>What is the opportunity for wireless standards to leverage?  DETNET could take advantage.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9889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Session with 802.1 TSN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Wednesday PM2 after 802.24 </a:t>
            </a:r>
            <a:r>
              <a:rPr lang="en-US" dirty="0" err="1"/>
              <a:t>closng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52426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802.24 white paper on </a:t>
            </a:r>
            <a:r>
              <a:rPr lang="en-US" dirty="0" err="1"/>
              <a:t>IoT</a:t>
            </a:r>
            <a:r>
              <a:rPr lang="en-US" dirty="0"/>
              <a:t> and P2413?  </a:t>
            </a:r>
          </a:p>
          <a:p>
            <a:pPr lvl="1"/>
            <a:r>
              <a:rPr lang="en-US" dirty="0"/>
              <a:t>Maybe more towards completion of P2413? </a:t>
            </a:r>
          </a:p>
          <a:p>
            <a:pPr lvl="1"/>
            <a:r>
              <a:rPr lang="en-US" dirty="0"/>
              <a:t>Agnostic to underlying communications, but applicable to all 802 standards. </a:t>
            </a:r>
          </a:p>
          <a:p>
            <a:pPr lvl="1"/>
            <a:r>
              <a:rPr lang="en-US" dirty="0"/>
              <a:t>Highlight the relationship between P2413 and 802 standards.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92115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802.15.12 ULI</a:t>
            </a:r>
          </a:p>
          <a:p>
            <a:pPr lvl="1"/>
            <a:r>
              <a:rPr lang="en-US" dirty="0"/>
              <a:t>Eventually, we can explain how it relates to the rest of 802, and better integration.  Well defined ways of integrating.</a:t>
            </a:r>
          </a:p>
          <a:p>
            <a:pPr lvl="1"/>
            <a:r>
              <a:rPr lang="en-US" dirty="0"/>
              <a:t>Take this up when there is a draft</a:t>
            </a:r>
          </a:p>
          <a:p>
            <a:endParaRPr lang="en-US" dirty="0"/>
          </a:p>
          <a:p>
            <a:r>
              <a:rPr lang="en-US" dirty="0"/>
              <a:t>802.15.4s SMR – spectrum management resources</a:t>
            </a:r>
          </a:p>
          <a:p>
            <a:pPr lvl="1"/>
            <a:r>
              <a:rPr lang="en-US" dirty="0"/>
              <a:t>Can 802.24 provide an input with respect to Smart Grid or IoT? </a:t>
            </a:r>
          </a:p>
          <a:p>
            <a:pPr lvl="1"/>
            <a:r>
              <a:rPr lang="en-US" dirty="0"/>
              <a:t>IEC 65C WG 17 dealing with coexistence management and spectrum policy</a:t>
            </a:r>
          </a:p>
          <a:p>
            <a:pPr lvl="1"/>
            <a:r>
              <a:rPr lang="en-US" dirty="0"/>
              <a:t>ETSI TCRRS  reconfigurable radio systems</a:t>
            </a:r>
          </a:p>
          <a:p>
            <a:pPr lvl="1"/>
            <a:r>
              <a:rPr lang="en-US" dirty="0"/>
              <a:t>ETSI TCERM WG 41 – defining a central coordination point to handle spectrum.</a:t>
            </a:r>
          </a:p>
          <a:p>
            <a:pPr lvl="2"/>
            <a:r>
              <a:rPr lang="en-US" dirty="0"/>
              <a:t>Sharing and increasing coexistence and providing better QoS </a:t>
            </a:r>
          </a:p>
          <a:p>
            <a:r>
              <a:rPr lang="en-US" dirty="0"/>
              <a:t>Coordinate with 802.22.3</a:t>
            </a:r>
          </a:p>
          <a:p>
            <a:r>
              <a:rPr lang="en-US" dirty="0"/>
              <a:t>Action Plan:  </a:t>
            </a:r>
          </a:p>
          <a:p>
            <a:pPr lvl="1"/>
            <a:r>
              <a:rPr lang="en-US" dirty="0"/>
              <a:t>Coordinate with ULI initiative</a:t>
            </a:r>
          </a:p>
          <a:p>
            <a:pPr lvl="1"/>
            <a:r>
              <a:rPr lang="en-US" dirty="0"/>
              <a:t>4s resource management is defined, but now how they are used</a:t>
            </a:r>
          </a:p>
          <a:p>
            <a:pPr lvl="1"/>
            <a:r>
              <a:rPr lang="en-US" dirty="0"/>
              <a:t>White paper could cover how adaptation and resource management are accomplished.</a:t>
            </a:r>
          </a:p>
          <a:p>
            <a:pPr lvl="1"/>
            <a:r>
              <a:rPr lang="en-US" dirty="0"/>
              <a:t>Including use of metrics for management.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8954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Are there any new utility industry activities or organizations that could benefit from a liaison to 802.24?</a:t>
            </a:r>
          </a:p>
          <a:p>
            <a:pPr lvl="1"/>
            <a:r>
              <a:rPr lang="en-US" dirty="0"/>
              <a:t>Useful Output: Identify the use cases that the standards serve, and provide them to the industry.</a:t>
            </a:r>
          </a:p>
          <a:p>
            <a:pPr lvl="2"/>
            <a:r>
              <a:rPr lang="en-US" dirty="0"/>
              <a:t>That can then define who is an appropriate liaison</a:t>
            </a:r>
          </a:p>
          <a:p>
            <a:pPr lvl="1"/>
            <a:r>
              <a:rPr lang="en-US" dirty="0"/>
              <a:t>Need to educate and inform liaisons to gather needs and requirements with respect to IEEE 802 projects.   Identify the tools we have available, and present the available toolbox.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60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/>
          <a:lstStyle/>
          <a:p>
            <a:r>
              <a:rPr lang="en-US" sz="2400" dirty="0"/>
              <a:t>Agenda - 24-16-0033-00-0000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838200"/>
            <a:ext cx="9194307" cy="6644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Future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Monitor the LPWAN IG in 802.15 to see where it goes (and links to IETF)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65724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  <a:p>
            <a:r>
              <a:rPr lang="en-US" dirty="0"/>
              <a:t>Capture action Items from this meeting</a:t>
            </a:r>
          </a:p>
          <a:p>
            <a:pPr lvl="1"/>
            <a:r>
              <a:rPr lang="en-US" dirty="0"/>
              <a:t>Tim: Contact SGIP for updating matrix </a:t>
            </a:r>
          </a:p>
          <a:p>
            <a:pPr lvl="1"/>
            <a:r>
              <a:rPr lang="en-US" dirty="0"/>
              <a:t>Various owners: PAP2 matrix column updates</a:t>
            </a:r>
          </a:p>
          <a:p>
            <a:pPr lvl="1"/>
            <a:r>
              <a:rPr lang="en-US" dirty="0"/>
              <a:t>John </a:t>
            </a:r>
            <a:r>
              <a:rPr lang="en-US" dirty="0" err="1"/>
              <a:t>Notor</a:t>
            </a:r>
            <a:r>
              <a:rPr lang="en-US" dirty="0"/>
              <a:t>: Regulatory text for Sub GHz white paper. </a:t>
            </a:r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Adjourn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380379413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Attendance take on IMAT</a:t>
            </a:r>
          </a:p>
          <a:p>
            <a:pPr lvl="1"/>
            <a:r>
              <a:rPr lang="en-US" dirty="0"/>
              <a:t>Reciprocal rights for most WGs</a:t>
            </a:r>
          </a:p>
          <a:p>
            <a:r>
              <a:rPr lang="en-US" dirty="0"/>
              <a:t>Web page</a:t>
            </a:r>
          </a:p>
          <a:p>
            <a:pPr lvl="1"/>
            <a:r>
              <a:rPr lang="en-US" dirty="0"/>
              <a:t>http://www.ieee802.org/24</a:t>
            </a:r>
          </a:p>
          <a:p>
            <a:r>
              <a:rPr lang="en-US" dirty="0"/>
              <a:t>Mailing list</a:t>
            </a:r>
          </a:p>
          <a:p>
            <a:pPr lvl="1"/>
            <a:r>
              <a:rPr lang="en-US" dirty="0"/>
              <a:t>stds-802-24@listserv.ieee.org</a:t>
            </a:r>
          </a:p>
          <a:p>
            <a:pPr lvl="1"/>
            <a:r>
              <a:rPr lang="en-US" dirty="0"/>
              <a:t>802-24-voters@listserv.ieee.org (voters list)</a:t>
            </a:r>
          </a:p>
          <a:p>
            <a:r>
              <a:rPr lang="en-US" dirty="0"/>
              <a:t>Document archive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hlinkClick r:id="rId2"/>
              </a:rPr>
              <a:t>http://mentor.ieee.org/802.24/documents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IEEE 802 announcement reflector, </a:t>
            </a:r>
            <a:r>
              <a:rPr lang="en-US" dirty="0">
                <a:hlinkClick r:id="rId3"/>
              </a:rPr>
              <a:t>stds-802-all@listserv.ieee.org</a:t>
            </a:r>
            <a:endParaRPr lang="en-US" dirty="0"/>
          </a:p>
          <a:p>
            <a:pPr lvl="1"/>
            <a:r>
              <a:rPr lang="en-US" dirty="0"/>
              <a:t>Send email to listserv@listserv.ieee.org with no subject and with the </a:t>
            </a:r>
          </a:p>
          <a:p>
            <a:pPr lvl="1"/>
            <a:r>
              <a:rPr lang="en-US" dirty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end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Approve September minutes </a:t>
            </a:r>
          </a:p>
          <a:p>
            <a:pPr lvl="1"/>
            <a:r>
              <a:rPr lang="en-US" dirty="0"/>
              <a:t>24-16-00034-00-0000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TAG Action Items:</a:t>
            </a:r>
          </a:p>
          <a:p>
            <a:pPr lvl="1"/>
            <a:r>
              <a:rPr lang="en-US" dirty="0"/>
              <a:t>None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Note: Evening session on 802.1 / TSN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802 tutorials scheduled this session</a:t>
            </a:r>
          </a:p>
          <a:p>
            <a:r>
              <a:rPr lang="en-US" dirty="0"/>
              <a:t>802.1 is conducting a “newcomers” session on 802.1 and TSN.</a:t>
            </a:r>
          </a:p>
          <a:p>
            <a:r>
              <a:rPr lang="en-US" dirty="0"/>
              <a:t>Relevant in context of white paper development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7542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802.24.2</a:t>
            </a:r>
            <a:br>
              <a:rPr lang="en-US" dirty="0"/>
            </a:br>
            <a:r>
              <a:rPr lang="en-US" dirty="0" err="1"/>
              <a:t>IoT</a:t>
            </a:r>
            <a:r>
              <a:rPr lang="en-US" dirty="0"/>
              <a:t>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650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802.24.2 Liaison Coordinator's Report</a:t>
            </a:r>
          </a:p>
          <a:p>
            <a:pPr lvl="1"/>
            <a:r>
              <a:rPr lang="en-US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Wael</a:t>
            </a:r>
            <a:r>
              <a:rPr lang="en-US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Diab</a:t>
            </a:r>
            <a:endParaRPr lang="en-US" dirty="0">
              <a:effectLst/>
            </a:endParaRP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IIC Liaison Report</a:t>
            </a: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new liaison requests</a:t>
            </a:r>
            <a:endParaRPr lang="en-US" sz="3200" dirty="0">
              <a:effectLst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8745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11079</TotalTime>
  <Words>1560</Words>
  <Application>Microsoft Office PowerPoint</Application>
  <PresentationFormat>On-screen Show (4:3)</PresentationFormat>
  <Paragraphs>299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Helvetica</vt:lpstr>
      <vt:lpstr>Monotype Sorts</vt:lpstr>
      <vt:lpstr>Times New Roman</vt:lpstr>
      <vt:lpstr>Office Theme</vt:lpstr>
      <vt:lpstr>1_Default Design</vt:lpstr>
      <vt:lpstr>802.24 Vertical Applications TAG</vt:lpstr>
      <vt:lpstr>802.24 Overview</vt:lpstr>
      <vt:lpstr>Agenda - 24-16-0033-00-0000</vt:lpstr>
      <vt:lpstr>Guidelines for IEEE-SA Meetings</vt:lpstr>
      <vt:lpstr>Administration</vt:lpstr>
      <vt:lpstr>Monday: 802.24 TAG</vt:lpstr>
      <vt:lpstr>Note: Evening session on 802.1 / TSN</vt:lpstr>
      <vt:lpstr>Monday 802.24.2 IoT TG</vt:lpstr>
      <vt:lpstr>Monday: 802.24.2</vt:lpstr>
      <vt:lpstr>802.24.2</vt:lpstr>
      <vt:lpstr>802.24.2</vt:lpstr>
      <vt:lpstr>802.24.2</vt:lpstr>
      <vt:lpstr>Tuesday 802.24.1</vt:lpstr>
      <vt:lpstr>ITU and Radio Regulatory Items</vt:lpstr>
      <vt:lpstr>Action Items</vt:lpstr>
      <vt:lpstr>Sub 1 GHz White Paper </vt:lpstr>
      <vt:lpstr>Discussion on white paper</vt:lpstr>
      <vt:lpstr>Update of PAP2 Wireless Matrix</vt:lpstr>
      <vt:lpstr>Discussion on Wireless Matrix</vt:lpstr>
      <vt:lpstr>Update Plan</vt:lpstr>
      <vt:lpstr>Wednesday 802.24.1 Smart Grid TG</vt:lpstr>
      <vt:lpstr>White paper on TSN</vt:lpstr>
      <vt:lpstr>TSN Development Update</vt:lpstr>
      <vt:lpstr>Update for November</vt:lpstr>
      <vt:lpstr>Plans for TSN development in Nov</vt:lpstr>
      <vt:lpstr>Joint Session with 802.1 TSN</vt:lpstr>
      <vt:lpstr>Future Opportunities Tracking (1)</vt:lpstr>
      <vt:lpstr>Future Opportunities Tracking (2)</vt:lpstr>
      <vt:lpstr>Future Opportunities Tracking (3)</vt:lpstr>
      <vt:lpstr>Other Future Opportunities</vt:lpstr>
      <vt:lpstr>802.24 TAG closing</vt:lpstr>
      <vt:lpstr>Adjourn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237</cp:revision>
  <cp:lastPrinted>1998-02-10T13:28:06Z</cp:lastPrinted>
  <dcterms:created xsi:type="dcterms:W3CDTF">2015-05-13T21:49:41Z</dcterms:created>
  <dcterms:modified xsi:type="dcterms:W3CDTF">2016-10-27T14:00:21Z</dcterms:modified>
</cp:coreProperties>
</file>