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8" r:id="rId2"/>
  </p:sldMasterIdLst>
  <p:notesMasterIdLst>
    <p:notesMasterId r:id="rId29"/>
  </p:notesMasterIdLst>
  <p:handoutMasterIdLst>
    <p:handoutMasterId r:id="rId30"/>
  </p:handoutMasterIdLst>
  <p:sldIdLst>
    <p:sldId id="256" r:id="rId3"/>
    <p:sldId id="267" r:id="rId4"/>
    <p:sldId id="269" r:id="rId5"/>
    <p:sldId id="276" r:id="rId6"/>
    <p:sldId id="283" r:id="rId7"/>
    <p:sldId id="268" r:id="rId8"/>
    <p:sldId id="259" r:id="rId9"/>
    <p:sldId id="279" r:id="rId10"/>
    <p:sldId id="282" r:id="rId11"/>
    <p:sldId id="280" r:id="rId12"/>
    <p:sldId id="286" r:id="rId13"/>
    <p:sldId id="292" r:id="rId14"/>
    <p:sldId id="287" r:id="rId15"/>
    <p:sldId id="288" r:id="rId16"/>
    <p:sldId id="290" r:id="rId17"/>
    <p:sldId id="284" r:id="rId18"/>
    <p:sldId id="293" r:id="rId19"/>
    <p:sldId id="258" r:id="rId20"/>
    <p:sldId id="274" r:id="rId21"/>
    <p:sldId id="291" r:id="rId22"/>
    <p:sldId id="275" r:id="rId23"/>
    <p:sldId id="281" r:id="rId24"/>
    <p:sldId id="285" r:id="rId25"/>
    <p:sldId id="262" r:id="rId26"/>
    <p:sldId id="264" r:id="rId27"/>
    <p:sldId id="270" r:id="rId2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88732" autoAdjust="0"/>
  </p:normalViewPr>
  <p:slideViewPr>
    <p:cSldViewPr>
      <p:cViewPr varScale="1">
        <p:scale>
          <a:sx n="78" d="100"/>
          <a:sy n="78" d="100"/>
        </p:scale>
        <p:origin x="171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802.11-13/0541r0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November 2014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John Kenney, Toyota InfoTechnology Center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802.11-13/0541r0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November 2014</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Kenney, Toyota </a:t>
            </a:r>
            <a:r>
              <a:rPr lang="en-US" dirty="0" err="1"/>
              <a:t>InfoTechnology</a:t>
            </a:r>
            <a:r>
              <a:rPr lang="en-US" dirty="0"/>
              <a:t> Center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802.11-13/0541r0</a:t>
            </a:r>
          </a:p>
        </p:txBody>
      </p:sp>
      <p:sp>
        <p:nvSpPr>
          <p:cNvPr id="5" name="Rectangle 3"/>
          <p:cNvSpPr>
            <a:spLocks noGrp="1" noChangeArrowheads="1"/>
          </p:cNvSpPr>
          <p:nvPr>
            <p:ph type="dt"/>
          </p:nvPr>
        </p:nvSpPr>
        <p:spPr>
          <a:ln/>
        </p:spPr>
        <p:txBody>
          <a:bodyPr/>
          <a:lstStyle/>
          <a:p>
            <a:r>
              <a:rPr lang="en-US" dirty="0"/>
              <a:t>November 2014</a:t>
            </a:r>
          </a:p>
        </p:txBody>
      </p:sp>
      <p:sp>
        <p:nvSpPr>
          <p:cNvPr id="6" name="Rectangle 6"/>
          <p:cNvSpPr>
            <a:spLocks noGrp="1" noChangeArrowheads="1"/>
          </p:cNvSpPr>
          <p:nvPr>
            <p:ph type="ftr"/>
          </p:nvPr>
        </p:nvSpPr>
        <p:spPr>
          <a:ln/>
        </p:spPr>
        <p:txBody>
          <a:bodyPr/>
          <a:lstStyle/>
          <a:p>
            <a:r>
              <a:rPr lang="en-US"/>
              <a:t>John Kenney, Toyota InfoTechnology Center</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18</a:t>
            </a:fld>
            <a:endParaRPr lang="en-US"/>
          </a:p>
        </p:txBody>
      </p:sp>
    </p:spTree>
    <p:extLst>
      <p:ext uri="{BB962C8B-B14F-4D97-AF65-F5344CB8AC3E}">
        <p14:creationId xmlns:p14="http://schemas.microsoft.com/office/powerpoint/2010/main" val="380419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19</a:t>
            </a:fld>
            <a:endParaRPr lang="en-US"/>
          </a:p>
        </p:txBody>
      </p:sp>
    </p:spTree>
    <p:extLst>
      <p:ext uri="{BB962C8B-B14F-4D97-AF65-F5344CB8AC3E}">
        <p14:creationId xmlns:p14="http://schemas.microsoft.com/office/powerpoint/2010/main" val="390264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Look in L2R contributions. </a:t>
            </a:r>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176190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Backup section – only used by those </a:t>
            </a:r>
            <a:r>
              <a:rPr lang="en-US"/>
              <a:t>who have</a:t>
            </a:r>
            <a:r>
              <a:rPr lang="en-US" baseline="0"/>
              <a:t> </a:t>
            </a:r>
            <a:r>
              <a:rPr lang="en-US" baseline="0" dirty="0"/>
              <a:t>the background.</a:t>
            </a:r>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88151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4387" cy="34671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Split into two.   </a:t>
            </a:r>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32787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42493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285990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Clarify</a:t>
            </a:r>
            <a:r>
              <a:rPr lang="en-US" baseline="0" dirty="0"/>
              <a:t> the meaning of “intelligence” with a new bullet</a:t>
            </a:r>
          </a:p>
          <a:p>
            <a:r>
              <a:rPr lang="en-US" baseline="0" dirty="0"/>
              <a:t>Remove or clean-up figure.   Larger text.</a:t>
            </a:r>
          </a:p>
          <a:p>
            <a:endParaRPr lang="en-US" dirty="0"/>
          </a:p>
          <a:p>
            <a:r>
              <a:rPr lang="en-US" dirty="0"/>
              <a:t>More inclusive phrase</a:t>
            </a:r>
            <a:r>
              <a:rPr lang="en-US" baseline="0" dirty="0"/>
              <a:t> (considering water and gas applications as well)?   Find a phrase that avoids “Smart Grid”</a:t>
            </a:r>
          </a:p>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169303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Explain that this is an example for a home, but the customer could be a business, industrial,</a:t>
            </a:r>
            <a:r>
              <a:rPr lang="en-US" baseline="0" dirty="0"/>
              <a:t> etc.</a:t>
            </a:r>
          </a:p>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9</a:t>
            </a:fld>
            <a:endParaRPr lang="en-US"/>
          </a:p>
        </p:txBody>
      </p:sp>
    </p:spTree>
    <p:extLst>
      <p:ext uri="{BB962C8B-B14F-4D97-AF65-F5344CB8AC3E}">
        <p14:creationId xmlns:p14="http://schemas.microsoft.com/office/powerpoint/2010/main" val="125094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Add DER example</a:t>
            </a:r>
            <a:r>
              <a:rPr lang="en-US" baseline="0" dirty="0"/>
              <a:t> here too.</a:t>
            </a:r>
          </a:p>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10</a:t>
            </a:fld>
            <a:endParaRPr lang="en-US"/>
          </a:p>
        </p:txBody>
      </p:sp>
    </p:spTree>
    <p:extLst>
      <p:ext uri="{BB962C8B-B14F-4D97-AF65-F5344CB8AC3E}">
        <p14:creationId xmlns:p14="http://schemas.microsoft.com/office/powerpoint/2010/main" val="353627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dirty="0"/>
              <a:t>Tim Godfrey, EPRI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a:t>Click to edit Master title style</a:t>
            </a:r>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5/8/2017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5/8/2017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5/8/2017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5/8/2017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5/8/2017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5/8/2017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5/8/2017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5/8/2017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5/8/2017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17"/>
          <p:cNvSpPr>
            <a:spLocks noGrp="1"/>
          </p:cNvSpPr>
          <p:nvPr>
            <p:ph type="ftr" idx="11"/>
          </p:nvPr>
        </p:nvSpPr>
        <p:spPr/>
        <p:txBody>
          <a:bodyPr/>
          <a:lstStyle/>
          <a:p>
            <a:r>
              <a:rPr lang="en-GB" dirty="0"/>
              <a:t>Tim Godfrey, EPRI</a:t>
            </a:r>
          </a:p>
        </p:txBody>
      </p:sp>
      <p:sp>
        <p:nvSpPr>
          <p:cNvPr id="19" name="Slide Number Placeholder 18"/>
          <p:cNvSpPr>
            <a:spLocks noGrp="1"/>
          </p:cNvSpPr>
          <p:nvPr>
            <p:ph type="sldNum" idx="12"/>
          </p:nvPr>
        </p:nvSpPr>
        <p:spPr/>
        <p:txBody>
          <a:bodyPr/>
          <a:lstStyle/>
          <a:p>
            <a:r>
              <a:rPr lang="en-GB"/>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5/8/2017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idx="11"/>
          </p:nvPr>
        </p:nvSpPr>
        <p:spPr/>
        <p:txBody>
          <a:bodyPr/>
          <a:lstStyle>
            <a:lvl1pPr>
              <a:defRPr/>
            </a:lvl1pPr>
          </a:lstStyle>
          <a:p>
            <a:r>
              <a:rPr lang="en-GB" dirty="0"/>
              <a:t>Tim Godfrey, EPRI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idx="11"/>
          </p:nvPr>
        </p:nvSpPr>
        <p:spPr/>
        <p:txBody>
          <a:bodyPr/>
          <a:lstStyle>
            <a:lvl1pPr>
              <a:defRPr/>
            </a:lvl1pPr>
          </a:lstStyle>
          <a:p>
            <a:r>
              <a:rPr lang="en-GB" dirty="0"/>
              <a:t>Tim Godfrey, EPRI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a:t>Tim Godfrey, EPRI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dirty="0"/>
              <a:t>Tim Godfrey, EPRI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dirty="0"/>
              <a:t>Tim Godfrey, EPRI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dirty="0"/>
              <a:t>Tim Godfrey, EPRI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dirty="0"/>
              <a:t>Tim Godfrey, EPRI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2016</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Tim Godfrey, EPRI</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802.24-16/0009r2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5/8/2017</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458200" y="6629400"/>
            <a:ext cx="685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 Id="rId5" Type="http://schemas.openxmlformats.org/officeDocument/2006/relationships/hyperlink" Target="http://www.ieee802.org/22/Technology/22-11-0132-03-0000-Core-Technologies-plus-Broadband-Extension-and-Monitoring.pdf"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1"/>
          </p:nvPr>
        </p:nvSpPr>
        <p:spPr>
          <a:xfrm>
            <a:off x="5500694" y="6475413"/>
            <a:ext cx="3041644" cy="180975"/>
          </a:xfrm>
        </p:spPr>
        <p:txBody>
          <a:bodyPr/>
          <a:lstStyle/>
          <a:p>
            <a:r>
              <a:rPr lang="en-GB" dirty="0"/>
              <a:t>Tim Godfrey, EPRI</a:t>
            </a:r>
          </a:p>
        </p:txBody>
      </p:sp>
      <p:sp>
        <p:nvSpPr>
          <p:cNvPr id="8" name="Slide Number Placeholder 5"/>
          <p:cNvSpPr>
            <a:spLocks noGrp="1"/>
          </p:cNvSpPr>
          <p:nvPr>
            <p:ph type="sldNum" idx="12"/>
          </p:nvPr>
        </p:nvSpPr>
        <p:spPr>
          <a:xfrm>
            <a:off x="4344988" y="6475413"/>
            <a:ext cx="528637" cy="363537"/>
          </a:xfrm>
        </p:spPr>
        <p:txBody>
          <a:bodyPr/>
          <a:lstStyle/>
          <a:p>
            <a:r>
              <a:rPr lang="en-GB"/>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chemeClr val="tx1"/>
                </a:solidFill>
                <a:ea typeface="ＭＳ Ｐゴシック" pitchFamily="34" charset="-128"/>
              </a:rPr>
              <a:t>802.24.1 Smart Grid TAG </a:t>
            </a:r>
            <a:br>
              <a:rPr lang="en-US" altLang="ja-JP" dirty="0">
                <a:solidFill>
                  <a:schemeClr val="tx1"/>
                </a:solidFill>
                <a:ea typeface="ＭＳ Ｐゴシック" pitchFamily="34" charset="-128"/>
              </a:rPr>
            </a:br>
            <a:r>
              <a:rPr lang="en-US" altLang="ja-JP" dirty="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March 7, 2016</a:t>
            </a:r>
          </a:p>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R2 clean-up: May 8, 2017</a:t>
            </a:r>
          </a:p>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p:txBody>
      </p:sp>
      <p:sp>
        <p:nvSpPr>
          <p:cNvPr id="3076" name="Rectangle 4"/>
          <p:cNvSpPr>
            <a:spLocks noChangeArrowheads="1"/>
          </p:cNvSpPr>
          <p:nvPr/>
        </p:nvSpPr>
        <p:spPr bwMode="auto">
          <a:xfrm>
            <a:off x="533400" y="4083844"/>
            <a:ext cx="32004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 The 802.24 TAG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of DA Applications</a:t>
            </a:r>
            <a:endParaRPr lang="en-US" dirty="0"/>
          </a:p>
        </p:txBody>
      </p:sp>
      <p:sp>
        <p:nvSpPr>
          <p:cNvPr id="3" name="Content Placeholder 2"/>
          <p:cNvSpPr>
            <a:spLocks noGrp="1"/>
          </p:cNvSpPr>
          <p:nvPr>
            <p:ph idx="1"/>
          </p:nvPr>
        </p:nvSpPr>
        <p:spPr>
          <a:xfrm>
            <a:off x="381000" y="1524000"/>
            <a:ext cx="7391400" cy="4648200"/>
          </a:xfrm>
        </p:spPr>
        <p:txBody>
          <a:bodyPr/>
          <a:lstStyle/>
          <a:p>
            <a:r>
              <a:rPr lang="en-US" dirty="0"/>
              <a:t>Distribution Automation (DA) involves monitoring and control of devices on the medium voltage (2 kV to 35 kV) grid, which provides the connection between a substation and customer transformer </a:t>
            </a:r>
          </a:p>
          <a:p>
            <a:r>
              <a:rPr lang="en-US" dirty="0"/>
              <a:t>DA Applications include:</a:t>
            </a:r>
          </a:p>
          <a:p>
            <a:pPr lvl="1"/>
            <a:r>
              <a:rPr lang="en-US" dirty="0"/>
              <a:t>Voltage </a:t>
            </a:r>
            <a:r>
              <a:rPr lang="en-US" dirty="0" err="1"/>
              <a:t>VAr</a:t>
            </a:r>
            <a:r>
              <a:rPr lang="en-US" dirty="0"/>
              <a:t> (Capacitor Bank Control)</a:t>
            </a:r>
          </a:p>
          <a:p>
            <a:pPr lvl="2"/>
            <a:r>
              <a:rPr lang="en-US" dirty="0"/>
              <a:t>Compensating for reactive power losses due to inductive load by switching in capacitor banks on the distribution circuit</a:t>
            </a:r>
          </a:p>
          <a:p>
            <a:pPr lvl="1"/>
            <a:r>
              <a:rPr lang="en-US" dirty="0"/>
              <a:t>Voltage regulation</a:t>
            </a:r>
          </a:p>
          <a:p>
            <a:pPr lvl="2"/>
            <a:r>
              <a:rPr lang="en-US" dirty="0"/>
              <a:t>Compensating for voltage loss and varying voltage due to load by changing taps on a specialized autotransformer</a:t>
            </a:r>
          </a:p>
          <a:p>
            <a:pPr lvl="1"/>
            <a:r>
              <a:rPr lang="en-US" dirty="0"/>
              <a:t>Switching / </a:t>
            </a:r>
            <a:r>
              <a:rPr lang="en-US" dirty="0" err="1"/>
              <a:t>Sectionalizers</a:t>
            </a:r>
            <a:endParaRPr lang="en-US" dirty="0"/>
          </a:p>
          <a:p>
            <a:pPr lvl="2"/>
            <a:r>
              <a:rPr lang="en-US" dirty="0"/>
              <a:t>Remotely switching the connectivity of the distribution grid to balance load or route power around damaged areas.</a:t>
            </a:r>
          </a:p>
          <a:p>
            <a:endParaRPr lang="en-US" dirty="0"/>
          </a:p>
          <a:p>
            <a:endParaRPr lang="en-US" dirty="0"/>
          </a:p>
        </p:txBody>
      </p:sp>
      <p:sp>
        <p:nvSpPr>
          <p:cNvPr id="4" name="Slide Number Placeholder 3"/>
          <p:cNvSpPr>
            <a:spLocks noGrp="1"/>
          </p:cNvSpPr>
          <p:nvPr>
            <p:ph type="sldNum" sz="quarter" idx="12"/>
          </p:nvPr>
        </p:nvSpPr>
        <p:spPr/>
        <p:txBody>
          <a:bodyPr/>
          <a:lstStyle/>
          <a:p>
            <a:fld id="{2B44FDAB-8785-4F05-8A95-7E489CA2F99E}" type="slidenum">
              <a:rPr lang="en-US" altLang="en-US" smtClean="0"/>
              <a:pPr/>
              <a:t>10</a:t>
            </a:fld>
            <a:endParaRPr lang="en-US" altLang="en-US"/>
          </a:p>
        </p:txBody>
      </p:sp>
      <p:pic>
        <p:nvPicPr>
          <p:cNvPr id="11" name="Picture 2" descr="http://2.imimg.com/data2/FT/HQ/HELLOTD-1739557/pole_mounted_capacitor_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559050"/>
            <a:ext cx="1203325" cy="115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langley-eng.co.uk/images/esb-r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778250"/>
            <a:ext cx="9525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_200_0_16777215_0___images_stories_WebNews2009_sc_electric_intellirupter_pulseclos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105400"/>
            <a:ext cx="1009650" cy="9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69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802.1X Security</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11</a:t>
            </a:fld>
            <a:endParaRPr lang="en-US" altLang="en-US" sz="1400">
              <a:latin typeface="Myriad Pro"/>
            </a:endParaRPr>
          </a:p>
        </p:txBody>
      </p:sp>
      <p:sp>
        <p:nvSpPr>
          <p:cNvPr id="6" name="Content Placeholder 2"/>
          <p:cNvSpPr>
            <a:spLocks noGrp="1"/>
          </p:cNvSpPr>
          <p:nvPr>
            <p:ph idx="1"/>
          </p:nvPr>
        </p:nvSpPr>
        <p:spPr>
          <a:xfrm>
            <a:off x="5029200" y="304800"/>
            <a:ext cx="4014787" cy="5022850"/>
          </a:xfrm>
        </p:spPr>
        <p:txBody>
          <a:bodyPr/>
          <a:lstStyle/>
          <a:p>
            <a:pPr eaLnBrk="1" hangingPunct="1">
              <a:spcAft>
                <a:spcPts val="1800"/>
              </a:spcAft>
            </a:pPr>
            <a:r>
              <a:rPr lang="en-US" dirty="0"/>
              <a:t>802.1X is the industry standard for port-based authentication on “Ethernet like” networks, and 802.15.4 networks with 802.15.9 KMP</a:t>
            </a:r>
          </a:p>
          <a:p>
            <a:pPr eaLnBrk="1" hangingPunct="1">
              <a:spcAft>
                <a:spcPts val="1800"/>
              </a:spcAft>
            </a:pPr>
            <a:r>
              <a:rPr lang="en-US" dirty="0"/>
              <a:t>Supplicant can communicate only with Authentication server until authenticated.</a:t>
            </a:r>
          </a:p>
          <a:p>
            <a:pPr eaLnBrk="1" hangingPunct="1">
              <a:spcAft>
                <a:spcPts val="1800"/>
              </a:spcAft>
            </a:pPr>
            <a:r>
              <a:rPr lang="en-US" dirty="0"/>
              <a:t> Multiple types of Extensible Authentication Protocol (EAP) are supported</a:t>
            </a:r>
          </a:p>
          <a:p>
            <a:pPr eaLnBrk="1" hangingPunct="1">
              <a:spcAft>
                <a:spcPts val="1800"/>
              </a:spcAft>
            </a:pPr>
            <a:r>
              <a:rPr lang="en-US" dirty="0"/>
              <a:t>Once security between the supplicant and authenticator is established, Controlled Port is activated, granting full access.</a:t>
            </a:r>
          </a:p>
        </p:txBody>
      </p:sp>
      <p:pic>
        <p:nvPicPr>
          <p:cNvPr id="7" name="Picture 6"/>
          <p:cNvPicPr/>
          <p:nvPr/>
        </p:nvPicPr>
        <p:blipFill>
          <a:blip r:embed="rId2" cstate="print"/>
          <a:srcRect/>
          <a:stretch>
            <a:fillRect/>
          </a:stretch>
        </p:blipFill>
        <p:spPr bwMode="auto">
          <a:xfrm>
            <a:off x="138113" y="2319338"/>
            <a:ext cx="4752975" cy="319246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155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dirty="0"/>
              <a:t>802.1X Authentication</a:t>
            </a:r>
          </a:p>
        </p:txBody>
      </p:sp>
      <p:pic>
        <p:nvPicPr>
          <p:cNvPr id="8" name="Content Placeholder 3"/>
          <p:cNvPicPr>
            <a:picLocks noGrp="1"/>
          </p:cNvPicPr>
          <p:nvPr>
            <p:ph idx="1"/>
          </p:nvPr>
        </p:nvPicPr>
        <p:blipFill>
          <a:blip r:embed="rId2" cstate="print"/>
          <a:srcRect/>
          <a:stretch>
            <a:fillRect/>
          </a:stretch>
        </p:blipFill>
        <p:spPr>
          <a:xfrm>
            <a:off x="285750" y="1363663"/>
            <a:ext cx="5743575" cy="4140200"/>
          </a:xfrm>
        </p:spPr>
      </p:pic>
      <p:sp>
        <p:nvSpPr>
          <p:cNvPr id="9" name="Content Placeholder 2"/>
          <p:cNvSpPr txBox="1">
            <a:spLocks/>
          </p:cNvSpPr>
          <p:nvPr/>
        </p:nvSpPr>
        <p:spPr bwMode="auto">
          <a:xfrm>
            <a:off x="6046788" y="1416050"/>
            <a:ext cx="2868612" cy="4935538"/>
          </a:xfrm>
          <a:prstGeom prst="rect">
            <a:avLst/>
          </a:prstGeom>
          <a:noFill/>
          <a:ln w="9525">
            <a:noFill/>
            <a:miter lim="800000"/>
            <a:headEnd/>
            <a:tailEnd/>
          </a:ln>
        </p:spPr>
        <p:txBody>
          <a:bodyPr/>
          <a:lstStyle/>
          <a:p>
            <a:pPr marL="173038" indent="-173038" eaLnBrk="0" hangingPunct="0">
              <a:lnSpc>
                <a:spcPct val="95000"/>
              </a:lnSpc>
              <a:spcAft>
                <a:spcPct val="25000"/>
              </a:spcAft>
              <a:buFontTx/>
              <a:buChar char="•"/>
              <a:defRPr/>
            </a:pPr>
            <a:r>
              <a:rPr lang="en-US" sz="2400" kern="0" dirty="0">
                <a:solidFill>
                  <a:srgbClr val="FFFF00"/>
                </a:solidFill>
                <a:latin typeface="+mn-lt"/>
              </a:rPr>
              <a:t>EAP enables master keys to be provided by Authentication server in secure location.</a:t>
            </a:r>
          </a:p>
          <a:p>
            <a:pPr marL="173038" indent="-173038" eaLnBrk="0" hangingPunct="0">
              <a:lnSpc>
                <a:spcPct val="95000"/>
              </a:lnSpc>
              <a:spcAft>
                <a:spcPct val="25000"/>
              </a:spcAft>
              <a:buFontTx/>
              <a:buChar char="•"/>
              <a:defRPr/>
            </a:pPr>
            <a:endParaRPr lang="en-US" kern="0" dirty="0">
              <a:solidFill>
                <a:schemeClr val="tx1"/>
              </a:solidFill>
              <a:latin typeface="+mn-lt"/>
            </a:endParaRPr>
          </a:p>
          <a:p>
            <a:pPr marL="173038" indent="-173038" eaLnBrk="0" hangingPunct="0">
              <a:lnSpc>
                <a:spcPct val="95000"/>
              </a:lnSpc>
              <a:spcAft>
                <a:spcPct val="25000"/>
              </a:spcAft>
              <a:buFontTx/>
              <a:buChar char="•"/>
              <a:defRPr/>
            </a:pPr>
            <a:endParaRPr lang="en-US" sz="2400" kern="0" dirty="0">
              <a:solidFill>
                <a:schemeClr val="tx1"/>
              </a:solidFill>
              <a:latin typeface="+mn-lt"/>
            </a:endParaRPr>
          </a:p>
          <a:p>
            <a:pPr marL="173038" indent="-173038" eaLnBrk="0" hangingPunct="0">
              <a:lnSpc>
                <a:spcPct val="95000"/>
              </a:lnSpc>
              <a:spcAft>
                <a:spcPct val="25000"/>
              </a:spcAft>
              <a:buFontTx/>
              <a:buChar char="•"/>
              <a:defRPr/>
            </a:pPr>
            <a:endParaRPr lang="en-US" sz="2400" kern="0" dirty="0">
              <a:solidFill>
                <a:schemeClr val="tx1"/>
              </a:solidFill>
              <a:latin typeface="+mn-lt"/>
            </a:endParaRPr>
          </a:p>
        </p:txBody>
      </p:sp>
    </p:spTree>
    <p:extLst>
      <p:ext uri="{BB962C8B-B14F-4D97-AF65-F5344CB8AC3E}">
        <p14:creationId xmlns:p14="http://schemas.microsoft.com/office/powerpoint/2010/main" val="28192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802.11 Security</a:t>
            </a:r>
          </a:p>
        </p:txBody>
      </p:sp>
      <p:sp>
        <p:nvSpPr>
          <p:cNvPr id="3" name="Content Placeholder 2"/>
          <p:cNvSpPr>
            <a:spLocks noGrp="1"/>
          </p:cNvSpPr>
          <p:nvPr>
            <p:ph idx="1"/>
          </p:nvPr>
        </p:nvSpPr>
        <p:spPr>
          <a:xfrm>
            <a:off x="609600" y="1143000"/>
            <a:ext cx="8305800" cy="4648200"/>
          </a:xfrm>
        </p:spPr>
        <p:txBody>
          <a:bodyPr/>
          <a:lstStyle/>
          <a:p>
            <a:r>
              <a:rPr lang="en-US" dirty="0"/>
              <a:t>802.11 originally offered Wired Equivalent Privacy (WEP)</a:t>
            </a:r>
          </a:p>
          <a:p>
            <a:pPr lvl="1"/>
            <a:r>
              <a:rPr lang="en-US" dirty="0"/>
              <a:t>Significant vulnerabilities were discovered</a:t>
            </a:r>
            <a:r>
              <a:rPr lang="en-US" baseline="30000" dirty="0"/>
              <a:t> (1) </a:t>
            </a:r>
            <a:r>
              <a:rPr lang="en-US" dirty="0"/>
              <a:t>– now deprecated</a:t>
            </a:r>
          </a:p>
          <a:p>
            <a:r>
              <a:rPr lang="en-US" dirty="0"/>
              <a:t>The </a:t>
            </a:r>
            <a:r>
              <a:rPr lang="en-US" b="1" dirty="0"/>
              <a:t>802.11i</a:t>
            </a:r>
            <a:r>
              <a:rPr lang="en-US" dirty="0"/>
              <a:t> amendment updated the security architecture. </a:t>
            </a:r>
          </a:p>
          <a:p>
            <a:r>
              <a:rPr lang="en-US" dirty="0"/>
              <a:t>The Wi-Fi Alliance developed two phases of Wi-Fi Protected Access (WPA) based on 802.11i</a:t>
            </a:r>
          </a:p>
          <a:p>
            <a:pPr lvl="1"/>
            <a:r>
              <a:rPr lang="en-US" b="1" dirty="0"/>
              <a:t>WPA</a:t>
            </a:r>
            <a:r>
              <a:rPr lang="en-US" dirty="0"/>
              <a:t> was backward compatible to legacy 802.11b chipsets, using TKIP encryption. It has been deprecated.</a:t>
            </a:r>
          </a:p>
          <a:p>
            <a:pPr lvl="1"/>
            <a:r>
              <a:rPr lang="en-US" b="1" dirty="0"/>
              <a:t>WPA2</a:t>
            </a:r>
            <a:r>
              <a:rPr lang="en-US" dirty="0"/>
              <a:t> has mandatory support for AES-CCMP encryption.</a:t>
            </a:r>
          </a:p>
          <a:p>
            <a:r>
              <a:rPr lang="en-US" dirty="0"/>
              <a:t>WPA and WPA2 can use different authentication methods:</a:t>
            </a:r>
          </a:p>
          <a:p>
            <a:pPr lvl="1"/>
            <a:r>
              <a:rPr lang="en-US" b="1" dirty="0"/>
              <a:t>WPA-PSK </a:t>
            </a:r>
            <a:r>
              <a:rPr lang="en-US" dirty="0"/>
              <a:t>  Pre-shared key entered by the user</a:t>
            </a:r>
          </a:p>
          <a:p>
            <a:pPr lvl="1"/>
            <a:r>
              <a:rPr lang="en-US" b="1" dirty="0"/>
              <a:t>WPA-Enterprise</a:t>
            </a:r>
            <a:r>
              <a:rPr lang="en-US" dirty="0"/>
              <a:t>  Uses 802.1X authentication in conjunction with a RADIUS server. Various forms of EAP are supported</a:t>
            </a:r>
          </a:p>
          <a:p>
            <a:pPr lvl="1"/>
            <a:r>
              <a:rPr lang="en-US" b="1" dirty="0"/>
              <a:t>WPS</a:t>
            </a:r>
            <a:r>
              <a:rPr lang="en-US" dirty="0"/>
              <a:t>       Wi-Fi Protected Setup – uses a PIN to simplify PSK setup, but introduces vulnerabilities in some implementations</a:t>
            </a:r>
          </a:p>
          <a:p>
            <a:r>
              <a:rPr lang="en-US" dirty="0"/>
              <a:t>	</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13</a:t>
            </a:fld>
            <a:endParaRPr lang="en-US" altLang="en-US" sz="1400">
              <a:latin typeface="Myriad Pro"/>
            </a:endParaRPr>
          </a:p>
        </p:txBody>
      </p:sp>
      <p:sp>
        <p:nvSpPr>
          <p:cNvPr id="5" name="TextBox 4"/>
          <p:cNvSpPr txBox="1"/>
          <p:nvPr/>
        </p:nvSpPr>
        <p:spPr>
          <a:xfrm>
            <a:off x="76200" y="6620649"/>
            <a:ext cx="3422732" cy="253916"/>
          </a:xfrm>
          <a:prstGeom prst="rect">
            <a:avLst/>
          </a:prstGeom>
          <a:noFill/>
        </p:spPr>
        <p:txBody>
          <a:bodyPr wrap="none" rtlCol="0">
            <a:spAutoFit/>
          </a:bodyPr>
          <a:lstStyle/>
          <a:p>
            <a:r>
              <a:rPr lang="en-US" sz="1050" dirty="0">
                <a:solidFill>
                  <a:schemeClr val="tx1"/>
                </a:solidFill>
              </a:rPr>
              <a:t>(1) https://en.wikipedia.org/wiki/Wired_Equivalent_Privacy</a:t>
            </a:r>
          </a:p>
        </p:txBody>
      </p:sp>
    </p:spTree>
    <p:extLst>
      <p:ext uri="{BB962C8B-B14F-4D97-AF65-F5344CB8AC3E}">
        <p14:creationId xmlns:p14="http://schemas.microsoft.com/office/powerpoint/2010/main" val="350231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 Security</a:t>
            </a:r>
          </a:p>
        </p:txBody>
      </p:sp>
      <p:sp>
        <p:nvSpPr>
          <p:cNvPr id="3" name="Content Placeholder 2"/>
          <p:cNvSpPr>
            <a:spLocks noGrp="1"/>
          </p:cNvSpPr>
          <p:nvPr>
            <p:ph idx="1"/>
          </p:nvPr>
        </p:nvSpPr>
        <p:spPr>
          <a:xfrm>
            <a:off x="533400" y="1295400"/>
            <a:ext cx="7924800" cy="4724400"/>
          </a:xfrm>
        </p:spPr>
        <p:txBody>
          <a:bodyPr>
            <a:normAutofit fontScale="92500" lnSpcReduction="10000"/>
          </a:bodyPr>
          <a:lstStyle/>
          <a:p>
            <a:r>
              <a:rPr lang="en-US" dirty="0"/>
              <a:t>802.15.4 security</a:t>
            </a:r>
          </a:p>
          <a:p>
            <a:pPr lvl="1"/>
            <a:r>
              <a:rPr lang="en-US" dirty="0"/>
              <a:t>AES-CCM-128 provides confidentiality and message authentication on the link layer. Supports both per peer keys and group keys.</a:t>
            </a:r>
          </a:p>
          <a:p>
            <a:pPr lvl="1"/>
            <a:r>
              <a:rPr lang="en-US" dirty="0"/>
              <a:t>How keys are used and created is left for the upper layers</a:t>
            </a:r>
          </a:p>
          <a:p>
            <a:endParaRPr lang="en-US" dirty="0"/>
          </a:p>
          <a:p>
            <a:r>
              <a:rPr lang="en-US" dirty="0"/>
              <a:t>802.15.9 KMP</a:t>
            </a:r>
          </a:p>
          <a:p>
            <a:pPr lvl="1"/>
            <a:r>
              <a:rPr lang="en-US" dirty="0"/>
              <a:t>Provides support for running existing KMPs over the 802.15.4 frames.</a:t>
            </a:r>
          </a:p>
          <a:p>
            <a:pPr lvl="1"/>
            <a:r>
              <a:rPr lang="en-US" dirty="0"/>
              <a:t>KMP frame fragmentation &amp; multiplexing.</a:t>
            </a:r>
          </a:p>
          <a:p>
            <a:pPr lvl="1"/>
            <a:r>
              <a:rPr lang="en-US" dirty="0"/>
              <a:t>Supports creating and deleting both per peer keys and group    keys.</a:t>
            </a:r>
          </a:p>
          <a:p>
            <a:pPr lvl="1"/>
            <a:r>
              <a:rPr lang="en-US" dirty="0"/>
              <a:t>Uses existing KMPs: IKEv2, HIP, 802.1X, PANA, Dragonfly,    802.11/4WH, 802.11/GKH, ETSI TS 102 887-2.</a:t>
            </a:r>
          </a:p>
          <a:p>
            <a:pPr lvl="1"/>
            <a:r>
              <a:rPr lang="en-US" dirty="0"/>
              <a:t>Different KMPs have different authentication features: pre shared keys, raw public keys, certificates, other EAP methods.</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14</a:t>
            </a:fld>
            <a:endParaRPr lang="en-US" altLang="en-US" sz="1400">
              <a:latin typeface="Myriad Pro"/>
            </a:endParaRPr>
          </a:p>
        </p:txBody>
      </p:sp>
    </p:spTree>
    <p:extLst>
      <p:ext uri="{BB962C8B-B14F-4D97-AF65-F5344CB8AC3E}">
        <p14:creationId xmlns:p14="http://schemas.microsoft.com/office/powerpoint/2010/main" val="189864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802.16 Security</a:t>
            </a:r>
          </a:p>
        </p:txBody>
      </p:sp>
      <p:sp>
        <p:nvSpPr>
          <p:cNvPr id="3" name="Content Placeholder 2"/>
          <p:cNvSpPr>
            <a:spLocks noGrp="1"/>
          </p:cNvSpPr>
          <p:nvPr>
            <p:ph idx="1"/>
          </p:nvPr>
        </p:nvSpPr>
        <p:spPr>
          <a:xfrm>
            <a:off x="457200" y="1371600"/>
            <a:ext cx="8382000" cy="1447800"/>
          </a:xfrm>
        </p:spPr>
        <p:txBody>
          <a:bodyPr/>
          <a:lstStyle/>
          <a:p>
            <a:r>
              <a:rPr lang="en-US" dirty="0"/>
              <a:t>802.16 has been deployed based on two standards with different security implementations. A few smart grid deployments were based on IEEE 802.16-2004, but most are using 802.16-2009.</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15</a:t>
            </a:fld>
            <a:endParaRPr lang="en-US" altLang="en-US" sz="140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3755985302"/>
              </p:ext>
            </p:extLst>
          </p:nvPr>
        </p:nvGraphicFramePr>
        <p:xfrm>
          <a:off x="457200" y="3200400"/>
          <a:ext cx="8229600" cy="220979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047404">
                  <a:extLst>
                    <a:ext uri="{9D8B030D-6E8A-4147-A177-3AD203B41FA5}">
                      <a16:colId xmlns:a16="http://schemas.microsoft.com/office/drawing/2014/main" val="20001"/>
                    </a:ext>
                  </a:extLst>
                </a:gridCol>
                <a:gridCol w="1303911">
                  <a:extLst>
                    <a:ext uri="{9D8B030D-6E8A-4147-A177-3AD203B41FA5}">
                      <a16:colId xmlns:a16="http://schemas.microsoft.com/office/drawing/2014/main" val="20002"/>
                    </a:ext>
                  </a:extLst>
                </a:gridCol>
                <a:gridCol w="1346662">
                  <a:extLst>
                    <a:ext uri="{9D8B030D-6E8A-4147-A177-3AD203B41FA5}">
                      <a16:colId xmlns:a16="http://schemas.microsoft.com/office/drawing/2014/main" val="20003"/>
                    </a:ext>
                  </a:extLst>
                </a:gridCol>
                <a:gridCol w="1111530">
                  <a:extLst>
                    <a:ext uri="{9D8B030D-6E8A-4147-A177-3AD203B41FA5}">
                      <a16:colId xmlns:a16="http://schemas.microsoft.com/office/drawing/2014/main" val="20004"/>
                    </a:ext>
                  </a:extLst>
                </a:gridCol>
                <a:gridCol w="1624544">
                  <a:extLst>
                    <a:ext uri="{9D8B030D-6E8A-4147-A177-3AD203B41FA5}">
                      <a16:colId xmlns:a16="http://schemas.microsoft.com/office/drawing/2014/main" val="20005"/>
                    </a:ext>
                  </a:extLst>
                </a:gridCol>
                <a:gridCol w="619892">
                  <a:extLst>
                    <a:ext uri="{9D8B030D-6E8A-4147-A177-3AD203B41FA5}">
                      <a16:colId xmlns:a16="http://schemas.microsoft.com/office/drawing/2014/main" val="20006"/>
                    </a:ext>
                  </a:extLst>
                </a:gridCol>
              </a:tblGrid>
              <a:tr h="632576">
                <a:tc>
                  <a:txBody>
                    <a:bodyPr/>
                    <a:lstStyle/>
                    <a:p>
                      <a:pPr algn="ctr"/>
                      <a:r>
                        <a:rPr lang="en-US" sz="1000" dirty="0"/>
                        <a:t>Standard</a:t>
                      </a:r>
                    </a:p>
                  </a:txBody>
                  <a:tcPr marL="45720" marR="45720"/>
                </a:tc>
                <a:tc>
                  <a:txBody>
                    <a:bodyPr/>
                    <a:lstStyle/>
                    <a:p>
                      <a:pPr algn="ctr"/>
                      <a:r>
                        <a:rPr lang="en-US" sz="1000" dirty="0"/>
                        <a:t>Identity</a:t>
                      </a:r>
                    </a:p>
                  </a:txBody>
                  <a:tcPr marL="45720" marR="45720"/>
                </a:tc>
                <a:tc>
                  <a:txBody>
                    <a:bodyPr/>
                    <a:lstStyle/>
                    <a:p>
                      <a:pPr algn="ctr"/>
                      <a:r>
                        <a:rPr lang="en-US" sz="1000" dirty="0"/>
                        <a:t>Authentication</a:t>
                      </a:r>
                    </a:p>
                  </a:txBody>
                  <a:tcPr marL="45720" marR="45720"/>
                </a:tc>
                <a:tc>
                  <a:txBody>
                    <a:bodyPr/>
                    <a:lstStyle/>
                    <a:p>
                      <a:pPr algn="ctr"/>
                      <a:r>
                        <a:rPr lang="en-US" sz="1000" dirty="0"/>
                        <a:t>Mutual Authentication</a:t>
                      </a:r>
                    </a:p>
                  </a:txBody>
                  <a:tcPr marL="45720" marR="45720"/>
                </a:tc>
                <a:tc>
                  <a:txBody>
                    <a:bodyPr/>
                    <a:lstStyle/>
                    <a:p>
                      <a:pPr algn="ctr"/>
                      <a:r>
                        <a:rPr lang="en-US" sz="1000" dirty="0"/>
                        <a:t>Replay Protection</a:t>
                      </a:r>
                    </a:p>
                  </a:txBody>
                  <a:tcPr marL="45720" marR="45720"/>
                </a:tc>
                <a:tc>
                  <a:txBody>
                    <a:bodyPr/>
                    <a:lstStyle/>
                    <a:p>
                      <a:pPr algn="ctr"/>
                      <a:r>
                        <a:rPr lang="en-US" sz="1000" dirty="0"/>
                        <a:t>Cryptographic algorithms</a:t>
                      </a:r>
                    </a:p>
                  </a:txBody>
                  <a:tcPr marL="45720" marR="45720"/>
                </a:tc>
                <a:tc>
                  <a:txBody>
                    <a:bodyPr/>
                    <a:lstStyle/>
                    <a:p>
                      <a:pPr algn="ctr"/>
                      <a:endParaRPr lang="en-US" sz="1000" dirty="0"/>
                    </a:p>
                  </a:txBody>
                  <a:tcPr marL="45720" marR="45720"/>
                </a:tc>
                <a:extLst>
                  <a:ext uri="{0D108BD9-81ED-4DB2-BD59-A6C34878D82A}">
                    <a16:rowId xmlns:a16="http://schemas.microsoft.com/office/drawing/2014/main" val="10000"/>
                  </a:ext>
                </a:extLst>
              </a:tr>
              <a:tr h="632576">
                <a:tc>
                  <a:txBody>
                    <a:bodyPr/>
                    <a:lstStyle/>
                    <a:p>
                      <a:pPr algn="ctr"/>
                      <a:r>
                        <a:rPr lang="en-US" sz="1000" dirty="0"/>
                        <a:t>IEEE 802.16-2004</a:t>
                      </a:r>
                    </a:p>
                  </a:txBody>
                  <a:tcPr marL="45720" marR="45720"/>
                </a:tc>
                <a:tc>
                  <a:txBody>
                    <a:bodyPr/>
                    <a:lstStyle/>
                    <a:p>
                      <a:pPr algn="ctr"/>
                      <a:r>
                        <a:rPr lang="en-US" sz="1000" dirty="0"/>
                        <a:t>X.509 digital certificates</a:t>
                      </a:r>
                    </a:p>
                  </a:txBody>
                  <a:tcPr marL="45720" marR="45720"/>
                </a:tc>
                <a:tc>
                  <a:txBody>
                    <a:bodyPr/>
                    <a:lstStyle/>
                    <a:p>
                      <a:pPr algn="ctr"/>
                      <a:r>
                        <a:rPr lang="en-US" sz="1000" dirty="0"/>
                        <a:t>PKMv1</a:t>
                      </a:r>
                    </a:p>
                  </a:txBody>
                  <a:tcPr marL="45720" marR="45720"/>
                </a:tc>
                <a:tc>
                  <a:txBody>
                    <a:bodyPr/>
                    <a:lstStyle/>
                    <a:p>
                      <a:pPr algn="ctr"/>
                      <a:r>
                        <a:rPr lang="en-US" sz="1000" dirty="0"/>
                        <a:t>No</a:t>
                      </a:r>
                    </a:p>
                  </a:txBody>
                  <a:tcPr marL="45720" marR="45720"/>
                </a:tc>
                <a:tc>
                  <a:txBody>
                    <a:bodyPr/>
                    <a:lstStyle/>
                    <a:p>
                      <a:pPr algn="ctr"/>
                      <a:r>
                        <a:rPr lang="en-US" sz="1000" dirty="0"/>
                        <a:t>Yes – packet</a:t>
                      </a:r>
                      <a:r>
                        <a:rPr lang="en-US" sz="1000" baseline="0" dirty="0"/>
                        <a:t> numbering</a:t>
                      </a:r>
                      <a:endParaRPr lang="en-US" sz="1000" dirty="0"/>
                    </a:p>
                  </a:txBody>
                  <a:tcPr marL="45720" marR="45720"/>
                </a:tc>
                <a:tc>
                  <a:txBody>
                    <a:bodyPr/>
                    <a:lstStyle/>
                    <a:p>
                      <a:pPr algn="ctr"/>
                      <a:r>
                        <a:rPr lang="fr-FR" sz="1000" dirty="0"/>
                        <a:t>DES in </a:t>
                      </a:r>
                      <a:r>
                        <a:rPr lang="fr-FR" sz="1000" dirty="0" err="1"/>
                        <a:t>cipher</a:t>
                      </a:r>
                      <a:r>
                        <a:rPr lang="fr-FR" sz="1000" baseline="0" dirty="0"/>
                        <a:t> </a:t>
                      </a:r>
                      <a:r>
                        <a:rPr lang="fr-FR" sz="1000" dirty="0"/>
                        <a:t>block </a:t>
                      </a:r>
                      <a:r>
                        <a:rPr lang="fr-FR" sz="1000" dirty="0" err="1"/>
                        <a:t>chaining</a:t>
                      </a:r>
                      <a:r>
                        <a:rPr lang="fr-FR" sz="1000" dirty="0"/>
                        <a:t> (CBC) mode (DES-CBC).</a:t>
                      </a:r>
                      <a:endParaRPr lang="en-US" sz="1000" dirty="0"/>
                    </a:p>
                  </a:txBody>
                  <a:tcPr marL="45720" marR="45720"/>
                </a:tc>
                <a:tc>
                  <a:txBody>
                    <a:bodyPr/>
                    <a:lstStyle/>
                    <a:p>
                      <a:pPr algn="ctr"/>
                      <a:endParaRPr lang="en-US" sz="1000" dirty="0"/>
                    </a:p>
                  </a:txBody>
                  <a:tcPr marL="45720" marR="45720"/>
                </a:tc>
                <a:extLst>
                  <a:ext uri="{0D108BD9-81ED-4DB2-BD59-A6C34878D82A}">
                    <a16:rowId xmlns:a16="http://schemas.microsoft.com/office/drawing/2014/main" val="10001"/>
                  </a:ext>
                </a:extLst>
              </a:tr>
              <a:tr h="944647">
                <a:tc>
                  <a:txBody>
                    <a:bodyPr/>
                    <a:lstStyle/>
                    <a:p>
                      <a:pPr algn="ctr"/>
                      <a:r>
                        <a:rPr lang="en-US" sz="1000" dirty="0"/>
                        <a:t>802.16-2009</a:t>
                      </a:r>
                    </a:p>
                    <a:p>
                      <a:pPr algn="ctr"/>
                      <a:r>
                        <a:rPr lang="en-US" sz="1000" dirty="0"/>
                        <a:t>802.16-2012</a:t>
                      </a:r>
                    </a:p>
                  </a:txBody>
                  <a:tcPr marL="45720" marR="45720"/>
                </a:tc>
                <a:tc>
                  <a:txBody>
                    <a:bodyPr/>
                    <a:lstStyle/>
                    <a:p>
                      <a:pPr algn="ctr"/>
                      <a:r>
                        <a:rPr lang="en-US" sz="1000" dirty="0"/>
                        <a:t>X.509 digital certificates that  include MAC address</a:t>
                      </a:r>
                    </a:p>
                  </a:txBody>
                  <a:tcPr marL="45720" marR="45720"/>
                </a:tc>
                <a:tc>
                  <a:txBody>
                    <a:bodyPr/>
                    <a:lstStyle/>
                    <a:p>
                      <a:pPr algn="ctr"/>
                      <a:r>
                        <a:rPr lang="en-US" sz="1000" dirty="0"/>
                        <a:t>PKMv2</a:t>
                      </a:r>
                      <a:r>
                        <a:rPr lang="en-US" sz="1000" baseline="0" dirty="0"/>
                        <a:t>:</a:t>
                      </a:r>
                      <a:br>
                        <a:rPr lang="en-US" sz="1000" baseline="0" dirty="0"/>
                      </a:br>
                      <a:r>
                        <a:rPr lang="en-US" sz="1000" dirty="0"/>
                        <a:t>RSA and EAP based authentication</a:t>
                      </a:r>
                    </a:p>
                    <a:p>
                      <a:pPr algn="ctr"/>
                      <a:endParaRPr lang="en-US" sz="1000" dirty="0"/>
                    </a:p>
                  </a:txBody>
                  <a:tcPr marL="45720" marR="45720"/>
                </a:tc>
                <a:tc>
                  <a:txBody>
                    <a:bodyPr/>
                    <a:lstStyle/>
                    <a:p>
                      <a:pPr algn="ctr"/>
                      <a:r>
                        <a:rPr lang="en-US" sz="1000" dirty="0"/>
                        <a:t>Yes</a:t>
                      </a:r>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Yes – packet</a:t>
                      </a:r>
                      <a:r>
                        <a:rPr lang="en-US" sz="1000" baseline="0" dirty="0"/>
                        <a:t> numbering</a:t>
                      </a:r>
                      <a:endParaRPr lang="en-US" sz="1000" dirty="0"/>
                    </a:p>
                    <a:p>
                      <a:pPr algn="ctr"/>
                      <a:endParaRPr lang="en-US" sz="1000" dirty="0"/>
                    </a:p>
                  </a:txBody>
                  <a:tcPr marL="45720" marR="45720"/>
                </a:tc>
                <a:tc>
                  <a:txBody>
                    <a:bodyPr/>
                    <a:lstStyle/>
                    <a:p>
                      <a:pPr algn="ctr"/>
                      <a:r>
                        <a:rPr lang="en-US" sz="1000" dirty="0"/>
                        <a:t>DES-CBC </a:t>
                      </a:r>
                      <a:br>
                        <a:rPr lang="en-US" sz="1000" dirty="0"/>
                      </a:br>
                      <a:r>
                        <a:rPr lang="en-US" sz="1000" dirty="0"/>
                        <a:t>and AES (with CBC, CTR, and CCM)</a:t>
                      </a:r>
                    </a:p>
                  </a:txBody>
                  <a:tcPr marL="45720" marR="45720"/>
                </a:tc>
                <a:tc>
                  <a:txBody>
                    <a:bodyPr/>
                    <a:lstStyle/>
                    <a:p>
                      <a:pPr algn="ctr"/>
                      <a:endParaRPr lang="en-US" sz="1000" dirty="0"/>
                    </a:p>
                  </a:txBody>
                  <a:tcPr marL="45720" marR="457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3393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for 802.21d </a:t>
            </a:r>
            <a:br>
              <a:rPr lang="en-US" dirty="0"/>
            </a:br>
            <a:r>
              <a:rPr lang="en-US" dirty="0"/>
              <a:t>Multicast Group Management</a:t>
            </a:r>
          </a:p>
        </p:txBody>
      </p:sp>
      <p:sp>
        <p:nvSpPr>
          <p:cNvPr id="5" name="Content Placeholder 4"/>
          <p:cNvSpPr>
            <a:spLocks noGrp="1"/>
          </p:cNvSpPr>
          <p:nvPr>
            <p:ph idx="1"/>
          </p:nvPr>
        </p:nvSpPr>
        <p:spPr>
          <a:xfrm>
            <a:off x="609600" y="1143000"/>
            <a:ext cx="8077200" cy="4648200"/>
          </a:xfrm>
        </p:spPr>
        <p:txBody>
          <a:bodyPr/>
          <a:lstStyle/>
          <a:p>
            <a:r>
              <a:rPr lang="en-US" dirty="0"/>
              <a:t>IEEE 802.21d standardizes a mechanism for distributing a symmetric key to group members, securely and efficiently.</a:t>
            </a:r>
          </a:p>
          <a:p>
            <a:endParaRPr lang="en-US" dirty="0"/>
          </a:p>
          <a:p>
            <a:endParaRPr lang="en-US" dirty="0"/>
          </a:p>
          <a:p>
            <a:endParaRPr lang="en-US" dirty="0"/>
          </a:p>
          <a:p>
            <a:endParaRPr lang="en-US" dirty="0"/>
          </a:p>
          <a:p>
            <a:r>
              <a:rPr lang="en-US" dirty="0"/>
              <a:t>Group </a:t>
            </a:r>
            <a:r>
              <a:rPr lang="en-US" dirty="0" err="1"/>
              <a:t>Ciphersuites</a:t>
            </a:r>
            <a:r>
              <a:rPr lang="en-US" dirty="0"/>
              <a:t>:</a:t>
            </a:r>
          </a:p>
          <a:p>
            <a:r>
              <a:rPr lang="en-US" dirty="0"/>
              <a:t>	AES CCM-128 Encryption and message authentication</a:t>
            </a:r>
          </a:p>
          <a:p>
            <a:r>
              <a:rPr lang="en-US" dirty="0"/>
              <a:t>	ECDSA-256 Digital Signature Algorithm</a:t>
            </a:r>
          </a:p>
          <a:p>
            <a:r>
              <a:rPr lang="en-US" dirty="0"/>
              <a:t>Group key distribution </a:t>
            </a:r>
            <a:r>
              <a:rPr lang="en-US" dirty="0" err="1"/>
              <a:t>Ciphersuites</a:t>
            </a:r>
            <a:endParaRPr lang="en-US" dirty="0"/>
          </a:p>
          <a:p>
            <a:r>
              <a:rPr lang="en-US" dirty="0"/>
              <a:t>	Wrapping: AES_KeyWrapping-128, AES_ECB-128 </a:t>
            </a:r>
          </a:p>
          <a:p>
            <a:r>
              <a:rPr lang="en-US" dirty="0"/>
              <a:t>	Message Authentication: AES-CMAC-128</a:t>
            </a:r>
          </a:p>
          <a:p>
            <a:endParaRPr lang="en-US" dirty="0"/>
          </a:p>
          <a:p>
            <a:endParaRPr lang="en-US" dirty="0"/>
          </a:p>
        </p:txBody>
      </p:sp>
      <p:sp>
        <p:nvSpPr>
          <p:cNvPr id="4" name="Slide Number Placeholder 3"/>
          <p:cNvSpPr>
            <a:spLocks noGrp="1"/>
          </p:cNvSpPr>
          <p:nvPr>
            <p:ph type="sldNum" sz="quarter" idx="12"/>
          </p:nvPr>
        </p:nvSpPr>
        <p:spPr/>
        <p:txBody>
          <a:bodyPr/>
          <a:lstStyle/>
          <a:p>
            <a:r>
              <a:rPr lang="en-GB"/>
              <a:t>Slide </a:t>
            </a:r>
            <a:fld id="{06B781AF-4CCF-49B0-A572-DE54FBE5D942}" type="slidenum">
              <a:rPr lang="en-GB" smtClean="0"/>
              <a:pPr/>
              <a:t>16</a:t>
            </a:fld>
            <a:endParaRPr lang="en-GB"/>
          </a:p>
        </p:txBody>
      </p:sp>
      <p:pic>
        <p:nvPicPr>
          <p:cNvPr id="7"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76400"/>
            <a:ext cx="5490210" cy="2099945"/>
          </a:xfrm>
          <a:prstGeom prst="rect">
            <a:avLst/>
          </a:prstGeom>
          <a:noFill/>
          <a:ln>
            <a:noFill/>
          </a:ln>
        </p:spPr>
      </p:pic>
    </p:spTree>
    <p:extLst>
      <p:ext uri="{BB962C8B-B14F-4D97-AF65-F5344CB8AC3E}">
        <p14:creationId xmlns:p14="http://schemas.microsoft.com/office/powerpoint/2010/main" val="276405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64" y="152400"/>
            <a:ext cx="8077200" cy="468313"/>
          </a:xfrm>
        </p:spPr>
        <p:txBody>
          <a:bodyPr/>
          <a:lstStyle/>
          <a:p>
            <a:r>
              <a:rPr lang="en-US" dirty="0"/>
              <a:t>802.22 Security</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17</a:t>
            </a:fld>
            <a:endParaRPr lang="en-US" altLang="en-US" sz="1400">
              <a:latin typeface="Myriad Pro"/>
            </a:endParaRPr>
          </a:p>
        </p:txBody>
      </p:sp>
      <p:pic>
        <p:nvPicPr>
          <p:cNvPr id="7" name="Picture 6" descr="PRM_with_MIB_cognitive_plane_security_sublayers_SM_BS_v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64" y="869412"/>
            <a:ext cx="3517106" cy="342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security_sublayer1_architecture_v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95800" y="457200"/>
            <a:ext cx="4240213" cy="2268538"/>
          </a:xfrm>
          <a:noFill/>
        </p:spPr>
      </p:pic>
      <p:sp>
        <p:nvSpPr>
          <p:cNvPr id="9" name="Rectangle 7"/>
          <p:cNvSpPr>
            <a:spLocks noChangeArrowheads="1"/>
          </p:cNvSpPr>
          <p:nvPr/>
        </p:nvSpPr>
        <p:spPr bwMode="auto">
          <a:xfrm>
            <a:off x="5780088" y="312738"/>
            <a:ext cx="1744662" cy="307975"/>
          </a:xfrm>
          <a:prstGeom prst="rect">
            <a:avLst/>
          </a:prstGeom>
          <a:solidFill>
            <a:schemeClr val="bg1"/>
          </a:solidFill>
          <a:ln w="9525">
            <a:solidFill>
              <a:srgbClr val="3333FF"/>
            </a:solidFill>
            <a:miter lim="800000"/>
            <a:headEnd/>
            <a:tailEnd/>
          </a:ln>
        </p:spPr>
        <p:txBody>
          <a:bodyPr wrap="none">
            <a:spAutoFit/>
          </a:bodyPr>
          <a:lstStyle>
            <a:lvl1pPr defTabSz="555625">
              <a:defRPr sz="3200" b="1">
                <a:solidFill>
                  <a:schemeClr val="tx2"/>
                </a:solidFill>
                <a:latin typeface="Times New Roman" panose="02020603050405020304" pitchFamily="18" charset="0"/>
              </a:defRPr>
            </a:lvl1pPr>
            <a:lvl2pPr marL="742950" indent="-285750" defTabSz="555625">
              <a:defRPr sz="3200" b="1">
                <a:solidFill>
                  <a:schemeClr val="tx2"/>
                </a:solidFill>
                <a:latin typeface="Times New Roman" panose="02020603050405020304" pitchFamily="18" charset="0"/>
              </a:defRPr>
            </a:lvl2pPr>
            <a:lvl3pPr marL="1143000" indent="-228600" defTabSz="555625">
              <a:defRPr sz="3200" b="1">
                <a:solidFill>
                  <a:schemeClr val="tx2"/>
                </a:solidFill>
                <a:latin typeface="Times New Roman" panose="02020603050405020304" pitchFamily="18" charset="0"/>
              </a:defRPr>
            </a:lvl3pPr>
            <a:lvl4pPr marL="1600200" indent="-228600" defTabSz="555625">
              <a:defRPr sz="3200" b="1">
                <a:solidFill>
                  <a:schemeClr val="tx2"/>
                </a:solidFill>
                <a:latin typeface="Times New Roman" panose="02020603050405020304" pitchFamily="18" charset="0"/>
              </a:defRPr>
            </a:lvl4pPr>
            <a:lvl5pPr marL="2057400" indent="-228600" defTabSz="555625">
              <a:defRPr sz="3200" b="1">
                <a:solidFill>
                  <a:schemeClr val="tx2"/>
                </a:solidFill>
                <a:latin typeface="Times New Roman" panose="02020603050405020304" pitchFamily="18" charset="0"/>
              </a:defRPr>
            </a:lvl5pPr>
            <a:lvl6pPr marL="25146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6pPr>
            <a:lvl7pPr marL="29718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7pPr>
            <a:lvl8pPr marL="34290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8pPr>
            <a:lvl9pPr marL="38862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9pPr>
          </a:lstStyle>
          <a:p>
            <a:r>
              <a:rPr lang="en-US" altLang="en-US" sz="1400">
                <a:solidFill>
                  <a:srgbClr val="3333FF"/>
                </a:solidFill>
              </a:rPr>
              <a:t>Security Sub-layer 1</a:t>
            </a:r>
          </a:p>
        </p:txBody>
      </p:sp>
      <p:pic>
        <p:nvPicPr>
          <p:cNvPr id="10" name="Picture 12" descr="security_sublayer2_architecture_v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16464" y="3342481"/>
            <a:ext cx="4241800" cy="2363787"/>
          </a:xfrm>
          <a:prstGeom prst="rect">
            <a:avLst/>
          </a:prstGeom>
          <a:noFill/>
        </p:spPr>
      </p:pic>
      <p:sp>
        <p:nvSpPr>
          <p:cNvPr id="11" name="Rectangle 10"/>
          <p:cNvSpPr>
            <a:spLocks noChangeArrowheads="1"/>
          </p:cNvSpPr>
          <p:nvPr/>
        </p:nvSpPr>
        <p:spPr bwMode="auto">
          <a:xfrm>
            <a:off x="5759477" y="3983831"/>
            <a:ext cx="1744662" cy="307975"/>
          </a:xfrm>
          <a:prstGeom prst="rect">
            <a:avLst/>
          </a:prstGeom>
          <a:solidFill>
            <a:schemeClr val="bg1"/>
          </a:solidFill>
          <a:ln w="9525">
            <a:solidFill>
              <a:srgbClr val="3333FF"/>
            </a:solidFill>
            <a:miter lim="800000"/>
            <a:headEnd/>
            <a:tailEnd/>
          </a:ln>
        </p:spPr>
        <p:txBody>
          <a:bodyPr wrap="none">
            <a:spAutoFit/>
          </a:bodyPr>
          <a:lstStyle>
            <a:lvl1pPr defTabSz="555625">
              <a:defRPr sz="3200" b="1">
                <a:solidFill>
                  <a:schemeClr val="tx2"/>
                </a:solidFill>
                <a:latin typeface="Times New Roman" panose="02020603050405020304" pitchFamily="18" charset="0"/>
              </a:defRPr>
            </a:lvl1pPr>
            <a:lvl2pPr marL="742950" indent="-285750" defTabSz="555625">
              <a:defRPr sz="3200" b="1">
                <a:solidFill>
                  <a:schemeClr val="tx2"/>
                </a:solidFill>
                <a:latin typeface="Times New Roman" panose="02020603050405020304" pitchFamily="18" charset="0"/>
              </a:defRPr>
            </a:lvl2pPr>
            <a:lvl3pPr marL="1143000" indent="-228600" defTabSz="555625">
              <a:defRPr sz="3200" b="1">
                <a:solidFill>
                  <a:schemeClr val="tx2"/>
                </a:solidFill>
                <a:latin typeface="Times New Roman" panose="02020603050405020304" pitchFamily="18" charset="0"/>
              </a:defRPr>
            </a:lvl3pPr>
            <a:lvl4pPr marL="1600200" indent="-228600" defTabSz="555625">
              <a:defRPr sz="3200" b="1">
                <a:solidFill>
                  <a:schemeClr val="tx2"/>
                </a:solidFill>
                <a:latin typeface="Times New Roman" panose="02020603050405020304" pitchFamily="18" charset="0"/>
              </a:defRPr>
            </a:lvl4pPr>
            <a:lvl5pPr marL="2057400" indent="-228600" defTabSz="555625">
              <a:defRPr sz="3200" b="1">
                <a:solidFill>
                  <a:schemeClr val="tx2"/>
                </a:solidFill>
                <a:latin typeface="Times New Roman" panose="02020603050405020304" pitchFamily="18" charset="0"/>
              </a:defRPr>
            </a:lvl5pPr>
            <a:lvl6pPr marL="25146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6pPr>
            <a:lvl7pPr marL="29718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7pPr>
            <a:lvl8pPr marL="34290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8pPr>
            <a:lvl9pPr marL="38862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9pPr>
          </a:lstStyle>
          <a:p>
            <a:r>
              <a:rPr lang="en-US" altLang="en-US" sz="1400">
                <a:solidFill>
                  <a:srgbClr val="3333FF"/>
                </a:solidFill>
              </a:rPr>
              <a:t>Security Sub-layer 2</a:t>
            </a:r>
          </a:p>
        </p:txBody>
      </p:sp>
      <p:sp>
        <p:nvSpPr>
          <p:cNvPr id="12" name="Rectangle 11"/>
          <p:cNvSpPr/>
          <p:nvPr/>
        </p:nvSpPr>
        <p:spPr bwMode="auto">
          <a:xfrm>
            <a:off x="1295400" y="2133600"/>
            <a:ext cx="990600" cy="152400"/>
          </a:xfrm>
          <a:prstGeom prst="rect">
            <a:avLst/>
          </a:prstGeom>
          <a:noFill/>
          <a:ln w="317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cxnSp>
        <p:nvCxnSpPr>
          <p:cNvPr id="16" name="Straight Arrow Connector 15"/>
          <p:cNvCxnSpPr>
            <a:endCxn id="8" idx="1"/>
          </p:cNvCxnSpPr>
          <p:nvPr/>
        </p:nvCxnSpPr>
        <p:spPr bwMode="auto">
          <a:xfrm flipV="1">
            <a:off x="2286000" y="1591469"/>
            <a:ext cx="2209800" cy="618331"/>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
        <p:nvSpPr>
          <p:cNvPr id="17" name="Rectangle 16"/>
          <p:cNvSpPr/>
          <p:nvPr/>
        </p:nvSpPr>
        <p:spPr bwMode="auto">
          <a:xfrm>
            <a:off x="685800" y="3264362"/>
            <a:ext cx="990600" cy="109115"/>
          </a:xfrm>
          <a:prstGeom prst="rect">
            <a:avLst/>
          </a:prstGeom>
          <a:noFill/>
          <a:ln w="317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ea typeface="ＭＳ Ｐゴシック" pitchFamily="34" charset="-128"/>
              </a:rPr>
              <a:t>  </a:t>
            </a:r>
          </a:p>
        </p:txBody>
      </p:sp>
      <p:cxnSp>
        <p:nvCxnSpPr>
          <p:cNvPr id="18" name="Straight Arrow Connector 17"/>
          <p:cNvCxnSpPr>
            <a:stCxn id="17" idx="3"/>
            <a:endCxn id="10" idx="1"/>
          </p:cNvCxnSpPr>
          <p:nvPr/>
        </p:nvCxnSpPr>
        <p:spPr bwMode="auto">
          <a:xfrm>
            <a:off x="1676400" y="3318920"/>
            <a:ext cx="2840064" cy="1205455"/>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
        <p:nvSpPr>
          <p:cNvPr id="24" name="TextBox 23"/>
          <p:cNvSpPr txBox="1"/>
          <p:nvPr/>
        </p:nvSpPr>
        <p:spPr>
          <a:xfrm>
            <a:off x="55536" y="4450140"/>
            <a:ext cx="4516464" cy="1569660"/>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IEEE 802.22 (Wi-FAR™) Standard on Cognitive Radio based Wireless Regional Area Networks (WRAN) defines Security Sublayers for traditional communications layers and also its Cognitive Functions. More information mat be found </a:t>
            </a:r>
            <a:r>
              <a:rPr lang="en-US" sz="1600" dirty="0">
                <a:solidFill>
                  <a:schemeClr val="tx1"/>
                </a:solidFill>
                <a:latin typeface="Arial" panose="020B0604020202020204" pitchFamily="34" charset="0"/>
                <a:cs typeface="Arial" panose="020B0604020202020204" pitchFamily="34" charset="0"/>
                <a:hlinkClick r:id="rId5"/>
              </a:rPr>
              <a:t>here</a:t>
            </a:r>
            <a:r>
              <a:rPr lang="en-US" sz="1600" dirty="0">
                <a:solidFill>
                  <a:schemeClr val="tx1"/>
                </a:solidFill>
                <a:latin typeface="Arial" panose="020B0604020202020204" pitchFamily="34" charset="0"/>
                <a:cs typeface="Arial" panose="020B0604020202020204" pitchFamily="34" charset="0"/>
              </a:rPr>
              <a:t>. (Slides 13 and 14)</a:t>
            </a:r>
            <a:r>
              <a:rPr lang="en-US" sz="1600" dirty="0">
                <a:latin typeface="Arial" panose="020B0604020202020204" pitchFamily="34" charset="0"/>
                <a:cs typeface="Arial" panose="020B0604020202020204" pitchFamily="34" charset="0"/>
              </a:rPr>
              <a:t> </a:t>
            </a:r>
          </a:p>
        </p:txBody>
      </p:sp>
      <p:sp>
        <p:nvSpPr>
          <p:cNvPr id="3" name="Rectangle 2"/>
          <p:cNvSpPr/>
          <p:nvPr/>
        </p:nvSpPr>
        <p:spPr bwMode="auto">
          <a:xfrm>
            <a:off x="4953000" y="838200"/>
            <a:ext cx="11430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ea typeface="ＭＳ Ｐゴシック" pitchFamily="34" charset="-128"/>
              </a:rPr>
              <a:t>encryption</a:t>
            </a:r>
            <a:endParaRPr kumimoji="0" lang="en-US" sz="1400" b="0" i="0" u="none" strike="noStrike" cap="none" normalizeH="0" baseline="0" dirty="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1141381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3340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a:solidFill>
                <a:srgbClr val="000000"/>
              </a:solidFill>
              <a:latin typeface="Arial" charset="0"/>
              <a:ea typeface="+mn-ea"/>
            </a:endParaRPr>
          </a:p>
        </p:txBody>
      </p:sp>
      <p:sp>
        <p:nvSpPr>
          <p:cNvPr id="21" name="Rectangle 20"/>
          <p:cNvSpPr/>
          <p:nvPr/>
        </p:nvSpPr>
        <p:spPr bwMode="auto">
          <a:xfrm>
            <a:off x="6400800" y="838200"/>
            <a:ext cx="2743200" cy="5334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a:solidFill>
                <a:srgbClr val="000000"/>
              </a:solidFill>
              <a:latin typeface="Arial" charset="0"/>
              <a:ea typeface="+mn-ea"/>
            </a:endParaRPr>
          </a:p>
        </p:txBody>
      </p:sp>
      <p:sp>
        <p:nvSpPr>
          <p:cNvPr id="2" name="Title 1"/>
          <p:cNvSpPr>
            <a:spLocks noGrp="1"/>
          </p:cNvSpPr>
          <p:nvPr>
            <p:ph type="title"/>
          </p:nvPr>
        </p:nvSpPr>
        <p:spPr>
          <a:xfrm>
            <a:off x="609600" y="76200"/>
            <a:ext cx="8229600" cy="457200"/>
          </a:xfrm>
        </p:spPr>
        <p:txBody>
          <a:bodyPr/>
          <a:lstStyle/>
          <a:p>
            <a:pPr algn="l"/>
            <a:r>
              <a:rPr lang="en-US" sz="2000" dirty="0"/>
              <a:t>IEEE 802 Standards for Grid Communications Networks</a:t>
            </a:r>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7084935" y="1022628"/>
            <a:ext cx="1320361" cy="584775"/>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IEEE 802.3</a:t>
            </a:r>
            <a:br>
              <a:rPr lang="en-US" sz="1600" dirty="0">
                <a:solidFill>
                  <a:srgbClr val="000000"/>
                </a:solidFill>
                <a:latin typeface="Arial" charset="0"/>
                <a:ea typeface="+mn-ea"/>
              </a:rPr>
            </a:br>
            <a:r>
              <a:rPr lang="en-US" sz="1600" dirty="0">
                <a:solidFill>
                  <a:srgbClr val="000000"/>
                </a:solidFill>
                <a:latin typeface="Arial" charset="0"/>
                <a:ea typeface="+mn-ea"/>
              </a:rPr>
              <a:t>IEEE 802.11</a:t>
            </a:r>
          </a:p>
        </p:txBody>
      </p:sp>
      <p:sp>
        <p:nvSpPr>
          <p:cNvPr id="87" name="TextBox 86"/>
          <p:cNvSpPr txBox="1"/>
          <p:nvPr/>
        </p:nvSpPr>
        <p:spPr>
          <a:xfrm>
            <a:off x="6500601" y="1884164"/>
            <a:ext cx="2484976" cy="584775"/>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IEEE 802.3 1000BASE-X</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902513" y="2961382"/>
            <a:ext cx="1812484" cy="1323439"/>
          </a:xfrm>
          <a:prstGeom prst="rect">
            <a:avLst/>
          </a:prstGeom>
          <a:noFill/>
        </p:spPr>
        <p:txBody>
          <a:bodyPr wrap="none" rtlCol="0">
            <a:spAutoFit/>
          </a:bodyPr>
          <a:lstStyle/>
          <a:p>
            <a:pPr defTabSz="914400">
              <a:spcBef>
                <a:spcPct val="50000"/>
              </a:spcBef>
              <a:buClrTx/>
              <a:buSzTx/>
              <a:buFontTx/>
              <a:buNone/>
            </a:pPr>
            <a:r>
              <a:rPr lang="en-US" sz="1600" dirty="0">
                <a:solidFill>
                  <a:srgbClr val="000000"/>
                </a:solidFill>
                <a:latin typeface="Arial" charset="0"/>
                <a:ea typeface="+mn-ea"/>
              </a:rPr>
              <a:t>IEEE 802.22</a:t>
            </a:r>
            <a:br>
              <a:rPr lang="en-US" sz="1600" dirty="0">
                <a:solidFill>
                  <a:srgbClr val="000000"/>
                </a:solidFill>
                <a:latin typeface="Arial" charset="0"/>
                <a:ea typeface="+mn-ea"/>
              </a:rPr>
            </a:br>
            <a:r>
              <a:rPr lang="en-US" sz="1600" dirty="0">
                <a:solidFill>
                  <a:srgbClr val="000000"/>
                </a:solidFill>
                <a:latin typeface="Arial" charset="0"/>
                <a:ea typeface="+mn-ea"/>
              </a:rPr>
              <a:t>IEEE 802.16</a:t>
            </a:r>
            <a:br>
              <a:rPr lang="en-US" sz="1600" dirty="0">
                <a:solidFill>
                  <a:srgbClr val="000000"/>
                </a:solidFill>
                <a:latin typeface="Arial" charset="0"/>
                <a:ea typeface="+mn-ea"/>
              </a:rPr>
            </a:br>
            <a:r>
              <a:rPr lang="en-US" sz="1600" dirty="0">
                <a:solidFill>
                  <a:srgbClr val="000000"/>
                </a:solidFill>
                <a:latin typeface="Arial" charset="0"/>
                <a:ea typeface="+mn-ea"/>
              </a:rPr>
              <a:t>IEEE 802.11</a:t>
            </a:r>
            <a:br>
              <a:rPr lang="en-US" sz="1600" dirty="0">
                <a:solidFill>
                  <a:srgbClr val="000000"/>
                </a:solidFill>
                <a:latin typeface="Arial" charset="0"/>
                <a:ea typeface="+mn-ea"/>
              </a:rPr>
            </a:br>
            <a:r>
              <a:rPr lang="en-US" sz="1600" dirty="0">
                <a:solidFill>
                  <a:srgbClr val="000000"/>
                </a:solidFill>
                <a:latin typeface="Arial" charset="0"/>
                <a:ea typeface="+mn-ea"/>
              </a:rPr>
              <a:t>  (Mesh Topology)</a:t>
            </a:r>
            <a:br>
              <a:rPr lang="en-US" sz="1600" dirty="0">
                <a:solidFill>
                  <a:srgbClr val="000000"/>
                </a:solidFill>
                <a:latin typeface="Arial" charset="0"/>
                <a:ea typeface="+mn-ea"/>
              </a:rPr>
            </a:br>
            <a:r>
              <a:rPr lang="en-US" sz="1600" dirty="0">
                <a:solidFill>
                  <a:srgbClr val="000000"/>
                </a:solidFill>
                <a:latin typeface="Arial" charset="0"/>
                <a:ea typeface="+mn-ea"/>
              </a:rPr>
              <a:t>	</a:t>
            </a:r>
          </a:p>
        </p:txBody>
      </p:sp>
      <p:sp>
        <p:nvSpPr>
          <p:cNvPr id="163" name="TextBox 162"/>
          <p:cNvSpPr txBox="1"/>
          <p:nvPr/>
        </p:nvSpPr>
        <p:spPr>
          <a:xfrm>
            <a:off x="6553200" y="4191000"/>
            <a:ext cx="2446440" cy="830997"/>
          </a:xfrm>
          <a:prstGeom prst="rect">
            <a:avLst/>
          </a:prstGeom>
          <a:noFill/>
        </p:spPr>
        <p:txBody>
          <a:bodyPr wrap="none" rtlCol="0">
            <a:spAutoFit/>
          </a:bodyPr>
          <a:lstStyle/>
          <a:p>
            <a:pPr defTabSz="914400">
              <a:spcBef>
                <a:spcPct val="50000"/>
              </a:spcBef>
              <a:buClrTx/>
              <a:buSzTx/>
              <a:buFontTx/>
              <a:buNone/>
            </a:pPr>
            <a:r>
              <a:rPr lang="en-US" sz="1600" dirty="0">
                <a:solidFill>
                  <a:srgbClr val="000000"/>
                </a:solidFill>
                <a:latin typeface="Arial" charset="0"/>
                <a:ea typeface="+mn-ea"/>
              </a:rPr>
              <a:t>IEEE 802.15.4:</a:t>
            </a:r>
            <a:br>
              <a:rPr lang="en-US" sz="1600" dirty="0">
                <a:solidFill>
                  <a:srgbClr val="000000"/>
                </a:solidFill>
                <a:latin typeface="Arial" charset="0"/>
                <a:ea typeface="+mn-ea"/>
              </a:rPr>
            </a:br>
            <a:r>
              <a:rPr lang="en-US" sz="1600" dirty="0">
                <a:solidFill>
                  <a:srgbClr val="000000"/>
                </a:solidFill>
                <a:latin typeface="Arial" charset="0"/>
                <a:ea typeface="+mn-ea"/>
              </a:rPr>
              <a:t>   (SUN, LECIM, TVWS)</a:t>
            </a:r>
            <a:br>
              <a:rPr lang="en-US" sz="1600" dirty="0">
                <a:solidFill>
                  <a:srgbClr val="000000"/>
                </a:solidFill>
                <a:latin typeface="Arial" charset="0"/>
                <a:ea typeface="+mn-ea"/>
              </a:rPr>
            </a:br>
            <a:r>
              <a:rPr lang="en-US" sz="1600" dirty="0">
                <a:solidFill>
                  <a:srgbClr val="000000"/>
                </a:solidFill>
                <a:latin typeface="Arial" charset="0"/>
                <a:ea typeface="+mn-ea"/>
              </a:rPr>
              <a:t>IEEE 802.11ah, 802.11af</a:t>
            </a:r>
          </a:p>
        </p:txBody>
      </p:sp>
      <p:sp>
        <p:nvSpPr>
          <p:cNvPr id="164" name="TextBox 163"/>
          <p:cNvSpPr txBox="1"/>
          <p:nvPr/>
        </p:nvSpPr>
        <p:spPr>
          <a:xfrm>
            <a:off x="7023694" y="5399782"/>
            <a:ext cx="1507144" cy="1077218"/>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IEEE 802.11</a:t>
            </a:r>
            <a:br>
              <a:rPr lang="en-US" sz="1600" dirty="0">
                <a:solidFill>
                  <a:srgbClr val="000000"/>
                </a:solidFill>
                <a:latin typeface="Arial" charset="0"/>
                <a:ea typeface="+mn-ea"/>
              </a:rPr>
            </a:br>
            <a:r>
              <a:rPr lang="en-US" sz="1600" dirty="0">
                <a:solidFill>
                  <a:srgbClr val="000000"/>
                </a:solidFill>
                <a:latin typeface="Arial" charset="0"/>
                <a:ea typeface="+mn-ea"/>
              </a:rPr>
              <a:t>IEEE 802.15.4</a:t>
            </a:r>
            <a:br>
              <a:rPr lang="en-US" sz="1600" dirty="0">
                <a:solidFill>
                  <a:srgbClr val="000000"/>
                </a:solidFill>
                <a:latin typeface="Arial" charset="0"/>
                <a:ea typeface="+mn-ea"/>
              </a:rPr>
            </a:b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pic>
        <p:nvPicPr>
          <p:cNvPr id="23" name="Picture 22"/>
          <p:cNvPicPr>
            <a:picLocks noChangeAspect="1"/>
          </p:cNvPicPr>
          <p:nvPr/>
        </p:nvPicPr>
        <p:blipFill>
          <a:blip r:embed="rId3"/>
          <a:stretch>
            <a:fillRect/>
          </a:stretch>
        </p:blipFill>
        <p:spPr>
          <a:xfrm>
            <a:off x="-397" y="463039"/>
            <a:ext cx="6477397" cy="5931922"/>
          </a:xfrm>
          <a:prstGeom prst="rect">
            <a:avLst/>
          </a:prstGeom>
        </p:spPr>
      </p:pic>
    </p:spTree>
    <p:extLst>
      <p:ext uri="{BB962C8B-B14F-4D97-AF65-F5344CB8AC3E}">
        <p14:creationId xmlns:p14="http://schemas.microsoft.com/office/powerpoint/2010/main" val="62364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Complementary Communications Technologies</a:t>
            </a: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Narrowband Power Line Communications (PLC) is used in some geographic areas for metering and other purposes. </a:t>
            </a:r>
          </a:p>
          <a:p>
            <a:pPr lvl="1">
              <a:buFont typeface="Arial" panose="020B0604020202020204" pitchFamily="34" charset="0"/>
              <a:buChar char="•"/>
            </a:pPr>
            <a:r>
              <a:rPr lang="en-US" dirty="0"/>
              <a:t>Operation below 500 KHz</a:t>
            </a:r>
          </a:p>
          <a:p>
            <a:pPr lvl="1">
              <a:buFont typeface="Arial" panose="020B0604020202020204" pitchFamily="34" charset="0"/>
              <a:buChar char="•"/>
            </a:pPr>
            <a:r>
              <a:rPr lang="en-US" dirty="0"/>
              <a:t>PLC technologies are difficult to scale into applications that do not have a connection to the electric grid (water, gas, </a:t>
            </a:r>
            <a:r>
              <a:rPr lang="en-US" dirty="0" err="1"/>
              <a:t>etc</a:t>
            </a:r>
            <a:r>
              <a:rPr lang="en-US" dirty="0"/>
              <a:t>)</a:t>
            </a:r>
          </a:p>
          <a:p>
            <a:pPr lvl="1">
              <a:buFont typeface="Arial" panose="020B0604020202020204" pitchFamily="34" charset="0"/>
              <a:buChar char="•"/>
            </a:pPr>
            <a:r>
              <a:rPr lang="en-US" dirty="0"/>
              <a:t>IEEE P1901.2</a:t>
            </a:r>
          </a:p>
          <a:p>
            <a:pPr>
              <a:buFont typeface="Arial" panose="020B0604020202020204" pitchFamily="34" charset="0"/>
              <a:buChar char="•"/>
            </a:pPr>
            <a:endParaRPr lang="en-US" dirty="0"/>
          </a:p>
          <a:p>
            <a:pPr>
              <a:buFont typeface="Arial" panose="020B0604020202020204" pitchFamily="34" charset="0"/>
              <a:buChar char="•"/>
            </a:pPr>
            <a:r>
              <a:rPr lang="en-US" dirty="0"/>
              <a:t>Commercial wireless network operators are often employed, both for backhaul and direct connection to grid devices and meters.</a:t>
            </a:r>
          </a:p>
          <a:p>
            <a:pPr marL="0" indent="0"/>
            <a:endParaRPr lang="en-US" dirty="0"/>
          </a:p>
        </p:txBody>
      </p:sp>
    </p:spTree>
    <p:extLst>
      <p:ext uri="{BB962C8B-B14F-4D97-AF65-F5344CB8AC3E}">
        <p14:creationId xmlns:p14="http://schemas.microsoft.com/office/powerpoint/2010/main" val="256706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a:solidFill>
                <a:srgbClr val="FFFFFF"/>
              </a:solidFill>
            </a:endParaRPr>
          </a:p>
          <a:p>
            <a:pPr defTabSz="914400" eaLnBrk="1" hangingPunct="1">
              <a:buClrTx/>
              <a:buSzTx/>
              <a:buFontTx/>
              <a:buNone/>
            </a:pPr>
            <a:endParaRPr lang="en-US" altLang="en-US" sz="1600">
              <a:solidFill>
                <a:srgbClr val="FFFFFF"/>
              </a:solidFill>
            </a:endParaRPr>
          </a:p>
        </p:txBody>
      </p:sp>
    </p:spTree>
    <p:extLst>
      <p:ext uri="{BB962C8B-B14F-4D97-AF65-F5344CB8AC3E}">
        <p14:creationId xmlns:p14="http://schemas.microsoft.com/office/powerpoint/2010/main" val="2420237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mesh networking used</a:t>
            </a:r>
          </a:p>
        </p:txBody>
      </p:sp>
      <p:sp>
        <p:nvSpPr>
          <p:cNvPr id="3" name="Content Placeholder 2"/>
          <p:cNvSpPr>
            <a:spLocks noGrp="1"/>
          </p:cNvSpPr>
          <p:nvPr>
            <p:ph idx="1"/>
          </p:nvPr>
        </p:nvSpPr>
        <p:spPr/>
        <p:txBody>
          <a:bodyPr/>
          <a:lstStyle/>
          <a:p>
            <a:r>
              <a:rPr lang="en-US" dirty="0"/>
              <a:t>The advantages of mesh networks are:</a:t>
            </a:r>
          </a:p>
          <a:p>
            <a:r>
              <a:rPr lang="en-US" dirty="0"/>
              <a:t>	Extending connectivity to nodes that would otherwise be out of range</a:t>
            </a:r>
          </a:p>
          <a:p>
            <a:r>
              <a:rPr lang="en-US" dirty="0"/>
              <a:t>	To increase reliability if a node fails or is unable to communicate due to interference</a:t>
            </a:r>
          </a:p>
          <a:p>
            <a:r>
              <a:rPr lang="en-US" dirty="0"/>
              <a:t>	To provide redundant paths to backhaul networks</a:t>
            </a:r>
          </a:p>
          <a:p>
            <a:r>
              <a:rPr lang="en-US" dirty="0"/>
              <a:t>	To reduce power consumption due to shorter </a:t>
            </a:r>
            <a:r>
              <a:rPr lang="en-US"/>
              <a:t>transmission distance</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20</a:t>
            </a:fld>
            <a:endParaRPr lang="en-US" altLang="en-US" sz="1400">
              <a:latin typeface="Myriad Pro"/>
            </a:endParaRPr>
          </a:p>
        </p:txBody>
      </p:sp>
    </p:spTree>
    <p:extLst>
      <p:ext uri="{BB962C8B-B14F-4D97-AF65-F5344CB8AC3E}">
        <p14:creationId xmlns:p14="http://schemas.microsoft.com/office/powerpoint/2010/main" val="1259897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of Mesh Network</a:t>
            </a:r>
          </a:p>
        </p:txBody>
      </p:sp>
      <p:sp>
        <p:nvSpPr>
          <p:cNvPr id="5" name="Slide Number Placeholder 4"/>
          <p:cNvSpPr>
            <a:spLocks noGrp="1"/>
          </p:cNvSpPr>
          <p:nvPr>
            <p:ph type="sldNum" sz="quarter" idx="12"/>
          </p:nvPr>
        </p:nvSpPr>
        <p:spPr/>
        <p:txBody>
          <a:bodyPr/>
          <a:lstStyle/>
          <a:p>
            <a:r>
              <a:rPr lang="en-GB"/>
              <a:t>Slide </a:t>
            </a:r>
            <a:fld id="{D09C756B-EB39-4236-ADBB-73052B179AE4}" type="slidenum">
              <a:rPr lang="en-GB" smtClean="0"/>
              <a:pPr/>
              <a:t>21</a:t>
            </a:fld>
            <a:endParaRPr lang="en-GB"/>
          </a:p>
        </p:txBody>
      </p:sp>
      <p:pic>
        <p:nvPicPr>
          <p:cNvPr id="4098" name="Picture 2" descr="http://upload.wikimedia.org/wikipedia/commons/c/c5/17_node_mesh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1600"/>
            <a:ext cx="6326837" cy="468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5867400"/>
            <a:ext cx="4873450" cy="261610"/>
          </a:xfrm>
          <a:prstGeom prst="rect">
            <a:avLst/>
          </a:prstGeom>
          <a:noFill/>
        </p:spPr>
        <p:txBody>
          <a:bodyPr wrap="none" rtlCol="0">
            <a:spAutoFit/>
          </a:bodyPr>
          <a:lstStyle/>
          <a:p>
            <a:r>
              <a:rPr lang="en-US" sz="1100" dirty="0">
                <a:solidFill>
                  <a:schemeClr val="tx1"/>
                </a:solidFill>
              </a:rPr>
              <a:t>http://upload.wikimedia.org/wikipedia/commons/c/c5/17_node_mesh_network.png</a:t>
            </a:r>
          </a:p>
        </p:txBody>
      </p:sp>
    </p:spTree>
    <p:extLst>
      <p:ext uri="{BB962C8B-B14F-4D97-AF65-F5344CB8AC3E}">
        <p14:creationId xmlns:p14="http://schemas.microsoft.com/office/powerpoint/2010/main" val="167095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Lifecycle Considerations</a:t>
            </a: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Many utility field networks and devices are expected to have a lifetime of 15 or more years. </a:t>
            </a:r>
          </a:p>
          <a:p>
            <a:pPr>
              <a:buFont typeface="Arial" panose="020B0604020202020204" pitchFamily="34" charset="0"/>
              <a:buChar char="•"/>
            </a:pPr>
            <a:endParaRPr lang="en-US" dirty="0"/>
          </a:p>
          <a:p>
            <a:pPr>
              <a:buFont typeface="Arial" panose="020B0604020202020204" pitchFamily="34" charset="0"/>
              <a:buChar char="•"/>
            </a:pPr>
            <a:r>
              <a:rPr lang="en-US" dirty="0"/>
              <a:t>IEEE 802 standards continue to evolve, but typically provide a backward compatibility path to older versions, enabling extended life cycles.</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r>
              <a:rPr lang="en-GB"/>
              <a:t>Slide </a:t>
            </a:r>
            <a:fld id="{D09C756B-EB39-4236-ADBB-73052B179AE4}" type="slidenum">
              <a:rPr lang="en-GB" smtClean="0"/>
              <a:pPr/>
              <a:t>22</a:t>
            </a:fld>
            <a:endParaRPr lang="en-GB"/>
          </a:p>
        </p:txBody>
      </p:sp>
    </p:spTree>
    <p:extLst>
      <p:ext uri="{BB962C8B-B14F-4D97-AF65-F5344CB8AC3E}">
        <p14:creationId xmlns:p14="http://schemas.microsoft.com/office/powerpoint/2010/main" val="870208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Backup Section</a:t>
            </a:r>
          </a:p>
        </p:txBody>
      </p:sp>
      <p:sp>
        <p:nvSpPr>
          <p:cNvPr id="9" name="Text Placeholder 8"/>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r>
              <a:rPr lang="en-GB"/>
              <a:t>Slide </a:t>
            </a:r>
            <a:fld id="{D09C756B-EB39-4236-ADBB-73052B179AE4}" type="slidenum">
              <a:rPr lang="en-GB" smtClean="0"/>
              <a:pPr/>
              <a:t>23</a:t>
            </a:fld>
            <a:endParaRPr lang="en-GB"/>
          </a:p>
        </p:txBody>
      </p:sp>
    </p:spTree>
    <p:extLst>
      <p:ext uri="{BB962C8B-B14F-4D97-AF65-F5344CB8AC3E}">
        <p14:creationId xmlns:p14="http://schemas.microsoft.com/office/powerpoint/2010/main" val="2006535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219201"/>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802.11ac</a:t>
            </a:r>
            <a:endParaRPr lang="en-US" sz="1100" dirty="0">
              <a:solidFill>
                <a:srgbClr val="000000"/>
              </a:solidFill>
              <a:latin typeface="Arial" charset="0"/>
              <a:ea typeface="+mn-ea"/>
            </a:endParaRPr>
          </a:p>
        </p:txBody>
      </p:sp>
      <p:sp>
        <p:nvSpPr>
          <p:cNvPr id="44" name="Rounded Rectangle 43"/>
          <p:cNvSpPr/>
          <p:nvPr/>
        </p:nvSpPr>
        <p:spPr bwMode="auto">
          <a:xfrm>
            <a:off x="5715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802.11n</a:t>
            </a:r>
          </a:p>
        </p:txBody>
      </p:sp>
      <p:sp>
        <p:nvSpPr>
          <p:cNvPr id="2" name="Title 1"/>
          <p:cNvSpPr>
            <a:spLocks noGrp="1"/>
          </p:cNvSpPr>
          <p:nvPr>
            <p:ph type="title" idx="4294967295"/>
          </p:nvPr>
        </p:nvSpPr>
        <p:spPr>
          <a:xfrm>
            <a:off x="0" y="228600"/>
            <a:ext cx="8413750" cy="563563"/>
          </a:xfrm>
        </p:spPr>
        <p:txBody>
          <a:bodyPr/>
          <a:lstStyle/>
          <a:p>
            <a:r>
              <a:rPr lang="en-US" dirty="0"/>
              <a:t>802.11 – Spectrum / Rate view</a:t>
            </a:r>
          </a:p>
        </p:txBody>
      </p:sp>
      <p:cxnSp>
        <p:nvCxnSpPr>
          <p:cNvPr id="4" name="Straight Connector 3"/>
          <p:cNvCxnSpPr/>
          <p:nvPr/>
        </p:nvCxnSpPr>
        <p:spPr bwMode="auto">
          <a:xfrm rot="5400000">
            <a:off x="-17145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5146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0198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1GHz</a:t>
            </a:r>
          </a:p>
        </p:txBody>
      </p:sp>
      <p:sp>
        <p:nvSpPr>
          <p:cNvPr id="11" name="TextBox 10"/>
          <p:cNvSpPr txBox="1"/>
          <p:nvPr/>
        </p:nvSpPr>
        <p:spPr>
          <a:xfrm>
            <a:off x="6420093"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10GHz</a:t>
            </a:r>
          </a:p>
        </p:txBody>
      </p:sp>
      <p:sp>
        <p:nvSpPr>
          <p:cNvPr id="13" name="TextBox 12"/>
          <p:cNvSpPr txBox="1"/>
          <p:nvPr/>
        </p:nvSpPr>
        <p:spPr>
          <a:xfrm>
            <a:off x="304800" y="914401"/>
            <a:ext cx="947696"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500MHz</a:t>
            </a:r>
          </a:p>
        </p:txBody>
      </p:sp>
      <p:sp>
        <p:nvSpPr>
          <p:cNvPr id="14" name="TextBox 13"/>
          <p:cNvSpPr txBox="1"/>
          <p:nvPr/>
        </p:nvSpPr>
        <p:spPr>
          <a:xfrm>
            <a:off x="38862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2GHz</a:t>
            </a:r>
          </a:p>
        </p:txBody>
      </p:sp>
      <p:sp>
        <p:nvSpPr>
          <p:cNvPr id="15" name="TextBox 14"/>
          <p:cNvSpPr txBox="1"/>
          <p:nvPr/>
        </p:nvSpPr>
        <p:spPr>
          <a:xfrm>
            <a:off x="53340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5GHz</a:t>
            </a:r>
          </a:p>
        </p:txBody>
      </p:sp>
      <p:sp>
        <p:nvSpPr>
          <p:cNvPr id="21" name="Rounded Rectangle 20"/>
          <p:cNvSpPr/>
          <p:nvPr/>
        </p:nvSpPr>
        <p:spPr bwMode="auto">
          <a:xfrm>
            <a:off x="4191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802.11g</a:t>
            </a:r>
          </a:p>
        </p:txBody>
      </p:sp>
      <p:sp>
        <p:nvSpPr>
          <p:cNvPr id="22" name="Rounded Rectangle 21"/>
          <p:cNvSpPr/>
          <p:nvPr/>
        </p:nvSpPr>
        <p:spPr bwMode="auto">
          <a:xfrm>
            <a:off x="5715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802.11a</a:t>
            </a:r>
          </a:p>
        </p:txBody>
      </p:sp>
      <p:sp>
        <p:nvSpPr>
          <p:cNvPr id="23" name="Rounded Rectangle 22"/>
          <p:cNvSpPr/>
          <p:nvPr/>
        </p:nvSpPr>
        <p:spPr bwMode="auto">
          <a:xfrm>
            <a:off x="2286000" y="4114801"/>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.11ah</a:t>
            </a:r>
          </a:p>
        </p:txBody>
      </p:sp>
      <p:sp>
        <p:nvSpPr>
          <p:cNvPr id="25" name="Rounded Rectangle 24"/>
          <p:cNvSpPr/>
          <p:nvPr/>
        </p:nvSpPr>
        <p:spPr bwMode="auto">
          <a:xfrm>
            <a:off x="762000" y="4114801"/>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.11af</a:t>
            </a:r>
          </a:p>
        </p:txBody>
      </p:sp>
      <p:sp>
        <p:nvSpPr>
          <p:cNvPr id="28" name="Rounded Rectangle 27"/>
          <p:cNvSpPr/>
          <p:nvPr/>
        </p:nvSpPr>
        <p:spPr bwMode="auto">
          <a:xfrm>
            <a:off x="5105400" y="4114801"/>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.11y</a:t>
            </a:r>
          </a:p>
        </p:txBody>
      </p:sp>
      <p:cxnSp>
        <p:nvCxnSpPr>
          <p:cNvPr id="32" name="Straight Connector 31"/>
          <p:cNvCxnSpPr/>
          <p:nvPr/>
        </p:nvCxnSpPr>
        <p:spPr bwMode="auto">
          <a:xfrm>
            <a:off x="304800" y="51485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4919991"/>
            <a:ext cx="686406" cy="261610"/>
          </a:xfrm>
          <a:prstGeom prst="rect">
            <a:avLst/>
          </a:prstGeom>
          <a:noFill/>
        </p:spPr>
        <p:txBody>
          <a:bodyPr wrap="none" rtlCol="0">
            <a:spAutoFit/>
          </a:bodyPr>
          <a:lstStyle/>
          <a:p>
            <a:pPr algn="ctr" defTabSz="914400">
              <a:spcBef>
                <a:spcPct val="50000"/>
              </a:spcBef>
              <a:buClrTx/>
              <a:buSzTx/>
              <a:buFontTx/>
              <a:buNone/>
            </a:pPr>
            <a:r>
              <a:rPr lang="en-US" sz="1100" dirty="0">
                <a:solidFill>
                  <a:srgbClr val="000000"/>
                </a:solidFill>
                <a:latin typeface="Arial" charset="0"/>
                <a:ea typeface="+mn-ea"/>
              </a:rPr>
              <a:t>10Mbps</a:t>
            </a:r>
          </a:p>
        </p:txBody>
      </p:sp>
      <p:cxnSp>
        <p:nvCxnSpPr>
          <p:cNvPr id="37" name="Straight Connector 36"/>
          <p:cNvCxnSpPr/>
          <p:nvPr/>
        </p:nvCxnSpPr>
        <p:spPr bwMode="auto">
          <a:xfrm>
            <a:off x="304800" y="37007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472191"/>
            <a:ext cx="764953" cy="261610"/>
          </a:xfrm>
          <a:prstGeom prst="rect">
            <a:avLst/>
          </a:prstGeom>
          <a:noFill/>
        </p:spPr>
        <p:txBody>
          <a:bodyPr wrap="none" rtlCol="0">
            <a:spAutoFit/>
          </a:bodyPr>
          <a:lstStyle/>
          <a:p>
            <a:pPr algn="ctr" defTabSz="914400">
              <a:spcBef>
                <a:spcPct val="50000"/>
              </a:spcBef>
              <a:buClrTx/>
              <a:buSzTx/>
              <a:buFontTx/>
              <a:buNone/>
            </a:pPr>
            <a:r>
              <a:rPr lang="en-US" sz="1100" dirty="0">
                <a:solidFill>
                  <a:srgbClr val="000000"/>
                </a:solidFill>
                <a:latin typeface="Arial" charset="0"/>
                <a:ea typeface="+mn-ea"/>
              </a:rPr>
              <a:t>100Mbps</a:t>
            </a:r>
          </a:p>
        </p:txBody>
      </p:sp>
      <p:sp>
        <p:nvSpPr>
          <p:cNvPr id="39" name="Rounded Rectangle 38"/>
          <p:cNvSpPr/>
          <p:nvPr/>
        </p:nvSpPr>
        <p:spPr bwMode="auto">
          <a:xfrm>
            <a:off x="7924800" y="228601"/>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.11ad</a:t>
            </a:r>
          </a:p>
        </p:txBody>
      </p:sp>
      <p:sp>
        <p:nvSpPr>
          <p:cNvPr id="42" name="TextBox 41"/>
          <p:cNvSpPr txBox="1"/>
          <p:nvPr/>
        </p:nvSpPr>
        <p:spPr>
          <a:xfrm>
            <a:off x="152400" y="2209801"/>
            <a:ext cx="764953" cy="261610"/>
          </a:xfrm>
          <a:prstGeom prst="rect">
            <a:avLst/>
          </a:prstGeom>
          <a:noFill/>
        </p:spPr>
        <p:txBody>
          <a:bodyPr wrap="none" rtlCol="0">
            <a:spAutoFit/>
          </a:bodyPr>
          <a:lstStyle/>
          <a:p>
            <a:pPr algn="ctr" defTabSz="914400">
              <a:spcBef>
                <a:spcPct val="50000"/>
              </a:spcBef>
              <a:buClrTx/>
              <a:buSzTx/>
              <a:buFontTx/>
              <a:buNone/>
            </a:pPr>
            <a:r>
              <a:rPr lang="en-US" sz="1100" dirty="0">
                <a:solidFill>
                  <a:srgbClr val="000000"/>
                </a:solidFill>
                <a:latin typeface="Arial" charset="0"/>
                <a:ea typeface="+mn-ea"/>
              </a:rPr>
              <a:t>500Mbps</a:t>
            </a:r>
          </a:p>
        </p:txBody>
      </p:sp>
      <p:sp>
        <p:nvSpPr>
          <p:cNvPr id="45" name="Rounded Rectangle 44"/>
          <p:cNvSpPr/>
          <p:nvPr/>
        </p:nvSpPr>
        <p:spPr bwMode="auto">
          <a:xfrm>
            <a:off x="64770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.11p</a:t>
            </a:r>
          </a:p>
        </p:txBody>
      </p:sp>
      <p:sp>
        <p:nvSpPr>
          <p:cNvPr id="46" name="Rounded Rectangle 45"/>
          <p:cNvSpPr/>
          <p:nvPr/>
        </p:nvSpPr>
        <p:spPr bwMode="auto">
          <a:xfrm>
            <a:off x="54864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.11j</a:t>
            </a:r>
          </a:p>
        </p:txBody>
      </p:sp>
      <p:sp>
        <p:nvSpPr>
          <p:cNvPr id="47" name="TextBox 46"/>
          <p:cNvSpPr txBox="1"/>
          <p:nvPr/>
        </p:nvSpPr>
        <p:spPr>
          <a:xfrm>
            <a:off x="7772400"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60GHz</a:t>
            </a:r>
          </a:p>
        </p:txBody>
      </p:sp>
      <p:sp>
        <p:nvSpPr>
          <p:cNvPr id="48" name="Rounded Rectangle 47"/>
          <p:cNvSpPr/>
          <p:nvPr/>
        </p:nvSpPr>
        <p:spPr bwMode="auto">
          <a:xfrm>
            <a:off x="4191000" y="4953001"/>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a:t>
            </a:r>
          </a:p>
          <a:p>
            <a:pPr algn="ctr" defTabSz="914400">
              <a:spcBef>
                <a:spcPts val="0"/>
              </a:spcBef>
              <a:buClrTx/>
              <a:buSzTx/>
              <a:buFontTx/>
              <a:buNone/>
            </a:pPr>
            <a:r>
              <a:rPr lang="en-US" sz="1200" dirty="0">
                <a:solidFill>
                  <a:srgbClr val="000000"/>
                </a:solidFill>
                <a:latin typeface="Arial" charset="0"/>
                <a:ea typeface="+mn-ea"/>
              </a:rPr>
              <a:t>802.11b</a:t>
            </a:r>
          </a:p>
        </p:txBody>
      </p:sp>
      <p:sp>
        <p:nvSpPr>
          <p:cNvPr id="49" name="Rounded Rectangle 48"/>
          <p:cNvSpPr/>
          <p:nvPr/>
        </p:nvSpPr>
        <p:spPr bwMode="auto">
          <a:xfrm>
            <a:off x="4191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802.11n</a:t>
            </a:r>
          </a:p>
        </p:txBody>
      </p:sp>
      <p:sp>
        <p:nvSpPr>
          <p:cNvPr id="31" name="TextBox 30"/>
          <p:cNvSpPr txBox="1"/>
          <p:nvPr/>
        </p:nvSpPr>
        <p:spPr>
          <a:xfrm>
            <a:off x="152400" y="5715001"/>
            <a:ext cx="607859" cy="261610"/>
          </a:xfrm>
          <a:prstGeom prst="rect">
            <a:avLst/>
          </a:prstGeom>
          <a:noFill/>
        </p:spPr>
        <p:txBody>
          <a:bodyPr wrap="none" rtlCol="0">
            <a:spAutoFit/>
          </a:bodyPr>
          <a:lstStyle/>
          <a:p>
            <a:pPr algn="ctr" defTabSz="914400">
              <a:spcBef>
                <a:spcPct val="50000"/>
              </a:spcBef>
              <a:buClrTx/>
              <a:buSzTx/>
              <a:buFontTx/>
              <a:buNone/>
            </a:pPr>
            <a:r>
              <a:rPr lang="en-US" sz="1100" dirty="0">
                <a:solidFill>
                  <a:srgbClr val="000000"/>
                </a:solidFill>
                <a:latin typeface="Arial" charset="0"/>
                <a:ea typeface="+mn-ea"/>
              </a:rPr>
              <a:t>1Mbps</a:t>
            </a:r>
          </a:p>
        </p:txBody>
      </p:sp>
    </p:spTree>
    <p:extLst>
      <p:ext uri="{BB962C8B-B14F-4D97-AF65-F5344CB8AC3E}">
        <p14:creationId xmlns:p14="http://schemas.microsoft.com/office/powerpoint/2010/main" val="2655324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487362"/>
          </a:xfrm>
        </p:spPr>
        <p:txBody>
          <a:bodyPr>
            <a:normAutofit fontScale="90000"/>
          </a:bodyPr>
          <a:lstStyle/>
          <a:p>
            <a:r>
              <a:rPr lang="en-US" dirty="0"/>
              <a:t>802.15.4 PHY Overview (data rate </a:t>
            </a:r>
            <a:r>
              <a:rPr lang="en-US" dirty="0" err="1"/>
              <a:t>vs</a:t>
            </a:r>
            <a:r>
              <a:rPr lang="en-US" dirty="0"/>
              <a:t> frequency)</a:t>
            </a:r>
          </a:p>
        </p:txBody>
      </p:sp>
      <p:cxnSp>
        <p:nvCxnSpPr>
          <p:cNvPr id="4" name="Straight Connector 3"/>
          <p:cNvCxnSpPr/>
          <p:nvPr/>
        </p:nvCxnSpPr>
        <p:spPr bwMode="auto">
          <a:xfrm rot="5400000">
            <a:off x="-1143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486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3810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1GHz</a:t>
            </a:r>
          </a:p>
        </p:txBody>
      </p:sp>
      <p:sp>
        <p:nvSpPr>
          <p:cNvPr id="13" name="TextBox 12"/>
          <p:cNvSpPr txBox="1"/>
          <p:nvPr/>
        </p:nvSpPr>
        <p:spPr>
          <a:xfrm>
            <a:off x="152400" y="5257800"/>
            <a:ext cx="947696"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500MHz</a:t>
            </a:r>
          </a:p>
        </p:txBody>
      </p:sp>
      <p:sp>
        <p:nvSpPr>
          <p:cNvPr id="14" name="TextBox 13"/>
          <p:cNvSpPr txBox="1"/>
          <p:nvPr/>
        </p:nvSpPr>
        <p:spPr>
          <a:xfrm>
            <a:off x="304800" y="2286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2GHz</a:t>
            </a:r>
          </a:p>
        </p:txBody>
      </p:sp>
      <p:sp>
        <p:nvSpPr>
          <p:cNvPr id="15" name="TextBox 14"/>
          <p:cNvSpPr txBox="1"/>
          <p:nvPr/>
        </p:nvSpPr>
        <p:spPr>
          <a:xfrm>
            <a:off x="304800" y="914400"/>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5GHz</a:t>
            </a:r>
          </a:p>
        </p:txBody>
      </p:sp>
      <p:cxnSp>
        <p:nvCxnSpPr>
          <p:cNvPr id="31" name="Straight Connector 30"/>
          <p:cNvCxnSpPr/>
          <p:nvPr/>
        </p:nvCxnSpPr>
        <p:spPr bwMode="auto">
          <a:xfrm>
            <a:off x="1143000" y="2540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066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762000"/>
            <a:ext cx="794385"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10Kbps</a:t>
            </a:r>
          </a:p>
        </p:txBody>
      </p:sp>
      <p:sp>
        <p:nvSpPr>
          <p:cNvPr id="36" name="TextBox 35"/>
          <p:cNvSpPr txBox="1"/>
          <p:nvPr/>
        </p:nvSpPr>
        <p:spPr>
          <a:xfrm>
            <a:off x="4167489" y="762000"/>
            <a:ext cx="898579"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100Kbps</a:t>
            </a:r>
          </a:p>
        </p:txBody>
      </p:sp>
      <p:sp>
        <p:nvSpPr>
          <p:cNvPr id="38" name="TextBox 37"/>
          <p:cNvSpPr txBox="1"/>
          <p:nvPr/>
        </p:nvSpPr>
        <p:spPr>
          <a:xfrm>
            <a:off x="6324600" y="762000"/>
            <a:ext cx="757515"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1Mbps</a:t>
            </a:r>
          </a:p>
        </p:txBody>
      </p:sp>
      <p:cxnSp>
        <p:nvCxnSpPr>
          <p:cNvPr id="50" name="Straight Connector 49"/>
          <p:cNvCxnSpPr/>
          <p:nvPr/>
        </p:nvCxnSpPr>
        <p:spPr bwMode="auto">
          <a:xfrm>
            <a:off x="1143000" y="40132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038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BPSK DSSS</a:t>
            </a:r>
          </a:p>
        </p:txBody>
      </p:sp>
      <p:sp>
        <p:nvSpPr>
          <p:cNvPr id="64" name="Rounded Rectangle 63"/>
          <p:cNvSpPr/>
          <p:nvPr/>
        </p:nvSpPr>
        <p:spPr bwMode="auto">
          <a:xfrm>
            <a:off x="4267200" y="41910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038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69" name="Rounded Rectangle 68"/>
          <p:cNvSpPr/>
          <p:nvPr/>
        </p:nvSpPr>
        <p:spPr bwMode="auto">
          <a:xfrm>
            <a:off x="4876800" y="43434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70" name="Rounded Rectangle 69"/>
          <p:cNvSpPr/>
          <p:nvPr/>
        </p:nvSpPr>
        <p:spPr bwMode="auto">
          <a:xfrm>
            <a:off x="2590800" y="43434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BPSK DSSS</a:t>
            </a:r>
          </a:p>
        </p:txBody>
      </p:sp>
      <p:sp>
        <p:nvSpPr>
          <p:cNvPr id="72" name="Rounded Rectangle 71"/>
          <p:cNvSpPr/>
          <p:nvPr/>
        </p:nvSpPr>
        <p:spPr bwMode="auto">
          <a:xfrm>
            <a:off x="2971800" y="41910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BPSK DSSS</a:t>
            </a:r>
          </a:p>
        </p:txBody>
      </p:sp>
      <p:sp>
        <p:nvSpPr>
          <p:cNvPr id="74" name="TextBox 73"/>
          <p:cNvSpPr txBox="1"/>
          <p:nvPr/>
        </p:nvSpPr>
        <p:spPr>
          <a:xfrm>
            <a:off x="838200" y="4343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a:solidFill>
                  <a:srgbClr val="000000"/>
                </a:solidFill>
                <a:latin typeface="Arial" charset="0"/>
                <a:ea typeface="+mn-ea"/>
              </a:rPr>
              <a:t>868</a:t>
            </a:r>
          </a:p>
        </p:txBody>
      </p:sp>
      <p:sp>
        <p:nvSpPr>
          <p:cNvPr id="76" name="TextBox 75"/>
          <p:cNvSpPr txBox="1"/>
          <p:nvPr/>
        </p:nvSpPr>
        <p:spPr>
          <a:xfrm>
            <a:off x="838200" y="4191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a:solidFill>
                  <a:srgbClr val="000000"/>
                </a:solidFill>
                <a:latin typeface="Arial" charset="0"/>
                <a:ea typeface="+mn-ea"/>
              </a:rPr>
              <a:t>915</a:t>
            </a:r>
          </a:p>
        </p:txBody>
      </p:sp>
      <p:sp>
        <p:nvSpPr>
          <p:cNvPr id="78" name="TextBox 77"/>
          <p:cNvSpPr txBox="1"/>
          <p:nvPr/>
        </p:nvSpPr>
        <p:spPr>
          <a:xfrm>
            <a:off x="828582" y="4052501"/>
            <a:ext cx="192361"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a:solidFill>
                  <a:srgbClr val="000000"/>
                </a:solidFill>
                <a:latin typeface="Arial" charset="0"/>
                <a:ea typeface="+mn-ea"/>
              </a:rPr>
              <a:t>920</a:t>
            </a:r>
          </a:p>
        </p:txBody>
      </p:sp>
      <p:sp>
        <p:nvSpPr>
          <p:cNvPr id="80" name="Rounded Rectangle 79"/>
          <p:cNvSpPr/>
          <p:nvPr/>
        </p:nvSpPr>
        <p:spPr bwMode="auto">
          <a:xfrm>
            <a:off x="6477000" y="21336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CSS</a:t>
            </a:r>
          </a:p>
        </p:txBody>
      </p:sp>
      <p:sp>
        <p:nvSpPr>
          <p:cNvPr id="81" name="Rounded Rectangle 80"/>
          <p:cNvSpPr/>
          <p:nvPr/>
        </p:nvSpPr>
        <p:spPr bwMode="auto">
          <a:xfrm>
            <a:off x="4191000" y="40386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GFSK</a:t>
            </a:r>
          </a:p>
        </p:txBody>
      </p:sp>
      <p:sp>
        <p:nvSpPr>
          <p:cNvPr id="91" name="Rounded Rectangle 90"/>
          <p:cNvSpPr/>
          <p:nvPr/>
        </p:nvSpPr>
        <p:spPr bwMode="auto">
          <a:xfrm>
            <a:off x="3048000" y="46482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a:solidFill>
                  <a:srgbClr val="000000"/>
                </a:solidFill>
                <a:latin typeface="Arial" charset="0"/>
                <a:ea typeface="+mn-ea"/>
              </a:rPr>
              <a:t>780</a:t>
            </a:r>
          </a:p>
        </p:txBody>
      </p:sp>
      <p:sp>
        <p:nvSpPr>
          <p:cNvPr id="98" name="TextBox 97"/>
          <p:cNvSpPr txBox="1"/>
          <p:nvPr/>
        </p:nvSpPr>
        <p:spPr>
          <a:xfrm>
            <a:off x="838200" y="44958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a:solidFill>
                  <a:srgbClr val="000000"/>
                </a:solidFill>
                <a:latin typeface="Arial" charset="0"/>
                <a:ea typeface="+mn-ea"/>
              </a:rPr>
              <a:t>863</a:t>
            </a:r>
          </a:p>
        </p:txBody>
      </p:sp>
      <p:grpSp>
        <p:nvGrpSpPr>
          <p:cNvPr id="3" name="Group 57"/>
          <p:cNvGrpSpPr/>
          <p:nvPr/>
        </p:nvGrpSpPr>
        <p:grpSpPr>
          <a:xfrm>
            <a:off x="1143000" y="22098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ODFM</a:t>
              </a: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ODFM</a:t>
              </a: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ODFM</a:t>
              </a: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ODFM</a:t>
              </a: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ODFM</a:t>
              </a:r>
            </a:p>
          </p:txBody>
        </p:sp>
      </p:grpSp>
      <p:sp>
        <p:nvSpPr>
          <p:cNvPr id="45" name="Rounded Rectangle 44"/>
          <p:cNvSpPr/>
          <p:nvPr/>
        </p:nvSpPr>
        <p:spPr bwMode="auto">
          <a:xfrm>
            <a:off x="4876800" y="20574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br>
              <a:rPr lang="en-US" sz="1200" dirty="0">
                <a:solidFill>
                  <a:srgbClr val="000000"/>
                </a:solidFill>
                <a:latin typeface="Arial" charset="0"/>
                <a:ea typeface="+mn-ea"/>
              </a:rPr>
            </a:br>
            <a:r>
              <a:rPr lang="en-US" sz="1200" dirty="0">
                <a:solidFill>
                  <a:srgbClr val="000000"/>
                </a:solidFill>
                <a:latin typeface="Arial" charset="0"/>
                <a:ea typeface="+mn-ea"/>
              </a:rPr>
              <a:t>CSS</a:t>
            </a:r>
          </a:p>
        </p:txBody>
      </p:sp>
      <p:sp>
        <p:nvSpPr>
          <p:cNvPr id="112" name="Rounded Rectangle 111"/>
          <p:cNvSpPr/>
          <p:nvPr/>
        </p:nvSpPr>
        <p:spPr bwMode="auto">
          <a:xfrm>
            <a:off x="4876800" y="46482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MPSK</a:t>
            </a: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26</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0859"/>
            <a:ext cx="7696200" cy="52028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59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Smart Grid</a:t>
            </a:r>
          </a:p>
        </p:txBody>
      </p:sp>
      <p:sp>
        <p:nvSpPr>
          <p:cNvPr id="3" name="Content Placeholder 2"/>
          <p:cNvSpPr>
            <a:spLocks noGrp="1"/>
          </p:cNvSpPr>
          <p:nvPr>
            <p:ph idx="1"/>
          </p:nvPr>
        </p:nvSpPr>
        <p:spPr>
          <a:xfrm>
            <a:off x="609600" y="1524000"/>
            <a:ext cx="8077200" cy="3810000"/>
          </a:xfrm>
        </p:spPr>
        <p:txBody>
          <a:bodyPr/>
          <a:lstStyle/>
          <a:p>
            <a:pPr>
              <a:defRPr/>
            </a:pPr>
            <a:r>
              <a:rPr lang="en-US" sz="1600" b="1" dirty="0"/>
              <a:t>Smart Grid is defined as:</a:t>
            </a:r>
          </a:p>
          <a:p>
            <a:pPr marL="457200" lvl="1" indent="0" algn="just">
              <a:buFontTx/>
              <a:buNone/>
              <a:defRPr/>
            </a:pPr>
            <a:r>
              <a:rPr lang="en-US" sz="2000" dirty="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3</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IEEE 802 and Smart Grid</a:t>
            </a:r>
          </a:p>
        </p:txBody>
      </p:sp>
      <p:sp>
        <p:nvSpPr>
          <p:cNvPr id="3" name="Content Placeholder 2"/>
          <p:cNvSpPr>
            <a:spLocks noGrp="1"/>
          </p:cNvSpPr>
          <p:nvPr>
            <p:ph idx="1"/>
          </p:nvPr>
        </p:nvSpPr>
        <p:spPr>
          <a:xfrm>
            <a:off x="609600" y="1295400"/>
            <a:ext cx="8077200" cy="4876800"/>
          </a:xfrm>
        </p:spPr>
        <p:txBody>
          <a:bodyPr/>
          <a:lstStyle/>
          <a:p>
            <a:pPr>
              <a:defRPr/>
            </a:pPr>
            <a:r>
              <a:rPr lang="en-US" sz="1600" b="1" dirty="0"/>
              <a:t>IEEE 802 networking technologies bring the following advantages to Smart Grid communications:</a:t>
            </a:r>
          </a:p>
          <a:p>
            <a:pPr lvl="1">
              <a:buFont typeface="Arial" panose="020B0604020202020204" pitchFamily="34" charset="0"/>
              <a:buChar char="•"/>
              <a:defRPr/>
            </a:pPr>
            <a:r>
              <a:rPr lang="en-US" sz="1600" dirty="0"/>
              <a:t>Enterprise grade security compatibility</a:t>
            </a:r>
          </a:p>
          <a:p>
            <a:pPr lvl="1">
              <a:buFont typeface="Arial" panose="020B0604020202020204" pitchFamily="34" charset="0"/>
              <a:buChar char="•"/>
              <a:defRPr/>
            </a:pPr>
            <a:r>
              <a:rPr lang="en-US" sz="1600" dirty="0"/>
              <a:t>Huge ecosystem (billions of products, hundreds of manufacturers)</a:t>
            </a:r>
          </a:p>
          <a:p>
            <a:pPr lvl="1">
              <a:buFont typeface="Arial" panose="020B0604020202020204" pitchFamily="34" charset="0"/>
              <a:buChar char="•"/>
              <a:defRPr/>
            </a:pPr>
            <a:r>
              <a:rPr lang="en-US" sz="1600" dirty="0"/>
              <a:t>Long-term (20 year), battery-powered operation</a:t>
            </a:r>
          </a:p>
          <a:p>
            <a:pPr lvl="1">
              <a:buFont typeface="Arial" panose="020B0604020202020204" pitchFamily="34" charset="0"/>
              <a:buChar char="•"/>
              <a:defRPr/>
            </a:pPr>
            <a:r>
              <a:rPr lang="en-US" sz="1600" dirty="0"/>
              <a:t>Continued operation during line fault events when using wireless media</a:t>
            </a:r>
          </a:p>
          <a:p>
            <a:pPr lvl="1">
              <a:buFont typeface="Arial" panose="020B0604020202020204" pitchFamily="34" charset="0"/>
              <a:buChar char="•"/>
              <a:defRPr/>
            </a:pPr>
            <a:r>
              <a:rPr lang="en-US" sz="1600" dirty="0"/>
              <a:t>Wide choice of products across the spectrum of power versus performance</a:t>
            </a:r>
          </a:p>
          <a:p>
            <a:pPr lvl="1">
              <a:buFont typeface="Arial" panose="020B0604020202020204" pitchFamily="34" charset="0"/>
              <a:buChar char="•"/>
              <a:defRPr/>
            </a:pPr>
            <a:r>
              <a:rPr lang="en-US" sz="1600" dirty="0"/>
              <a:t>Ability to be implemented in resource-constrained devices</a:t>
            </a:r>
          </a:p>
          <a:p>
            <a:pPr lvl="1">
              <a:buFont typeface="Arial" panose="020B0604020202020204" pitchFamily="34" charset="0"/>
              <a:buChar char="•"/>
              <a:defRPr/>
            </a:pPr>
            <a:r>
              <a:rPr lang="en-US" sz="1600" dirty="0"/>
              <a:t>Ongoing development of standards to address changing environment and technology</a:t>
            </a:r>
          </a:p>
          <a:p>
            <a:pPr lvl="1">
              <a:buFont typeface="Arial" panose="020B0604020202020204" pitchFamily="34" charset="0"/>
              <a:buChar char="•"/>
              <a:defRPr/>
            </a:pPr>
            <a:r>
              <a:rPr lang="en-US" sz="1600" dirty="0"/>
              <a:t>Wireless standards that operate in a licensed and license-exempt spectrum</a:t>
            </a:r>
          </a:p>
          <a:p>
            <a:pPr lvl="1">
              <a:buFont typeface="Arial" panose="020B0604020202020204" pitchFamily="34" charset="0"/>
              <a:buChar char="•"/>
              <a:defRPr/>
            </a:pPr>
            <a:r>
              <a:rPr lang="en-US" sz="1600" dirty="0"/>
              <a:t>Offers a rich set of data rate/range/latency tradeoffs</a:t>
            </a:r>
          </a:p>
          <a:p>
            <a:pPr lvl="1">
              <a:buFont typeface="Arial" panose="020B0604020202020204" pitchFamily="34" charset="0"/>
              <a:buChar char="•"/>
              <a:defRPr/>
            </a:pPr>
            <a:r>
              <a:rPr lang="en-US" sz="1600" dirty="0"/>
              <a:t>Common upper layer interface to seamlessly integrate into existing IT systems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4</a:t>
            </a:fld>
            <a:endParaRPr lang="en-US" altLang="en-US" sz="1400">
              <a:solidFill>
                <a:srgbClr val="000000"/>
              </a:solidFill>
              <a:latin typeface="Myriad Pro"/>
            </a:endParaRPr>
          </a:p>
        </p:txBody>
      </p:sp>
    </p:spTree>
    <p:extLst>
      <p:ext uri="{BB962C8B-B14F-4D97-AF65-F5344CB8AC3E}">
        <p14:creationId xmlns:p14="http://schemas.microsoft.com/office/powerpoint/2010/main" val="328385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IEEE 802 Standards Applicable to Grid Communications</a:t>
            </a:r>
          </a:p>
        </p:txBody>
      </p:sp>
      <p:sp>
        <p:nvSpPr>
          <p:cNvPr id="3" name="Content Placeholder 2"/>
          <p:cNvSpPr>
            <a:spLocks noGrp="1"/>
          </p:cNvSpPr>
          <p:nvPr>
            <p:ph idx="1"/>
          </p:nvPr>
        </p:nvSpPr>
        <p:spPr>
          <a:xfrm>
            <a:off x="609600" y="1143000"/>
            <a:ext cx="8077200" cy="4876800"/>
          </a:xfrm>
        </p:spPr>
        <p:txBody>
          <a:bodyPr/>
          <a:lstStyle/>
          <a:p>
            <a:pPr>
              <a:buFont typeface="Arial" panose="020B0604020202020204" pitchFamily="34" charset="0"/>
              <a:buChar char="•"/>
              <a:defRPr/>
            </a:pPr>
            <a:r>
              <a:rPr lang="en-US" dirty="0"/>
              <a:t>IEEE </a:t>
            </a:r>
            <a:r>
              <a:rPr lang="en-US" dirty="0" err="1"/>
              <a:t>Std</a:t>
            </a:r>
            <a:r>
              <a:rPr lang="en-US" dirty="0"/>
              <a:t> 802.1™ for bridging, time-sensitive networks, and link security</a:t>
            </a:r>
          </a:p>
          <a:p>
            <a:pPr>
              <a:buFont typeface="Arial" panose="020B0604020202020204" pitchFamily="34" charset="0"/>
              <a:buChar char="•"/>
              <a:defRPr/>
            </a:pPr>
            <a:r>
              <a:rPr lang="en-US" dirty="0"/>
              <a:t>IEEE </a:t>
            </a:r>
            <a:r>
              <a:rPr lang="en-US" dirty="0" err="1"/>
              <a:t>Std</a:t>
            </a:r>
            <a:r>
              <a:rPr lang="en-US" dirty="0"/>
              <a:t> 802.3™ (Ethernet) for wired LANs</a:t>
            </a:r>
          </a:p>
          <a:p>
            <a:pPr>
              <a:buFont typeface="Arial" panose="020B0604020202020204" pitchFamily="34" charset="0"/>
              <a:buChar char="•"/>
              <a:defRPr/>
            </a:pPr>
            <a:r>
              <a:rPr lang="en-US" dirty="0"/>
              <a:t>IEEE </a:t>
            </a:r>
            <a:r>
              <a:rPr lang="en-US" dirty="0" err="1"/>
              <a:t>Std</a:t>
            </a:r>
            <a:r>
              <a:rPr lang="en-US" dirty="0"/>
              <a:t> 802.11™ (Wi-Fi) for wireless LAN and HAN</a:t>
            </a:r>
          </a:p>
          <a:p>
            <a:pPr>
              <a:buFont typeface="Arial" panose="020B0604020202020204" pitchFamily="34" charset="0"/>
              <a:buChar char="•"/>
              <a:defRPr/>
            </a:pPr>
            <a:r>
              <a:rPr lang="en-US" dirty="0"/>
              <a:t>IEEE </a:t>
            </a:r>
            <a:r>
              <a:rPr lang="en-US" dirty="0" err="1"/>
              <a:t>Std</a:t>
            </a:r>
            <a:r>
              <a:rPr lang="en-US" dirty="0"/>
              <a:t> 802.15™ (ZigBee and Wi-SUN) for HAN and AMI networks (NAN)</a:t>
            </a:r>
          </a:p>
          <a:p>
            <a:pPr>
              <a:buFont typeface="Arial" panose="020B0604020202020204" pitchFamily="34" charset="0"/>
              <a:buChar char="•"/>
              <a:defRPr/>
            </a:pPr>
            <a:r>
              <a:rPr lang="en-US" dirty="0"/>
              <a:t>IEEE </a:t>
            </a:r>
            <a:r>
              <a:rPr lang="en-US" dirty="0" err="1"/>
              <a:t>Std</a:t>
            </a:r>
            <a:r>
              <a:rPr lang="en-US" dirty="0"/>
              <a:t> 802.16™ (WiMAX) for FAN and MAN</a:t>
            </a:r>
          </a:p>
          <a:p>
            <a:pPr>
              <a:buFont typeface="Arial" panose="020B0604020202020204" pitchFamily="34" charset="0"/>
              <a:buChar char="•"/>
              <a:defRPr/>
            </a:pPr>
            <a:r>
              <a:rPr lang="en-US" dirty="0"/>
              <a:t>IEEE </a:t>
            </a:r>
            <a:r>
              <a:rPr lang="en-US" dirty="0" err="1"/>
              <a:t>Std</a:t>
            </a:r>
            <a:r>
              <a:rPr lang="en-US" dirty="0"/>
              <a:t> 802.21™ for media independent handover and multicast group management</a:t>
            </a:r>
          </a:p>
          <a:p>
            <a:pPr>
              <a:buFont typeface="Arial" panose="020B0604020202020204" pitchFamily="34" charset="0"/>
              <a:buChar char="•"/>
              <a:defRPr/>
            </a:pPr>
            <a:r>
              <a:rPr lang="en-US" dirty="0"/>
              <a:t>IEEE </a:t>
            </a:r>
            <a:r>
              <a:rPr lang="en-US" dirty="0" err="1"/>
              <a:t>Std</a:t>
            </a:r>
            <a:r>
              <a:rPr lang="en-US" dirty="0"/>
              <a:t> 802.22™ for wireless regional area networks (WRAN) in TV white space (TVWS) bands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5</a:t>
            </a:fld>
            <a:endParaRPr lang="en-US" altLang="en-US" sz="1400">
              <a:solidFill>
                <a:srgbClr val="000000"/>
              </a:solidFill>
              <a:latin typeface="Myriad Pro"/>
            </a:endParaRPr>
          </a:p>
        </p:txBody>
      </p:sp>
    </p:spTree>
    <p:extLst>
      <p:ext uri="{BB962C8B-B14F-4D97-AF65-F5344CB8AC3E}">
        <p14:creationId xmlns:p14="http://schemas.microsoft.com/office/powerpoint/2010/main" val="121344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609600" y="304800"/>
            <a:ext cx="8077200" cy="533400"/>
          </a:xfrm>
        </p:spPr>
        <p:txBody>
          <a:bodyPr/>
          <a:lstStyle/>
          <a:p>
            <a:r>
              <a:rPr lang="en-US" altLang="en-US" dirty="0"/>
              <a:t>The Integrated Grid</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sp>
        <p:nvSpPr>
          <p:cNvPr id="3" name="AutoShape 3"/>
          <p:cNvSpPr>
            <a:spLocks noChangeAspect="1" noChangeArrowheads="1" noTextEdit="1"/>
          </p:cNvSpPr>
          <p:nvPr/>
        </p:nvSpPr>
        <p:spPr bwMode="auto">
          <a:xfrm>
            <a:off x="-14288" y="1143000"/>
            <a:ext cx="9158288"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stretch>
            <a:fillRect/>
          </a:stretch>
        </p:blipFill>
        <p:spPr>
          <a:xfrm>
            <a:off x="943962" y="704945"/>
            <a:ext cx="7256076" cy="5448110"/>
          </a:xfrm>
          <a:prstGeom prst="rect">
            <a:avLst/>
          </a:prstGeom>
        </p:spPr>
      </p:pic>
      <p:sp>
        <p:nvSpPr>
          <p:cNvPr id="4" name="TextBox 3"/>
          <p:cNvSpPr txBox="1"/>
          <p:nvPr/>
        </p:nvSpPr>
        <p:spPr>
          <a:xfrm>
            <a:off x="6785662" y="5867400"/>
            <a:ext cx="2358338" cy="338554"/>
          </a:xfrm>
          <a:prstGeom prst="rect">
            <a:avLst/>
          </a:prstGeom>
          <a:noFill/>
        </p:spPr>
        <p:txBody>
          <a:bodyPr wrap="none" rtlCol="0">
            <a:spAutoFit/>
          </a:bodyPr>
          <a:lstStyle/>
          <a:p>
            <a:r>
              <a:rPr lang="en-US" sz="1600" dirty="0">
                <a:solidFill>
                  <a:schemeClr val="tx1"/>
                </a:solidFill>
              </a:rPr>
              <a:t>Graphic Courtesy of EPRI</a:t>
            </a:r>
          </a:p>
        </p:txBody>
      </p:sp>
    </p:spTree>
    <p:extLst>
      <p:ext uri="{BB962C8B-B14F-4D97-AF65-F5344CB8AC3E}">
        <p14:creationId xmlns:p14="http://schemas.microsoft.com/office/powerpoint/2010/main" val="299323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6200" y="1600200"/>
            <a:ext cx="8915400" cy="43434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5" name="Title 4"/>
          <p:cNvSpPr>
            <a:spLocks noGrp="1"/>
          </p:cNvSpPr>
          <p:nvPr>
            <p:ph type="title"/>
          </p:nvPr>
        </p:nvSpPr>
        <p:spPr>
          <a:xfrm>
            <a:off x="609600" y="304800"/>
            <a:ext cx="8077200" cy="457200"/>
          </a:xfrm>
        </p:spPr>
        <p:txBody>
          <a:bodyPr/>
          <a:lstStyle/>
          <a:p>
            <a:pPr algn="l"/>
            <a:r>
              <a:rPr lang="en-US" sz="2000" dirty="0"/>
              <a:t>Summary of utility communications protocols</a:t>
            </a:r>
          </a:p>
        </p:txBody>
      </p:sp>
      <p:sp>
        <p:nvSpPr>
          <p:cNvPr id="6" name="AutoShape 310"/>
          <p:cNvSpPr>
            <a:spLocks noChangeArrowheads="1"/>
          </p:cNvSpPr>
          <p:nvPr/>
        </p:nvSpPr>
        <p:spPr bwMode="auto">
          <a:xfrm>
            <a:off x="1044575" y="3008313"/>
            <a:ext cx="7869238" cy="647700"/>
          </a:xfrm>
          <a:prstGeom prst="roundRect">
            <a:avLst>
              <a:gd name="adj" fmla="val 16667"/>
            </a:avLst>
          </a:prstGeom>
          <a:solidFill>
            <a:srgbClr val="1F8BAE">
              <a:alpha val="30196"/>
            </a:srgbClr>
          </a:solidFill>
          <a:ln w="57150">
            <a:solidFill>
              <a:schemeClr val="accent1"/>
            </a:solidFill>
            <a:round/>
            <a:headEnd/>
            <a:tailEnd/>
          </a:ln>
        </p:spPr>
        <p:txBody>
          <a:bodyPr wrap="none" anchor="ctr"/>
          <a:lstStyle/>
          <a:p>
            <a:pPr algn="ctr"/>
            <a:r>
              <a:rPr lang="en-US" sz="1600" b="1">
                <a:solidFill>
                  <a:srgbClr val="435153"/>
                </a:solidFill>
              </a:rPr>
              <a:t>IPv6/IPv4</a:t>
            </a:r>
          </a:p>
        </p:txBody>
      </p:sp>
      <p:sp>
        <p:nvSpPr>
          <p:cNvPr id="7" name="AutoShape 310"/>
          <p:cNvSpPr>
            <a:spLocks noChangeArrowheads="1"/>
          </p:cNvSpPr>
          <p:nvPr/>
        </p:nvSpPr>
        <p:spPr bwMode="auto">
          <a:xfrm>
            <a:off x="1041400" y="2743200"/>
            <a:ext cx="7872413" cy="25241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400" b="1" dirty="0">
                <a:solidFill>
                  <a:srgbClr val="435153"/>
                </a:solidFill>
              </a:rPr>
              <a:t>UDP/TCP</a:t>
            </a:r>
          </a:p>
        </p:txBody>
      </p:sp>
      <p:sp>
        <p:nvSpPr>
          <p:cNvPr id="8" name="AutoShape 310"/>
          <p:cNvSpPr>
            <a:spLocks noChangeArrowheads="1"/>
          </p:cNvSpPr>
          <p:nvPr/>
        </p:nvSpPr>
        <p:spPr bwMode="auto">
          <a:xfrm>
            <a:off x="1041400" y="4419600"/>
            <a:ext cx="2620963" cy="279400"/>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802.15.4e MAC enhancements</a:t>
            </a:r>
          </a:p>
        </p:txBody>
      </p:sp>
      <p:sp>
        <p:nvSpPr>
          <p:cNvPr id="9" name="AutoShape 310"/>
          <p:cNvSpPr>
            <a:spLocks noChangeArrowheads="1"/>
          </p:cNvSpPr>
          <p:nvPr/>
        </p:nvSpPr>
        <p:spPr bwMode="auto">
          <a:xfrm>
            <a:off x="1054100" y="3429000"/>
            <a:ext cx="2605088" cy="185737"/>
          </a:xfrm>
          <a:prstGeom prst="roundRect">
            <a:avLst>
              <a:gd name="adj" fmla="val 16667"/>
            </a:avLst>
          </a:prstGeom>
          <a:solidFill>
            <a:schemeClr val="tx1">
              <a:lumMod val="5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IPv6 RPL</a:t>
            </a:r>
          </a:p>
        </p:txBody>
      </p:sp>
      <p:sp>
        <p:nvSpPr>
          <p:cNvPr id="10" name="AutoShape 310"/>
          <p:cNvSpPr>
            <a:spLocks noChangeArrowheads="1"/>
          </p:cNvSpPr>
          <p:nvPr/>
        </p:nvSpPr>
        <p:spPr bwMode="auto">
          <a:xfrm>
            <a:off x="1044575" y="2209800"/>
            <a:ext cx="5584825" cy="32226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Web Services, EXI, SOAP, </a:t>
            </a:r>
          </a:p>
          <a:p>
            <a:pPr algn="ctr"/>
            <a:r>
              <a:rPr lang="en-US" sz="1000" b="1" dirty="0" err="1">
                <a:solidFill>
                  <a:srgbClr val="435153"/>
                </a:solidFill>
              </a:rPr>
              <a:t>RestFul,HTTPS</a:t>
            </a:r>
            <a:r>
              <a:rPr lang="en-US" sz="1000" b="1" dirty="0">
                <a:solidFill>
                  <a:srgbClr val="435153"/>
                </a:solidFill>
              </a:rPr>
              <a:t>/CoAP</a:t>
            </a:r>
          </a:p>
        </p:txBody>
      </p:sp>
      <p:sp>
        <p:nvSpPr>
          <p:cNvPr id="11" name="AutoShape 310"/>
          <p:cNvSpPr>
            <a:spLocks noChangeArrowheads="1"/>
          </p:cNvSpPr>
          <p:nvPr/>
        </p:nvSpPr>
        <p:spPr bwMode="auto">
          <a:xfrm>
            <a:off x="1044575" y="3656013"/>
            <a:ext cx="6651625" cy="306387"/>
          </a:xfrm>
          <a:prstGeom prst="roundRect">
            <a:avLst>
              <a:gd name="adj" fmla="val 16667"/>
            </a:avLst>
          </a:prstGeom>
          <a:solidFill>
            <a:srgbClr val="C4EDFF">
              <a:alpha val="30196"/>
            </a:srgbClr>
          </a:solidFill>
          <a:ln w="12700">
            <a:solidFill>
              <a:schemeClr val="accent1"/>
            </a:solidFill>
            <a:round/>
            <a:headEnd/>
            <a:tailEnd/>
          </a:ln>
        </p:spPr>
        <p:txBody>
          <a:bodyPr wrap="none" anchor="ctr"/>
          <a:lstStyle/>
          <a:p>
            <a:pPr algn="ctr"/>
            <a:r>
              <a:rPr lang="en-US" sz="1000" b="1" dirty="0">
                <a:solidFill>
                  <a:srgbClr val="435153"/>
                </a:solidFill>
              </a:rPr>
              <a:t>802.1X / EAP-TLS &amp; IEEE 802.11i based Access Control</a:t>
            </a:r>
          </a:p>
        </p:txBody>
      </p:sp>
      <p:sp>
        <p:nvSpPr>
          <p:cNvPr id="12" name="AutoShape 310"/>
          <p:cNvSpPr>
            <a:spLocks noChangeArrowheads="1"/>
          </p:cNvSpPr>
          <p:nvPr/>
        </p:nvSpPr>
        <p:spPr bwMode="auto">
          <a:xfrm>
            <a:off x="141288" y="5278438"/>
            <a:ext cx="900112" cy="588962"/>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Physical </a:t>
            </a:r>
          </a:p>
          <a:p>
            <a:pPr algn="ctr"/>
            <a:r>
              <a:rPr lang="en-US" sz="1000" b="1">
                <a:solidFill>
                  <a:srgbClr val="435153"/>
                </a:solidFill>
              </a:rPr>
              <a:t>Layer</a:t>
            </a:r>
          </a:p>
        </p:txBody>
      </p:sp>
      <p:sp>
        <p:nvSpPr>
          <p:cNvPr id="13" name="AutoShape 310"/>
          <p:cNvSpPr>
            <a:spLocks noChangeArrowheads="1"/>
          </p:cNvSpPr>
          <p:nvPr/>
        </p:nvSpPr>
        <p:spPr bwMode="auto">
          <a:xfrm>
            <a:off x="1036638" y="5278438"/>
            <a:ext cx="1312862"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802.15.4g</a:t>
            </a:r>
          </a:p>
          <a:p>
            <a:pPr algn="ctr">
              <a:defRPr/>
            </a:pPr>
            <a:r>
              <a:rPr lang="en-US" sz="1000" b="1" dirty="0">
                <a:solidFill>
                  <a:srgbClr val="435153"/>
                </a:solidFill>
              </a:rPr>
              <a:t>2.4GHz, 915, 868MHz</a:t>
            </a:r>
          </a:p>
          <a:p>
            <a:pPr algn="ctr">
              <a:defRPr/>
            </a:pPr>
            <a:r>
              <a:rPr lang="en-US" sz="1000" b="1" dirty="0">
                <a:solidFill>
                  <a:srgbClr val="435153"/>
                </a:solidFill>
              </a:rPr>
              <a:t>DSSS, FSK, OFDM</a:t>
            </a:r>
          </a:p>
        </p:txBody>
      </p:sp>
      <p:sp>
        <p:nvSpPr>
          <p:cNvPr id="14" name="AutoShape 310"/>
          <p:cNvSpPr>
            <a:spLocks noChangeArrowheads="1"/>
          </p:cNvSpPr>
          <p:nvPr/>
        </p:nvSpPr>
        <p:spPr bwMode="auto">
          <a:xfrm>
            <a:off x="2349500" y="5278438"/>
            <a:ext cx="1312863"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NB-PLC</a:t>
            </a:r>
          </a:p>
          <a:p>
            <a:pPr algn="ctr">
              <a:defRPr/>
            </a:pPr>
            <a:r>
              <a:rPr lang="en-US" sz="1000" b="1" dirty="0">
                <a:solidFill>
                  <a:srgbClr val="435153"/>
                </a:solidFill>
              </a:rPr>
              <a:t>OFDM</a:t>
            </a:r>
          </a:p>
        </p:txBody>
      </p:sp>
      <p:sp>
        <p:nvSpPr>
          <p:cNvPr id="15" name="AutoShape 310"/>
          <p:cNvSpPr>
            <a:spLocks noChangeArrowheads="1"/>
          </p:cNvSpPr>
          <p:nvPr/>
        </p:nvSpPr>
        <p:spPr bwMode="auto">
          <a:xfrm>
            <a:off x="3662363" y="5278438"/>
            <a:ext cx="1314450"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a:p>
            <a:pPr algn="ctr">
              <a:defRPr/>
            </a:pPr>
            <a:r>
              <a:rPr lang="en-US" sz="1000" b="1" dirty="0">
                <a:solidFill>
                  <a:srgbClr val="435153"/>
                </a:solidFill>
              </a:rPr>
              <a:t>2.4, 5 GHz, Sub-GHz</a:t>
            </a:r>
          </a:p>
        </p:txBody>
      </p:sp>
      <p:sp>
        <p:nvSpPr>
          <p:cNvPr id="16" name="AutoShape 310"/>
          <p:cNvSpPr>
            <a:spLocks noChangeArrowheads="1"/>
          </p:cNvSpPr>
          <p:nvPr/>
        </p:nvSpPr>
        <p:spPr bwMode="auto">
          <a:xfrm>
            <a:off x="4976813" y="5278438"/>
            <a:ext cx="1042987"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a:p>
            <a:pPr algn="ctr">
              <a:defRPr/>
            </a:pPr>
            <a:r>
              <a:rPr lang="en-US" sz="1000" b="1" dirty="0">
                <a:solidFill>
                  <a:srgbClr val="435153"/>
                </a:solidFill>
              </a:rPr>
              <a:t>UTP, FO</a:t>
            </a:r>
          </a:p>
        </p:txBody>
      </p:sp>
      <p:sp>
        <p:nvSpPr>
          <p:cNvPr id="17" name="AutoShape 310"/>
          <p:cNvSpPr>
            <a:spLocks noChangeArrowheads="1"/>
          </p:cNvSpPr>
          <p:nvPr/>
        </p:nvSpPr>
        <p:spPr bwMode="auto">
          <a:xfrm>
            <a:off x="7699467" y="5256212"/>
            <a:ext cx="1238158" cy="611187"/>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18" name="AutoShape 310"/>
          <p:cNvSpPr>
            <a:spLocks noChangeArrowheads="1"/>
          </p:cNvSpPr>
          <p:nvPr/>
        </p:nvSpPr>
        <p:spPr bwMode="auto">
          <a:xfrm>
            <a:off x="6019801" y="5257800"/>
            <a:ext cx="841944" cy="6096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a:p>
            <a:pPr algn="ctr">
              <a:defRPr/>
            </a:pPr>
            <a:r>
              <a:rPr lang="en-US" sz="1000" b="1" dirty="0">
                <a:solidFill>
                  <a:srgbClr val="435153"/>
                </a:solidFill>
              </a:rPr>
              <a:t>1.x - 3.x GHz</a:t>
            </a:r>
          </a:p>
        </p:txBody>
      </p:sp>
      <p:sp>
        <p:nvSpPr>
          <p:cNvPr id="19" name="AutoShape 310"/>
          <p:cNvSpPr>
            <a:spLocks noChangeArrowheads="1"/>
          </p:cNvSpPr>
          <p:nvPr/>
        </p:nvSpPr>
        <p:spPr bwMode="auto">
          <a:xfrm>
            <a:off x="136525" y="3656013"/>
            <a:ext cx="901700" cy="1622425"/>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r>
              <a:rPr lang="en-US" sz="1000" b="1" dirty="0">
                <a:solidFill>
                  <a:srgbClr val="435153"/>
                </a:solidFill>
              </a:rPr>
              <a:t>Data </a:t>
            </a:r>
          </a:p>
          <a:p>
            <a:r>
              <a:rPr lang="en-US" sz="1000" b="1" dirty="0">
                <a:solidFill>
                  <a:srgbClr val="435153"/>
                </a:solidFill>
              </a:rPr>
              <a:t>Link </a:t>
            </a:r>
          </a:p>
          <a:p>
            <a:r>
              <a:rPr lang="en-US" sz="1000" b="1" dirty="0">
                <a:solidFill>
                  <a:srgbClr val="435153"/>
                </a:solidFill>
              </a:rPr>
              <a:t>Layer</a:t>
            </a:r>
          </a:p>
        </p:txBody>
      </p:sp>
      <p:sp>
        <p:nvSpPr>
          <p:cNvPr id="20" name="AutoShape 310"/>
          <p:cNvSpPr>
            <a:spLocks noChangeArrowheads="1"/>
          </p:cNvSpPr>
          <p:nvPr/>
        </p:nvSpPr>
        <p:spPr bwMode="auto">
          <a:xfrm>
            <a:off x="1031875" y="4691063"/>
            <a:ext cx="1314450" cy="587375"/>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a:t>
            </a:r>
          </a:p>
          <a:p>
            <a:pPr algn="ctr">
              <a:defRPr/>
            </a:pPr>
            <a:r>
              <a:rPr lang="en-US" sz="1000" b="1" dirty="0">
                <a:solidFill>
                  <a:srgbClr val="435153"/>
                </a:solidFill>
              </a:rPr>
              <a:t>including FHSS</a:t>
            </a:r>
          </a:p>
        </p:txBody>
      </p:sp>
      <p:sp>
        <p:nvSpPr>
          <p:cNvPr id="21" name="AutoShape 310"/>
          <p:cNvSpPr>
            <a:spLocks noChangeArrowheads="1"/>
          </p:cNvSpPr>
          <p:nvPr/>
        </p:nvSpPr>
        <p:spPr bwMode="auto">
          <a:xfrm>
            <a:off x="2346325" y="4699000"/>
            <a:ext cx="1312863" cy="579438"/>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802.15.4 frame </a:t>
            </a:r>
          </a:p>
          <a:p>
            <a:pPr algn="ctr">
              <a:defRPr/>
            </a:pPr>
            <a:r>
              <a:rPr lang="en-US" sz="1000" b="1" dirty="0">
                <a:solidFill>
                  <a:srgbClr val="435153"/>
                </a:solidFill>
              </a:rPr>
              <a:t>format</a:t>
            </a:r>
          </a:p>
        </p:txBody>
      </p:sp>
      <p:sp>
        <p:nvSpPr>
          <p:cNvPr id="22" name="AutoShape 310"/>
          <p:cNvSpPr>
            <a:spLocks noChangeArrowheads="1"/>
          </p:cNvSpPr>
          <p:nvPr/>
        </p:nvSpPr>
        <p:spPr bwMode="auto">
          <a:xfrm>
            <a:off x="3659188" y="4341813"/>
            <a:ext cx="13128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p:txBody>
      </p:sp>
      <p:sp>
        <p:nvSpPr>
          <p:cNvPr id="23" name="AutoShape 310"/>
          <p:cNvSpPr>
            <a:spLocks noChangeArrowheads="1"/>
          </p:cNvSpPr>
          <p:nvPr/>
        </p:nvSpPr>
        <p:spPr bwMode="auto">
          <a:xfrm>
            <a:off x="4972050" y="4341813"/>
            <a:ext cx="1047750"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p:txBody>
      </p:sp>
      <p:sp>
        <p:nvSpPr>
          <p:cNvPr id="24" name="AutoShape 310"/>
          <p:cNvSpPr>
            <a:spLocks noChangeArrowheads="1"/>
          </p:cNvSpPr>
          <p:nvPr/>
        </p:nvSpPr>
        <p:spPr bwMode="auto">
          <a:xfrm>
            <a:off x="7696200" y="4343400"/>
            <a:ext cx="1236663" cy="912813"/>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25" name="AutoShape 310"/>
          <p:cNvSpPr>
            <a:spLocks noChangeArrowheads="1"/>
          </p:cNvSpPr>
          <p:nvPr/>
        </p:nvSpPr>
        <p:spPr bwMode="auto">
          <a:xfrm>
            <a:off x="6015038" y="4343400"/>
            <a:ext cx="842962" cy="9144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p:txBody>
      </p:sp>
      <p:sp>
        <p:nvSpPr>
          <p:cNvPr id="26" name="AutoShape 310"/>
          <p:cNvSpPr>
            <a:spLocks noChangeArrowheads="1"/>
          </p:cNvSpPr>
          <p:nvPr/>
        </p:nvSpPr>
        <p:spPr bwMode="auto">
          <a:xfrm>
            <a:off x="1066800" y="39624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6LoWPAN (RFC 6282)</a:t>
            </a:r>
          </a:p>
        </p:txBody>
      </p:sp>
      <p:sp>
        <p:nvSpPr>
          <p:cNvPr id="27" name="AutoShape 310"/>
          <p:cNvSpPr>
            <a:spLocks noChangeArrowheads="1"/>
          </p:cNvSpPr>
          <p:nvPr/>
        </p:nvSpPr>
        <p:spPr bwMode="auto">
          <a:xfrm>
            <a:off x="3668713" y="3962400"/>
            <a:ext cx="2351087" cy="3810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Ethernet (RFC 2464)</a:t>
            </a:r>
          </a:p>
        </p:txBody>
      </p:sp>
      <p:sp>
        <p:nvSpPr>
          <p:cNvPr id="28" name="AutoShape 310"/>
          <p:cNvSpPr>
            <a:spLocks noChangeArrowheads="1"/>
          </p:cNvSpPr>
          <p:nvPr/>
        </p:nvSpPr>
        <p:spPr bwMode="auto">
          <a:xfrm>
            <a:off x="7696476" y="3657600"/>
            <a:ext cx="1241149" cy="6858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PPP</a:t>
            </a:r>
          </a:p>
          <a:p>
            <a:pPr algn="ctr"/>
            <a:r>
              <a:rPr lang="en-US" sz="1000" b="1" dirty="0">
                <a:solidFill>
                  <a:srgbClr val="435153"/>
                </a:solidFill>
              </a:rPr>
              <a:t>(RFC 5072)</a:t>
            </a:r>
          </a:p>
        </p:txBody>
      </p:sp>
      <p:sp>
        <p:nvSpPr>
          <p:cNvPr id="29" name="AutoShape 310"/>
          <p:cNvSpPr>
            <a:spLocks noChangeArrowheads="1"/>
          </p:cNvSpPr>
          <p:nvPr/>
        </p:nvSpPr>
        <p:spPr bwMode="auto">
          <a:xfrm>
            <a:off x="6019800" y="3962400"/>
            <a:ext cx="1676400" cy="3810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 or Ethernet</a:t>
            </a:r>
          </a:p>
          <a:p>
            <a:pPr algn="ctr">
              <a:defRPr/>
            </a:pPr>
            <a:r>
              <a:rPr lang="en-US" sz="1000" b="1" dirty="0">
                <a:solidFill>
                  <a:srgbClr val="435153"/>
                </a:solidFill>
              </a:rPr>
              <a:t>Convergence </a:t>
            </a:r>
            <a:r>
              <a:rPr lang="en-US" sz="1000" b="1" dirty="0" err="1">
                <a:solidFill>
                  <a:srgbClr val="435153"/>
                </a:solidFill>
              </a:rPr>
              <a:t>SubL</a:t>
            </a:r>
            <a:r>
              <a:rPr lang="en-US" sz="1000" b="1" dirty="0">
                <a:solidFill>
                  <a:srgbClr val="435153"/>
                </a:solidFill>
              </a:rPr>
              <a:t>.</a:t>
            </a:r>
          </a:p>
        </p:txBody>
      </p:sp>
      <p:sp>
        <p:nvSpPr>
          <p:cNvPr id="30" name="AutoShape 310"/>
          <p:cNvSpPr>
            <a:spLocks noChangeArrowheads="1"/>
          </p:cNvSpPr>
          <p:nvPr/>
        </p:nvSpPr>
        <p:spPr bwMode="auto">
          <a:xfrm>
            <a:off x="136525" y="2995613"/>
            <a:ext cx="901700" cy="6477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a:solidFill>
                  <a:srgbClr val="435153"/>
                </a:solidFill>
              </a:rPr>
              <a:t>Network</a:t>
            </a:r>
          </a:p>
          <a:p>
            <a:pPr algn="ctr"/>
            <a:r>
              <a:rPr lang="en-US" sz="1000" b="1">
                <a:solidFill>
                  <a:srgbClr val="435153"/>
                </a:solidFill>
              </a:rPr>
              <a:t>Layer</a:t>
            </a:r>
          </a:p>
        </p:txBody>
      </p:sp>
      <p:sp>
        <p:nvSpPr>
          <p:cNvPr id="31" name="AutoShape 310"/>
          <p:cNvSpPr>
            <a:spLocks noChangeArrowheads="1"/>
          </p:cNvSpPr>
          <p:nvPr/>
        </p:nvSpPr>
        <p:spPr bwMode="auto">
          <a:xfrm>
            <a:off x="152399" y="2532063"/>
            <a:ext cx="873125" cy="46355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Transport</a:t>
            </a:r>
          </a:p>
          <a:p>
            <a:pPr algn="ctr"/>
            <a:r>
              <a:rPr lang="en-US" sz="1000" b="1">
                <a:solidFill>
                  <a:srgbClr val="435153"/>
                </a:solidFill>
              </a:rPr>
              <a:t>Layer</a:t>
            </a:r>
          </a:p>
        </p:txBody>
      </p:sp>
      <p:sp>
        <p:nvSpPr>
          <p:cNvPr id="32" name="AutoShape 310"/>
          <p:cNvSpPr>
            <a:spLocks noChangeArrowheads="1"/>
          </p:cNvSpPr>
          <p:nvPr/>
        </p:nvSpPr>
        <p:spPr bwMode="auto">
          <a:xfrm>
            <a:off x="152399" y="1700213"/>
            <a:ext cx="914401" cy="509587"/>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dirty="0">
                <a:solidFill>
                  <a:srgbClr val="435153"/>
                </a:solidFill>
              </a:rPr>
              <a:t>Application</a:t>
            </a:r>
          </a:p>
          <a:p>
            <a:pPr algn="ctr"/>
            <a:r>
              <a:rPr lang="en-US" sz="1000" b="1" dirty="0">
                <a:solidFill>
                  <a:srgbClr val="435153"/>
                </a:solidFill>
              </a:rPr>
              <a:t>Layer</a:t>
            </a:r>
          </a:p>
        </p:txBody>
      </p:sp>
      <p:sp>
        <p:nvSpPr>
          <p:cNvPr id="33" name="TextBox 5"/>
          <p:cNvSpPr txBox="1">
            <a:spLocks noChangeArrowheads="1"/>
          </p:cNvSpPr>
          <p:nvPr/>
        </p:nvSpPr>
        <p:spPr bwMode="auto">
          <a:xfrm>
            <a:off x="5854700" y="3027363"/>
            <a:ext cx="2909888"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800"/>
              <a:t> </a:t>
            </a:r>
            <a:r>
              <a:rPr lang="en-US" sz="1400">
                <a:solidFill>
                  <a:srgbClr val="435153"/>
                </a:solidFill>
              </a:rPr>
              <a:t>Addressing, Routing, Multicast, QoS, Security </a:t>
            </a:r>
          </a:p>
        </p:txBody>
      </p:sp>
      <p:sp>
        <p:nvSpPr>
          <p:cNvPr id="35" name="AutoShape 310"/>
          <p:cNvSpPr>
            <a:spLocks noChangeArrowheads="1"/>
          </p:cNvSpPr>
          <p:nvPr/>
        </p:nvSpPr>
        <p:spPr bwMode="auto">
          <a:xfrm>
            <a:off x="6635750" y="1700213"/>
            <a:ext cx="2278063" cy="831850"/>
          </a:xfrm>
          <a:prstGeom prst="roundRect">
            <a:avLst>
              <a:gd name="adj" fmla="val 16667"/>
            </a:avLst>
          </a:prstGeom>
          <a:solidFill>
            <a:srgbClr val="1F8BAE">
              <a:alpha val="30196"/>
            </a:srgbClr>
          </a:solidFill>
          <a:ln w="12700" cmpd="sng" algn="ctr">
            <a:solidFill>
              <a:schemeClr val="accent1"/>
            </a:solidFill>
            <a:round/>
            <a:headEnd/>
            <a:tailEnd/>
          </a:ln>
        </p:spPr>
        <p:txBody>
          <a:bodyPr wrap="none" anchor="ctr"/>
          <a:lstStyle/>
          <a:p>
            <a:pPr algn="ctr" fontAlgn="auto">
              <a:spcBef>
                <a:spcPts val="0"/>
              </a:spcBef>
              <a:spcAft>
                <a:spcPts val="0"/>
              </a:spcAft>
              <a:defRPr/>
            </a:pPr>
            <a:r>
              <a:rPr lang="en-US" sz="1050" b="1" dirty="0">
                <a:solidFill>
                  <a:srgbClr val="435153"/>
                </a:solidFill>
                <a:latin typeface="+mn-lt"/>
                <a:ea typeface="+mn-ea"/>
                <a:cs typeface="+mn-cs"/>
              </a:rPr>
              <a:t>DNS, NTP, </a:t>
            </a:r>
            <a:r>
              <a:rPr lang="en-US" sz="1050" b="1" dirty="0" err="1">
                <a:solidFill>
                  <a:srgbClr val="435153"/>
                </a:solidFill>
                <a:latin typeface="+mn-lt"/>
                <a:ea typeface="+mn-ea"/>
                <a:cs typeface="+mn-cs"/>
              </a:rPr>
              <a:t>IPfix</a:t>
            </a:r>
            <a:r>
              <a:rPr lang="en-US" sz="1050" b="1" dirty="0">
                <a:solidFill>
                  <a:srgbClr val="435153"/>
                </a:solidFill>
                <a:latin typeface="+mn-lt"/>
                <a:ea typeface="+mn-ea"/>
                <a:cs typeface="+mn-cs"/>
              </a:rPr>
              <a:t>/</a:t>
            </a:r>
            <a:r>
              <a:rPr lang="en-US" sz="1050" b="1" dirty="0" err="1">
                <a:solidFill>
                  <a:srgbClr val="435153"/>
                </a:solidFill>
                <a:latin typeface="+mn-lt"/>
                <a:ea typeface="+mn-ea"/>
                <a:cs typeface="+mn-cs"/>
              </a:rPr>
              <a:t>Netflow</a:t>
            </a:r>
            <a:r>
              <a:rPr lang="en-US" sz="1050" b="1" dirty="0">
                <a:solidFill>
                  <a:srgbClr val="435153"/>
                </a:solidFill>
                <a:latin typeface="+mn-lt"/>
                <a:ea typeface="+mn-ea"/>
                <a:cs typeface="+mn-cs"/>
              </a:rPr>
              <a:t>, SSH</a:t>
            </a:r>
          </a:p>
          <a:p>
            <a:pPr algn="ctr" fontAlgn="auto">
              <a:spcBef>
                <a:spcPts val="0"/>
              </a:spcBef>
              <a:spcAft>
                <a:spcPts val="0"/>
              </a:spcAft>
              <a:defRPr/>
            </a:pPr>
            <a:r>
              <a:rPr lang="en-US" sz="1050" b="1" dirty="0">
                <a:solidFill>
                  <a:srgbClr val="435153"/>
                </a:solidFill>
                <a:latin typeface="+mn-lt"/>
                <a:ea typeface="+mn-ea"/>
                <a:cs typeface="+mn-cs"/>
              </a:rPr>
              <a:t>RADIUS, AAA, LDAP, SNMP,… </a:t>
            </a:r>
          </a:p>
          <a:p>
            <a:pPr algn="ctr" fontAlgn="auto">
              <a:spcBef>
                <a:spcPts val="0"/>
              </a:spcBef>
              <a:spcAft>
                <a:spcPts val="0"/>
              </a:spcAft>
              <a:defRPr/>
            </a:pPr>
            <a:r>
              <a:rPr lang="en-US" sz="1050" b="1" dirty="0">
                <a:solidFill>
                  <a:srgbClr val="435153"/>
                </a:solidFill>
                <a:latin typeface="+mn-lt"/>
                <a:ea typeface="+mn-ea"/>
                <a:cs typeface="+mn-cs"/>
              </a:rPr>
              <a:t>(RFC 6272 IP in Smart Grid) </a:t>
            </a:r>
          </a:p>
        </p:txBody>
      </p:sp>
      <p:sp>
        <p:nvSpPr>
          <p:cNvPr id="36" name="AutoShape 310"/>
          <p:cNvSpPr>
            <a:spLocks noChangeArrowheads="1"/>
          </p:cNvSpPr>
          <p:nvPr/>
        </p:nvSpPr>
        <p:spPr bwMode="auto">
          <a:xfrm>
            <a:off x="2908300" y="1676401"/>
            <a:ext cx="1863725"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Metering</a:t>
            </a:r>
          </a:p>
          <a:p>
            <a:pPr algn="ctr">
              <a:defRPr/>
            </a:pPr>
            <a:r>
              <a:rPr lang="en-US" sz="1050" b="1" dirty="0">
                <a:solidFill>
                  <a:srgbClr val="435153"/>
                </a:solidFill>
              </a:rPr>
              <a:t>IEC 61968 CIM, ANSI C12.22, </a:t>
            </a:r>
          </a:p>
          <a:p>
            <a:pPr algn="ctr">
              <a:defRPr/>
            </a:pPr>
            <a:r>
              <a:rPr lang="en-US" sz="1050" b="1" dirty="0">
                <a:solidFill>
                  <a:srgbClr val="435153"/>
                </a:solidFill>
              </a:rPr>
              <a:t>DLMS/COSEM,…</a:t>
            </a:r>
          </a:p>
        </p:txBody>
      </p:sp>
      <p:sp>
        <p:nvSpPr>
          <p:cNvPr id="37" name="AutoShape 310"/>
          <p:cNvSpPr>
            <a:spLocks noChangeArrowheads="1"/>
          </p:cNvSpPr>
          <p:nvPr/>
        </p:nvSpPr>
        <p:spPr bwMode="auto">
          <a:xfrm>
            <a:off x="4772025" y="1700213"/>
            <a:ext cx="1863725" cy="509587"/>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SCADA</a:t>
            </a:r>
          </a:p>
          <a:p>
            <a:pPr algn="ctr">
              <a:defRPr/>
            </a:pPr>
            <a:r>
              <a:rPr lang="en-US" sz="1050" b="1" dirty="0">
                <a:solidFill>
                  <a:srgbClr val="435153"/>
                </a:solidFill>
              </a:rPr>
              <a:t>IEC 61850, 60870</a:t>
            </a:r>
          </a:p>
          <a:p>
            <a:pPr algn="ctr">
              <a:defRPr/>
            </a:pPr>
            <a:r>
              <a:rPr lang="en-US" sz="1050" b="1" dirty="0">
                <a:solidFill>
                  <a:srgbClr val="435153"/>
                </a:solidFill>
              </a:rPr>
              <a:t>DNP3/IP, Modbus/TCP,…</a:t>
            </a:r>
          </a:p>
        </p:txBody>
      </p:sp>
      <p:pic>
        <p:nvPicPr>
          <p:cNvPr id="38" name="Picture 25" descr="iee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927100"/>
            <a:ext cx="768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24" descr="ietflogo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838" y="928688"/>
            <a:ext cx="806450" cy="39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23" descr="w3c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947738"/>
            <a:ext cx="1046162"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5225" y="914400"/>
            <a:ext cx="422275"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49" descr="ips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3688" y="947738"/>
            <a:ext cx="819150"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4438" y="923925"/>
            <a:ext cx="781050" cy="40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AutoShape 310"/>
          <p:cNvSpPr>
            <a:spLocks noChangeArrowheads="1"/>
          </p:cNvSpPr>
          <p:nvPr/>
        </p:nvSpPr>
        <p:spPr bwMode="auto">
          <a:xfrm>
            <a:off x="695325" y="4341813"/>
            <a:ext cx="325438" cy="936625"/>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a:solidFill>
                  <a:srgbClr val="435153"/>
                </a:solidFill>
              </a:rPr>
              <a:t>M</a:t>
            </a:r>
          </a:p>
          <a:p>
            <a:pPr algn="ctr"/>
            <a:r>
              <a:rPr lang="en-US" sz="1000" b="1">
                <a:solidFill>
                  <a:srgbClr val="435153"/>
                </a:solidFill>
              </a:rPr>
              <a:t>A</a:t>
            </a:r>
          </a:p>
          <a:p>
            <a:pPr algn="ctr"/>
            <a:r>
              <a:rPr lang="en-US" sz="1000" b="1">
                <a:solidFill>
                  <a:srgbClr val="435153"/>
                </a:solidFill>
              </a:rPr>
              <a:t>C</a:t>
            </a:r>
          </a:p>
        </p:txBody>
      </p:sp>
      <p:pic>
        <p:nvPicPr>
          <p:cNvPr id="4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5163" y="947738"/>
            <a:ext cx="1316037"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10" descr="Netricity-from-HomePlu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13438" y="984250"/>
            <a:ext cx="92392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AutoShape 310"/>
          <p:cNvSpPr>
            <a:spLocks noChangeArrowheads="1"/>
          </p:cNvSpPr>
          <p:nvPr/>
        </p:nvSpPr>
        <p:spPr bwMode="auto">
          <a:xfrm>
            <a:off x="6862763" y="5280025"/>
            <a:ext cx="841944" cy="58737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802.22</a:t>
            </a:r>
          </a:p>
          <a:p>
            <a:pPr algn="ctr">
              <a:defRPr/>
            </a:pPr>
            <a:r>
              <a:rPr lang="en-US" sz="1000" b="1" dirty="0">
                <a:solidFill>
                  <a:srgbClr val="435153"/>
                </a:solidFill>
              </a:rPr>
              <a:t>TV White </a:t>
            </a:r>
            <a:br>
              <a:rPr lang="en-US" sz="1000" b="1" dirty="0">
                <a:solidFill>
                  <a:srgbClr val="435153"/>
                </a:solidFill>
              </a:rPr>
            </a:br>
            <a:r>
              <a:rPr lang="en-US" sz="1000" b="1" dirty="0">
                <a:solidFill>
                  <a:srgbClr val="435153"/>
                </a:solidFill>
              </a:rPr>
              <a:t>Space</a:t>
            </a:r>
          </a:p>
        </p:txBody>
      </p:sp>
      <p:sp>
        <p:nvSpPr>
          <p:cNvPr id="50" name="AutoShape 310"/>
          <p:cNvSpPr>
            <a:spLocks noChangeArrowheads="1"/>
          </p:cNvSpPr>
          <p:nvPr/>
        </p:nvSpPr>
        <p:spPr bwMode="auto">
          <a:xfrm>
            <a:off x="6858000" y="4343400"/>
            <a:ext cx="8429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802.22</a:t>
            </a:r>
          </a:p>
          <a:p>
            <a:pPr algn="ctr">
              <a:defRPr/>
            </a:pPr>
            <a:r>
              <a:rPr lang="en-US" sz="1000" b="1" dirty="0">
                <a:solidFill>
                  <a:srgbClr val="435153"/>
                </a:solidFill>
              </a:rPr>
              <a:t>WRAN</a:t>
            </a:r>
          </a:p>
        </p:txBody>
      </p:sp>
      <p:sp>
        <p:nvSpPr>
          <p:cNvPr id="51" name="AutoShape 310"/>
          <p:cNvSpPr>
            <a:spLocks noChangeArrowheads="1"/>
          </p:cNvSpPr>
          <p:nvPr/>
        </p:nvSpPr>
        <p:spPr bwMode="auto">
          <a:xfrm>
            <a:off x="1066800" y="41910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802.15.9 KMP</a:t>
            </a:r>
          </a:p>
        </p:txBody>
      </p:sp>
      <p:sp>
        <p:nvSpPr>
          <p:cNvPr id="52" name="AutoShape 310"/>
          <p:cNvSpPr>
            <a:spLocks noChangeArrowheads="1"/>
          </p:cNvSpPr>
          <p:nvPr/>
        </p:nvSpPr>
        <p:spPr bwMode="auto">
          <a:xfrm>
            <a:off x="1066801" y="1676400"/>
            <a:ext cx="1828800"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Other Applications</a:t>
            </a:r>
          </a:p>
        </p:txBody>
      </p:sp>
      <p:sp>
        <p:nvSpPr>
          <p:cNvPr id="53" name="AutoShape 310"/>
          <p:cNvSpPr>
            <a:spLocks noChangeArrowheads="1"/>
          </p:cNvSpPr>
          <p:nvPr/>
        </p:nvSpPr>
        <p:spPr bwMode="auto">
          <a:xfrm>
            <a:off x="152400" y="2209800"/>
            <a:ext cx="901700" cy="3048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dirty="0">
                <a:solidFill>
                  <a:srgbClr val="435153"/>
                </a:solidFill>
              </a:rPr>
              <a:t>Session</a:t>
            </a:r>
          </a:p>
          <a:p>
            <a:pPr algn="ctr"/>
            <a:r>
              <a:rPr lang="en-US" sz="1000" b="1" dirty="0">
                <a:solidFill>
                  <a:srgbClr val="435153"/>
                </a:solidFill>
              </a:rPr>
              <a:t>Layer</a:t>
            </a:r>
          </a:p>
        </p:txBody>
      </p:sp>
      <p:sp>
        <p:nvSpPr>
          <p:cNvPr id="44" name="AutoShape 310"/>
          <p:cNvSpPr>
            <a:spLocks noChangeArrowheads="1"/>
          </p:cNvSpPr>
          <p:nvPr/>
        </p:nvSpPr>
        <p:spPr bwMode="auto">
          <a:xfrm>
            <a:off x="381000" y="3733801"/>
            <a:ext cx="609600" cy="533400"/>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dirty="0">
                <a:solidFill>
                  <a:srgbClr val="435153"/>
                </a:solidFill>
              </a:rPr>
              <a:t>LLC`</a:t>
            </a:r>
          </a:p>
        </p:txBody>
      </p:sp>
      <p:sp>
        <p:nvSpPr>
          <p:cNvPr id="2" name="Left Brace 1"/>
          <p:cNvSpPr/>
          <p:nvPr/>
        </p:nvSpPr>
        <p:spPr bwMode="auto">
          <a:xfrm>
            <a:off x="914400" y="3733800"/>
            <a:ext cx="152400" cy="609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4" name="AutoShape 310"/>
          <p:cNvSpPr>
            <a:spLocks noChangeArrowheads="1"/>
          </p:cNvSpPr>
          <p:nvPr/>
        </p:nvSpPr>
        <p:spPr bwMode="auto">
          <a:xfrm>
            <a:off x="1042987" y="2514600"/>
            <a:ext cx="7872413" cy="255233"/>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200" b="1" dirty="0">
                <a:solidFill>
                  <a:srgbClr val="435153"/>
                </a:solidFill>
              </a:rPr>
              <a:t>DTLS/TLS</a:t>
            </a:r>
          </a:p>
        </p:txBody>
      </p:sp>
      <p:pic>
        <p:nvPicPr>
          <p:cNvPr id="4" name="Picture 3"/>
          <p:cNvPicPr>
            <a:picLocks noChangeAspect="1"/>
          </p:cNvPicPr>
          <p:nvPr/>
        </p:nvPicPr>
        <p:blipFill>
          <a:blip r:embed="rId11"/>
          <a:stretch>
            <a:fillRect/>
          </a:stretch>
        </p:blipFill>
        <p:spPr>
          <a:xfrm>
            <a:off x="8153400" y="890124"/>
            <a:ext cx="533400" cy="496866"/>
          </a:xfrm>
          <a:prstGeom prst="rect">
            <a:avLst/>
          </a:prstGeom>
        </p:spPr>
      </p:pic>
    </p:spTree>
    <p:extLst>
      <p:ext uri="{BB962C8B-B14F-4D97-AF65-F5344CB8AC3E}">
        <p14:creationId xmlns:p14="http://schemas.microsoft.com/office/powerpoint/2010/main" val="343692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AMI Applications</a:t>
            </a:r>
          </a:p>
        </p:txBody>
      </p:sp>
      <p:sp>
        <p:nvSpPr>
          <p:cNvPr id="3" name="Content Placeholder 2"/>
          <p:cNvSpPr>
            <a:spLocks noGrp="1"/>
          </p:cNvSpPr>
          <p:nvPr>
            <p:ph idx="1"/>
          </p:nvPr>
        </p:nvSpPr>
        <p:spPr>
          <a:xfrm>
            <a:off x="609600" y="1143000"/>
            <a:ext cx="8077200" cy="4876800"/>
          </a:xfrm>
        </p:spPr>
        <p:txBody>
          <a:bodyPr/>
          <a:lstStyle/>
          <a:p>
            <a:r>
              <a:rPr lang="en-US" sz="1600" dirty="0"/>
              <a:t>Meter Reading</a:t>
            </a:r>
          </a:p>
          <a:p>
            <a:r>
              <a:rPr lang="en-US" sz="1600" dirty="0"/>
              <a:t>Theft Detection</a:t>
            </a:r>
          </a:p>
          <a:p>
            <a:r>
              <a:rPr lang="en-US" sz="1600" dirty="0"/>
              <a:t>Prepay Metering</a:t>
            </a:r>
          </a:p>
          <a:p>
            <a:r>
              <a:rPr lang="en-US" sz="1600" dirty="0"/>
              <a:t>Integration of Renewables</a:t>
            </a:r>
          </a:p>
          <a:p>
            <a:r>
              <a:rPr lang="en-US" sz="1600" dirty="0"/>
              <a:t>Electric</a:t>
            </a:r>
          </a:p>
          <a:p>
            <a:r>
              <a:rPr lang="en-US" sz="1600" dirty="0"/>
              <a:t>	Demand Response</a:t>
            </a:r>
          </a:p>
          <a:p>
            <a:r>
              <a:rPr lang="en-US" sz="1600" dirty="0"/>
              <a:t>	Time Of Use</a:t>
            </a:r>
          </a:p>
          <a:p>
            <a:pPr lvl="1"/>
            <a:r>
              <a:rPr lang="en-US" sz="1600" dirty="0"/>
              <a:t>Service Disconnect/Reconnect</a:t>
            </a:r>
          </a:p>
          <a:p>
            <a:pPr lvl="1"/>
            <a:r>
              <a:rPr lang="en-US" sz="1600" dirty="0"/>
              <a:t>Outage and Restoration Management</a:t>
            </a:r>
          </a:p>
          <a:p>
            <a:pPr lvl="1"/>
            <a:r>
              <a:rPr lang="en-US" sz="1600" dirty="0"/>
              <a:t>Voltage and </a:t>
            </a:r>
            <a:r>
              <a:rPr lang="en-US" sz="1600" dirty="0" err="1"/>
              <a:t>VAr</a:t>
            </a:r>
            <a:r>
              <a:rPr lang="en-US" sz="1600" dirty="0"/>
              <a:t> Optimization (power factor monitoring)</a:t>
            </a:r>
          </a:p>
          <a:p>
            <a:r>
              <a:rPr lang="en-US" sz="1600" dirty="0"/>
              <a:t>Gas / Water</a:t>
            </a:r>
          </a:p>
          <a:p>
            <a:pPr lvl="1"/>
            <a:r>
              <a:rPr lang="en-US" sz="1600" dirty="0"/>
              <a:t>Leak Detection</a:t>
            </a:r>
          </a:p>
          <a:p>
            <a:pPr lvl="1"/>
            <a:r>
              <a:rPr lang="en-US" sz="1600" dirty="0"/>
              <a:t>Seismic Event</a:t>
            </a:r>
          </a:p>
          <a:p>
            <a:pPr lvl="1"/>
            <a:r>
              <a:rPr lang="en-US" sz="1600" dirty="0" err="1"/>
              <a:t>Cathodic</a:t>
            </a:r>
            <a:r>
              <a:rPr lang="en-US" sz="1600" dirty="0"/>
              <a:t> Protection</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8</a:t>
            </a:fld>
            <a:endParaRPr lang="en-US" altLang="en-US" sz="1400">
              <a:latin typeface="Myriad Pro"/>
            </a:endParaRPr>
          </a:p>
        </p:txBody>
      </p:sp>
    </p:spTree>
    <p:extLst>
      <p:ext uri="{BB962C8B-B14F-4D97-AF65-F5344CB8AC3E}">
        <p14:creationId xmlns:p14="http://schemas.microsoft.com/office/powerpoint/2010/main" val="398284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Office Buildi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1905000"/>
            <a:ext cx="1065212" cy="1544637"/>
          </a:xfrm>
          <a:prstGeom prst="rect">
            <a:avLst/>
          </a:prstGeom>
          <a:noFill/>
          <a:ln w="9525">
            <a:noFill/>
            <a:miter lim="800000"/>
            <a:headEnd/>
            <a:tailEnd/>
          </a:ln>
        </p:spPr>
      </p:pic>
      <p:sp>
        <p:nvSpPr>
          <p:cNvPr id="14" name="Rectangle 13"/>
          <p:cNvSpPr/>
          <p:nvPr/>
        </p:nvSpPr>
        <p:spPr bwMode="auto">
          <a:xfrm>
            <a:off x="914400" y="1905000"/>
            <a:ext cx="1155623" cy="1573553"/>
          </a:xfrm>
          <a:prstGeom prst="rect">
            <a:avLst/>
          </a:prstGeom>
          <a:solidFill>
            <a:schemeClr val="bg1">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8914" name="Title 1"/>
          <p:cNvSpPr>
            <a:spLocks noGrp="1"/>
          </p:cNvSpPr>
          <p:nvPr>
            <p:ph type="title"/>
          </p:nvPr>
        </p:nvSpPr>
        <p:spPr/>
        <p:txBody>
          <a:bodyPr/>
          <a:lstStyle/>
          <a:p>
            <a:r>
              <a:rPr lang="en-US" altLang="en-US"/>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9</a:t>
            </a:fld>
            <a:endParaRPr lang="en-US" altLang="en-US" sz="1400">
              <a:solidFill>
                <a:srgbClr val="000000"/>
              </a:solidFill>
              <a:latin typeface="Myriad Pro"/>
            </a:endParaRPr>
          </a:p>
        </p:txBody>
      </p:sp>
      <p:pic>
        <p:nvPicPr>
          <p:cNvPr id="38917"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1066800" y="129540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2000" dirty="0">
                <a:solidFill>
                  <a:srgbClr val="000000"/>
                </a:solidFill>
                <a:latin typeface="Calibri" panose="020F0502020204030204" pitchFamily="34" charset="0"/>
                <a:cs typeface="Times New Roman" panose="02020603050405020304" pitchFamily="18" charset="0"/>
              </a:rPr>
              <a:t>High level example of an Advanced Metering Infrastructure  system</a:t>
            </a:r>
            <a:endParaRPr lang="en-US" altLang="en-US" sz="2000" dirty="0">
              <a:solidFill>
                <a:srgbClr val="000000"/>
              </a:solidFill>
            </a:endParaRPr>
          </a:p>
        </p:txBody>
      </p:sp>
      <p:sp>
        <p:nvSpPr>
          <p:cNvPr id="2" name="Rectangle 1"/>
          <p:cNvSpPr/>
          <p:nvPr/>
        </p:nvSpPr>
        <p:spPr bwMode="auto">
          <a:xfrm>
            <a:off x="5181600" y="2133600"/>
            <a:ext cx="914400" cy="838200"/>
          </a:xfrm>
          <a:prstGeom prst="rect">
            <a:avLst/>
          </a:prstGeom>
          <a:noFill/>
          <a:ln w="9525" cap="flat" cmpd="sng" algn="ctr">
            <a:solidFill>
              <a:schemeClr val="accent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3" name="Oval Callout 2"/>
          <p:cNvSpPr/>
          <p:nvPr/>
        </p:nvSpPr>
        <p:spPr bwMode="auto">
          <a:xfrm>
            <a:off x="4876800" y="3581400"/>
            <a:ext cx="1905000" cy="12192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Verdana" pitchFamily="34" charset="0"/>
                <a:ea typeface="ＭＳ Ｐゴシック" pitchFamily="34" charset="-128"/>
              </a:rPr>
              <a:t>Optional – within customer premises</a:t>
            </a:r>
          </a:p>
        </p:txBody>
      </p:sp>
      <p:sp>
        <p:nvSpPr>
          <p:cNvPr id="10" name="Oval Callout 9"/>
          <p:cNvSpPr/>
          <p:nvPr/>
        </p:nvSpPr>
        <p:spPr bwMode="auto">
          <a:xfrm>
            <a:off x="3200400" y="3276600"/>
            <a:ext cx="990601" cy="6858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a:latin typeface="Verdana" pitchFamily="34" charset="0"/>
                <a:ea typeface="ＭＳ Ｐゴシック" pitchFamily="34" charset="-128"/>
              </a:rPr>
              <a:t>May be called FAN or NAN</a:t>
            </a:r>
            <a:endParaRPr kumimoji="0" lang="en-US" sz="1000" b="0" i="0" u="none" strike="noStrike" cap="none" normalizeH="0" baseline="0" dirty="0">
              <a:ln>
                <a:noFill/>
              </a:ln>
              <a:effectLst/>
              <a:latin typeface="Verdana" pitchFamily="34" charset="0"/>
              <a:ea typeface="ＭＳ Ｐゴシック" pitchFamily="34" charset="-128"/>
            </a:endParaRPr>
          </a:p>
        </p:txBody>
      </p:sp>
      <p:sp>
        <p:nvSpPr>
          <p:cNvPr id="11" name="Oval Callout 10"/>
          <p:cNvSpPr/>
          <p:nvPr/>
        </p:nvSpPr>
        <p:spPr bwMode="auto">
          <a:xfrm>
            <a:off x="2133600" y="3429000"/>
            <a:ext cx="990601" cy="685800"/>
          </a:xfrm>
          <a:prstGeom prst="wedgeEllipseCallout">
            <a:avLst>
              <a:gd name="adj1" fmla="val 33119"/>
              <a:gd name="adj2" fmla="val -163268"/>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a:latin typeface="Verdana" pitchFamily="34" charset="0"/>
                <a:ea typeface="ＭＳ Ｐゴシック" pitchFamily="34" charset="-128"/>
              </a:rPr>
              <a:t>Data Aggregation Point</a:t>
            </a:r>
            <a:endParaRPr kumimoji="0" lang="en-US" sz="1000" b="0" i="0" u="none" strike="noStrike" cap="none" normalizeH="0" baseline="0" dirty="0">
              <a:ln>
                <a:noFill/>
              </a:ln>
              <a:effectLst/>
              <a:latin typeface="Verdana" pitchFamily="34" charset="0"/>
              <a:ea typeface="ＭＳ Ｐゴシック" pitchFamily="34" charset="-128"/>
            </a:endParaRPr>
          </a:p>
        </p:txBody>
      </p:sp>
      <p:sp>
        <p:nvSpPr>
          <p:cNvPr id="4" name="Cloud 3"/>
          <p:cNvSpPr/>
          <p:nvPr/>
        </p:nvSpPr>
        <p:spPr bwMode="auto">
          <a:xfrm>
            <a:off x="6629400" y="2133600"/>
            <a:ext cx="1066800" cy="914400"/>
          </a:xfrm>
          <a:prstGeom prst="cloud">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effectLst/>
                <a:latin typeface="Verdana" pitchFamily="34" charset="0"/>
                <a:ea typeface="ＭＳ Ｐゴシック" pitchFamily="34" charset="-128"/>
              </a:rPr>
              <a:t>Internet</a:t>
            </a:r>
          </a:p>
        </p:txBody>
      </p:sp>
      <p:sp>
        <p:nvSpPr>
          <p:cNvPr id="5" name="Arc 4"/>
          <p:cNvSpPr/>
          <p:nvPr/>
        </p:nvSpPr>
        <p:spPr bwMode="auto">
          <a:xfrm>
            <a:off x="1752600" y="1828800"/>
            <a:ext cx="5257800" cy="762000"/>
          </a:xfrm>
          <a:prstGeom prst="arc">
            <a:avLst>
              <a:gd name="adj1" fmla="val 10859818"/>
              <a:gd name="adj2" fmla="val 21512259"/>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1995625456"/>
      </p:ext>
    </p:extLst>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4186</TotalTime>
  <Words>1719</Words>
  <Application>Microsoft Office PowerPoint</Application>
  <PresentationFormat>On-screen Show (4:3)</PresentationFormat>
  <Paragraphs>387</Paragraphs>
  <Slides>26</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 Unicode MS</vt:lpstr>
      <vt:lpstr>MS Gothic</vt:lpstr>
      <vt:lpstr>ＭＳ Ｐゴシック</vt:lpstr>
      <vt:lpstr>ＭＳ Ｐゴシック</vt:lpstr>
      <vt:lpstr>Arial</vt:lpstr>
      <vt:lpstr>Calibri</vt:lpstr>
      <vt:lpstr>CiscoSans ExtraLight</vt:lpstr>
      <vt:lpstr>Geneva</vt:lpstr>
      <vt:lpstr>Myriad Pro</vt:lpstr>
      <vt:lpstr>Times New Roman</vt:lpstr>
      <vt:lpstr>Verdana</vt:lpstr>
      <vt:lpstr>802-11-Submission</vt:lpstr>
      <vt:lpstr>1_IEEE-SA Powerpoint Template</vt:lpstr>
      <vt:lpstr>802.24.1 Smart Grid TAG  Consolidated White Paper Presentation</vt:lpstr>
      <vt:lpstr>IEEE-SA Smart Grid</vt:lpstr>
      <vt:lpstr>Smart Grid</vt:lpstr>
      <vt:lpstr>IEEE 802 and Smart Grid</vt:lpstr>
      <vt:lpstr>IEEE 802 Standards Applicable to Grid Communications</vt:lpstr>
      <vt:lpstr>The Integrated Grid</vt:lpstr>
      <vt:lpstr>Summary of utility communications protocols</vt:lpstr>
      <vt:lpstr>Overview of AMI Applications</vt:lpstr>
      <vt:lpstr>SG Network Architecture</vt:lpstr>
      <vt:lpstr>Overview of DA Applications</vt:lpstr>
      <vt:lpstr>802.1X Security</vt:lpstr>
      <vt:lpstr>802.1X Authentication</vt:lpstr>
      <vt:lpstr>802.11 Security</vt:lpstr>
      <vt:lpstr>802.15 Security</vt:lpstr>
      <vt:lpstr>802.16 Security</vt:lpstr>
      <vt:lpstr>Security for 802.21d  Multicast Group Management</vt:lpstr>
      <vt:lpstr>802.22 Security</vt:lpstr>
      <vt:lpstr>IEEE 802 Standards for Grid Communications Networks</vt:lpstr>
      <vt:lpstr>Complementary Communications Technologies</vt:lpstr>
      <vt:lpstr>Why is mesh networking used</vt:lpstr>
      <vt:lpstr>Example of Mesh Network</vt:lpstr>
      <vt:lpstr>Lifecycle Considerations</vt:lpstr>
      <vt:lpstr>Backup Section</vt:lpstr>
      <vt:lpstr>802.11 – Spectrum / Rate view</vt:lpstr>
      <vt:lpstr>802.15.4 PHY Overview (data rate vs frequency)</vt:lpstr>
      <vt:lpstr>SG Network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119</cp:revision>
  <cp:lastPrinted>1601-01-01T00:00:00Z</cp:lastPrinted>
  <dcterms:created xsi:type="dcterms:W3CDTF">2013-05-08T17:52:04Z</dcterms:created>
  <dcterms:modified xsi:type="dcterms:W3CDTF">2017-05-09T05:00:55Z</dcterms:modified>
</cp:coreProperties>
</file>