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8" r:id="rId2"/>
    <p:sldId id="304" r:id="rId3"/>
    <p:sldId id="308" r:id="rId4"/>
    <p:sldId id="292" r:id="rId5"/>
    <p:sldId id="310" r:id="rId6"/>
    <p:sldId id="309" r:id="rId7"/>
    <p:sldId id="312" r:id="rId8"/>
    <p:sldId id="31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17" autoAdjust="0"/>
    <p:restoredTop sz="94660"/>
  </p:normalViewPr>
  <p:slideViewPr>
    <p:cSldViewPr>
      <p:cViewPr varScale="1">
        <p:scale>
          <a:sx n="108" d="100"/>
          <a:sy n="108" d="100"/>
        </p:scale>
        <p:origin x="45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Tim Godfrey, EPRI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802.24-15-0041r0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smtClean="0"/>
              <a:t>Nov</a:t>
            </a:r>
            <a:r>
              <a:rPr lang="en-US" altLang="en-US" sz="1400" b="1" baseline="0" dirty="0" smtClean="0"/>
              <a:t>ember </a:t>
            </a:r>
            <a:r>
              <a:rPr lang="en-US" altLang="en-US" sz="1400" b="1" dirty="0" smtClean="0"/>
              <a:t>2015</a:t>
            </a:r>
            <a:endParaRPr lang="en-US" alt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15/ec-15-0099-00-00EC-802-student-paper-competition-flyer-final.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smtClean="0"/>
              <a:t>802.24 Vertical Applications TAG</a:t>
            </a:r>
            <a:br>
              <a:rPr lang="en-US" altLang="en-US" sz="3600" dirty="0" smtClean="0"/>
            </a:br>
            <a:r>
              <a:rPr lang="en-US" altLang="en-US" sz="3600" dirty="0" smtClean="0"/>
              <a:t/>
            </a:r>
            <a:br>
              <a:rPr lang="en-US" altLang="en-US" sz="3600" dirty="0" smtClean="0"/>
            </a:br>
            <a:r>
              <a:rPr lang="en-US" altLang="en-US" sz="3600" dirty="0" smtClean="0"/>
              <a:t>EC Motions</a:t>
            </a:r>
            <a:endParaRPr lang="en-US" altLang="en-US" sz="3600" dirty="0"/>
          </a:p>
        </p:txBody>
      </p:sp>
      <p:sp>
        <p:nvSpPr>
          <p:cNvPr id="2" name="Subtitle 1"/>
          <p:cNvSpPr>
            <a:spLocks noGrp="1"/>
          </p:cNvSpPr>
          <p:nvPr>
            <p:ph type="subTitle" idx="1"/>
          </p:nvPr>
        </p:nvSpPr>
        <p:spPr/>
        <p:txBody>
          <a:bodyPr/>
          <a:lstStyle/>
          <a:p>
            <a:r>
              <a:rPr lang="en-US" dirty="0" smtClean="0"/>
              <a:t>November 2015 Meeting</a:t>
            </a:r>
          </a:p>
          <a:p>
            <a:endParaRPr lang="en-US" dirty="0"/>
          </a:p>
          <a:p>
            <a:r>
              <a:rPr lang="en-US" dirty="0" smtClean="0"/>
              <a:t>Dallas, Texas, USA</a:t>
            </a:r>
            <a:endParaRPr lang="en-US" dirty="0"/>
          </a:p>
        </p:txBody>
      </p:sp>
      <p:sp>
        <p:nvSpPr>
          <p:cNvPr id="5" name="Footer Placeholder 4"/>
          <p:cNvSpPr>
            <a:spLocks noGrp="1"/>
          </p:cNvSpPr>
          <p:nvPr>
            <p:ph type="ftr" sz="quarter" idx="11"/>
          </p:nvPr>
        </p:nvSpPr>
        <p:spPr/>
        <p:txBody>
          <a:bodyPr/>
          <a:lstStyle/>
          <a:p>
            <a:r>
              <a:rPr lang="en-US" altLang="en-US" dirty="0" smtClean="0"/>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7.101	Liaison </a:t>
            </a:r>
            <a:r>
              <a:rPr lang="en-US" dirty="0" smtClean="0"/>
              <a:t>Response to IIC</a:t>
            </a:r>
            <a:endParaRPr lang="en-US" dirty="0"/>
          </a:p>
        </p:txBody>
      </p:sp>
      <p:sp>
        <p:nvSpPr>
          <p:cNvPr id="7" name="Content Placeholder 6"/>
          <p:cNvSpPr>
            <a:spLocks noGrp="1"/>
          </p:cNvSpPr>
          <p:nvPr>
            <p:ph idx="1"/>
          </p:nvPr>
        </p:nvSpPr>
        <p:spPr/>
        <p:txBody>
          <a:bodyPr>
            <a:normAutofit fontScale="85000" lnSpcReduction="20000"/>
          </a:bodyPr>
          <a:lstStyle/>
          <a:p>
            <a:r>
              <a:rPr lang="en-US" dirty="0" smtClean="0"/>
              <a:t>Formation of Liaison with Industrial Internet Consortium (IIC)</a:t>
            </a:r>
          </a:p>
          <a:p>
            <a:endParaRPr lang="en-US" dirty="0" smtClean="0"/>
          </a:p>
          <a:p>
            <a:r>
              <a:rPr lang="en-US" dirty="0" smtClean="0"/>
              <a:t>Motion to approve the liaison response </a:t>
            </a:r>
            <a:r>
              <a:rPr lang="en-US" dirty="0"/>
              <a:t>in document </a:t>
            </a:r>
            <a:r>
              <a:rPr lang="en-US" dirty="0" smtClean="0"/>
              <a:t>24-15-0038-00-0000-liaison-response-to-iic.docx.</a:t>
            </a:r>
          </a:p>
          <a:p>
            <a:endParaRPr lang="en-US" dirty="0"/>
          </a:p>
          <a:p>
            <a:r>
              <a:rPr lang="en-US" dirty="0" smtClean="0"/>
              <a:t>802.24 vote</a:t>
            </a:r>
            <a:r>
              <a:rPr lang="en-US" dirty="0"/>
              <a:t>: </a:t>
            </a:r>
            <a:endParaRPr lang="en-US" dirty="0" smtClean="0"/>
          </a:p>
          <a:p>
            <a:pPr lvl="1"/>
            <a:r>
              <a:rPr lang="en-US" dirty="0" smtClean="0"/>
              <a:t>Moved Chris </a:t>
            </a:r>
            <a:r>
              <a:rPr lang="en-US" dirty="0" err="1" smtClean="0"/>
              <a:t>DiMinico</a:t>
            </a:r>
            <a:r>
              <a:rPr lang="en-US" dirty="0" smtClean="0"/>
              <a:t>, Second James Gilb</a:t>
            </a:r>
            <a:endParaRPr lang="en-US" dirty="0"/>
          </a:p>
          <a:p>
            <a:pPr lvl="1"/>
            <a:r>
              <a:rPr lang="en-US" dirty="0" smtClean="0"/>
              <a:t>Approved </a:t>
            </a:r>
            <a:r>
              <a:rPr lang="en-US" dirty="0"/>
              <a:t>11 : 0 : </a:t>
            </a:r>
            <a:r>
              <a:rPr lang="en-US" dirty="0" smtClean="0"/>
              <a:t>0</a:t>
            </a:r>
          </a:p>
          <a:p>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smtClean="0"/>
              <a:t>Slide </a:t>
            </a:r>
            <a:fld id="{A42A6F1F-89D0-4C7C-88C0-E46BC40C428C}" type="slidenum">
              <a:rPr lang="en-US" altLang="en-US" smtClean="0"/>
              <a:pPr/>
              <a:t>2</a:t>
            </a:fld>
            <a:endParaRPr lang="en-US" altLang="en-US"/>
          </a:p>
        </p:txBody>
      </p:sp>
    </p:spTree>
    <p:extLst>
      <p:ext uri="{BB962C8B-B14F-4D97-AF65-F5344CB8AC3E}">
        <p14:creationId xmlns:p14="http://schemas.microsoft.com/office/powerpoint/2010/main" val="137021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7.102 	Liaison </a:t>
            </a:r>
            <a:r>
              <a:rPr lang="en-US" dirty="0" smtClean="0"/>
              <a:t>with P2030.5</a:t>
            </a:r>
            <a:endParaRPr lang="en-US" dirty="0"/>
          </a:p>
        </p:txBody>
      </p:sp>
      <p:sp>
        <p:nvSpPr>
          <p:cNvPr id="7" name="Content Placeholder 6"/>
          <p:cNvSpPr>
            <a:spLocks noGrp="1"/>
          </p:cNvSpPr>
          <p:nvPr>
            <p:ph idx="1"/>
          </p:nvPr>
        </p:nvSpPr>
        <p:spPr/>
        <p:txBody>
          <a:bodyPr>
            <a:normAutofit fontScale="77500" lnSpcReduction="20000"/>
          </a:bodyPr>
          <a:lstStyle/>
          <a:p>
            <a:r>
              <a:rPr lang="en-US" dirty="0" smtClean="0"/>
              <a:t>802.24 desires to establish a liaison with IEEE P2030.5 (Smart Energy Profile) working group.</a:t>
            </a:r>
          </a:p>
          <a:p>
            <a:endParaRPr lang="en-US" dirty="0" smtClean="0"/>
          </a:p>
          <a:p>
            <a:r>
              <a:rPr lang="en-US" dirty="0" smtClean="0"/>
              <a:t>Motion </a:t>
            </a:r>
          </a:p>
          <a:p>
            <a:pPr lvl="1"/>
            <a:r>
              <a:rPr lang="en-US" dirty="0" smtClean="0"/>
              <a:t>802.24 requests the establishment of a liaison with IEEE P2030.5 for the purpose of sharing information and recommendations regarding the revision of the P2030.5 standard and other matters as appropriate.</a:t>
            </a:r>
          </a:p>
          <a:p>
            <a:endParaRPr lang="en-US" dirty="0" smtClean="0"/>
          </a:p>
          <a:p>
            <a:r>
              <a:rPr lang="en-US" dirty="0"/>
              <a:t>802.24 </a:t>
            </a:r>
            <a:r>
              <a:rPr lang="en-US" dirty="0" smtClean="0"/>
              <a:t>vote</a:t>
            </a:r>
          </a:p>
          <a:p>
            <a:pPr lvl="1"/>
            <a:r>
              <a:rPr lang="en-US" dirty="0" smtClean="0"/>
              <a:t>Moved Ben Rolfe, Second Bob Heile</a:t>
            </a:r>
          </a:p>
          <a:p>
            <a:pPr lvl="1"/>
            <a:r>
              <a:rPr lang="en-US" dirty="0" smtClean="0"/>
              <a:t>Approved 8 </a:t>
            </a:r>
            <a:r>
              <a:rPr lang="en-US" dirty="0"/>
              <a:t>: 0 : </a:t>
            </a:r>
            <a:r>
              <a:rPr lang="en-US" dirty="0" smtClean="0"/>
              <a:t>0</a:t>
            </a: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smtClean="0"/>
              <a:t>Slide </a:t>
            </a:r>
            <a:fld id="{A42A6F1F-89D0-4C7C-88C0-E46BC40C428C}" type="slidenum">
              <a:rPr lang="en-US" altLang="en-US" smtClean="0"/>
              <a:pPr/>
              <a:t>3</a:t>
            </a:fld>
            <a:endParaRPr lang="en-US" altLang="en-US"/>
          </a:p>
        </p:txBody>
      </p:sp>
    </p:spTree>
    <p:extLst>
      <p:ext uri="{BB962C8B-B14F-4D97-AF65-F5344CB8AC3E}">
        <p14:creationId xmlns:p14="http://schemas.microsoft.com/office/powerpoint/2010/main" val="1677951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US" dirty="0" smtClean="0"/>
              <a:t>7.103	IEEE </a:t>
            </a:r>
            <a:r>
              <a:rPr lang="en-US" dirty="0" smtClean="0"/>
              <a:t>802 Student Paper Contest </a:t>
            </a:r>
            <a:endParaRPr lang="en-US" dirty="0"/>
          </a:p>
        </p:txBody>
      </p:sp>
      <p:sp>
        <p:nvSpPr>
          <p:cNvPr id="3" name="Content Placeholder 2"/>
          <p:cNvSpPr>
            <a:spLocks noGrp="1"/>
          </p:cNvSpPr>
          <p:nvPr>
            <p:ph idx="1"/>
          </p:nvPr>
        </p:nvSpPr>
        <p:spPr/>
        <p:txBody>
          <a:bodyPr>
            <a:normAutofit/>
          </a:bodyPr>
          <a:lstStyle/>
          <a:p>
            <a:r>
              <a:rPr lang="en-US" dirty="0" smtClean="0"/>
              <a:t>EC Motion</a:t>
            </a:r>
          </a:p>
          <a:p>
            <a:pPr lvl="1"/>
            <a:r>
              <a:rPr lang="en-US" dirty="0" smtClean="0"/>
              <a:t>To initiate the IEEE 802 Student Paper Contest by releasing and publicizing the flyer </a:t>
            </a:r>
            <a:r>
              <a:rPr lang="en-US" dirty="0" smtClean="0"/>
              <a:t>(</a:t>
            </a:r>
            <a:r>
              <a:rPr lang="en-US" dirty="0" smtClean="0">
                <a:hlinkClick r:id="rId2"/>
              </a:rPr>
              <a:t>EC-15-0099r0</a:t>
            </a:r>
            <a:r>
              <a:rPr lang="en-US" dirty="0" smtClean="0"/>
              <a:t>)</a:t>
            </a:r>
            <a:endParaRPr lang="en-US" dirty="0" smtClean="0"/>
          </a:p>
          <a:p>
            <a:pPr lvl="1"/>
            <a:endParaRPr lang="en-US" dirty="0"/>
          </a:p>
          <a:p>
            <a:pPr lvl="2"/>
            <a:r>
              <a:rPr lang="en-US" dirty="0" smtClean="0"/>
              <a:t>Moved Tim Godfrey</a:t>
            </a:r>
          </a:p>
          <a:p>
            <a:pPr lvl="2"/>
            <a:r>
              <a:rPr lang="en-US" dirty="0" smtClean="0"/>
              <a:t>Second James </a:t>
            </a:r>
            <a:r>
              <a:rPr lang="en-US" dirty="0" smtClean="0"/>
              <a:t>Gilb</a:t>
            </a:r>
          </a:p>
          <a:p>
            <a:endParaRPr lang="en-US" dirty="0" smtClean="0"/>
          </a:p>
          <a:p>
            <a:endParaRPr lang="en-US" dirty="0" smtClean="0"/>
          </a:p>
          <a:p>
            <a:endParaRPr lang="en-US" dirty="0" smtClean="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4</a:t>
            </a:fld>
            <a:endParaRPr lang="en-US" altLang="en-US"/>
          </a:p>
        </p:txBody>
      </p:sp>
    </p:spTree>
    <p:extLst>
      <p:ext uri="{BB962C8B-B14F-4D97-AF65-F5344CB8AC3E}">
        <p14:creationId xmlns:p14="http://schemas.microsoft.com/office/powerpoint/2010/main" val="238790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Backup</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400197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6</a:t>
            </a:fld>
            <a:endParaRPr lang="en-US" altLang="en-US"/>
          </a:p>
        </p:txBody>
      </p:sp>
      <p:pic>
        <p:nvPicPr>
          <p:cNvPr id="7" name="Picture 6"/>
          <p:cNvPicPr>
            <a:picLocks noChangeAspect="1"/>
          </p:cNvPicPr>
          <p:nvPr/>
        </p:nvPicPr>
        <p:blipFill>
          <a:blip r:embed="rId2"/>
          <a:stretch>
            <a:fillRect/>
          </a:stretch>
        </p:blipFill>
        <p:spPr>
          <a:xfrm>
            <a:off x="838200" y="1032332"/>
            <a:ext cx="6934200" cy="5520868"/>
          </a:xfrm>
          <a:prstGeom prst="rect">
            <a:avLst/>
          </a:prstGeom>
        </p:spPr>
      </p:pic>
      <p:sp>
        <p:nvSpPr>
          <p:cNvPr id="8" name="Rectangle 7"/>
          <p:cNvSpPr/>
          <p:nvPr/>
        </p:nvSpPr>
        <p:spPr>
          <a:xfrm>
            <a:off x="1676400" y="609600"/>
            <a:ext cx="5253361" cy="400110"/>
          </a:xfrm>
          <a:prstGeom prst="rect">
            <a:avLst/>
          </a:prstGeom>
        </p:spPr>
        <p:txBody>
          <a:bodyPr wrap="none">
            <a:spAutoFit/>
          </a:bodyPr>
          <a:lstStyle/>
          <a:p>
            <a:r>
              <a:rPr lang="en-US" sz="2000" dirty="0"/>
              <a:t>24-15-0038-00-0000-liaison-response-to-iic.docx</a:t>
            </a:r>
          </a:p>
        </p:txBody>
      </p:sp>
    </p:spTree>
    <p:extLst>
      <p:ext uri="{BB962C8B-B14F-4D97-AF65-F5344CB8AC3E}">
        <p14:creationId xmlns:p14="http://schemas.microsoft.com/office/powerpoint/2010/main" val="374070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7</a:t>
            </a:fld>
            <a:endParaRPr lang="en-US" altLang="en-US"/>
          </a:p>
        </p:txBody>
      </p:sp>
      <p:sp>
        <p:nvSpPr>
          <p:cNvPr id="2" name="Rectangle 1"/>
          <p:cNvSpPr/>
          <p:nvPr/>
        </p:nvSpPr>
        <p:spPr>
          <a:xfrm>
            <a:off x="609600" y="838200"/>
            <a:ext cx="8458200" cy="5230406"/>
          </a:xfrm>
          <a:prstGeom prst="rect">
            <a:avLst/>
          </a:prstGeom>
        </p:spPr>
        <p:txBody>
          <a:bodyPr wrap="square">
            <a:spAutoFit/>
          </a:bodyPr>
          <a:lstStyle/>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From: 	IEEE 802.24 chair, Tim Godfrey</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To: 	IEEE P2030.5 chair, Bob Heile</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Cc: 	IEEE 802 chair, Paul Nikolich</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Date: 13 November 2015</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Title: Liaison request from IEEE 802.24 requesting exchange of information</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Purpose: To facilitate mutually beneficial information exchange on the activities of IEEE 802.24 and IEEE P2030.5</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Dear Dr. Heile,</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As the IEEE P2030.5 working group is progressing the Standard for Smart Energy Profile Application Protocol, the IEEE 802.24 Vertical Applications Technical Advisory Group desires to establish a liaison relationship to enable the sharing of relevant information and documents.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The membership of IEEE 802.24, including both the 802.24.1 Smart Grid Task Group and the 802.24.2 IoT Grid Task Group would have an interest in IEEE 2030.5, as an application layer protocol that complements the IEEE 802 standards.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802.24 requests the establishment of a liaison with IEEE P2030.5 for the purpose of sharing information and recommendations regarding the revision of the P2030.5 standard and other matters as appropriate.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Any draft documents shared from IEEE P2030.5 to IEEE 802.24 would be kept in a private members-only area.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Best Regards,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NewRomanPSMT"/>
                <a:ea typeface="Calibri" panose="020F0502020204030204" pitchFamily="34" charset="0"/>
                <a:cs typeface="TimesNewRomanPSMT"/>
              </a:rPr>
              <a:t>Tim Godfrey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a:solidFill>
                  <a:srgbClr val="000000"/>
                </a:solidFill>
                <a:latin typeface="TimesNewRomanPSMT"/>
                <a:ea typeface="Calibri" panose="020F0502020204030204" pitchFamily="34" charset="0"/>
                <a:cs typeface="TimesNewRomanPSMT"/>
              </a:rPr>
              <a:t>Chair IEEE 802.24 Technical Advisory </a:t>
            </a:r>
            <a:r>
              <a:rPr lang="en-US" dirty="0" smtClean="0">
                <a:solidFill>
                  <a:srgbClr val="000000"/>
                </a:solidFill>
                <a:latin typeface="TimesNewRomanPSMT"/>
                <a:ea typeface="Calibri" panose="020F0502020204030204" pitchFamily="34" charset="0"/>
                <a:cs typeface="TimesNewRomanPSMT"/>
              </a:rPr>
              <a:t>Group</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167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8</a:t>
            </a:fld>
            <a:endParaRPr lang="en-US" altLang="en-US"/>
          </a:p>
        </p:txBody>
      </p:sp>
      <p:pic>
        <p:nvPicPr>
          <p:cNvPr id="6" name="Picture 5"/>
          <p:cNvPicPr>
            <a:picLocks noChangeAspect="1"/>
          </p:cNvPicPr>
          <p:nvPr/>
        </p:nvPicPr>
        <p:blipFill>
          <a:blip r:embed="rId2"/>
          <a:stretch>
            <a:fillRect/>
          </a:stretch>
        </p:blipFill>
        <p:spPr>
          <a:xfrm>
            <a:off x="1183842" y="-457200"/>
            <a:ext cx="5674158" cy="7283450"/>
          </a:xfrm>
          <a:prstGeom prst="rect">
            <a:avLst/>
          </a:prstGeom>
        </p:spPr>
      </p:pic>
    </p:spTree>
    <p:extLst>
      <p:ext uri="{BB962C8B-B14F-4D97-AF65-F5344CB8AC3E}">
        <p14:creationId xmlns:p14="http://schemas.microsoft.com/office/powerpoint/2010/main" val="544355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6807</TotalTime>
  <Words>192</Words>
  <Application>Microsoft Office PowerPoint</Application>
  <PresentationFormat>On-screen Show (4:3)</PresentationFormat>
  <Paragraphs>68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TimesNewRomanPSMT</vt:lpstr>
      <vt:lpstr>Office Theme</vt:lpstr>
      <vt:lpstr>802.24 Vertical Applications TAG  EC Motions</vt:lpstr>
      <vt:lpstr>7.101 Liaison Response to IIC</vt:lpstr>
      <vt:lpstr>7.102  Liaison with P2030.5</vt:lpstr>
      <vt:lpstr>7.103 IEEE 802 Student Paper Contest </vt:lpstr>
      <vt:lpstr>Backup</vt:lpstr>
      <vt:lpstr>PowerPoint Presentation</vt:lpstr>
      <vt:lpstr>PowerPoint Presentation</vt:lpstr>
      <vt:lpstr>PowerPoint Presentation</vt:lpstr>
    </vt:vector>
  </TitlesOfParts>
  <Company>EPRI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117</cp:revision>
  <cp:lastPrinted>1998-02-10T13:28:06Z</cp:lastPrinted>
  <dcterms:created xsi:type="dcterms:W3CDTF">2015-05-13T21:49:41Z</dcterms:created>
  <dcterms:modified xsi:type="dcterms:W3CDTF">2015-11-13T22:55:20Z</dcterms:modified>
</cp:coreProperties>
</file>