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9" r:id="rId3"/>
    <p:sldMasterId id="2147483678" r:id="rId4"/>
  </p:sldMasterIdLst>
  <p:notesMasterIdLst>
    <p:notesMasterId r:id="rId24"/>
  </p:notesMasterIdLst>
  <p:handoutMasterIdLst>
    <p:handoutMasterId r:id="rId25"/>
  </p:handoutMasterIdLst>
  <p:sldIdLst>
    <p:sldId id="256" r:id="rId5"/>
    <p:sldId id="277" r:id="rId6"/>
    <p:sldId id="267" r:id="rId7"/>
    <p:sldId id="269" r:id="rId8"/>
    <p:sldId id="276" r:id="rId9"/>
    <p:sldId id="268" r:id="rId10"/>
    <p:sldId id="258" r:id="rId11"/>
    <p:sldId id="259" r:id="rId12"/>
    <p:sldId id="270" r:id="rId13"/>
    <p:sldId id="260" r:id="rId14"/>
    <p:sldId id="273" r:id="rId15"/>
    <p:sldId id="274" r:id="rId16"/>
    <p:sldId id="275" r:id="rId17"/>
    <p:sldId id="261" r:id="rId18"/>
    <p:sldId id="262" r:id="rId19"/>
    <p:sldId id="263" r:id="rId20"/>
    <p:sldId id="264" r:id="rId21"/>
    <p:sldId id="265" r:id="rId22"/>
    <p:sldId id="266" r:id="rId2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8842" autoAdjust="0"/>
  </p:normalViewPr>
  <p:slideViewPr>
    <p:cSldViewPr>
      <p:cViewPr varScale="1">
        <p:scale>
          <a:sx n="100" d="100"/>
          <a:sy n="100" d="100"/>
        </p:scale>
        <p:origin x="118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a:t>
            </a:r>
            <a:r>
              <a:rPr lang="en-US" dirty="0" smtClean="0"/>
              <a:t> Rolfe will </a:t>
            </a:r>
            <a:r>
              <a:rPr lang="en-US" dirty="0" smtClean="0"/>
              <a:t>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err="1" smtClean="0"/>
              <a:t>Jeritt</a:t>
            </a:r>
            <a:r>
              <a:rPr lang="en-US" dirty="0" smtClean="0"/>
              <a:t> Kent will </a:t>
            </a:r>
            <a:r>
              <a:rPr lang="en-US" dirty="0" smtClean="0"/>
              <a:t>provide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13</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PEV to “PHEV”</a:t>
            </a:r>
          </a:p>
          <a:p>
            <a:r>
              <a:rPr lang="en-US" dirty="0" smtClean="0"/>
              <a:t>Fix background/master page</a:t>
            </a:r>
          </a:p>
          <a:p>
            <a:r>
              <a:rPr lang="en-US" dirty="0" smtClean="0"/>
              <a:t>Merge  FAN and NAN into FAN/NAN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Remove UDP from TCP/UDP layer</a:t>
            </a:r>
          </a:p>
          <a:p>
            <a:r>
              <a:rPr lang="en-US" dirty="0" smtClean="0"/>
              <a:t>Change IIEEE to IEEE. </a:t>
            </a:r>
          </a:p>
          <a:p>
            <a:r>
              <a:rPr lang="en-US" dirty="0" smtClean="0"/>
              <a:t>Add 802.22 </a:t>
            </a:r>
          </a:p>
          <a:p>
            <a:r>
              <a:rPr lang="en-US" dirty="0" smtClean="0"/>
              <a:t>EXI/</a:t>
            </a:r>
            <a:r>
              <a:rPr lang="en-US" baseline="0" dirty="0" smtClean="0"/>
              <a:t> HTTPS/ CoAP  are not app layer themselves. Move App layer up and put these in below</a:t>
            </a:r>
          </a:p>
          <a:p>
            <a:r>
              <a:rPr lang="en-US" baseline="0" dirty="0" smtClean="0"/>
              <a:t>Is EAP-TLS above IP?    Move 2G/3G/Cellular out to right, and bypass 802.1x layer.</a:t>
            </a:r>
          </a:p>
          <a:p>
            <a:r>
              <a:rPr lang="en-US" baseline="0" dirty="0" smtClean="0"/>
              <a:t>Split 6lowpan to show 802.15.9</a:t>
            </a:r>
          </a:p>
          <a:p>
            <a:r>
              <a:rPr lang="en-US" baseline="0" dirty="0" smtClean="0"/>
              <a:t>Move Network Functionality bottom line at bottom of IP layer</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Put detailed diagram into a backup section – only used by those who are have</a:t>
            </a:r>
            <a:r>
              <a:rPr lang="en-US" baseline="0" dirty="0" smtClean="0"/>
              <a:t> 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References</a:t>
            </a:r>
            <a:r>
              <a:rPr lang="en-US" baseline="0" dirty="0" smtClean="0"/>
              <a:t> to FIPS,   2006 version, and later versions. </a:t>
            </a:r>
          </a:p>
          <a:p>
            <a:r>
              <a:rPr lang="en-US" baseline="0" dirty="0" smtClean="0"/>
              <a:t>We would like to show how IEEE 802 fits into a comprehensive security architecture. </a:t>
            </a:r>
          </a:p>
          <a:p>
            <a:r>
              <a:rPr lang="en-US" baseline="0" dirty="0" smtClean="0"/>
              <a:t>Generally 802 provides layer 2 authentication and encryption.   Show key management interfaces and mechanisms.  Cypher suites</a:t>
            </a:r>
          </a:p>
          <a:p>
            <a:r>
              <a:rPr lang="en-US" baseline="0" dirty="0" smtClean="0"/>
              <a:t>NISTIR   (Phil </a:t>
            </a:r>
            <a:r>
              <a:rPr lang="en-US" baseline="0" dirty="0" smtClean="0"/>
              <a:t>Beecher to provide this)</a:t>
            </a:r>
            <a:endParaRPr lang="en-US" baseline="0" dirty="0" smtClean="0"/>
          </a:p>
          <a:p>
            <a:endParaRPr lang="en-US" baseline="0" dirty="0" smtClean="0"/>
          </a:p>
          <a:p>
            <a:r>
              <a:rPr lang="en-US" baseline="0" dirty="0" smtClean="0"/>
              <a:t>X – Y chart showing NISTIR requirements in rows, and 802 protocols  in columns</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2852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109263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134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236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96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90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403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88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smtClean="0"/>
              <a:t>Click icon to add chart</a:t>
            </a:r>
            <a:endParaRPr lang="en-US"/>
          </a:p>
        </p:txBody>
      </p:sp>
    </p:spTree>
    <p:extLst>
      <p:ext uri="{BB962C8B-B14F-4D97-AF65-F5344CB8AC3E}">
        <p14:creationId xmlns:p14="http://schemas.microsoft.com/office/powerpoint/2010/main" val="3519929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dirty="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269283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56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224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71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452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658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21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5935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1/14/2015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1/14/2015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1/14/2015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1/14/2015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1/14/2015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1/14/2015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802.24-14/0035r1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2013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1361580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dirty="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2014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42589281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1/14/2015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p:spPr>
        <p:txBody>
          <a:bodyPr/>
          <a:lstStyle/>
          <a:p>
            <a:r>
              <a:rPr lang="en-US" smtClean="0"/>
              <a:t>November 2014</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2014-11-04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10" name="Document" r:id="rId5" imgW="8227618" imgH="1704483" progId="Word.Document.8">
                  <p:embed/>
                </p:oleObj>
              </mc:Choice>
              <mc:Fallback>
                <p:oleObj name="Document" r:id="rId5" imgW="8227618" imgH="1704483" progId="Word.Document.8">
                  <p:embed/>
                  <p:pic>
                    <p:nvPicPr>
                      <p:cNvPr id="0" name="Picture 3"/>
                      <p:cNvPicPr>
                        <a:picLocks noChangeAspect="1" noChangeArrowheads="1"/>
                      </p:cNvPicPr>
                      <p:nvPr/>
                    </p:nvPicPr>
                    <p:blipFill>
                      <a:blip r:embed="rId6"/>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5513048" cy="461665"/>
          </a:xfrm>
          <a:prstGeom prst="rect">
            <a:avLst/>
          </a:prstGeom>
          <a:noFill/>
        </p:spPr>
        <p:txBody>
          <a:bodyPr wrap="none" rtlCol="0">
            <a:spAutoFit/>
          </a:bodyPr>
          <a:lstStyle/>
          <a:p>
            <a:r>
              <a:rPr lang="en-US" dirty="0" smtClean="0">
                <a:solidFill>
                  <a:schemeClr val="tx1"/>
                </a:solidFill>
              </a:rPr>
              <a:t>Something on cyber security and IEEE 802</a:t>
            </a:r>
            <a:endParaRPr lang="en-US" dirty="0">
              <a:solidFill>
                <a:schemeClr val="tx1"/>
              </a:solidFill>
            </a:endParaRPr>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with PLC – advantage of operation even if power line is damaged</a:t>
            </a:r>
            <a:endParaRPr lang="en-US" dirty="0"/>
          </a:p>
        </p:txBody>
      </p:sp>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56706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
        <p:nvSpPr>
          <p:cNvPr id="6" name="Title 5"/>
          <p:cNvSpPr>
            <a:spLocks noGrp="1"/>
          </p:cNvSpPr>
          <p:nvPr>
            <p:ph type="title"/>
          </p:nvPr>
        </p:nvSpPr>
        <p:spPr/>
        <p:txBody>
          <a:bodyPr/>
          <a:lstStyle/>
          <a:p>
            <a:r>
              <a:rPr lang="en-US" dirty="0" smtClean="0"/>
              <a:t>Example of Mesh Network</a:t>
            </a:r>
            <a:endParaRPr lang="en-US" dirty="0"/>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6248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standards hierarchy</a:t>
            </a:r>
            <a:endParaRPr lang="en-US" dirty="0"/>
          </a:p>
        </p:txBody>
      </p:sp>
      <p:cxnSp>
        <p:nvCxnSpPr>
          <p:cNvPr id="14" name="Straight Connector 13"/>
          <p:cNvCxnSpPr/>
          <p:nvPr/>
        </p:nvCxnSpPr>
        <p:spPr bwMode="auto">
          <a:xfrm>
            <a:off x="1391080" y="2033911"/>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874403"/>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40464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42750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438939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61346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41508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5036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82635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7322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50673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96089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52983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9718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31242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32766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6880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8404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971800"/>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3271688"/>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5814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3395246"/>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48832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4046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51894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5245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65184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7555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42559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4845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7322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9608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5189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868269"/>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419809"/>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9841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5402491"/>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4174123"/>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454377"/>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8752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621362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637127"/>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930549"/>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202703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610126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607847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524000"/>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p:nvPr>
        </p:nvSpPr>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8194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3246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12192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419600"/>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419600"/>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419600"/>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4533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5224790"/>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40055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77699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533400"/>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51460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5257800"/>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6019800"/>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767711"/>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p:nvPr>
        </p:nvSpPr>
        <p:spPr/>
        <p:txBody>
          <a:bodyPr/>
          <a:lstStyle/>
          <a:p>
            <a:r>
              <a:rPr lang="en-US" dirty="0" smtClean="0"/>
              <a:t>IEEE 802.15 standards hierarchy</a:t>
            </a:r>
            <a:endParaRPr lang="en-US" dirty="0"/>
          </a:p>
        </p:txBody>
      </p: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634111"/>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2274708"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2028180"/>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204193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1179921"/>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874403"/>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9436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4267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7150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743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13716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9972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524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12192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12192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12192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470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4958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6482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4958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800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800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6482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8006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5097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5908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4958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51054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5105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953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6670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5146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51054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p:nvPr>
        </p:nvSpPr>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086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cap="none" dirty="0" smtClean="0"/>
              <a:t>Note – this is a draft: work in progress…</a:t>
            </a:r>
            <a:endParaRPr lang="en-US" sz="3200" cap="none"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76237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dirty="0" smtClean="0"/>
              <a:t>The Smart Grid = Electric Grid + Intelligence</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 y="1143000"/>
            <a:ext cx="9158862"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4864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486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76200" y="76200"/>
            <a:ext cx="7770813" cy="304800"/>
          </a:xfrm>
        </p:spPr>
        <p:txBody>
          <a:bodyPr/>
          <a:lstStyle/>
          <a:p>
            <a:pPr algn="l"/>
            <a:r>
              <a:rPr lang="en-US" sz="1600" dirty="0" smtClean="0"/>
              <a:t>Key Standards for Integrated Grid Communications Networks</a:t>
            </a:r>
            <a:endParaRPr lang="en-US" sz="16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sp>
        <p:nvSpPr>
          <p:cNvPr id="79" name="TextBox 78"/>
          <p:cNvSpPr txBox="1"/>
          <p:nvPr/>
        </p:nvSpPr>
        <p:spPr>
          <a:xfrm>
            <a:off x="5791200" y="1143000"/>
            <a:ext cx="58221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LAN</a:t>
            </a:r>
            <a:endParaRPr lang="en-US" sz="1600" dirty="0">
              <a:solidFill>
                <a:srgbClr val="000000"/>
              </a:solidFill>
              <a:latin typeface="Arial" charset="0"/>
              <a:ea typeface="+mn-ea"/>
            </a:endParaRPr>
          </a:p>
        </p:txBody>
      </p:sp>
      <p:sp>
        <p:nvSpPr>
          <p:cNvPr id="80" name="TextBox 79"/>
          <p:cNvSpPr txBox="1"/>
          <p:nvPr/>
        </p:nvSpPr>
        <p:spPr>
          <a:xfrm>
            <a:off x="5754941" y="1952106"/>
            <a:ext cx="654731"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WAN</a:t>
            </a:r>
            <a:endParaRPr lang="en-US" sz="1600" dirty="0">
              <a:solidFill>
                <a:srgbClr val="000000"/>
              </a:solidFill>
              <a:latin typeface="Arial" charset="0"/>
              <a:ea typeface="+mn-ea"/>
            </a:endParaRPr>
          </a:p>
        </p:txBody>
      </p:sp>
      <p:sp>
        <p:nvSpPr>
          <p:cNvPr id="84" name="TextBox 83"/>
          <p:cNvSpPr txBox="1"/>
          <p:nvPr/>
        </p:nvSpPr>
        <p:spPr>
          <a:xfrm>
            <a:off x="5791265" y="3318164"/>
            <a:ext cx="58208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FAN</a:t>
            </a:r>
            <a:endParaRPr lang="en-US" sz="1600" dirty="0">
              <a:solidFill>
                <a:srgbClr val="000000"/>
              </a:solidFill>
              <a:latin typeface="Arial" charset="0"/>
              <a:ea typeface="+mn-ea"/>
            </a:endParaRPr>
          </a:p>
        </p:txBody>
      </p:sp>
      <p:sp>
        <p:nvSpPr>
          <p:cNvPr id="85" name="TextBox 84"/>
          <p:cNvSpPr txBox="1"/>
          <p:nvPr/>
        </p:nvSpPr>
        <p:spPr>
          <a:xfrm>
            <a:off x="5498277" y="5728855"/>
            <a:ext cx="91242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Devices</a:t>
            </a:r>
            <a:endParaRPr lang="en-US" sz="1600" dirty="0">
              <a:solidFill>
                <a:srgbClr val="000000"/>
              </a:solidFill>
              <a:latin typeface="Arial" charset="0"/>
              <a:ea typeface="+mn-ea"/>
            </a:endParaRPr>
          </a:p>
        </p:txBody>
      </p:sp>
      <p:sp>
        <p:nvSpPr>
          <p:cNvPr id="86" name="TextBox 85"/>
          <p:cNvSpPr txBox="1"/>
          <p:nvPr/>
        </p:nvSpPr>
        <p:spPr>
          <a:xfrm>
            <a:off x="5774369" y="4493030"/>
            <a:ext cx="615874"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NAN</a:t>
            </a:r>
            <a:endParaRPr lang="en-US" sz="1600" dirty="0">
              <a:solidFill>
                <a:srgbClr val="000000"/>
              </a:solidFill>
              <a:latin typeface="Arial" charset="0"/>
              <a:ea typeface="+mn-ea"/>
            </a:endParaRPr>
          </a:p>
        </p:txBody>
      </p: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63538" y="4332982"/>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8" name="Picture 7"/>
          <p:cNvPicPr>
            <a:picLocks noChangeAspect="1"/>
          </p:cNvPicPr>
          <p:nvPr/>
        </p:nvPicPr>
        <p:blipFill>
          <a:blip r:embed="rId3"/>
          <a:stretch>
            <a:fillRect/>
          </a:stretch>
        </p:blipFill>
        <p:spPr>
          <a:xfrm>
            <a:off x="-1" y="463039"/>
            <a:ext cx="5731933"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1450"/>
            <a:ext cx="7770813" cy="361950"/>
          </a:xfrm>
        </p:spPr>
        <p:txBody>
          <a:bodyPr/>
          <a:lstStyle/>
          <a:p>
            <a:pPr algn="l"/>
            <a:r>
              <a:rPr lang="en-US" sz="2000" dirty="0"/>
              <a:t>Examples of 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532063"/>
            <a:ext cx="7872413" cy="46355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600" b="1" dirty="0" smtClean="0">
                <a:solidFill>
                  <a:srgbClr val="435153"/>
                </a:solidFill>
              </a:rPr>
              <a:t>TCP</a:t>
            </a:r>
            <a:endParaRPr lang="en-US" sz="16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133600"/>
            <a:ext cx="1863725" cy="3984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a:solidFill>
                  <a:srgbClr val="435153"/>
                </a:solidFill>
              </a:rPr>
              <a:t>Web Services, EXI, SOAP, </a:t>
            </a:r>
          </a:p>
          <a:p>
            <a:pPr algn="ctr"/>
            <a:r>
              <a:rPr lang="en-US" sz="1000" b="1">
                <a:solidFill>
                  <a:srgbClr val="435153"/>
                </a:solidFill>
              </a:rPr>
              <a:t>RestFul,HTTPS/CoAP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a:solidFill>
                  <a:srgbClr val="435153"/>
                </a:solidFill>
              </a:rPr>
              <a:t>802.1x /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i="1" dirty="0">
                <a:solidFill>
                  <a:srgbClr val="435153"/>
                </a:solidFill>
              </a:rPr>
              <a:t>2.4GHz</a:t>
            </a:r>
            <a:r>
              <a:rPr lang="en-US" sz="1000" b="1" i="1" dirty="0">
                <a:solidFill>
                  <a:srgbClr val="435153"/>
                </a:solidFill>
              </a:rPr>
              <a:t>, </a:t>
            </a:r>
            <a:r>
              <a:rPr lang="en-US" sz="1000" b="1" dirty="0">
                <a:solidFill>
                  <a:srgbClr val="435153"/>
                </a:solidFill>
              </a:rPr>
              <a:t>915, </a:t>
            </a:r>
            <a:r>
              <a:rPr lang="en-US" sz="1000" dirty="0">
                <a:solidFill>
                  <a:srgbClr val="435153"/>
                </a:solidFill>
              </a:rPr>
              <a:t>868</a:t>
            </a:r>
            <a:r>
              <a:rPr lang="en-US" sz="1000" b="1" dirty="0">
                <a:solidFill>
                  <a:srgbClr val="435153"/>
                </a:solidFill>
              </a:rPr>
              <a:t>MHz</a:t>
            </a:r>
          </a:p>
          <a:p>
            <a:pPr algn="ctr">
              <a:defRPr/>
            </a:pPr>
            <a:r>
              <a:rPr lang="en-US" sz="1000" i="1" dirty="0">
                <a:solidFill>
                  <a:srgbClr val="435153"/>
                </a:solidFill>
              </a:rPr>
              <a:t>DSSS</a:t>
            </a:r>
            <a:r>
              <a:rPr lang="en-US" sz="1000" b="1" dirty="0">
                <a:solidFill>
                  <a:srgbClr val="435153"/>
                </a:solidFill>
              </a:rPr>
              <a:t>,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a:solidFill>
                  <a:srgbClr val="435153"/>
                </a:solidFill>
              </a:rPr>
              <a:t>Data </a:t>
            </a:r>
          </a:p>
          <a:p>
            <a:r>
              <a:rPr lang="en-US" sz="1000" b="1">
                <a:solidFill>
                  <a:srgbClr val="435153"/>
                </a:solidFill>
              </a:rPr>
              <a:t>Link </a:t>
            </a:r>
          </a:p>
          <a:p>
            <a:r>
              <a:rPr lang="en-US" sz="1000" b="1">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41400" y="4190999"/>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23825" y="2532063"/>
            <a:ext cx="901700"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36524" y="1700213"/>
            <a:ext cx="2759075" cy="4333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4" name="TextBox 67"/>
          <p:cNvSpPr txBox="1">
            <a:spLocks noChangeArrowheads="1"/>
          </p:cNvSpPr>
          <p:nvPr/>
        </p:nvSpPr>
        <p:spPr bwMode="auto">
          <a:xfrm>
            <a:off x="6527800" y="2608263"/>
            <a:ext cx="1955800"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400">
                <a:solidFill>
                  <a:srgbClr val="435153"/>
                </a:solidFill>
              </a:rPr>
              <a:t>Security (DTLS/TLS)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700213"/>
            <a:ext cx="1863725" cy="83185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83185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44600"/>
            <a:ext cx="768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1246188"/>
            <a:ext cx="806450"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1265238"/>
            <a:ext cx="104616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625" y="1231900"/>
            <a:ext cx="42227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6088" y="1265238"/>
            <a:ext cx="81915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838" y="1241425"/>
            <a:ext cx="7810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AutoShape 310"/>
          <p:cNvSpPr>
            <a:spLocks noChangeArrowheads="1"/>
          </p:cNvSpPr>
          <p:nvPr/>
        </p:nvSpPr>
        <p:spPr bwMode="auto">
          <a:xfrm>
            <a:off x="698500" y="3984625"/>
            <a:ext cx="327025" cy="35877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dirty="0">
                <a:solidFill>
                  <a:srgbClr val="435153"/>
                </a:solidFill>
              </a:rPr>
              <a:t>LLC</a:t>
            </a:r>
          </a:p>
        </p:txBody>
      </p:sp>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sp>
        <p:nvSpPr>
          <p:cNvPr id="46" name="AutoShape 310"/>
          <p:cNvSpPr>
            <a:spLocks noChangeArrowheads="1"/>
          </p:cNvSpPr>
          <p:nvPr/>
        </p:nvSpPr>
        <p:spPr bwMode="auto">
          <a:xfrm rot="10800000" flipV="1">
            <a:off x="161925" y="3679825"/>
            <a:ext cx="862013" cy="304800"/>
          </a:xfrm>
          <a:prstGeom prst="roundRect">
            <a:avLst>
              <a:gd name="adj" fmla="val 16667"/>
            </a:avLst>
          </a:prstGeom>
          <a:solidFill>
            <a:srgbClr val="89DCFF">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Mgmt</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7563" y="1265238"/>
            <a:ext cx="131603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5838" y="1301750"/>
            <a:ext cx="92392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36637"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428875"/>
            <a:ext cx="5311775" cy="3590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57200" y="1600200"/>
            <a:ext cx="161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High level example of an AMI system</a:t>
            </a:r>
            <a:endParaRPr lang="en-US" altLang="en-US" sz="1100" smtClean="0">
              <a:solidFill>
                <a:srgbClr val="000000"/>
              </a:solidFill>
            </a:endParaRPr>
          </a:p>
        </p:txBody>
      </p:sp>
      <p:sp>
        <p:nvSpPr>
          <p:cNvPr id="38919" name="Rectangle 7"/>
          <p:cNvSpPr>
            <a:spLocks noChangeArrowheads="1"/>
          </p:cNvSpPr>
          <p:nvPr/>
        </p:nvSpPr>
        <p:spPr bwMode="auto">
          <a:xfrm>
            <a:off x="609600" y="3962400"/>
            <a:ext cx="161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Detailed View:</a:t>
            </a:r>
            <a:endParaRPr lang="en-US" altLang="en-US" sz="1100" smtClean="0">
              <a:solidFill>
                <a:srgbClr val="000000"/>
              </a:solidFill>
            </a:endParaRPr>
          </a:p>
        </p:txBody>
      </p:sp>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2664</TotalTime>
  <Words>1212</Words>
  <Application>Microsoft Office PowerPoint</Application>
  <PresentationFormat>On-screen Show (4:3)</PresentationFormat>
  <Paragraphs>358</Paragraphs>
  <Slides>19</Slides>
  <Notes>14</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5"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blank</vt:lpstr>
      <vt:lpstr>1_blank</vt:lpstr>
      <vt:lpstr>1_IEEE-SA Powerpoint Template</vt:lpstr>
      <vt:lpstr>Document</vt:lpstr>
      <vt:lpstr>802.24.1 Smart Grid TAG  Consolidated White Paper Presentation</vt:lpstr>
      <vt:lpstr>Note – this is a draft: work in progress…</vt:lpstr>
      <vt:lpstr>IEEE-SA Smart Grid</vt:lpstr>
      <vt:lpstr>Smart Grid</vt:lpstr>
      <vt:lpstr>IEEE 802 and Smart Grid</vt:lpstr>
      <vt:lpstr>The Smart Grid = Electric Grid + Intelligence</vt:lpstr>
      <vt:lpstr>Key Standards for Integrated Grid Communications Networks</vt:lpstr>
      <vt:lpstr>Examples of utility communications protocols</vt:lpstr>
      <vt:lpstr>SG Network Architecture</vt:lpstr>
      <vt:lpstr>PowerPoint Presentation</vt:lpstr>
      <vt:lpstr>PowerPoint Presentation</vt:lpstr>
      <vt:lpstr>PowerPoint Presentation</vt:lpstr>
      <vt:lpstr>Example of Mesh Network</vt:lpstr>
      <vt:lpstr>IEEE 802.11 standards hierarchy</vt:lpstr>
      <vt:lpstr>802.11 – Spectrum / Rate view</vt:lpstr>
      <vt:lpstr>IEEE 802.15 standards hierarchy</vt:lpstr>
      <vt:lpstr>802.15.4 PHY Overview (data rate vs frequency)</vt:lpstr>
      <vt:lpstr>IEEE 802.16 standards hierarchy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63</cp:revision>
  <cp:lastPrinted>1601-01-01T00:00:00Z</cp:lastPrinted>
  <dcterms:created xsi:type="dcterms:W3CDTF">2013-05-08T17:52:04Z</dcterms:created>
  <dcterms:modified xsi:type="dcterms:W3CDTF">2015-01-14T19:29:09Z</dcterms:modified>
</cp:coreProperties>
</file>