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9"/>
  </p:notesMasterIdLst>
  <p:handoutMasterIdLst>
    <p:handoutMasterId r:id="rId30"/>
  </p:handoutMasterIdLst>
  <p:sldIdLst>
    <p:sldId id="289" r:id="rId2"/>
    <p:sldId id="358" r:id="rId3"/>
    <p:sldId id="424" r:id="rId4"/>
    <p:sldId id="425" r:id="rId5"/>
    <p:sldId id="426" r:id="rId6"/>
    <p:sldId id="427" r:id="rId7"/>
    <p:sldId id="428" r:id="rId8"/>
    <p:sldId id="429" r:id="rId9"/>
    <p:sldId id="434" r:id="rId10"/>
    <p:sldId id="430" r:id="rId11"/>
    <p:sldId id="432" r:id="rId12"/>
    <p:sldId id="433" r:id="rId13"/>
    <p:sldId id="409" r:id="rId14"/>
    <p:sldId id="387" r:id="rId15"/>
    <p:sldId id="403" r:id="rId16"/>
    <p:sldId id="406" r:id="rId17"/>
    <p:sldId id="407" r:id="rId18"/>
    <p:sldId id="410" r:id="rId19"/>
    <p:sldId id="388" r:id="rId20"/>
    <p:sldId id="389" r:id="rId21"/>
    <p:sldId id="396" r:id="rId22"/>
    <p:sldId id="401" r:id="rId23"/>
    <p:sldId id="408" r:id="rId24"/>
    <p:sldId id="414" r:id="rId25"/>
    <p:sldId id="431" r:id="rId26"/>
    <p:sldId id="415" r:id="rId27"/>
    <p:sldId id="416"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B9C"/>
    <a:srgbClr val="008FFA"/>
    <a:srgbClr val="E98306"/>
    <a:srgbClr val="0068A8"/>
    <a:srgbClr val="70CFEE"/>
    <a:srgbClr val="D07506"/>
    <a:srgbClr val="A75E05"/>
    <a:srgbClr val="FBC079"/>
    <a:srgbClr val="00ACB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5" autoAdjust="0"/>
    <p:restoredTop sz="94634" autoAdjust="0"/>
  </p:normalViewPr>
  <p:slideViewPr>
    <p:cSldViewPr snapToGrid="0" snapToObjects="1">
      <p:cViewPr varScale="1">
        <p:scale>
          <a:sx n="54" d="100"/>
          <a:sy n="54" d="100"/>
        </p:scale>
        <p:origin x="-898" y="-72"/>
      </p:cViewPr>
      <p:guideLst>
        <p:guide orient="horz" pos="2166"/>
        <p:guide orient="horz" pos="3651"/>
        <p:guide orient="horz" pos="4012"/>
        <p:guide orient="horz" pos="320"/>
        <p:guide orient="horz" pos="1237"/>
        <p:guide orient="horz" pos="1768"/>
        <p:guide orient="horz" pos="4203"/>
        <p:guide pos="7677"/>
        <p:guide pos="2"/>
        <p:guide pos="246"/>
        <p:guide pos="3841"/>
        <p:guide pos="7444"/>
        <p:guide/>
        <p:guide pos="240"/>
        <p:guide pos="5629"/>
        <p:guide pos="241"/>
        <p:guide pos="2042"/>
      </p:guideLst>
    </p:cSldViewPr>
  </p:slideViewPr>
  <p:notesTextViewPr>
    <p:cViewPr>
      <p:scale>
        <a:sx n="1" d="1"/>
        <a:sy n="1" d="1"/>
      </p:scale>
      <p:origin x="0" y="0"/>
    </p:cViewPr>
  </p:notesTextViewPr>
  <p:sorterViewPr>
    <p:cViewPr>
      <p:scale>
        <a:sx n="90" d="100"/>
        <a:sy n="90" d="100"/>
      </p:scale>
      <p:origin x="0" y="8232"/>
    </p:cViewPr>
  </p:sorterViewPr>
  <p:notesViewPr>
    <p:cSldViewPr snapToGrid="0" snapToObjects="1" showGuides="1">
      <p:cViewPr varScale="1">
        <p:scale>
          <a:sx n="95" d="100"/>
          <a:sy n="95" d="100"/>
        </p:scale>
        <p:origin x="-36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2B4C68-02D4-43B7-82D0-CC0F31ADA7D5}" type="datetimeFigureOut">
              <a:rPr lang="en-US" smtClean="0">
                <a:latin typeface="Qualcomm Office Regular" pitchFamily="34" charset="0"/>
              </a:rPr>
              <a:t>7/15/2014</a:t>
            </a:fld>
            <a:endParaRPr lang="en-US" dirty="0">
              <a:latin typeface="Qualcomm Office Regular"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Qualcomm Office Regular"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8D803-E2CE-43E6-BB9D-83A503D767A5}" type="slidenum">
              <a:rPr lang="en-US" smtClean="0">
                <a:latin typeface="Qualcomm Office Regular" pitchFamily="34" charset="0"/>
              </a:rPr>
              <a:t>‹#›</a:t>
            </a:fld>
            <a:endParaRPr lang="en-US" dirty="0">
              <a:latin typeface="Qualcomm Office Regular"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494888" y="8400641"/>
            <a:ext cx="980122" cy="207248"/>
          </a:xfrm>
          <a:prstGeom prst="rect">
            <a:avLst/>
          </a:prstGeom>
          <a:noFill/>
          <a:ln w="9525">
            <a:noFill/>
            <a:miter lim="800000"/>
            <a:headEnd/>
            <a:tailEnd/>
          </a:ln>
          <a:effectLst/>
        </p:spPr>
      </p:pic>
    </p:spTree>
    <p:extLst>
      <p:ext uri="{BB962C8B-B14F-4D97-AF65-F5344CB8AC3E}">
        <p14:creationId xmlns:p14="http://schemas.microsoft.com/office/powerpoint/2010/main" val="54289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7"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2587" y="4343400"/>
            <a:ext cx="6092825"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 </a:t>
            </a:r>
          </a:p>
        </p:txBody>
      </p:sp>
      <p:sp>
        <p:nvSpPr>
          <p:cNvPr id="7" name="Slide Number Placeholder 6"/>
          <p:cNvSpPr>
            <a:spLocks noGrp="1"/>
          </p:cNvSpPr>
          <p:nvPr>
            <p:ph type="sldNum" sz="quarter" idx="5"/>
          </p:nvPr>
        </p:nvSpPr>
        <p:spPr>
          <a:xfrm>
            <a:off x="3884613" y="8685213"/>
            <a:ext cx="2287587" cy="457200"/>
          </a:xfrm>
          <a:prstGeom prst="rect">
            <a:avLst/>
          </a:prstGeom>
        </p:spPr>
        <p:txBody>
          <a:bodyPr vert="horz" lIns="91440" tIns="45720" rIns="91440" bIns="45720" rtlCol="0" anchor="b"/>
          <a:lstStyle>
            <a:lvl1pPr algn="r">
              <a:defRPr sz="1100">
                <a:latin typeface="Qualcomm Office Regular" pitchFamily="34" charset="0"/>
              </a:defRPr>
            </a:lvl1pPr>
          </a:lstStyle>
          <a:p>
            <a:fld id="{928A2613-ABFE-468A-A021-82F251360FB0}"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85800" y="8892993"/>
            <a:ext cx="980122" cy="207248"/>
          </a:xfrm>
          <a:prstGeom prst="rect">
            <a:avLst/>
          </a:prstGeom>
          <a:noFill/>
          <a:ln w="9525">
            <a:noFill/>
            <a:miter lim="800000"/>
            <a:headEnd/>
            <a:tailEnd/>
          </a:ln>
          <a:effectLst/>
        </p:spPr>
      </p:pic>
    </p:spTree>
    <p:extLst>
      <p:ext uri="{BB962C8B-B14F-4D97-AF65-F5344CB8AC3E}">
        <p14:creationId xmlns:p14="http://schemas.microsoft.com/office/powerpoint/2010/main" val="4886022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600" kern="1200">
        <a:solidFill>
          <a:schemeClr val="tx1"/>
        </a:solidFill>
        <a:latin typeface="Qualcomm Office Regular" pitchFamily="34" charset="0"/>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Qualcomm Office Regular" pitchFamily="34" charset="0"/>
        <a:ea typeface="+mn-ea"/>
        <a:cs typeface="+mn-cs"/>
      </a:defRPr>
    </a:lvl2pPr>
    <a:lvl3pPr marL="1085850" indent="-171450" algn="l" defTabSz="914400" rtl="0" eaLnBrk="1" latinLnBrk="0" hangingPunct="1">
      <a:buFont typeface="Arial" pitchFamily="34" charset="0"/>
      <a:buChar char="•"/>
      <a:defRPr sz="1200" kern="1200" baseline="0">
        <a:solidFill>
          <a:schemeClr val="tx1"/>
        </a:solidFill>
        <a:latin typeface="Qualcomm Office Regular" pitchFamily="34"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t>1</a:t>
            </a:fld>
            <a:endParaRPr lang="en-US" dirty="0"/>
          </a:p>
        </p:txBody>
      </p:sp>
    </p:spTree>
    <p:extLst>
      <p:ext uri="{BB962C8B-B14F-4D97-AF65-F5344CB8AC3E}">
        <p14:creationId xmlns:p14="http://schemas.microsoft.com/office/powerpoint/2010/main" val="73712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A2613-ABFE-468A-A021-82F251360FB0}" type="slidenum">
              <a:rPr lang="en-US" smtClean="0"/>
              <a:t>12</a:t>
            </a:fld>
            <a:endParaRPr lang="en-US" dirty="0"/>
          </a:p>
        </p:txBody>
      </p:sp>
    </p:spTree>
    <p:extLst>
      <p:ext uri="{BB962C8B-B14F-4D97-AF65-F5344CB8AC3E}">
        <p14:creationId xmlns:p14="http://schemas.microsoft.com/office/powerpoint/2010/main" val="111389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896" indent="-285729" eaLnBrk="0" hangingPunct="0">
              <a:defRPr>
                <a:solidFill>
                  <a:schemeClr val="tx1"/>
                </a:solidFill>
                <a:latin typeface="Calibri" pitchFamily="34" charset="0"/>
                <a:cs typeface="Arial" charset="0"/>
              </a:defRPr>
            </a:lvl2pPr>
            <a:lvl3pPr marL="1142918" indent="-228584" eaLnBrk="0" hangingPunct="0">
              <a:defRPr>
                <a:solidFill>
                  <a:schemeClr val="tx1"/>
                </a:solidFill>
                <a:latin typeface="Calibri" pitchFamily="34" charset="0"/>
                <a:cs typeface="Arial" charset="0"/>
              </a:defRPr>
            </a:lvl3pPr>
            <a:lvl4pPr marL="1600084" indent="-228584" eaLnBrk="0" hangingPunct="0">
              <a:defRPr>
                <a:solidFill>
                  <a:schemeClr val="tx1"/>
                </a:solidFill>
                <a:latin typeface="Calibri" pitchFamily="34" charset="0"/>
                <a:cs typeface="Arial" charset="0"/>
              </a:defRPr>
            </a:lvl4pPr>
            <a:lvl5pPr marL="2057252" indent="-228584" eaLnBrk="0" hangingPunct="0">
              <a:defRPr>
                <a:solidFill>
                  <a:schemeClr val="tx1"/>
                </a:solidFill>
                <a:latin typeface="Calibri" pitchFamily="34" charset="0"/>
                <a:cs typeface="Arial" charset="0"/>
              </a:defRPr>
            </a:lvl5pPr>
            <a:lvl6pPr marL="2514418" indent="-228584" eaLnBrk="0" fontAlgn="base" hangingPunct="0">
              <a:spcBef>
                <a:spcPct val="0"/>
              </a:spcBef>
              <a:spcAft>
                <a:spcPct val="0"/>
              </a:spcAft>
              <a:defRPr>
                <a:solidFill>
                  <a:schemeClr val="tx1"/>
                </a:solidFill>
                <a:latin typeface="Calibri" pitchFamily="34" charset="0"/>
                <a:cs typeface="Arial" charset="0"/>
              </a:defRPr>
            </a:lvl6pPr>
            <a:lvl7pPr marL="2971585" indent="-228584" eaLnBrk="0" fontAlgn="base" hangingPunct="0">
              <a:spcBef>
                <a:spcPct val="0"/>
              </a:spcBef>
              <a:spcAft>
                <a:spcPct val="0"/>
              </a:spcAft>
              <a:defRPr>
                <a:solidFill>
                  <a:schemeClr val="tx1"/>
                </a:solidFill>
                <a:latin typeface="Calibri" pitchFamily="34" charset="0"/>
                <a:cs typeface="Arial" charset="0"/>
              </a:defRPr>
            </a:lvl7pPr>
            <a:lvl8pPr marL="3428752" indent="-228584" eaLnBrk="0" fontAlgn="base" hangingPunct="0">
              <a:spcBef>
                <a:spcPct val="0"/>
              </a:spcBef>
              <a:spcAft>
                <a:spcPct val="0"/>
              </a:spcAft>
              <a:defRPr>
                <a:solidFill>
                  <a:schemeClr val="tx1"/>
                </a:solidFill>
                <a:latin typeface="Calibri" pitchFamily="34" charset="0"/>
                <a:cs typeface="Arial" charset="0"/>
              </a:defRPr>
            </a:lvl8pPr>
            <a:lvl9pPr marL="3885919" indent="-22858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F355774-850E-4D34-A1CB-9F53CCB439A7}" type="slidenum">
              <a:rPr lang="en-US" smtClean="0"/>
              <a:pPr eaLnBrk="1" hangingPunct="1"/>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24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53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3" name="Rectangle 4"/>
          <p:cNvSpPr/>
          <p:nvPr/>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p:cNvSpPr txBox="1">
            <a:spLocks/>
          </p:cNvSpPr>
          <p:nvPr userDrawn="1"/>
        </p:nvSpPr>
        <p:spPr bwMode="gray">
          <a:xfrm>
            <a:off x="289351" y="5456092"/>
            <a:ext cx="7831392" cy="1167687"/>
          </a:xfrm>
          <a:prstGeom prst="rect">
            <a:avLst/>
          </a:prstGeom>
        </p:spPr>
        <p:txBody>
          <a:bodyPr vert="horz" lIns="91440" tIns="45720" rIns="91440" bIns="45720" rtlCol="0">
            <a:noAutofit/>
          </a:bodyPr>
          <a:lstStyle>
            <a:defPPr>
              <a:defRPr lang="en-US"/>
            </a:defPPr>
            <a:lvl1pPr indent="0" defTabSz="914400">
              <a:lnSpc>
                <a:spcPct val="90000"/>
              </a:lnSpc>
              <a:spcBef>
                <a:spcPts val="0"/>
              </a:spcBef>
              <a:buClr>
                <a:srgbClr val="F15B35">
                  <a:lumMod val="75000"/>
                </a:srgbClr>
              </a:buClr>
              <a:buSzPct val="100000"/>
              <a:buFont typeface="Courier New" pitchFamily="49" charset="0"/>
              <a:buNone/>
              <a:defRPr sz="2400" baseline="0">
                <a:solidFill>
                  <a:schemeClr val="bg1"/>
                </a:solidFill>
                <a:latin typeface="Calibre Light" pitchFamily="34" charset="0"/>
                <a:cs typeface="Arial" pitchFamily="34" charset="0"/>
              </a:defRPr>
            </a:lvl1pPr>
            <a:lvl2pPr marL="0" marR="0" lvl="1" indent="0" fontAlgn="auto">
              <a:lnSpc>
                <a:spcPct val="95000"/>
              </a:lnSpc>
              <a:spcBef>
                <a:spcPts val="0"/>
              </a:spcBef>
              <a:spcAft>
                <a:spcPts val="0"/>
              </a:spcAft>
              <a:buClrTx/>
              <a:buSzTx/>
              <a:buFontTx/>
              <a:buNone/>
              <a:tabLst/>
              <a:defRPr sz="800" spc="8">
                <a:solidFill>
                  <a:schemeClr val="bg1"/>
                </a:solidFill>
                <a:latin typeface="Qualcomm Office Regular" pitchFamily="34" charset="0"/>
                <a:cs typeface="Arial" pitchFamily="34" charset="0"/>
              </a:defRPr>
            </a:lvl2pPr>
            <a:lvl3pPr marL="914400" indent="0" algn="ctr" defTabSz="914400">
              <a:lnSpc>
                <a:spcPct val="90000"/>
              </a:lnSpc>
              <a:spcBef>
                <a:spcPts val="600"/>
              </a:spcBef>
              <a:buFont typeface="Courier New" pitchFamily="49" charset="0"/>
              <a:buNone/>
              <a:defRPr sz="2000">
                <a:solidFill>
                  <a:schemeClr val="tx1">
                    <a:tint val="75000"/>
                  </a:schemeClr>
                </a:solidFill>
                <a:latin typeface="Calibre Regular" pitchFamily="34" charset="0"/>
                <a:cs typeface="Arial" pitchFamily="34" charset="0"/>
              </a:defRPr>
            </a:lvl3pPr>
            <a:lvl4pPr marL="1371600" indent="0" algn="ctr" defTabSz="914400">
              <a:lnSpc>
                <a:spcPct val="90000"/>
              </a:lnSpc>
              <a:spcBef>
                <a:spcPts val="600"/>
              </a:spcBef>
              <a:buFont typeface="Courier New" pitchFamily="49" charset="0"/>
              <a:buNone/>
              <a:defRPr sz="2000">
                <a:solidFill>
                  <a:schemeClr val="tx1">
                    <a:tint val="75000"/>
                  </a:schemeClr>
                </a:solidFill>
                <a:latin typeface="Calibre Regular" pitchFamily="34" charset="0"/>
                <a:cs typeface="Arial" pitchFamily="34" charset="0"/>
              </a:defRPr>
            </a:lvl4pPr>
            <a:lvl5pPr marL="1828800" indent="0" algn="ctr" defTabSz="914400">
              <a:lnSpc>
                <a:spcPct val="90000"/>
              </a:lnSpc>
              <a:spcBef>
                <a:spcPts val="600"/>
              </a:spcBef>
              <a:buFont typeface="Courier New" pitchFamily="49" charset="0"/>
              <a:buNone/>
              <a:defRPr sz="2000">
                <a:solidFill>
                  <a:schemeClr val="tx1">
                    <a:tint val="75000"/>
                  </a:schemeClr>
                </a:solidFill>
                <a:latin typeface="Calibre Regular" pitchFamily="34" charset="0"/>
                <a:cs typeface="Arial" pitchFamily="34" charset="0"/>
              </a:defRPr>
            </a:lvl5pPr>
            <a:lvl6pPr marL="2286000" indent="0" algn="ctr" defTabSz="914400">
              <a:spcBef>
                <a:spcPct val="20000"/>
              </a:spcBef>
              <a:buFont typeface="Arial" pitchFamily="34" charset="0"/>
              <a:buNone/>
              <a:defRPr sz="2000">
                <a:solidFill>
                  <a:schemeClr val="tx1">
                    <a:tint val="75000"/>
                  </a:schemeClr>
                </a:solidFill>
              </a:defRPr>
            </a:lvl6pPr>
            <a:lvl7pPr marL="2743200" indent="0" algn="ctr" defTabSz="914400">
              <a:spcBef>
                <a:spcPct val="20000"/>
              </a:spcBef>
              <a:buFont typeface="Arial" pitchFamily="34" charset="0"/>
              <a:buNone/>
              <a:defRPr sz="2000">
                <a:solidFill>
                  <a:schemeClr val="tx1">
                    <a:tint val="75000"/>
                  </a:schemeClr>
                </a:solidFill>
              </a:defRPr>
            </a:lvl7pPr>
            <a:lvl8pPr marL="3200400" indent="0" algn="ctr" defTabSz="914400">
              <a:spcBef>
                <a:spcPct val="20000"/>
              </a:spcBef>
              <a:buFont typeface="Arial" pitchFamily="34" charset="0"/>
              <a:buNone/>
              <a:defRPr sz="2000">
                <a:solidFill>
                  <a:schemeClr val="tx1">
                    <a:tint val="75000"/>
                  </a:schemeClr>
                </a:solidFill>
              </a:defRPr>
            </a:lvl8pPr>
            <a:lvl9pPr marL="3657600" indent="0" algn="ctr" defTabSz="914400">
              <a:spcBef>
                <a:spcPct val="20000"/>
              </a:spcBef>
              <a:buFont typeface="Arial" pitchFamily="34" charset="0"/>
              <a:buNone/>
              <a:defRPr sz="2000">
                <a:solidFill>
                  <a:schemeClr val="tx1">
                    <a:tint val="75000"/>
                  </a:schemeClr>
                </a:solidFill>
              </a:defRPr>
            </a:lvl9pPr>
          </a:lstStyle>
          <a:p>
            <a:pPr marL="0" lvl="1" indent="0" algn="l" defTabSz="914400" rtl="0" eaLnBrk="1" latinLnBrk="0" hangingPunct="1">
              <a:lnSpc>
                <a:spcPct val="95000"/>
              </a:lnSpc>
              <a:spcBef>
                <a:spcPts val="0"/>
              </a:spcBef>
              <a:buFont typeface="Courier New" pitchFamily="49" charset="0"/>
              <a:buNone/>
              <a:defRPr/>
            </a:pPr>
            <a:r>
              <a:rPr lang="en-US" sz="1000" kern="1200" spc="10" dirty="0" smtClean="0">
                <a:solidFill>
                  <a:schemeClr val="bg1"/>
                </a:solidFill>
                <a:latin typeface="Qualcomm Office Regular" pitchFamily="34" charset="0"/>
                <a:ea typeface="+mn-ea"/>
                <a:cs typeface="Arial" pitchFamily="34" charset="0"/>
              </a:rPr>
              <a:t>References to “Qualcomm” may mean Qualcomm Incorporated, or subsidiaries or business units within the Qualcomm corporate structure, as applicable.</a:t>
            </a:r>
          </a:p>
          <a:p>
            <a:pPr marL="0" lvl="1" indent="0" algn="l" defTabSz="914400" rtl="0" eaLnBrk="1" latinLnBrk="0" hangingPunct="1">
              <a:lnSpc>
                <a:spcPct val="95000"/>
              </a:lnSpc>
              <a:spcBef>
                <a:spcPts val="0"/>
              </a:spcBef>
              <a:buFont typeface="Courier New" pitchFamily="49" charset="0"/>
              <a:buNone/>
              <a:defRPr/>
            </a:pPr>
            <a:r>
              <a:rPr lang="en-US" sz="1000" kern="1200" spc="10" dirty="0" smtClean="0">
                <a:solidFill>
                  <a:schemeClr val="bg1"/>
                </a:solidFill>
                <a:latin typeface="Qualcomm Office Regular" pitchFamily="34" charset="0"/>
                <a:ea typeface="+mn-ea"/>
                <a:cs typeface="Arial" pitchFamily="34" charset="0"/>
              </a:rPr>
              <a:t> </a:t>
            </a:r>
          </a:p>
          <a:p>
            <a:pPr marL="0" lvl="1" indent="0" algn="l" defTabSz="914400" rtl="0" eaLnBrk="1" latinLnBrk="0" hangingPunct="1">
              <a:lnSpc>
                <a:spcPct val="95000"/>
              </a:lnSpc>
              <a:spcBef>
                <a:spcPts val="0"/>
              </a:spcBef>
              <a:buFont typeface="Courier New" pitchFamily="49" charset="0"/>
              <a:buNone/>
              <a:defRPr/>
            </a:pPr>
            <a:r>
              <a:rPr lang="en-US" sz="1000" kern="1200" spc="10" dirty="0" smtClean="0">
                <a:solidFill>
                  <a:schemeClr val="bg1"/>
                </a:solidFill>
                <a:latin typeface="Qualcomm Office Regular" pitchFamily="34" charset="0"/>
                <a:ea typeface="+mn-ea"/>
                <a:cs typeface="Arial"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and QCT. </a:t>
            </a:r>
          </a:p>
        </p:txBody>
      </p:sp>
    </p:spTree>
    <p:extLst>
      <p:ext uri="{BB962C8B-B14F-4D97-AF65-F5344CB8AC3E}">
        <p14:creationId xmlns:p14="http://schemas.microsoft.com/office/powerpoint/2010/main" val="35884195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fld id="{5D05C13B-1133-4A77-83C4-CB4FDBEAF7D6}" type="datetimeFigureOut">
              <a:rPr lang="en-US" smtClean="0"/>
              <a:t>7/15/2014</a:t>
            </a:fld>
            <a:endParaRPr lang="en-US"/>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5325" y="6356351"/>
            <a:ext cx="2844059" cy="365125"/>
          </a:xfrm>
          <a:prstGeom prst="rect">
            <a:avLst/>
          </a:prstGeom>
        </p:spPr>
        <p:txBody>
          <a:bodyPr/>
          <a:lstStyle/>
          <a:p>
            <a:fld id="{F730353F-AF61-4433-BF6E-A86318A28694}" type="slidenum">
              <a:rPr lang="en-US" smtClean="0"/>
              <a:t>‹#›</a:t>
            </a:fld>
            <a:endParaRPr lang="en-US"/>
          </a:p>
        </p:txBody>
      </p:sp>
    </p:spTree>
    <p:extLst>
      <p:ext uri="{BB962C8B-B14F-4D97-AF65-F5344CB8AC3E}">
        <p14:creationId xmlns:p14="http://schemas.microsoft.com/office/powerpoint/2010/main" val="418372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Grad_Title, Subtitle">
    <p:bg>
      <p:bgPr>
        <a:gradFill>
          <a:gsLst>
            <a:gs pos="0">
              <a:srgbClr val="003B66"/>
            </a:gs>
            <a:gs pos="100000">
              <a:srgbClr val="008D95"/>
            </a:gs>
          </a:gsLst>
          <a:lin ang="5400000" scaled="0"/>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370268" y="504825"/>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solidFill>
                  <a:schemeClr val="bg1"/>
                </a:solidFill>
                <a:latin typeface="Qualcomm Office Regular" pitchFamily="34" charset="0"/>
              </a:defRPr>
            </a:lvl1pPr>
          </a:lstStyle>
          <a:p>
            <a:r>
              <a:rPr lang="en-US" smtClean="0"/>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accent1"/>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914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Gradient Title Slide">
    <p:bg bwMode="auto">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grpSp>
        <p:nvGrpSpPr>
          <p:cNvPr id="3" name="Group 2"/>
          <p:cNvGrpSpPr/>
          <p:nvPr userDrawn="1"/>
        </p:nvGrpSpPr>
        <p:grpSpPr>
          <a:xfrm>
            <a:off x="7006002" y="4564076"/>
            <a:ext cx="1102001" cy="1605174"/>
            <a:chOff x="4921606" y="4143170"/>
            <a:chExt cx="1102001" cy="1605174"/>
          </a:xfrm>
        </p:grpSpPr>
        <p:sp>
          <p:nvSpPr>
            <p:cNvPr id="16" name="Freeform 6"/>
            <p:cNvSpPr>
              <a:spLocks noEditPoints="1"/>
            </p:cNvSpPr>
            <p:nvPr userDrawn="1"/>
          </p:nvSpPr>
          <p:spPr bwMode="auto">
            <a:xfrm>
              <a:off x="4977950" y="5297585"/>
              <a:ext cx="85173" cy="94345"/>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7" name="Curved Line"/>
            <p:cNvSpPr>
              <a:spLocks noEditPoints="1"/>
            </p:cNvSpPr>
            <p:nvPr userDrawn="1"/>
          </p:nvSpPr>
          <p:spPr bwMode="auto">
            <a:xfrm>
              <a:off x="4921606" y="4143170"/>
              <a:ext cx="1102001" cy="1605174"/>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18" name="bIg Eye"/>
          <p:cNvGrpSpPr/>
          <p:nvPr userDrawn="1"/>
        </p:nvGrpSpPr>
        <p:grpSpPr>
          <a:xfrm>
            <a:off x="7279864" y="4670214"/>
            <a:ext cx="794070" cy="469104"/>
            <a:chOff x="2665413" y="2318584"/>
            <a:chExt cx="962025" cy="568325"/>
          </a:xfrm>
          <a:solidFill>
            <a:schemeClr val="tx2"/>
          </a:solidFill>
        </p:grpSpPr>
        <p:sp>
          <p:nvSpPr>
            <p:cNvPr id="19"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1" name="Line to bugle"/>
          <p:cNvSpPr>
            <a:spLocks noChangeArrowheads="1"/>
          </p:cNvSpPr>
          <p:nvPr userDrawn="1"/>
        </p:nvSpPr>
        <p:spPr bwMode="auto">
          <a:xfrm>
            <a:off x="6877588" y="5806284"/>
            <a:ext cx="19656" cy="525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2" name="Bugle"/>
          <p:cNvSpPr>
            <a:spLocks/>
          </p:cNvSpPr>
          <p:nvPr userDrawn="1"/>
        </p:nvSpPr>
        <p:spPr bwMode="auto">
          <a:xfrm>
            <a:off x="6612898" y="6260974"/>
            <a:ext cx="490069" cy="252897"/>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 name="Arrow round wheel 2"/>
          <p:cNvGrpSpPr/>
          <p:nvPr userDrawn="1"/>
        </p:nvGrpSpPr>
        <p:grpSpPr>
          <a:xfrm>
            <a:off x="6076966" y="5405318"/>
            <a:ext cx="811105" cy="564759"/>
            <a:chOff x="1208088" y="3209171"/>
            <a:chExt cx="982663" cy="684213"/>
          </a:xfrm>
        </p:grpSpPr>
        <p:sp>
          <p:nvSpPr>
            <p:cNvPr id="24"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 name="Wheel connector"/>
          <p:cNvGrpSpPr/>
          <p:nvPr userDrawn="1"/>
        </p:nvGrpSpPr>
        <p:grpSpPr>
          <a:xfrm>
            <a:off x="6515932" y="5246766"/>
            <a:ext cx="926414" cy="807173"/>
            <a:chOff x="1739901" y="3017084"/>
            <a:chExt cx="1122362" cy="977900"/>
          </a:xfrm>
        </p:grpSpPr>
        <p:sp>
          <p:nvSpPr>
            <p:cNvPr id="27"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9" name="Arrow around wheel 1"/>
          <p:cNvGrpSpPr/>
          <p:nvPr userDrawn="1"/>
        </p:nvGrpSpPr>
        <p:grpSpPr>
          <a:xfrm>
            <a:off x="6295794" y="5077731"/>
            <a:ext cx="517587" cy="638139"/>
            <a:chOff x="1473201" y="2812296"/>
            <a:chExt cx="627063" cy="773113"/>
          </a:xfrm>
        </p:grpSpPr>
        <p:sp>
          <p:nvSpPr>
            <p:cNvPr id="30"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 name="Big Wheel 1"/>
          <p:cNvGrpSpPr/>
          <p:nvPr userDrawn="1"/>
        </p:nvGrpSpPr>
        <p:grpSpPr>
          <a:xfrm>
            <a:off x="6378346" y="5198283"/>
            <a:ext cx="450759" cy="418001"/>
            <a:chOff x="1573213" y="2958346"/>
            <a:chExt cx="546100" cy="506413"/>
          </a:xfrm>
          <a:solidFill>
            <a:schemeClr val="accent4"/>
          </a:solidFill>
        </p:grpSpPr>
        <p:sp>
          <p:nvSpPr>
            <p:cNvPr id="33"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4" name="Pin wheel 1"/>
            <p:cNvGrpSpPr/>
            <p:nvPr userDrawn="1"/>
          </p:nvGrpSpPr>
          <p:grpSpPr>
            <a:xfrm>
              <a:off x="1697038" y="3050421"/>
              <a:ext cx="322263" cy="325438"/>
              <a:chOff x="1697038" y="3050421"/>
              <a:chExt cx="322263" cy="325438"/>
            </a:xfrm>
            <a:grpFill/>
          </p:grpSpPr>
          <p:sp>
            <p:nvSpPr>
              <p:cNvPr id="35"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9"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0"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1"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2"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3"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44" name="Small Wheel 1"/>
          <p:cNvGrpSpPr/>
          <p:nvPr userDrawn="1"/>
        </p:nvGrpSpPr>
        <p:grpSpPr>
          <a:xfrm>
            <a:off x="7192071" y="5765663"/>
            <a:ext cx="322345" cy="313173"/>
            <a:chOff x="2559051" y="3645734"/>
            <a:chExt cx="390525" cy="379413"/>
          </a:xfrm>
          <a:solidFill>
            <a:schemeClr val="accent4"/>
          </a:solidFill>
        </p:grpSpPr>
        <p:sp>
          <p:nvSpPr>
            <p:cNvPr id="45"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46" name="Pin wheel 2"/>
            <p:cNvGrpSpPr/>
            <p:nvPr userDrawn="1"/>
          </p:nvGrpSpPr>
          <p:grpSpPr>
            <a:xfrm>
              <a:off x="2627313" y="3709234"/>
              <a:ext cx="254000" cy="252413"/>
              <a:chOff x="2627313" y="3709234"/>
              <a:chExt cx="254000" cy="252413"/>
            </a:xfrm>
            <a:grpFill/>
          </p:grpSpPr>
          <p:sp>
            <p:nvSpPr>
              <p:cNvPr id="47"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8"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49"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0"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1"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2"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3"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4"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5"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sp useBgFill="1">
        <p:nvSpPr>
          <p:cNvPr id="73" name="Blink Block"/>
          <p:cNvSpPr/>
          <p:nvPr userDrawn="1"/>
        </p:nvSpPr>
        <p:spPr bwMode="auto">
          <a:xfrm>
            <a:off x="8118913" y="3750228"/>
            <a:ext cx="3322294" cy="1979875"/>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alcomm Office Regular" pitchFamily="34" charset="0"/>
            </a:endParaRPr>
          </a:p>
        </p:txBody>
      </p:sp>
      <p:pic>
        <p:nvPicPr>
          <p:cNvPr id="64" name="arrowMask"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6" y="0"/>
            <a:ext cx="7253872" cy="6896482"/>
          </a:xfrm>
          <a:prstGeom prst="rect">
            <a:avLst/>
          </a:prstGeom>
          <a:noFill/>
        </p:spPr>
      </p:pic>
      <p:sp useBgFill="1">
        <p:nvSpPr>
          <p:cNvPr id="56" name="Blink Block"/>
          <p:cNvSpPr/>
          <p:nvPr userDrawn="1"/>
        </p:nvSpPr>
        <p:spPr bwMode="auto">
          <a:xfrm>
            <a:off x="8118913" y="3750228"/>
            <a:ext cx="3322294" cy="1979875"/>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294" h="1979875">
                <a:moveTo>
                  <a:pt x="0" y="0"/>
                </a:moveTo>
                <a:lnTo>
                  <a:pt x="3322294" y="0"/>
                </a:lnTo>
                <a:lnTo>
                  <a:pt x="3266635" y="1979875"/>
                </a:lnTo>
                <a:lnTo>
                  <a:pt x="20062" y="90860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Qualcomm Office Regular" pitchFamily="34" charset="0"/>
            </a:endParaRPr>
          </a:p>
        </p:txBody>
      </p:sp>
      <p:grpSp>
        <p:nvGrpSpPr>
          <p:cNvPr id="59" name="Yellow Arrow 2"/>
          <p:cNvGrpSpPr/>
          <p:nvPr userDrawn="1"/>
        </p:nvGrpSpPr>
        <p:grpSpPr>
          <a:xfrm>
            <a:off x="8428455" y="5186512"/>
            <a:ext cx="1602175" cy="389150"/>
            <a:chOff x="8730417" y="1481563"/>
            <a:chExt cx="1602175" cy="389150"/>
          </a:xfrm>
        </p:grpSpPr>
        <p:sp>
          <p:nvSpPr>
            <p:cNvPr id="60" name="Freeform 9"/>
            <p:cNvSpPr>
              <a:spLocks noEditPoints="1"/>
            </p:cNvSpPr>
            <p:nvPr userDrawn="1"/>
          </p:nvSpPr>
          <p:spPr bwMode="auto">
            <a:xfrm>
              <a:off x="8833839" y="1630562"/>
              <a:ext cx="1130639" cy="89399"/>
            </a:xfrm>
            <a:custGeom>
              <a:avLst/>
              <a:gdLst>
                <a:gd name="T0" fmla="*/ 524 w 546"/>
                <a:gd name="T1" fmla="*/ 43 h 43"/>
                <a:gd name="T2" fmla="*/ 21 w 546"/>
                <a:gd name="T3" fmla="*/ 43 h 43"/>
                <a:gd name="T4" fmla="*/ 0 w 546"/>
                <a:gd name="T5" fmla="*/ 22 h 43"/>
                <a:gd name="T6" fmla="*/ 21 w 546"/>
                <a:gd name="T7" fmla="*/ 0 h 43"/>
                <a:gd name="T8" fmla="*/ 524 w 546"/>
                <a:gd name="T9" fmla="*/ 0 h 43"/>
                <a:gd name="T10" fmla="*/ 546 w 546"/>
                <a:gd name="T11" fmla="*/ 22 h 43"/>
                <a:gd name="T12" fmla="*/ 524 w 546"/>
                <a:gd name="T13" fmla="*/ 43 h 43"/>
                <a:gd name="T14" fmla="*/ 21 w 546"/>
                <a:gd name="T15" fmla="*/ 9 h 43"/>
                <a:gd name="T16" fmla="*/ 9 w 546"/>
                <a:gd name="T17" fmla="*/ 22 h 43"/>
                <a:gd name="T18" fmla="*/ 21 w 546"/>
                <a:gd name="T19" fmla="*/ 34 h 43"/>
                <a:gd name="T20" fmla="*/ 524 w 546"/>
                <a:gd name="T21" fmla="*/ 34 h 43"/>
                <a:gd name="T22" fmla="*/ 537 w 546"/>
                <a:gd name="T23" fmla="*/ 22 h 43"/>
                <a:gd name="T24" fmla="*/ 524 w 546"/>
                <a:gd name="T25" fmla="*/ 9 h 43"/>
                <a:gd name="T26" fmla="*/ 21 w 546"/>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43">
                  <a:moveTo>
                    <a:pt x="524" y="43"/>
                  </a:moveTo>
                  <a:cubicBezTo>
                    <a:pt x="21" y="43"/>
                    <a:pt x="21" y="43"/>
                    <a:pt x="21" y="43"/>
                  </a:cubicBezTo>
                  <a:cubicBezTo>
                    <a:pt x="9" y="43"/>
                    <a:pt x="0" y="34"/>
                    <a:pt x="0" y="22"/>
                  </a:cubicBezTo>
                  <a:cubicBezTo>
                    <a:pt x="0" y="10"/>
                    <a:pt x="9" y="0"/>
                    <a:pt x="21" y="0"/>
                  </a:cubicBezTo>
                  <a:cubicBezTo>
                    <a:pt x="524" y="0"/>
                    <a:pt x="524" y="0"/>
                    <a:pt x="524" y="0"/>
                  </a:cubicBezTo>
                  <a:cubicBezTo>
                    <a:pt x="536" y="0"/>
                    <a:pt x="546" y="10"/>
                    <a:pt x="546" y="22"/>
                  </a:cubicBezTo>
                  <a:cubicBezTo>
                    <a:pt x="546" y="34"/>
                    <a:pt x="536" y="43"/>
                    <a:pt x="524" y="43"/>
                  </a:cubicBezTo>
                  <a:close/>
                  <a:moveTo>
                    <a:pt x="21" y="9"/>
                  </a:moveTo>
                  <a:cubicBezTo>
                    <a:pt x="14" y="9"/>
                    <a:pt x="9" y="15"/>
                    <a:pt x="9" y="22"/>
                  </a:cubicBezTo>
                  <a:cubicBezTo>
                    <a:pt x="9" y="29"/>
                    <a:pt x="14" y="34"/>
                    <a:pt x="21" y="34"/>
                  </a:cubicBezTo>
                  <a:cubicBezTo>
                    <a:pt x="524" y="34"/>
                    <a:pt x="524" y="34"/>
                    <a:pt x="524" y="34"/>
                  </a:cubicBezTo>
                  <a:cubicBezTo>
                    <a:pt x="531" y="34"/>
                    <a:pt x="537" y="29"/>
                    <a:pt x="537" y="22"/>
                  </a:cubicBezTo>
                  <a:cubicBezTo>
                    <a:pt x="537" y="15"/>
                    <a:pt x="531" y="9"/>
                    <a:pt x="524" y="9"/>
                  </a:cubicBezTo>
                  <a:lnTo>
                    <a:pt x="21" y="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1" name="Freeform 10"/>
            <p:cNvSpPr>
              <a:spLocks noEditPoints="1"/>
            </p:cNvSpPr>
            <p:nvPr userDrawn="1"/>
          </p:nvSpPr>
          <p:spPr bwMode="auto">
            <a:xfrm>
              <a:off x="9981130" y="1481563"/>
              <a:ext cx="351462" cy="389150"/>
            </a:xfrm>
            <a:custGeom>
              <a:avLst/>
              <a:gdLst>
                <a:gd name="T0" fmla="*/ 71 w 170"/>
                <a:gd name="T1" fmla="*/ 188 h 188"/>
                <a:gd name="T2" fmla="*/ 56 w 170"/>
                <a:gd name="T3" fmla="*/ 181 h 188"/>
                <a:gd name="T4" fmla="*/ 50 w 170"/>
                <a:gd name="T5" fmla="*/ 166 h 188"/>
                <a:gd name="T6" fmla="*/ 56 w 170"/>
                <a:gd name="T7" fmla="*/ 151 h 188"/>
                <a:gd name="T8" fmla="*/ 92 w 170"/>
                <a:gd name="T9" fmla="*/ 115 h 188"/>
                <a:gd name="T10" fmla="*/ 22 w 170"/>
                <a:gd name="T11" fmla="*/ 115 h 188"/>
                <a:gd name="T12" fmla="*/ 0 w 170"/>
                <a:gd name="T13" fmla="*/ 94 h 188"/>
                <a:gd name="T14" fmla="*/ 22 w 170"/>
                <a:gd name="T15" fmla="*/ 72 h 188"/>
                <a:gd name="T16" fmla="*/ 92 w 170"/>
                <a:gd name="T17" fmla="*/ 72 h 188"/>
                <a:gd name="T18" fmla="*/ 56 w 170"/>
                <a:gd name="T19" fmla="*/ 37 h 188"/>
                <a:gd name="T20" fmla="*/ 50 w 170"/>
                <a:gd name="T21" fmla="*/ 21 h 188"/>
                <a:gd name="T22" fmla="*/ 56 w 170"/>
                <a:gd name="T23" fmla="*/ 6 h 188"/>
                <a:gd name="T24" fmla="*/ 71 w 170"/>
                <a:gd name="T25" fmla="*/ 0 h 188"/>
                <a:gd name="T26" fmla="*/ 87 w 170"/>
                <a:gd name="T27" fmla="*/ 6 h 188"/>
                <a:gd name="T28" fmla="*/ 159 w 170"/>
                <a:gd name="T29" fmla="*/ 79 h 188"/>
                <a:gd name="T30" fmla="*/ 162 w 170"/>
                <a:gd name="T31" fmla="*/ 81 h 188"/>
                <a:gd name="T32" fmla="*/ 170 w 170"/>
                <a:gd name="T33" fmla="*/ 94 h 188"/>
                <a:gd name="T34" fmla="*/ 162 w 170"/>
                <a:gd name="T35" fmla="*/ 107 h 188"/>
                <a:gd name="T36" fmla="*/ 159 w 170"/>
                <a:gd name="T37" fmla="*/ 109 h 188"/>
                <a:gd name="T38" fmla="*/ 87 w 170"/>
                <a:gd name="T39" fmla="*/ 181 h 188"/>
                <a:gd name="T40" fmla="*/ 71 w 170"/>
                <a:gd name="T41" fmla="*/ 188 h 188"/>
                <a:gd name="T42" fmla="*/ 22 w 170"/>
                <a:gd name="T43" fmla="*/ 81 h 188"/>
                <a:gd name="T44" fmla="*/ 9 w 170"/>
                <a:gd name="T45" fmla="*/ 94 h 188"/>
                <a:gd name="T46" fmla="*/ 22 w 170"/>
                <a:gd name="T47" fmla="*/ 106 h 188"/>
                <a:gd name="T48" fmla="*/ 113 w 170"/>
                <a:gd name="T49" fmla="*/ 106 h 188"/>
                <a:gd name="T50" fmla="*/ 63 w 170"/>
                <a:gd name="T51" fmla="*/ 157 h 188"/>
                <a:gd name="T52" fmla="*/ 59 w 170"/>
                <a:gd name="T53" fmla="*/ 166 h 188"/>
                <a:gd name="T54" fmla="*/ 63 w 170"/>
                <a:gd name="T55" fmla="*/ 175 h 188"/>
                <a:gd name="T56" fmla="*/ 80 w 170"/>
                <a:gd name="T57" fmla="*/ 175 h 188"/>
                <a:gd name="T58" fmla="*/ 153 w 170"/>
                <a:gd name="T59" fmla="*/ 103 h 188"/>
                <a:gd name="T60" fmla="*/ 156 w 170"/>
                <a:gd name="T61" fmla="*/ 100 h 188"/>
                <a:gd name="T62" fmla="*/ 161 w 170"/>
                <a:gd name="T63" fmla="*/ 94 h 188"/>
                <a:gd name="T64" fmla="*/ 156 w 170"/>
                <a:gd name="T65" fmla="*/ 88 h 188"/>
                <a:gd name="T66" fmla="*/ 153 w 170"/>
                <a:gd name="T67" fmla="*/ 85 h 188"/>
                <a:gd name="T68" fmla="*/ 80 w 170"/>
                <a:gd name="T69" fmla="*/ 12 h 188"/>
                <a:gd name="T70" fmla="*/ 63 w 170"/>
                <a:gd name="T71" fmla="*/ 12 h 188"/>
                <a:gd name="T72" fmla="*/ 59 w 170"/>
                <a:gd name="T73" fmla="*/ 21 h 188"/>
                <a:gd name="T74" fmla="*/ 63 w 170"/>
                <a:gd name="T75" fmla="*/ 30 h 188"/>
                <a:gd name="T76" fmla="*/ 113 w 170"/>
                <a:gd name="T77" fmla="*/ 81 h 188"/>
                <a:gd name="T78" fmla="*/ 22 w 170"/>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88">
                  <a:moveTo>
                    <a:pt x="71" y="188"/>
                  </a:moveTo>
                  <a:cubicBezTo>
                    <a:pt x="66" y="188"/>
                    <a:pt x="60" y="185"/>
                    <a:pt x="56" y="181"/>
                  </a:cubicBezTo>
                  <a:cubicBezTo>
                    <a:pt x="52" y="177"/>
                    <a:pt x="50" y="172"/>
                    <a:pt x="50" y="166"/>
                  </a:cubicBezTo>
                  <a:cubicBezTo>
                    <a:pt x="50" y="160"/>
                    <a:pt x="52" y="155"/>
                    <a:pt x="56" y="151"/>
                  </a:cubicBezTo>
                  <a:cubicBezTo>
                    <a:pt x="92" y="115"/>
                    <a:pt x="92" y="115"/>
                    <a:pt x="92" y="115"/>
                  </a:cubicBezTo>
                  <a:cubicBezTo>
                    <a:pt x="22" y="115"/>
                    <a:pt x="22" y="115"/>
                    <a:pt x="22" y="115"/>
                  </a:cubicBezTo>
                  <a:cubicBezTo>
                    <a:pt x="12" y="115"/>
                    <a:pt x="0" y="110"/>
                    <a:pt x="0" y="94"/>
                  </a:cubicBezTo>
                  <a:cubicBezTo>
                    <a:pt x="0" y="78"/>
                    <a:pt x="12" y="72"/>
                    <a:pt x="22" y="72"/>
                  </a:cubicBezTo>
                  <a:cubicBezTo>
                    <a:pt x="92" y="72"/>
                    <a:pt x="92" y="72"/>
                    <a:pt x="92" y="72"/>
                  </a:cubicBezTo>
                  <a:cubicBezTo>
                    <a:pt x="56" y="37"/>
                    <a:pt x="56" y="37"/>
                    <a:pt x="56" y="37"/>
                  </a:cubicBezTo>
                  <a:cubicBezTo>
                    <a:pt x="52" y="33"/>
                    <a:pt x="50" y="27"/>
                    <a:pt x="50" y="21"/>
                  </a:cubicBezTo>
                  <a:cubicBezTo>
                    <a:pt x="50" y="16"/>
                    <a:pt x="52" y="10"/>
                    <a:pt x="56" y="6"/>
                  </a:cubicBezTo>
                  <a:cubicBezTo>
                    <a:pt x="60" y="2"/>
                    <a:pt x="66" y="0"/>
                    <a:pt x="71" y="0"/>
                  </a:cubicBezTo>
                  <a:cubicBezTo>
                    <a:pt x="77" y="0"/>
                    <a:pt x="83" y="2"/>
                    <a:pt x="87" y="6"/>
                  </a:cubicBezTo>
                  <a:cubicBezTo>
                    <a:pt x="159" y="79"/>
                    <a:pt x="159" y="79"/>
                    <a:pt x="159" y="79"/>
                  </a:cubicBezTo>
                  <a:cubicBezTo>
                    <a:pt x="160" y="79"/>
                    <a:pt x="161" y="80"/>
                    <a:pt x="162" y="81"/>
                  </a:cubicBezTo>
                  <a:cubicBezTo>
                    <a:pt x="165" y="84"/>
                    <a:pt x="170" y="88"/>
                    <a:pt x="170" y="94"/>
                  </a:cubicBezTo>
                  <a:cubicBezTo>
                    <a:pt x="170" y="99"/>
                    <a:pt x="165" y="103"/>
                    <a:pt x="162" y="107"/>
                  </a:cubicBezTo>
                  <a:cubicBezTo>
                    <a:pt x="161" y="108"/>
                    <a:pt x="160" y="108"/>
                    <a:pt x="159" y="109"/>
                  </a:cubicBezTo>
                  <a:cubicBezTo>
                    <a:pt x="87" y="181"/>
                    <a:pt x="87" y="181"/>
                    <a:pt x="87" y="181"/>
                  </a:cubicBezTo>
                  <a:cubicBezTo>
                    <a:pt x="83" y="185"/>
                    <a:pt x="77" y="188"/>
                    <a:pt x="71" y="188"/>
                  </a:cubicBezTo>
                  <a:close/>
                  <a:moveTo>
                    <a:pt x="22" y="81"/>
                  </a:moveTo>
                  <a:cubicBezTo>
                    <a:pt x="17" y="81"/>
                    <a:pt x="9" y="83"/>
                    <a:pt x="9" y="94"/>
                  </a:cubicBezTo>
                  <a:cubicBezTo>
                    <a:pt x="9" y="105"/>
                    <a:pt x="17" y="106"/>
                    <a:pt x="22" y="106"/>
                  </a:cubicBezTo>
                  <a:cubicBezTo>
                    <a:pt x="113" y="106"/>
                    <a:pt x="113" y="106"/>
                    <a:pt x="113" y="106"/>
                  </a:cubicBezTo>
                  <a:cubicBezTo>
                    <a:pt x="63" y="157"/>
                    <a:pt x="63" y="157"/>
                    <a:pt x="63" y="157"/>
                  </a:cubicBezTo>
                  <a:cubicBezTo>
                    <a:pt x="60" y="160"/>
                    <a:pt x="59" y="163"/>
                    <a:pt x="59" y="166"/>
                  </a:cubicBezTo>
                  <a:cubicBezTo>
                    <a:pt x="59" y="169"/>
                    <a:pt x="60" y="173"/>
                    <a:pt x="63" y="175"/>
                  </a:cubicBezTo>
                  <a:cubicBezTo>
                    <a:pt x="67" y="180"/>
                    <a:pt x="76" y="180"/>
                    <a:pt x="80" y="175"/>
                  </a:cubicBezTo>
                  <a:cubicBezTo>
                    <a:pt x="153" y="103"/>
                    <a:pt x="153" y="103"/>
                    <a:pt x="153" y="103"/>
                  </a:cubicBezTo>
                  <a:cubicBezTo>
                    <a:pt x="154" y="102"/>
                    <a:pt x="155" y="101"/>
                    <a:pt x="156" y="100"/>
                  </a:cubicBezTo>
                  <a:cubicBezTo>
                    <a:pt x="157" y="98"/>
                    <a:pt x="161" y="95"/>
                    <a:pt x="161" y="94"/>
                  </a:cubicBezTo>
                  <a:cubicBezTo>
                    <a:pt x="161" y="92"/>
                    <a:pt x="157" y="89"/>
                    <a:pt x="156" y="88"/>
                  </a:cubicBezTo>
                  <a:cubicBezTo>
                    <a:pt x="155" y="87"/>
                    <a:pt x="154" y="86"/>
                    <a:pt x="153" y="85"/>
                  </a:cubicBezTo>
                  <a:cubicBezTo>
                    <a:pt x="80" y="12"/>
                    <a:pt x="80" y="12"/>
                    <a:pt x="80" y="12"/>
                  </a:cubicBezTo>
                  <a:cubicBezTo>
                    <a:pt x="76" y="8"/>
                    <a:pt x="67" y="8"/>
                    <a:pt x="63" y="12"/>
                  </a:cubicBezTo>
                  <a:cubicBezTo>
                    <a:pt x="60" y="15"/>
                    <a:pt x="59" y="18"/>
                    <a:pt x="59" y="21"/>
                  </a:cubicBezTo>
                  <a:cubicBezTo>
                    <a:pt x="59" y="25"/>
                    <a:pt x="60" y="28"/>
                    <a:pt x="63" y="30"/>
                  </a:cubicBezTo>
                  <a:cubicBezTo>
                    <a:pt x="113" y="81"/>
                    <a:pt x="113" y="81"/>
                    <a:pt x="113" y="81"/>
                  </a:cubicBezTo>
                  <a:lnTo>
                    <a:pt x="22" y="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2" name="Freeform 11"/>
            <p:cNvSpPr>
              <a:spLocks noEditPoints="1"/>
            </p:cNvSpPr>
            <p:nvPr userDrawn="1"/>
          </p:nvSpPr>
          <p:spPr bwMode="auto">
            <a:xfrm>
              <a:off x="8730417" y="1630562"/>
              <a:ext cx="88523" cy="89399"/>
            </a:xfrm>
            <a:custGeom>
              <a:avLst/>
              <a:gdLst>
                <a:gd name="T0" fmla="*/ 21 w 43"/>
                <a:gd name="T1" fmla="*/ 43 h 43"/>
                <a:gd name="T2" fmla="*/ 0 w 43"/>
                <a:gd name="T3" fmla="*/ 22 h 43"/>
                <a:gd name="T4" fmla="*/ 21 w 43"/>
                <a:gd name="T5" fmla="*/ 0 h 43"/>
                <a:gd name="T6" fmla="*/ 43 w 43"/>
                <a:gd name="T7" fmla="*/ 22 h 43"/>
                <a:gd name="T8" fmla="*/ 21 w 43"/>
                <a:gd name="T9" fmla="*/ 43 h 43"/>
                <a:gd name="T10" fmla="*/ 21 w 43"/>
                <a:gd name="T11" fmla="*/ 9 h 43"/>
                <a:gd name="T12" fmla="*/ 9 w 43"/>
                <a:gd name="T13" fmla="*/ 22 h 43"/>
                <a:gd name="T14" fmla="*/ 21 w 43"/>
                <a:gd name="T15" fmla="*/ 34 h 43"/>
                <a:gd name="T16" fmla="*/ 34 w 43"/>
                <a:gd name="T17" fmla="*/ 22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4"/>
                    <a:pt x="0" y="22"/>
                  </a:cubicBezTo>
                  <a:cubicBezTo>
                    <a:pt x="0" y="10"/>
                    <a:pt x="9" y="0"/>
                    <a:pt x="21" y="0"/>
                  </a:cubicBezTo>
                  <a:cubicBezTo>
                    <a:pt x="33" y="0"/>
                    <a:pt x="43" y="10"/>
                    <a:pt x="43" y="22"/>
                  </a:cubicBezTo>
                  <a:cubicBezTo>
                    <a:pt x="43" y="34"/>
                    <a:pt x="33" y="43"/>
                    <a:pt x="21" y="43"/>
                  </a:cubicBezTo>
                  <a:close/>
                  <a:moveTo>
                    <a:pt x="21" y="9"/>
                  </a:moveTo>
                  <a:cubicBezTo>
                    <a:pt x="14" y="9"/>
                    <a:pt x="9" y="15"/>
                    <a:pt x="9" y="22"/>
                  </a:cubicBezTo>
                  <a:cubicBezTo>
                    <a:pt x="9" y="29"/>
                    <a:pt x="14" y="34"/>
                    <a:pt x="21" y="34"/>
                  </a:cubicBezTo>
                  <a:cubicBezTo>
                    <a:pt x="28" y="34"/>
                    <a:pt x="34" y="29"/>
                    <a:pt x="34" y="22"/>
                  </a:cubicBezTo>
                  <a:cubicBezTo>
                    <a:pt x="34" y="15"/>
                    <a:pt x="28" y="9"/>
                    <a:pt x="21"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63" name="Combined White Arrows"/>
          <p:cNvGrpSpPr/>
          <p:nvPr userDrawn="1"/>
        </p:nvGrpSpPr>
        <p:grpSpPr>
          <a:xfrm>
            <a:off x="8276826" y="4901342"/>
            <a:ext cx="1998338" cy="973653"/>
            <a:chOff x="8578788" y="1196393"/>
            <a:chExt cx="1998338" cy="973653"/>
          </a:xfrm>
        </p:grpSpPr>
        <p:grpSp>
          <p:nvGrpSpPr>
            <p:cNvPr id="65" name="Big White Arrow"/>
            <p:cNvGrpSpPr/>
            <p:nvPr userDrawn="1"/>
          </p:nvGrpSpPr>
          <p:grpSpPr>
            <a:xfrm>
              <a:off x="8578788" y="1196393"/>
              <a:ext cx="1998338" cy="386520"/>
              <a:chOff x="8578788" y="1227389"/>
              <a:chExt cx="1998338" cy="386520"/>
            </a:xfrm>
          </p:grpSpPr>
          <p:sp>
            <p:nvSpPr>
              <p:cNvPr id="70" name="Freeform 6"/>
              <p:cNvSpPr>
                <a:spLocks noEditPoints="1"/>
              </p:cNvSpPr>
              <p:nvPr userDrawn="1"/>
            </p:nvSpPr>
            <p:spPr bwMode="auto">
              <a:xfrm>
                <a:off x="8680458" y="1376388"/>
                <a:ext cx="184057" cy="88523"/>
              </a:xfrm>
              <a:custGeom>
                <a:avLst/>
                <a:gdLst>
                  <a:gd name="T0" fmla="*/ 68 w 89"/>
                  <a:gd name="T1" fmla="*/ 43 h 43"/>
                  <a:gd name="T2" fmla="*/ 22 w 89"/>
                  <a:gd name="T3" fmla="*/ 43 h 43"/>
                  <a:gd name="T4" fmla="*/ 0 w 89"/>
                  <a:gd name="T5" fmla="*/ 21 h 43"/>
                  <a:gd name="T6" fmla="*/ 22 w 89"/>
                  <a:gd name="T7" fmla="*/ 0 h 43"/>
                  <a:gd name="T8" fmla="*/ 68 w 89"/>
                  <a:gd name="T9" fmla="*/ 0 h 43"/>
                  <a:gd name="T10" fmla="*/ 89 w 89"/>
                  <a:gd name="T11" fmla="*/ 21 h 43"/>
                  <a:gd name="T12" fmla="*/ 68 w 89"/>
                  <a:gd name="T13" fmla="*/ 43 h 43"/>
                  <a:gd name="T14" fmla="*/ 22 w 89"/>
                  <a:gd name="T15" fmla="*/ 9 h 43"/>
                  <a:gd name="T16" fmla="*/ 9 w 89"/>
                  <a:gd name="T17" fmla="*/ 21 h 43"/>
                  <a:gd name="T18" fmla="*/ 22 w 89"/>
                  <a:gd name="T19" fmla="*/ 34 h 43"/>
                  <a:gd name="T20" fmla="*/ 68 w 89"/>
                  <a:gd name="T21" fmla="*/ 34 h 43"/>
                  <a:gd name="T22" fmla="*/ 80 w 89"/>
                  <a:gd name="T23" fmla="*/ 21 h 43"/>
                  <a:gd name="T24" fmla="*/ 68 w 89"/>
                  <a:gd name="T25" fmla="*/ 9 h 43"/>
                  <a:gd name="T26" fmla="*/ 22 w 89"/>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43">
                    <a:moveTo>
                      <a:pt x="68" y="43"/>
                    </a:moveTo>
                    <a:cubicBezTo>
                      <a:pt x="22" y="43"/>
                      <a:pt x="22" y="43"/>
                      <a:pt x="22" y="43"/>
                    </a:cubicBezTo>
                    <a:cubicBezTo>
                      <a:pt x="10" y="43"/>
                      <a:pt x="0" y="33"/>
                      <a:pt x="0" y="21"/>
                    </a:cubicBezTo>
                    <a:cubicBezTo>
                      <a:pt x="0" y="10"/>
                      <a:pt x="10" y="0"/>
                      <a:pt x="22" y="0"/>
                    </a:cubicBezTo>
                    <a:cubicBezTo>
                      <a:pt x="68" y="0"/>
                      <a:pt x="68" y="0"/>
                      <a:pt x="68" y="0"/>
                    </a:cubicBezTo>
                    <a:cubicBezTo>
                      <a:pt x="80" y="0"/>
                      <a:pt x="89" y="10"/>
                      <a:pt x="89" y="21"/>
                    </a:cubicBezTo>
                    <a:cubicBezTo>
                      <a:pt x="89" y="33"/>
                      <a:pt x="80" y="43"/>
                      <a:pt x="68" y="43"/>
                    </a:cubicBezTo>
                    <a:close/>
                    <a:moveTo>
                      <a:pt x="22" y="9"/>
                    </a:moveTo>
                    <a:cubicBezTo>
                      <a:pt x="15" y="9"/>
                      <a:pt x="9" y="14"/>
                      <a:pt x="9" y="21"/>
                    </a:cubicBezTo>
                    <a:cubicBezTo>
                      <a:pt x="9" y="28"/>
                      <a:pt x="15" y="34"/>
                      <a:pt x="22" y="34"/>
                    </a:cubicBezTo>
                    <a:cubicBezTo>
                      <a:pt x="68" y="34"/>
                      <a:pt x="68" y="34"/>
                      <a:pt x="68" y="34"/>
                    </a:cubicBezTo>
                    <a:cubicBezTo>
                      <a:pt x="75" y="34"/>
                      <a:pt x="80" y="28"/>
                      <a:pt x="80" y="21"/>
                    </a:cubicBezTo>
                    <a:cubicBezTo>
                      <a:pt x="80" y="14"/>
                      <a:pt x="75" y="9"/>
                      <a:pt x="68" y="9"/>
                    </a:cubicBezTo>
                    <a:lnTo>
                      <a:pt x="2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1" name="Freeform 7"/>
              <p:cNvSpPr>
                <a:spLocks noEditPoints="1"/>
              </p:cNvSpPr>
              <p:nvPr userDrawn="1"/>
            </p:nvSpPr>
            <p:spPr bwMode="auto">
              <a:xfrm>
                <a:off x="8883797" y="1227389"/>
                <a:ext cx="1693329" cy="386520"/>
              </a:xfrm>
              <a:custGeom>
                <a:avLst/>
                <a:gdLst>
                  <a:gd name="T0" fmla="*/ 719 w 818"/>
                  <a:gd name="T1" fmla="*/ 187 h 187"/>
                  <a:gd name="T2" fmla="*/ 704 w 818"/>
                  <a:gd name="T3" fmla="*/ 181 h 187"/>
                  <a:gd name="T4" fmla="*/ 704 w 818"/>
                  <a:gd name="T5" fmla="*/ 151 h 187"/>
                  <a:gd name="T6" fmla="*/ 740 w 818"/>
                  <a:gd name="T7" fmla="*/ 115 h 187"/>
                  <a:gd name="T8" fmla="*/ 22 w 818"/>
                  <a:gd name="T9" fmla="*/ 115 h 187"/>
                  <a:gd name="T10" fmla="*/ 0 w 818"/>
                  <a:gd name="T11" fmla="*/ 93 h 187"/>
                  <a:gd name="T12" fmla="*/ 22 w 818"/>
                  <a:gd name="T13" fmla="*/ 72 h 187"/>
                  <a:gd name="T14" fmla="*/ 740 w 818"/>
                  <a:gd name="T15" fmla="*/ 72 h 187"/>
                  <a:gd name="T16" fmla="*/ 704 w 818"/>
                  <a:gd name="T17" fmla="*/ 36 h 187"/>
                  <a:gd name="T18" fmla="*/ 698 w 818"/>
                  <a:gd name="T19" fmla="*/ 21 h 187"/>
                  <a:gd name="T20" fmla="*/ 704 w 818"/>
                  <a:gd name="T21" fmla="*/ 6 h 187"/>
                  <a:gd name="T22" fmla="*/ 719 w 818"/>
                  <a:gd name="T23" fmla="*/ 0 h 187"/>
                  <a:gd name="T24" fmla="*/ 735 w 818"/>
                  <a:gd name="T25" fmla="*/ 6 h 187"/>
                  <a:gd name="T26" fmla="*/ 807 w 818"/>
                  <a:gd name="T27" fmla="*/ 78 h 187"/>
                  <a:gd name="T28" fmla="*/ 810 w 818"/>
                  <a:gd name="T29" fmla="*/ 81 h 187"/>
                  <a:gd name="T30" fmla="*/ 818 w 818"/>
                  <a:gd name="T31" fmla="*/ 93 h 187"/>
                  <a:gd name="T32" fmla="*/ 810 w 818"/>
                  <a:gd name="T33" fmla="*/ 106 h 187"/>
                  <a:gd name="T34" fmla="*/ 807 w 818"/>
                  <a:gd name="T35" fmla="*/ 109 h 187"/>
                  <a:gd name="T36" fmla="*/ 735 w 818"/>
                  <a:gd name="T37" fmla="*/ 181 h 187"/>
                  <a:gd name="T38" fmla="*/ 719 w 818"/>
                  <a:gd name="T39" fmla="*/ 187 h 187"/>
                  <a:gd name="T40" fmla="*/ 22 w 818"/>
                  <a:gd name="T41" fmla="*/ 81 h 187"/>
                  <a:gd name="T42" fmla="*/ 9 w 818"/>
                  <a:gd name="T43" fmla="*/ 93 h 187"/>
                  <a:gd name="T44" fmla="*/ 22 w 818"/>
                  <a:gd name="T45" fmla="*/ 106 h 187"/>
                  <a:gd name="T46" fmla="*/ 761 w 818"/>
                  <a:gd name="T47" fmla="*/ 106 h 187"/>
                  <a:gd name="T48" fmla="*/ 710 w 818"/>
                  <a:gd name="T49" fmla="*/ 157 h 187"/>
                  <a:gd name="T50" fmla="*/ 710 w 818"/>
                  <a:gd name="T51" fmla="*/ 175 h 187"/>
                  <a:gd name="T52" fmla="*/ 728 w 818"/>
                  <a:gd name="T53" fmla="*/ 175 h 187"/>
                  <a:gd name="T54" fmla="*/ 801 w 818"/>
                  <a:gd name="T55" fmla="*/ 102 h 187"/>
                  <a:gd name="T56" fmla="*/ 804 w 818"/>
                  <a:gd name="T57" fmla="*/ 100 h 187"/>
                  <a:gd name="T58" fmla="*/ 809 w 818"/>
                  <a:gd name="T59" fmla="*/ 93 h 187"/>
                  <a:gd name="T60" fmla="*/ 804 w 818"/>
                  <a:gd name="T61" fmla="*/ 87 h 187"/>
                  <a:gd name="T62" fmla="*/ 801 w 818"/>
                  <a:gd name="T63" fmla="*/ 85 h 187"/>
                  <a:gd name="T64" fmla="*/ 728 w 818"/>
                  <a:gd name="T65" fmla="*/ 12 h 187"/>
                  <a:gd name="T66" fmla="*/ 710 w 818"/>
                  <a:gd name="T67" fmla="*/ 12 h 187"/>
                  <a:gd name="T68" fmla="*/ 707 w 818"/>
                  <a:gd name="T69" fmla="*/ 21 h 187"/>
                  <a:gd name="T70" fmla="*/ 710 w 818"/>
                  <a:gd name="T71" fmla="*/ 30 h 187"/>
                  <a:gd name="T72" fmla="*/ 761 w 818"/>
                  <a:gd name="T73" fmla="*/ 81 h 187"/>
                  <a:gd name="T74" fmla="*/ 22 w 818"/>
                  <a:gd name="T75" fmla="*/ 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8" h="187">
                    <a:moveTo>
                      <a:pt x="719" y="187"/>
                    </a:moveTo>
                    <a:cubicBezTo>
                      <a:pt x="714" y="187"/>
                      <a:pt x="708" y="185"/>
                      <a:pt x="704" y="181"/>
                    </a:cubicBezTo>
                    <a:cubicBezTo>
                      <a:pt x="696" y="173"/>
                      <a:pt x="696" y="159"/>
                      <a:pt x="704" y="151"/>
                    </a:cubicBezTo>
                    <a:cubicBezTo>
                      <a:pt x="740" y="115"/>
                      <a:pt x="740" y="115"/>
                      <a:pt x="740" y="115"/>
                    </a:cubicBezTo>
                    <a:cubicBezTo>
                      <a:pt x="22" y="115"/>
                      <a:pt x="22" y="115"/>
                      <a:pt x="22" y="115"/>
                    </a:cubicBezTo>
                    <a:cubicBezTo>
                      <a:pt x="12" y="115"/>
                      <a:pt x="0" y="109"/>
                      <a:pt x="0" y="93"/>
                    </a:cubicBezTo>
                    <a:cubicBezTo>
                      <a:pt x="0" y="78"/>
                      <a:pt x="12" y="72"/>
                      <a:pt x="22" y="72"/>
                    </a:cubicBezTo>
                    <a:cubicBezTo>
                      <a:pt x="740" y="72"/>
                      <a:pt x="740" y="72"/>
                      <a:pt x="740" y="72"/>
                    </a:cubicBezTo>
                    <a:cubicBezTo>
                      <a:pt x="704" y="36"/>
                      <a:pt x="704" y="36"/>
                      <a:pt x="704" y="36"/>
                    </a:cubicBezTo>
                    <a:cubicBezTo>
                      <a:pt x="700" y="32"/>
                      <a:pt x="698" y="27"/>
                      <a:pt x="698" y="21"/>
                    </a:cubicBezTo>
                    <a:cubicBezTo>
                      <a:pt x="698" y="15"/>
                      <a:pt x="700" y="10"/>
                      <a:pt x="704" y="6"/>
                    </a:cubicBezTo>
                    <a:cubicBezTo>
                      <a:pt x="708" y="2"/>
                      <a:pt x="714" y="0"/>
                      <a:pt x="719" y="0"/>
                    </a:cubicBezTo>
                    <a:cubicBezTo>
                      <a:pt x="725" y="0"/>
                      <a:pt x="731" y="2"/>
                      <a:pt x="735" y="6"/>
                    </a:cubicBezTo>
                    <a:cubicBezTo>
                      <a:pt x="807" y="78"/>
                      <a:pt x="807" y="78"/>
                      <a:pt x="807" y="78"/>
                    </a:cubicBezTo>
                    <a:cubicBezTo>
                      <a:pt x="808" y="79"/>
                      <a:pt x="809" y="80"/>
                      <a:pt x="810" y="81"/>
                    </a:cubicBezTo>
                    <a:cubicBezTo>
                      <a:pt x="814" y="84"/>
                      <a:pt x="818" y="88"/>
                      <a:pt x="818" y="93"/>
                    </a:cubicBezTo>
                    <a:cubicBezTo>
                      <a:pt x="818" y="99"/>
                      <a:pt x="813" y="103"/>
                      <a:pt x="810" y="106"/>
                    </a:cubicBezTo>
                    <a:cubicBezTo>
                      <a:pt x="809" y="107"/>
                      <a:pt x="808" y="108"/>
                      <a:pt x="807" y="109"/>
                    </a:cubicBezTo>
                    <a:cubicBezTo>
                      <a:pt x="735" y="181"/>
                      <a:pt x="735" y="181"/>
                      <a:pt x="735" y="181"/>
                    </a:cubicBezTo>
                    <a:cubicBezTo>
                      <a:pt x="731" y="185"/>
                      <a:pt x="725" y="187"/>
                      <a:pt x="719" y="187"/>
                    </a:cubicBezTo>
                    <a:close/>
                    <a:moveTo>
                      <a:pt x="22" y="81"/>
                    </a:moveTo>
                    <a:cubicBezTo>
                      <a:pt x="17" y="81"/>
                      <a:pt x="9" y="82"/>
                      <a:pt x="9" y="93"/>
                    </a:cubicBezTo>
                    <a:cubicBezTo>
                      <a:pt x="9" y="104"/>
                      <a:pt x="17" y="106"/>
                      <a:pt x="22" y="106"/>
                    </a:cubicBezTo>
                    <a:cubicBezTo>
                      <a:pt x="761" y="106"/>
                      <a:pt x="761" y="106"/>
                      <a:pt x="761" y="106"/>
                    </a:cubicBezTo>
                    <a:cubicBezTo>
                      <a:pt x="710" y="157"/>
                      <a:pt x="710" y="157"/>
                      <a:pt x="710" y="157"/>
                    </a:cubicBezTo>
                    <a:cubicBezTo>
                      <a:pt x="706" y="162"/>
                      <a:pt x="706" y="170"/>
                      <a:pt x="710" y="175"/>
                    </a:cubicBezTo>
                    <a:cubicBezTo>
                      <a:pt x="715" y="179"/>
                      <a:pt x="724" y="179"/>
                      <a:pt x="728" y="175"/>
                    </a:cubicBezTo>
                    <a:cubicBezTo>
                      <a:pt x="801" y="102"/>
                      <a:pt x="801" y="102"/>
                      <a:pt x="801" y="102"/>
                    </a:cubicBezTo>
                    <a:cubicBezTo>
                      <a:pt x="802" y="101"/>
                      <a:pt x="803" y="101"/>
                      <a:pt x="804" y="100"/>
                    </a:cubicBezTo>
                    <a:cubicBezTo>
                      <a:pt x="805" y="98"/>
                      <a:pt x="809" y="95"/>
                      <a:pt x="809" y="93"/>
                    </a:cubicBezTo>
                    <a:cubicBezTo>
                      <a:pt x="809" y="92"/>
                      <a:pt x="805" y="89"/>
                      <a:pt x="804" y="87"/>
                    </a:cubicBezTo>
                    <a:cubicBezTo>
                      <a:pt x="803" y="86"/>
                      <a:pt x="802" y="85"/>
                      <a:pt x="801" y="85"/>
                    </a:cubicBezTo>
                    <a:cubicBezTo>
                      <a:pt x="728" y="12"/>
                      <a:pt x="728" y="12"/>
                      <a:pt x="728" y="12"/>
                    </a:cubicBezTo>
                    <a:cubicBezTo>
                      <a:pt x="724" y="7"/>
                      <a:pt x="715" y="7"/>
                      <a:pt x="710" y="12"/>
                    </a:cubicBezTo>
                    <a:cubicBezTo>
                      <a:pt x="708" y="15"/>
                      <a:pt x="707" y="18"/>
                      <a:pt x="707" y="21"/>
                    </a:cubicBezTo>
                    <a:cubicBezTo>
                      <a:pt x="707" y="24"/>
                      <a:pt x="708" y="28"/>
                      <a:pt x="710" y="30"/>
                    </a:cubicBezTo>
                    <a:cubicBezTo>
                      <a:pt x="761" y="81"/>
                      <a:pt x="761" y="81"/>
                      <a:pt x="761" y="81"/>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2" name="Freeform 8"/>
              <p:cNvSpPr>
                <a:spLocks noEditPoints="1"/>
              </p:cNvSpPr>
              <p:nvPr userDrawn="1"/>
            </p:nvSpPr>
            <p:spPr bwMode="auto">
              <a:xfrm>
                <a:off x="8578788" y="1376388"/>
                <a:ext cx="89399" cy="88523"/>
              </a:xfrm>
              <a:custGeom>
                <a:avLst/>
                <a:gdLst>
                  <a:gd name="T0" fmla="*/ 21 w 43"/>
                  <a:gd name="T1" fmla="*/ 43 h 43"/>
                  <a:gd name="T2" fmla="*/ 0 w 43"/>
                  <a:gd name="T3" fmla="*/ 21 h 43"/>
                  <a:gd name="T4" fmla="*/ 21 w 43"/>
                  <a:gd name="T5" fmla="*/ 0 h 43"/>
                  <a:gd name="T6" fmla="*/ 43 w 43"/>
                  <a:gd name="T7" fmla="*/ 21 h 43"/>
                  <a:gd name="T8" fmla="*/ 21 w 43"/>
                  <a:gd name="T9" fmla="*/ 43 h 43"/>
                  <a:gd name="T10" fmla="*/ 21 w 43"/>
                  <a:gd name="T11" fmla="*/ 9 h 43"/>
                  <a:gd name="T12" fmla="*/ 9 w 43"/>
                  <a:gd name="T13" fmla="*/ 21 h 43"/>
                  <a:gd name="T14" fmla="*/ 21 w 43"/>
                  <a:gd name="T15" fmla="*/ 34 h 43"/>
                  <a:gd name="T16" fmla="*/ 34 w 43"/>
                  <a:gd name="T17" fmla="*/ 21 h 43"/>
                  <a:gd name="T18" fmla="*/ 21 w 43"/>
                  <a:gd name="T19"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1" y="43"/>
                    </a:moveTo>
                    <a:cubicBezTo>
                      <a:pt x="9" y="43"/>
                      <a:pt x="0" y="33"/>
                      <a:pt x="0" y="21"/>
                    </a:cubicBezTo>
                    <a:cubicBezTo>
                      <a:pt x="0" y="10"/>
                      <a:pt x="9" y="0"/>
                      <a:pt x="21" y="0"/>
                    </a:cubicBezTo>
                    <a:cubicBezTo>
                      <a:pt x="33" y="0"/>
                      <a:pt x="43" y="10"/>
                      <a:pt x="43" y="21"/>
                    </a:cubicBezTo>
                    <a:cubicBezTo>
                      <a:pt x="43" y="33"/>
                      <a:pt x="33" y="43"/>
                      <a:pt x="21" y="43"/>
                    </a:cubicBezTo>
                    <a:close/>
                    <a:moveTo>
                      <a:pt x="21" y="9"/>
                    </a:moveTo>
                    <a:cubicBezTo>
                      <a:pt x="14" y="9"/>
                      <a:pt x="9" y="14"/>
                      <a:pt x="9" y="21"/>
                    </a:cubicBezTo>
                    <a:cubicBezTo>
                      <a:pt x="9" y="28"/>
                      <a:pt x="14" y="34"/>
                      <a:pt x="21" y="34"/>
                    </a:cubicBezTo>
                    <a:cubicBezTo>
                      <a:pt x="28" y="34"/>
                      <a:pt x="34" y="28"/>
                      <a:pt x="34" y="21"/>
                    </a:cubicBezTo>
                    <a:cubicBezTo>
                      <a:pt x="34" y="14"/>
                      <a:pt x="28" y="9"/>
                      <a:pt x="2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66" name="Small White Arrow"/>
            <p:cNvGrpSpPr/>
            <p:nvPr userDrawn="1"/>
          </p:nvGrpSpPr>
          <p:grpSpPr>
            <a:xfrm>
              <a:off x="9024032" y="1780020"/>
              <a:ext cx="1054386" cy="390026"/>
              <a:chOff x="9024032" y="1756773"/>
              <a:chExt cx="1054386" cy="390026"/>
            </a:xfrm>
          </p:grpSpPr>
          <p:sp>
            <p:nvSpPr>
              <p:cNvPr id="67" name="Freeform 12"/>
              <p:cNvSpPr>
                <a:spLocks noEditPoints="1"/>
              </p:cNvSpPr>
              <p:nvPr userDrawn="1"/>
            </p:nvSpPr>
            <p:spPr bwMode="auto">
              <a:xfrm>
                <a:off x="9127454" y="1906648"/>
                <a:ext cx="331303" cy="91152"/>
              </a:xfrm>
              <a:custGeom>
                <a:avLst/>
                <a:gdLst>
                  <a:gd name="T0" fmla="*/ 138 w 160"/>
                  <a:gd name="T1" fmla="*/ 44 h 44"/>
                  <a:gd name="T2" fmla="*/ 21 w 160"/>
                  <a:gd name="T3" fmla="*/ 44 h 44"/>
                  <a:gd name="T4" fmla="*/ 0 w 160"/>
                  <a:gd name="T5" fmla="*/ 22 h 44"/>
                  <a:gd name="T6" fmla="*/ 21 w 160"/>
                  <a:gd name="T7" fmla="*/ 0 h 44"/>
                  <a:gd name="T8" fmla="*/ 138 w 160"/>
                  <a:gd name="T9" fmla="*/ 0 h 44"/>
                  <a:gd name="T10" fmla="*/ 160 w 160"/>
                  <a:gd name="T11" fmla="*/ 22 h 44"/>
                  <a:gd name="T12" fmla="*/ 138 w 160"/>
                  <a:gd name="T13" fmla="*/ 44 h 44"/>
                  <a:gd name="T14" fmla="*/ 21 w 160"/>
                  <a:gd name="T15" fmla="*/ 9 h 44"/>
                  <a:gd name="T16" fmla="*/ 9 w 160"/>
                  <a:gd name="T17" fmla="*/ 22 h 44"/>
                  <a:gd name="T18" fmla="*/ 21 w 160"/>
                  <a:gd name="T19" fmla="*/ 35 h 44"/>
                  <a:gd name="T20" fmla="*/ 138 w 160"/>
                  <a:gd name="T21" fmla="*/ 35 h 44"/>
                  <a:gd name="T22" fmla="*/ 151 w 160"/>
                  <a:gd name="T23" fmla="*/ 22 h 44"/>
                  <a:gd name="T24" fmla="*/ 138 w 160"/>
                  <a:gd name="T25" fmla="*/ 9 h 44"/>
                  <a:gd name="T26" fmla="*/ 21 w 160"/>
                  <a:gd name="T2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44">
                    <a:moveTo>
                      <a:pt x="138" y="44"/>
                    </a:moveTo>
                    <a:cubicBezTo>
                      <a:pt x="21" y="44"/>
                      <a:pt x="21" y="44"/>
                      <a:pt x="21" y="44"/>
                    </a:cubicBezTo>
                    <a:cubicBezTo>
                      <a:pt x="9" y="44"/>
                      <a:pt x="0" y="34"/>
                      <a:pt x="0" y="22"/>
                    </a:cubicBezTo>
                    <a:cubicBezTo>
                      <a:pt x="0" y="10"/>
                      <a:pt x="9" y="0"/>
                      <a:pt x="21" y="0"/>
                    </a:cubicBezTo>
                    <a:cubicBezTo>
                      <a:pt x="138" y="0"/>
                      <a:pt x="138" y="0"/>
                      <a:pt x="138" y="0"/>
                    </a:cubicBezTo>
                    <a:cubicBezTo>
                      <a:pt x="150" y="0"/>
                      <a:pt x="160" y="10"/>
                      <a:pt x="160" y="22"/>
                    </a:cubicBezTo>
                    <a:cubicBezTo>
                      <a:pt x="160" y="34"/>
                      <a:pt x="150" y="44"/>
                      <a:pt x="138" y="44"/>
                    </a:cubicBezTo>
                    <a:close/>
                    <a:moveTo>
                      <a:pt x="21" y="9"/>
                    </a:moveTo>
                    <a:cubicBezTo>
                      <a:pt x="14" y="9"/>
                      <a:pt x="9" y="15"/>
                      <a:pt x="9" y="22"/>
                    </a:cubicBezTo>
                    <a:cubicBezTo>
                      <a:pt x="9" y="29"/>
                      <a:pt x="14" y="35"/>
                      <a:pt x="21" y="35"/>
                    </a:cubicBezTo>
                    <a:cubicBezTo>
                      <a:pt x="138" y="35"/>
                      <a:pt x="138" y="35"/>
                      <a:pt x="138" y="35"/>
                    </a:cubicBezTo>
                    <a:cubicBezTo>
                      <a:pt x="145" y="35"/>
                      <a:pt x="151" y="29"/>
                      <a:pt x="151" y="22"/>
                    </a:cubicBezTo>
                    <a:cubicBezTo>
                      <a:pt x="151" y="15"/>
                      <a:pt x="145" y="9"/>
                      <a:pt x="138" y="9"/>
                    </a:cubicBezTo>
                    <a:lnTo>
                      <a:pt x="2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8" name="Freeform 13"/>
              <p:cNvSpPr>
                <a:spLocks noEditPoints="1"/>
              </p:cNvSpPr>
              <p:nvPr userDrawn="1"/>
            </p:nvSpPr>
            <p:spPr bwMode="auto">
              <a:xfrm>
                <a:off x="9475411" y="1756773"/>
                <a:ext cx="603007" cy="390026"/>
              </a:xfrm>
              <a:custGeom>
                <a:avLst/>
                <a:gdLst>
                  <a:gd name="T0" fmla="*/ 192 w 291"/>
                  <a:gd name="T1" fmla="*/ 188 h 188"/>
                  <a:gd name="T2" fmla="*/ 177 w 291"/>
                  <a:gd name="T3" fmla="*/ 182 h 188"/>
                  <a:gd name="T4" fmla="*/ 171 w 291"/>
                  <a:gd name="T5" fmla="*/ 166 h 188"/>
                  <a:gd name="T6" fmla="*/ 177 w 291"/>
                  <a:gd name="T7" fmla="*/ 151 h 188"/>
                  <a:gd name="T8" fmla="*/ 213 w 291"/>
                  <a:gd name="T9" fmla="*/ 116 h 188"/>
                  <a:gd name="T10" fmla="*/ 22 w 291"/>
                  <a:gd name="T11" fmla="*/ 116 h 188"/>
                  <a:gd name="T12" fmla="*/ 0 w 291"/>
                  <a:gd name="T13" fmla="*/ 94 h 188"/>
                  <a:gd name="T14" fmla="*/ 22 w 291"/>
                  <a:gd name="T15" fmla="*/ 73 h 188"/>
                  <a:gd name="T16" fmla="*/ 213 w 291"/>
                  <a:gd name="T17" fmla="*/ 73 h 188"/>
                  <a:gd name="T18" fmla="*/ 177 w 291"/>
                  <a:gd name="T19" fmla="*/ 37 h 188"/>
                  <a:gd name="T20" fmla="*/ 171 w 291"/>
                  <a:gd name="T21" fmla="*/ 22 h 188"/>
                  <a:gd name="T22" fmla="*/ 177 w 291"/>
                  <a:gd name="T23" fmla="*/ 6 h 188"/>
                  <a:gd name="T24" fmla="*/ 192 w 291"/>
                  <a:gd name="T25" fmla="*/ 0 h 188"/>
                  <a:gd name="T26" fmla="*/ 207 w 291"/>
                  <a:gd name="T27" fmla="*/ 6 h 188"/>
                  <a:gd name="T28" fmla="*/ 280 w 291"/>
                  <a:gd name="T29" fmla="*/ 79 h 188"/>
                  <a:gd name="T30" fmla="*/ 282 w 291"/>
                  <a:gd name="T31" fmla="*/ 81 h 188"/>
                  <a:gd name="T32" fmla="*/ 291 w 291"/>
                  <a:gd name="T33" fmla="*/ 94 h 188"/>
                  <a:gd name="T34" fmla="*/ 282 w 291"/>
                  <a:gd name="T35" fmla="*/ 107 h 188"/>
                  <a:gd name="T36" fmla="*/ 280 w 291"/>
                  <a:gd name="T37" fmla="*/ 109 h 188"/>
                  <a:gd name="T38" fmla="*/ 207 w 291"/>
                  <a:gd name="T39" fmla="*/ 182 h 188"/>
                  <a:gd name="T40" fmla="*/ 192 w 291"/>
                  <a:gd name="T41" fmla="*/ 188 h 188"/>
                  <a:gd name="T42" fmla="*/ 22 w 291"/>
                  <a:gd name="T43" fmla="*/ 81 h 188"/>
                  <a:gd name="T44" fmla="*/ 9 w 291"/>
                  <a:gd name="T45" fmla="*/ 94 h 188"/>
                  <a:gd name="T46" fmla="*/ 22 w 291"/>
                  <a:gd name="T47" fmla="*/ 107 h 188"/>
                  <a:gd name="T48" fmla="*/ 234 w 291"/>
                  <a:gd name="T49" fmla="*/ 107 h 188"/>
                  <a:gd name="T50" fmla="*/ 183 w 291"/>
                  <a:gd name="T51" fmla="*/ 158 h 188"/>
                  <a:gd name="T52" fmla="*/ 180 w 291"/>
                  <a:gd name="T53" fmla="*/ 166 h 188"/>
                  <a:gd name="T54" fmla="*/ 183 w 291"/>
                  <a:gd name="T55" fmla="*/ 175 h 188"/>
                  <a:gd name="T56" fmla="*/ 201 w 291"/>
                  <a:gd name="T57" fmla="*/ 175 h 188"/>
                  <a:gd name="T58" fmla="*/ 273 w 291"/>
                  <a:gd name="T59" fmla="*/ 103 h 188"/>
                  <a:gd name="T60" fmla="*/ 276 w 291"/>
                  <a:gd name="T61" fmla="*/ 100 h 188"/>
                  <a:gd name="T62" fmla="*/ 282 w 291"/>
                  <a:gd name="T63" fmla="*/ 94 h 188"/>
                  <a:gd name="T64" fmla="*/ 276 w 291"/>
                  <a:gd name="T65" fmla="*/ 88 h 188"/>
                  <a:gd name="T66" fmla="*/ 273 w 291"/>
                  <a:gd name="T67" fmla="*/ 85 h 188"/>
                  <a:gd name="T68" fmla="*/ 201 w 291"/>
                  <a:gd name="T69" fmla="*/ 13 h 188"/>
                  <a:gd name="T70" fmla="*/ 183 w 291"/>
                  <a:gd name="T71" fmla="*/ 13 h 188"/>
                  <a:gd name="T72" fmla="*/ 180 w 291"/>
                  <a:gd name="T73" fmla="*/ 22 h 188"/>
                  <a:gd name="T74" fmla="*/ 183 w 291"/>
                  <a:gd name="T75" fmla="*/ 31 h 188"/>
                  <a:gd name="T76" fmla="*/ 234 w 291"/>
                  <a:gd name="T77" fmla="*/ 81 h 188"/>
                  <a:gd name="T78" fmla="*/ 22 w 291"/>
                  <a:gd name="T7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1" h="188">
                    <a:moveTo>
                      <a:pt x="192" y="188"/>
                    </a:moveTo>
                    <a:cubicBezTo>
                      <a:pt x="186" y="188"/>
                      <a:pt x="181" y="186"/>
                      <a:pt x="177" y="182"/>
                    </a:cubicBezTo>
                    <a:cubicBezTo>
                      <a:pt x="173" y="178"/>
                      <a:pt x="171" y="172"/>
                      <a:pt x="171" y="166"/>
                    </a:cubicBezTo>
                    <a:cubicBezTo>
                      <a:pt x="171" y="161"/>
                      <a:pt x="173" y="155"/>
                      <a:pt x="177" y="151"/>
                    </a:cubicBezTo>
                    <a:cubicBezTo>
                      <a:pt x="213" y="116"/>
                      <a:pt x="213" y="116"/>
                      <a:pt x="213" y="116"/>
                    </a:cubicBezTo>
                    <a:cubicBezTo>
                      <a:pt x="22" y="116"/>
                      <a:pt x="22" y="116"/>
                      <a:pt x="22" y="116"/>
                    </a:cubicBezTo>
                    <a:cubicBezTo>
                      <a:pt x="12" y="116"/>
                      <a:pt x="0" y="110"/>
                      <a:pt x="0" y="94"/>
                    </a:cubicBezTo>
                    <a:cubicBezTo>
                      <a:pt x="0" y="78"/>
                      <a:pt x="12" y="73"/>
                      <a:pt x="22" y="73"/>
                    </a:cubicBezTo>
                    <a:cubicBezTo>
                      <a:pt x="213" y="73"/>
                      <a:pt x="213" y="73"/>
                      <a:pt x="213" y="73"/>
                    </a:cubicBezTo>
                    <a:cubicBezTo>
                      <a:pt x="177" y="37"/>
                      <a:pt x="177" y="37"/>
                      <a:pt x="177" y="37"/>
                    </a:cubicBezTo>
                    <a:cubicBezTo>
                      <a:pt x="173" y="33"/>
                      <a:pt x="171" y="27"/>
                      <a:pt x="171" y="22"/>
                    </a:cubicBezTo>
                    <a:cubicBezTo>
                      <a:pt x="171" y="16"/>
                      <a:pt x="173" y="11"/>
                      <a:pt x="177" y="6"/>
                    </a:cubicBezTo>
                    <a:cubicBezTo>
                      <a:pt x="181" y="2"/>
                      <a:pt x="186" y="0"/>
                      <a:pt x="192" y="0"/>
                    </a:cubicBezTo>
                    <a:cubicBezTo>
                      <a:pt x="198" y="0"/>
                      <a:pt x="203" y="2"/>
                      <a:pt x="207" y="6"/>
                    </a:cubicBezTo>
                    <a:cubicBezTo>
                      <a:pt x="280" y="79"/>
                      <a:pt x="280" y="79"/>
                      <a:pt x="280" y="79"/>
                    </a:cubicBezTo>
                    <a:cubicBezTo>
                      <a:pt x="280" y="79"/>
                      <a:pt x="281" y="80"/>
                      <a:pt x="282" y="81"/>
                    </a:cubicBezTo>
                    <a:cubicBezTo>
                      <a:pt x="286" y="84"/>
                      <a:pt x="291" y="89"/>
                      <a:pt x="291" y="94"/>
                    </a:cubicBezTo>
                    <a:cubicBezTo>
                      <a:pt x="291" y="100"/>
                      <a:pt x="286" y="104"/>
                      <a:pt x="282" y="107"/>
                    </a:cubicBezTo>
                    <a:cubicBezTo>
                      <a:pt x="281" y="108"/>
                      <a:pt x="280" y="109"/>
                      <a:pt x="280" y="109"/>
                    </a:cubicBezTo>
                    <a:cubicBezTo>
                      <a:pt x="207" y="182"/>
                      <a:pt x="207" y="182"/>
                      <a:pt x="207" y="182"/>
                    </a:cubicBezTo>
                    <a:cubicBezTo>
                      <a:pt x="203" y="186"/>
                      <a:pt x="198" y="188"/>
                      <a:pt x="192" y="188"/>
                    </a:cubicBezTo>
                    <a:close/>
                    <a:moveTo>
                      <a:pt x="22" y="81"/>
                    </a:moveTo>
                    <a:cubicBezTo>
                      <a:pt x="17" y="81"/>
                      <a:pt x="9" y="83"/>
                      <a:pt x="9" y="94"/>
                    </a:cubicBezTo>
                    <a:cubicBezTo>
                      <a:pt x="9" y="105"/>
                      <a:pt x="17" y="107"/>
                      <a:pt x="22" y="107"/>
                    </a:cubicBezTo>
                    <a:cubicBezTo>
                      <a:pt x="234" y="107"/>
                      <a:pt x="234" y="107"/>
                      <a:pt x="234" y="107"/>
                    </a:cubicBezTo>
                    <a:cubicBezTo>
                      <a:pt x="183" y="158"/>
                      <a:pt x="183" y="158"/>
                      <a:pt x="183" y="158"/>
                    </a:cubicBezTo>
                    <a:cubicBezTo>
                      <a:pt x="181" y="160"/>
                      <a:pt x="180" y="163"/>
                      <a:pt x="180" y="166"/>
                    </a:cubicBezTo>
                    <a:cubicBezTo>
                      <a:pt x="180" y="170"/>
                      <a:pt x="181" y="173"/>
                      <a:pt x="183" y="175"/>
                    </a:cubicBezTo>
                    <a:cubicBezTo>
                      <a:pt x="188" y="180"/>
                      <a:pt x="196" y="180"/>
                      <a:pt x="201" y="175"/>
                    </a:cubicBezTo>
                    <a:cubicBezTo>
                      <a:pt x="273" y="103"/>
                      <a:pt x="273" y="103"/>
                      <a:pt x="273" y="103"/>
                    </a:cubicBezTo>
                    <a:cubicBezTo>
                      <a:pt x="274" y="102"/>
                      <a:pt x="275" y="101"/>
                      <a:pt x="276" y="100"/>
                    </a:cubicBezTo>
                    <a:cubicBezTo>
                      <a:pt x="278" y="99"/>
                      <a:pt x="282" y="95"/>
                      <a:pt x="282" y="94"/>
                    </a:cubicBezTo>
                    <a:cubicBezTo>
                      <a:pt x="282" y="93"/>
                      <a:pt x="278" y="89"/>
                      <a:pt x="276" y="88"/>
                    </a:cubicBezTo>
                    <a:cubicBezTo>
                      <a:pt x="275" y="87"/>
                      <a:pt x="274" y="86"/>
                      <a:pt x="273" y="85"/>
                    </a:cubicBezTo>
                    <a:cubicBezTo>
                      <a:pt x="201" y="13"/>
                      <a:pt x="201" y="13"/>
                      <a:pt x="201" y="13"/>
                    </a:cubicBezTo>
                    <a:cubicBezTo>
                      <a:pt x="196" y="8"/>
                      <a:pt x="188" y="8"/>
                      <a:pt x="183" y="13"/>
                    </a:cubicBezTo>
                    <a:cubicBezTo>
                      <a:pt x="181" y="15"/>
                      <a:pt x="180" y="18"/>
                      <a:pt x="180" y="22"/>
                    </a:cubicBezTo>
                    <a:cubicBezTo>
                      <a:pt x="180" y="25"/>
                      <a:pt x="181" y="28"/>
                      <a:pt x="183" y="31"/>
                    </a:cubicBezTo>
                    <a:cubicBezTo>
                      <a:pt x="234" y="81"/>
                      <a:pt x="234" y="81"/>
                      <a:pt x="234" y="81"/>
                    </a:cubicBezTo>
                    <a:lnTo>
                      <a:pt x="22"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9" name="Freeform 14"/>
              <p:cNvSpPr>
                <a:spLocks noEditPoints="1"/>
              </p:cNvSpPr>
              <p:nvPr userDrawn="1"/>
            </p:nvSpPr>
            <p:spPr bwMode="auto">
              <a:xfrm>
                <a:off x="9024032" y="1906648"/>
                <a:ext cx="89399" cy="91152"/>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9 h 44"/>
                  <a:gd name="T12" fmla="*/ 9 w 43"/>
                  <a:gd name="T13" fmla="*/ 22 h 44"/>
                  <a:gd name="T14" fmla="*/ 22 w 43"/>
                  <a:gd name="T15" fmla="*/ 35 h 44"/>
                  <a:gd name="T16" fmla="*/ 34 w 43"/>
                  <a:gd name="T17" fmla="*/ 22 h 44"/>
                  <a:gd name="T18" fmla="*/ 22 w 43"/>
                  <a:gd name="T19"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10" y="44"/>
                      <a:pt x="0" y="34"/>
                      <a:pt x="0" y="22"/>
                    </a:cubicBezTo>
                    <a:cubicBezTo>
                      <a:pt x="0" y="10"/>
                      <a:pt x="10" y="0"/>
                      <a:pt x="22" y="0"/>
                    </a:cubicBezTo>
                    <a:cubicBezTo>
                      <a:pt x="33" y="0"/>
                      <a:pt x="43" y="10"/>
                      <a:pt x="43" y="22"/>
                    </a:cubicBezTo>
                    <a:cubicBezTo>
                      <a:pt x="43" y="34"/>
                      <a:pt x="33" y="44"/>
                      <a:pt x="22" y="44"/>
                    </a:cubicBezTo>
                    <a:close/>
                    <a:moveTo>
                      <a:pt x="22" y="9"/>
                    </a:moveTo>
                    <a:cubicBezTo>
                      <a:pt x="15" y="9"/>
                      <a:pt x="9" y="15"/>
                      <a:pt x="9" y="22"/>
                    </a:cubicBezTo>
                    <a:cubicBezTo>
                      <a:pt x="9" y="29"/>
                      <a:pt x="15" y="35"/>
                      <a:pt x="22" y="35"/>
                    </a:cubicBezTo>
                    <a:cubicBezTo>
                      <a:pt x="29" y="35"/>
                      <a:pt x="34" y="29"/>
                      <a:pt x="34" y="22"/>
                    </a:cubicBezTo>
                    <a:cubicBezTo>
                      <a:pt x="34" y="15"/>
                      <a:pt x="29" y="9"/>
                      <a:pt x="2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74" name="spaceman"/>
          <p:cNvGrpSpPr/>
          <p:nvPr userDrawn="1"/>
        </p:nvGrpSpPr>
        <p:grpSpPr>
          <a:xfrm rot="21402827">
            <a:off x="10761289" y="3979769"/>
            <a:ext cx="977433" cy="1700309"/>
            <a:chOff x="10831129" y="421994"/>
            <a:chExt cx="977433" cy="1700309"/>
          </a:xfrm>
        </p:grpSpPr>
        <p:sp>
          <p:nvSpPr>
            <p:cNvPr id="75" name="Freeform 21"/>
            <p:cNvSpPr>
              <a:spLocks/>
            </p:cNvSpPr>
            <p:nvPr userDrawn="1"/>
          </p:nvSpPr>
          <p:spPr bwMode="auto">
            <a:xfrm>
              <a:off x="10891558" y="1560317"/>
              <a:ext cx="586913" cy="561986"/>
            </a:xfrm>
            <a:custGeom>
              <a:avLst/>
              <a:gdLst>
                <a:gd name="T0" fmla="*/ 35 w 329"/>
                <a:gd name="T1" fmla="*/ 315 h 315"/>
                <a:gd name="T2" fmla="*/ 31 w 329"/>
                <a:gd name="T3" fmla="*/ 308 h 315"/>
                <a:gd name="T4" fmla="*/ 74 w 329"/>
                <a:gd name="T5" fmla="*/ 136 h 315"/>
                <a:gd name="T6" fmla="*/ 121 w 329"/>
                <a:gd name="T7" fmla="*/ 85 h 315"/>
                <a:gd name="T8" fmla="*/ 85 w 329"/>
                <a:gd name="T9" fmla="*/ 70 h 315"/>
                <a:gd name="T10" fmla="*/ 75 w 329"/>
                <a:gd name="T11" fmla="*/ 69 h 315"/>
                <a:gd name="T12" fmla="*/ 83 w 329"/>
                <a:gd name="T13" fmla="*/ 62 h 315"/>
                <a:gd name="T14" fmla="*/ 208 w 329"/>
                <a:gd name="T15" fmla="*/ 21 h 315"/>
                <a:gd name="T16" fmla="*/ 204 w 329"/>
                <a:gd name="T17" fmla="*/ 29 h 315"/>
                <a:gd name="T18" fmla="*/ 96 w 329"/>
                <a:gd name="T19" fmla="*/ 63 h 315"/>
                <a:gd name="T20" fmla="*/ 130 w 329"/>
                <a:gd name="T21" fmla="*/ 83 h 315"/>
                <a:gd name="T22" fmla="*/ 79 w 329"/>
                <a:gd name="T23" fmla="*/ 143 h 315"/>
                <a:gd name="T24" fmla="*/ 34 w 329"/>
                <a:gd name="T25" fmla="*/ 296 h 315"/>
                <a:gd name="T26" fmla="*/ 171 w 329"/>
                <a:gd name="T27" fmla="*/ 185 h 315"/>
                <a:gd name="T28" fmla="*/ 210 w 329"/>
                <a:gd name="T29" fmla="*/ 190 h 315"/>
                <a:gd name="T30" fmla="*/ 214 w 329"/>
                <a:gd name="T31" fmla="*/ 201 h 315"/>
                <a:gd name="T32" fmla="*/ 194 w 329"/>
                <a:gd name="T33" fmla="*/ 226 h 315"/>
                <a:gd name="T34" fmla="*/ 179 w 329"/>
                <a:gd name="T35" fmla="*/ 286 h 315"/>
                <a:gd name="T36" fmla="*/ 203 w 329"/>
                <a:gd name="T37" fmla="*/ 258 h 315"/>
                <a:gd name="T38" fmla="*/ 219 w 329"/>
                <a:gd name="T39" fmla="*/ 250 h 315"/>
                <a:gd name="T40" fmla="*/ 270 w 329"/>
                <a:gd name="T41" fmla="*/ 223 h 315"/>
                <a:gd name="T42" fmla="*/ 318 w 329"/>
                <a:gd name="T43" fmla="*/ 148 h 315"/>
                <a:gd name="T44" fmla="*/ 304 w 329"/>
                <a:gd name="T45" fmla="*/ 85 h 315"/>
                <a:gd name="T46" fmla="*/ 311 w 329"/>
                <a:gd name="T47" fmla="*/ 80 h 315"/>
                <a:gd name="T48" fmla="*/ 326 w 329"/>
                <a:gd name="T49" fmla="*/ 149 h 315"/>
                <a:gd name="T50" fmla="*/ 275 w 329"/>
                <a:gd name="T51" fmla="*/ 230 h 315"/>
                <a:gd name="T52" fmla="*/ 223 w 329"/>
                <a:gd name="T53" fmla="*/ 258 h 315"/>
                <a:gd name="T54" fmla="*/ 207 w 329"/>
                <a:gd name="T55" fmla="*/ 266 h 315"/>
                <a:gd name="T56" fmla="*/ 184 w 329"/>
                <a:gd name="T57" fmla="*/ 297 h 315"/>
                <a:gd name="T58" fmla="*/ 182 w 329"/>
                <a:gd name="T59" fmla="*/ 308 h 315"/>
                <a:gd name="T60" fmla="*/ 176 w 329"/>
                <a:gd name="T61" fmla="*/ 299 h 315"/>
                <a:gd name="T62" fmla="*/ 189 w 329"/>
                <a:gd name="T63" fmla="*/ 220 h 315"/>
                <a:gd name="T64" fmla="*/ 205 w 329"/>
                <a:gd name="T65" fmla="*/ 200 h 315"/>
                <a:gd name="T66" fmla="*/ 204 w 329"/>
                <a:gd name="T67" fmla="*/ 196 h 315"/>
                <a:gd name="T68" fmla="*/ 173 w 329"/>
                <a:gd name="T69" fmla="*/ 193 h 315"/>
                <a:gd name="T70" fmla="*/ 39 w 329"/>
                <a:gd name="T71" fmla="*/ 307 h 315"/>
                <a:gd name="T72" fmla="*/ 35 w 329"/>
                <a:gd name="T73" fmla="*/ 3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15">
                  <a:moveTo>
                    <a:pt x="35" y="315"/>
                  </a:moveTo>
                  <a:cubicBezTo>
                    <a:pt x="31" y="308"/>
                    <a:pt x="31" y="308"/>
                    <a:pt x="31" y="308"/>
                  </a:cubicBezTo>
                  <a:cubicBezTo>
                    <a:pt x="8" y="269"/>
                    <a:pt x="0" y="188"/>
                    <a:pt x="74" y="136"/>
                  </a:cubicBezTo>
                  <a:cubicBezTo>
                    <a:pt x="118" y="106"/>
                    <a:pt x="123" y="91"/>
                    <a:pt x="121" y="85"/>
                  </a:cubicBezTo>
                  <a:cubicBezTo>
                    <a:pt x="119" y="75"/>
                    <a:pt x="93" y="71"/>
                    <a:pt x="85" y="70"/>
                  </a:cubicBezTo>
                  <a:cubicBezTo>
                    <a:pt x="75" y="69"/>
                    <a:pt x="75" y="69"/>
                    <a:pt x="75" y="69"/>
                  </a:cubicBezTo>
                  <a:cubicBezTo>
                    <a:pt x="83" y="62"/>
                    <a:pt x="83" y="62"/>
                    <a:pt x="83" y="62"/>
                  </a:cubicBezTo>
                  <a:cubicBezTo>
                    <a:pt x="86" y="60"/>
                    <a:pt x="158" y="0"/>
                    <a:pt x="208" y="21"/>
                  </a:cubicBezTo>
                  <a:cubicBezTo>
                    <a:pt x="204" y="29"/>
                    <a:pt x="204" y="29"/>
                    <a:pt x="204" y="29"/>
                  </a:cubicBezTo>
                  <a:cubicBezTo>
                    <a:pt x="168" y="14"/>
                    <a:pt x="115" y="48"/>
                    <a:pt x="96" y="63"/>
                  </a:cubicBezTo>
                  <a:cubicBezTo>
                    <a:pt x="112" y="66"/>
                    <a:pt x="127" y="71"/>
                    <a:pt x="130" y="83"/>
                  </a:cubicBezTo>
                  <a:cubicBezTo>
                    <a:pt x="133" y="98"/>
                    <a:pt x="117" y="117"/>
                    <a:pt x="79" y="143"/>
                  </a:cubicBezTo>
                  <a:cubicBezTo>
                    <a:pt x="14" y="188"/>
                    <a:pt x="17" y="257"/>
                    <a:pt x="34" y="296"/>
                  </a:cubicBezTo>
                  <a:cubicBezTo>
                    <a:pt x="67" y="231"/>
                    <a:pt x="126" y="193"/>
                    <a:pt x="171" y="185"/>
                  </a:cubicBezTo>
                  <a:cubicBezTo>
                    <a:pt x="189" y="182"/>
                    <a:pt x="203" y="183"/>
                    <a:pt x="210" y="190"/>
                  </a:cubicBezTo>
                  <a:cubicBezTo>
                    <a:pt x="213" y="193"/>
                    <a:pt x="214" y="197"/>
                    <a:pt x="214" y="201"/>
                  </a:cubicBezTo>
                  <a:cubicBezTo>
                    <a:pt x="213" y="208"/>
                    <a:pt x="207" y="216"/>
                    <a:pt x="194" y="226"/>
                  </a:cubicBezTo>
                  <a:cubicBezTo>
                    <a:pt x="168" y="248"/>
                    <a:pt x="173" y="273"/>
                    <a:pt x="179" y="286"/>
                  </a:cubicBezTo>
                  <a:cubicBezTo>
                    <a:pt x="182" y="277"/>
                    <a:pt x="189" y="265"/>
                    <a:pt x="203" y="258"/>
                  </a:cubicBezTo>
                  <a:cubicBezTo>
                    <a:pt x="207" y="256"/>
                    <a:pt x="213" y="253"/>
                    <a:pt x="219" y="250"/>
                  </a:cubicBezTo>
                  <a:cubicBezTo>
                    <a:pt x="236" y="242"/>
                    <a:pt x="260" y="231"/>
                    <a:pt x="270" y="223"/>
                  </a:cubicBezTo>
                  <a:cubicBezTo>
                    <a:pt x="299" y="203"/>
                    <a:pt x="314" y="180"/>
                    <a:pt x="318" y="148"/>
                  </a:cubicBezTo>
                  <a:cubicBezTo>
                    <a:pt x="320" y="125"/>
                    <a:pt x="316" y="104"/>
                    <a:pt x="304" y="85"/>
                  </a:cubicBezTo>
                  <a:cubicBezTo>
                    <a:pt x="311" y="80"/>
                    <a:pt x="311" y="80"/>
                    <a:pt x="311" y="80"/>
                  </a:cubicBezTo>
                  <a:cubicBezTo>
                    <a:pt x="324" y="101"/>
                    <a:pt x="329" y="124"/>
                    <a:pt x="326" y="149"/>
                  </a:cubicBezTo>
                  <a:cubicBezTo>
                    <a:pt x="322" y="183"/>
                    <a:pt x="306" y="209"/>
                    <a:pt x="275" y="230"/>
                  </a:cubicBezTo>
                  <a:cubicBezTo>
                    <a:pt x="264" y="238"/>
                    <a:pt x="241" y="249"/>
                    <a:pt x="223" y="258"/>
                  </a:cubicBezTo>
                  <a:cubicBezTo>
                    <a:pt x="216" y="261"/>
                    <a:pt x="211" y="264"/>
                    <a:pt x="207" y="266"/>
                  </a:cubicBezTo>
                  <a:cubicBezTo>
                    <a:pt x="188" y="275"/>
                    <a:pt x="184" y="297"/>
                    <a:pt x="184" y="297"/>
                  </a:cubicBezTo>
                  <a:cubicBezTo>
                    <a:pt x="182" y="308"/>
                    <a:pt x="182" y="308"/>
                    <a:pt x="182" y="308"/>
                  </a:cubicBezTo>
                  <a:cubicBezTo>
                    <a:pt x="176" y="299"/>
                    <a:pt x="176" y="299"/>
                    <a:pt x="176" y="299"/>
                  </a:cubicBezTo>
                  <a:cubicBezTo>
                    <a:pt x="176" y="299"/>
                    <a:pt x="145" y="255"/>
                    <a:pt x="189" y="220"/>
                  </a:cubicBezTo>
                  <a:cubicBezTo>
                    <a:pt x="202" y="209"/>
                    <a:pt x="205" y="203"/>
                    <a:pt x="205" y="200"/>
                  </a:cubicBezTo>
                  <a:cubicBezTo>
                    <a:pt x="205" y="199"/>
                    <a:pt x="205" y="197"/>
                    <a:pt x="204" y="196"/>
                  </a:cubicBezTo>
                  <a:cubicBezTo>
                    <a:pt x="200" y="193"/>
                    <a:pt x="191" y="190"/>
                    <a:pt x="173" y="193"/>
                  </a:cubicBezTo>
                  <a:cubicBezTo>
                    <a:pt x="139" y="200"/>
                    <a:pt x="73" y="231"/>
                    <a:pt x="39" y="307"/>
                  </a:cubicBezTo>
                  <a:lnTo>
                    <a:pt x="35" y="3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6" name="Freeform 22"/>
            <p:cNvSpPr>
              <a:spLocks/>
            </p:cNvSpPr>
            <p:nvPr userDrawn="1"/>
          </p:nvSpPr>
          <p:spPr bwMode="auto">
            <a:xfrm>
              <a:off x="10831129" y="1332199"/>
              <a:ext cx="351242" cy="435086"/>
            </a:xfrm>
            <a:custGeom>
              <a:avLst/>
              <a:gdLst>
                <a:gd name="T0" fmla="*/ 55 w 197"/>
                <a:gd name="T1" fmla="*/ 244 h 244"/>
                <a:gd name="T2" fmla="*/ 48 w 197"/>
                <a:gd name="T3" fmla="*/ 240 h 244"/>
                <a:gd name="T4" fmla="*/ 16 w 197"/>
                <a:gd name="T5" fmla="*/ 135 h 244"/>
                <a:gd name="T6" fmla="*/ 65 w 197"/>
                <a:gd name="T7" fmla="*/ 75 h 244"/>
                <a:gd name="T8" fmla="*/ 87 w 197"/>
                <a:gd name="T9" fmla="*/ 48 h 244"/>
                <a:gd name="T10" fmla="*/ 52 w 197"/>
                <a:gd name="T11" fmla="*/ 38 h 244"/>
                <a:gd name="T12" fmla="*/ 43 w 197"/>
                <a:gd name="T13" fmla="*/ 38 h 244"/>
                <a:gd name="T14" fmla="*/ 48 w 197"/>
                <a:gd name="T15" fmla="*/ 31 h 244"/>
                <a:gd name="T16" fmla="*/ 93 w 197"/>
                <a:gd name="T17" fmla="*/ 0 h 244"/>
                <a:gd name="T18" fmla="*/ 95 w 197"/>
                <a:gd name="T19" fmla="*/ 9 h 244"/>
                <a:gd name="T20" fmla="*/ 61 w 197"/>
                <a:gd name="T21" fmla="*/ 29 h 244"/>
                <a:gd name="T22" fmla="*/ 95 w 197"/>
                <a:gd name="T23" fmla="*/ 45 h 244"/>
                <a:gd name="T24" fmla="*/ 70 w 197"/>
                <a:gd name="T25" fmla="*/ 82 h 244"/>
                <a:gd name="T26" fmla="*/ 24 w 197"/>
                <a:gd name="T27" fmla="*/ 138 h 244"/>
                <a:gd name="T28" fmla="*/ 46 w 197"/>
                <a:gd name="T29" fmla="*/ 228 h 244"/>
                <a:gd name="T30" fmla="*/ 120 w 197"/>
                <a:gd name="T31" fmla="*/ 155 h 244"/>
                <a:gd name="T32" fmla="*/ 150 w 197"/>
                <a:gd name="T33" fmla="*/ 138 h 244"/>
                <a:gd name="T34" fmla="*/ 167 w 197"/>
                <a:gd name="T35" fmla="*/ 123 h 244"/>
                <a:gd name="T36" fmla="*/ 182 w 197"/>
                <a:gd name="T37" fmla="*/ 58 h 244"/>
                <a:gd name="T38" fmla="*/ 191 w 197"/>
                <a:gd name="T39" fmla="*/ 56 h 244"/>
                <a:gd name="T40" fmla="*/ 174 w 197"/>
                <a:gd name="T41" fmla="*/ 128 h 244"/>
                <a:gd name="T42" fmla="*/ 154 w 197"/>
                <a:gd name="T43" fmla="*/ 145 h 244"/>
                <a:gd name="T44" fmla="*/ 124 w 197"/>
                <a:gd name="T45" fmla="*/ 163 h 244"/>
                <a:gd name="T46" fmla="*/ 54 w 197"/>
                <a:gd name="T47" fmla="*/ 236 h 244"/>
                <a:gd name="T48" fmla="*/ 55 w 197"/>
                <a:gd name="T4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44">
                  <a:moveTo>
                    <a:pt x="55" y="244"/>
                  </a:moveTo>
                  <a:cubicBezTo>
                    <a:pt x="48" y="240"/>
                    <a:pt x="48" y="240"/>
                    <a:pt x="48" y="240"/>
                  </a:cubicBezTo>
                  <a:cubicBezTo>
                    <a:pt x="15" y="221"/>
                    <a:pt x="0" y="173"/>
                    <a:pt x="16" y="135"/>
                  </a:cubicBezTo>
                  <a:cubicBezTo>
                    <a:pt x="30" y="102"/>
                    <a:pt x="53" y="84"/>
                    <a:pt x="65" y="75"/>
                  </a:cubicBezTo>
                  <a:cubicBezTo>
                    <a:pt x="81" y="64"/>
                    <a:pt x="89" y="54"/>
                    <a:pt x="87" y="48"/>
                  </a:cubicBezTo>
                  <a:cubicBezTo>
                    <a:pt x="85" y="41"/>
                    <a:pt x="69" y="36"/>
                    <a:pt x="52" y="38"/>
                  </a:cubicBezTo>
                  <a:cubicBezTo>
                    <a:pt x="43" y="38"/>
                    <a:pt x="43" y="38"/>
                    <a:pt x="43" y="38"/>
                  </a:cubicBezTo>
                  <a:cubicBezTo>
                    <a:pt x="48" y="31"/>
                    <a:pt x="48" y="31"/>
                    <a:pt x="48" y="31"/>
                  </a:cubicBezTo>
                  <a:cubicBezTo>
                    <a:pt x="59" y="15"/>
                    <a:pt x="74" y="4"/>
                    <a:pt x="93" y="0"/>
                  </a:cubicBezTo>
                  <a:cubicBezTo>
                    <a:pt x="95" y="9"/>
                    <a:pt x="95" y="9"/>
                    <a:pt x="95" y="9"/>
                  </a:cubicBezTo>
                  <a:cubicBezTo>
                    <a:pt x="81" y="12"/>
                    <a:pt x="70" y="18"/>
                    <a:pt x="61" y="29"/>
                  </a:cubicBezTo>
                  <a:cubicBezTo>
                    <a:pt x="76" y="29"/>
                    <a:pt x="91" y="34"/>
                    <a:pt x="95" y="45"/>
                  </a:cubicBezTo>
                  <a:cubicBezTo>
                    <a:pt x="99" y="56"/>
                    <a:pt x="91" y="68"/>
                    <a:pt x="70" y="82"/>
                  </a:cubicBezTo>
                  <a:cubicBezTo>
                    <a:pt x="58" y="90"/>
                    <a:pt x="37" y="108"/>
                    <a:pt x="24" y="138"/>
                  </a:cubicBezTo>
                  <a:cubicBezTo>
                    <a:pt x="11" y="169"/>
                    <a:pt x="21" y="209"/>
                    <a:pt x="46" y="228"/>
                  </a:cubicBezTo>
                  <a:cubicBezTo>
                    <a:pt x="49" y="193"/>
                    <a:pt x="86" y="173"/>
                    <a:pt x="120" y="155"/>
                  </a:cubicBezTo>
                  <a:cubicBezTo>
                    <a:pt x="131" y="149"/>
                    <a:pt x="141" y="144"/>
                    <a:pt x="150" y="138"/>
                  </a:cubicBezTo>
                  <a:cubicBezTo>
                    <a:pt x="157" y="134"/>
                    <a:pt x="161" y="130"/>
                    <a:pt x="167" y="123"/>
                  </a:cubicBezTo>
                  <a:cubicBezTo>
                    <a:pt x="181" y="105"/>
                    <a:pt x="188" y="80"/>
                    <a:pt x="182" y="58"/>
                  </a:cubicBezTo>
                  <a:cubicBezTo>
                    <a:pt x="191" y="56"/>
                    <a:pt x="191" y="56"/>
                    <a:pt x="191" y="56"/>
                  </a:cubicBezTo>
                  <a:cubicBezTo>
                    <a:pt x="197" y="81"/>
                    <a:pt x="190" y="108"/>
                    <a:pt x="174" y="128"/>
                  </a:cubicBezTo>
                  <a:cubicBezTo>
                    <a:pt x="167" y="136"/>
                    <a:pt x="162" y="140"/>
                    <a:pt x="154" y="145"/>
                  </a:cubicBezTo>
                  <a:cubicBezTo>
                    <a:pt x="145" y="151"/>
                    <a:pt x="135" y="157"/>
                    <a:pt x="124" y="163"/>
                  </a:cubicBezTo>
                  <a:cubicBezTo>
                    <a:pt x="88" y="181"/>
                    <a:pt x="52" y="201"/>
                    <a:pt x="54" y="236"/>
                  </a:cubicBezTo>
                  <a:lnTo>
                    <a:pt x="55" y="24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7" name="Freeform 19"/>
            <p:cNvSpPr>
              <a:spLocks noEditPoints="1"/>
            </p:cNvSpPr>
            <p:nvPr userDrawn="1"/>
          </p:nvSpPr>
          <p:spPr bwMode="auto">
            <a:xfrm>
              <a:off x="11496600" y="732445"/>
              <a:ext cx="90643" cy="83844"/>
            </a:xfrm>
            <a:custGeom>
              <a:avLst/>
              <a:gdLst>
                <a:gd name="T0" fmla="*/ 24 w 51"/>
                <a:gd name="T1" fmla="*/ 47 h 47"/>
                <a:gd name="T2" fmla="*/ 15 w 51"/>
                <a:gd name="T3" fmla="*/ 44 h 47"/>
                <a:gd name="T4" fmla="*/ 2 w 51"/>
                <a:gd name="T5" fmla="*/ 31 h 47"/>
                <a:gd name="T6" fmla="*/ 3 w 51"/>
                <a:gd name="T7" fmla="*/ 14 h 47"/>
                <a:gd name="T8" fmla="*/ 24 w 51"/>
                <a:gd name="T9" fmla="*/ 0 h 47"/>
                <a:gd name="T10" fmla="*/ 34 w 51"/>
                <a:gd name="T11" fmla="*/ 2 h 47"/>
                <a:gd name="T12" fmla="*/ 46 w 51"/>
                <a:gd name="T13" fmla="*/ 33 h 47"/>
                <a:gd name="T14" fmla="*/ 24 w 51"/>
                <a:gd name="T15" fmla="*/ 47 h 47"/>
                <a:gd name="T16" fmla="*/ 24 w 51"/>
                <a:gd name="T17" fmla="*/ 6 h 47"/>
                <a:gd name="T18" fmla="*/ 8 w 51"/>
                <a:gd name="T19" fmla="*/ 16 h 47"/>
                <a:gd name="T20" fmla="*/ 8 w 51"/>
                <a:gd name="T21" fmla="*/ 29 h 47"/>
                <a:gd name="T22" fmla="*/ 17 w 51"/>
                <a:gd name="T23" fmla="*/ 39 h 47"/>
                <a:gd name="T24" fmla="*/ 24 w 51"/>
                <a:gd name="T25" fmla="*/ 41 h 47"/>
                <a:gd name="T26" fmla="*/ 40 w 51"/>
                <a:gd name="T27" fmla="*/ 30 h 47"/>
                <a:gd name="T28" fmla="*/ 32 w 51"/>
                <a:gd name="T29" fmla="*/ 7 h 47"/>
                <a:gd name="T30" fmla="*/ 24 w 51"/>
                <a:gd name="T3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7">
                  <a:moveTo>
                    <a:pt x="24" y="47"/>
                  </a:moveTo>
                  <a:cubicBezTo>
                    <a:pt x="21" y="47"/>
                    <a:pt x="18" y="46"/>
                    <a:pt x="15" y="44"/>
                  </a:cubicBezTo>
                  <a:cubicBezTo>
                    <a:pt x="9" y="42"/>
                    <a:pt x="5" y="37"/>
                    <a:pt x="2" y="31"/>
                  </a:cubicBezTo>
                  <a:cubicBezTo>
                    <a:pt x="0" y="26"/>
                    <a:pt x="0" y="19"/>
                    <a:pt x="3" y="14"/>
                  </a:cubicBezTo>
                  <a:cubicBezTo>
                    <a:pt x="7" y="5"/>
                    <a:pt x="15" y="0"/>
                    <a:pt x="24" y="0"/>
                  </a:cubicBezTo>
                  <a:cubicBezTo>
                    <a:pt x="28" y="0"/>
                    <a:pt x="31" y="1"/>
                    <a:pt x="34" y="2"/>
                  </a:cubicBezTo>
                  <a:cubicBezTo>
                    <a:pt x="46" y="7"/>
                    <a:pt x="51" y="21"/>
                    <a:pt x="46" y="33"/>
                  </a:cubicBezTo>
                  <a:cubicBezTo>
                    <a:pt x="42" y="41"/>
                    <a:pt x="33" y="47"/>
                    <a:pt x="24" y="47"/>
                  </a:cubicBezTo>
                  <a:close/>
                  <a:moveTo>
                    <a:pt x="24" y="6"/>
                  </a:moveTo>
                  <a:cubicBezTo>
                    <a:pt x="17" y="6"/>
                    <a:pt x="11" y="10"/>
                    <a:pt x="8" y="16"/>
                  </a:cubicBezTo>
                  <a:cubicBezTo>
                    <a:pt x="6" y="20"/>
                    <a:pt x="6" y="25"/>
                    <a:pt x="8" y="29"/>
                  </a:cubicBezTo>
                  <a:cubicBezTo>
                    <a:pt x="9" y="34"/>
                    <a:pt x="13" y="37"/>
                    <a:pt x="17" y="39"/>
                  </a:cubicBezTo>
                  <a:cubicBezTo>
                    <a:pt x="19" y="40"/>
                    <a:pt x="22" y="41"/>
                    <a:pt x="24" y="41"/>
                  </a:cubicBezTo>
                  <a:cubicBezTo>
                    <a:pt x="31" y="41"/>
                    <a:pt x="37" y="37"/>
                    <a:pt x="40" y="30"/>
                  </a:cubicBezTo>
                  <a:cubicBezTo>
                    <a:pt x="44" y="22"/>
                    <a:pt x="40" y="11"/>
                    <a:pt x="32" y="7"/>
                  </a:cubicBezTo>
                  <a:cubicBezTo>
                    <a:pt x="29" y="6"/>
                    <a:pt x="27"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8" name="Freeform 20"/>
            <p:cNvSpPr>
              <a:spLocks noEditPoints="1"/>
            </p:cNvSpPr>
            <p:nvPr userDrawn="1"/>
          </p:nvSpPr>
          <p:spPr bwMode="auto">
            <a:xfrm>
              <a:off x="10991265" y="421994"/>
              <a:ext cx="817297" cy="1300725"/>
            </a:xfrm>
            <a:custGeom>
              <a:avLst/>
              <a:gdLst>
                <a:gd name="T0" fmla="*/ 145 w 458"/>
                <a:gd name="T1" fmla="*/ 676 h 729"/>
                <a:gd name="T2" fmla="*/ 203 w 458"/>
                <a:gd name="T3" fmla="*/ 575 h 729"/>
                <a:gd name="T4" fmla="*/ 178 w 458"/>
                <a:gd name="T5" fmla="*/ 383 h 729"/>
                <a:gd name="T6" fmla="*/ 119 w 458"/>
                <a:gd name="T7" fmla="*/ 559 h 729"/>
                <a:gd name="T8" fmla="*/ 4 w 458"/>
                <a:gd name="T9" fmla="*/ 524 h 729"/>
                <a:gd name="T10" fmla="*/ 88 w 458"/>
                <a:gd name="T11" fmla="*/ 422 h 729"/>
                <a:gd name="T12" fmla="*/ 163 w 458"/>
                <a:gd name="T13" fmla="*/ 283 h 729"/>
                <a:gd name="T14" fmla="*/ 186 w 458"/>
                <a:gd name="T15" fmla="*/ 245 h 729"/>
                <a:gd name="T16" fmla="*/ 160 w 458"/>
                <a:gd name="T17" fmla="*/ 31 h 729"/>
                <a:gd name="T18" fmla="*/ 255 w 458"/>
                <a:gd name="T19" fmla="*/ 74 h 729"/>
                <a:gd name="T20" fmla="*/ 187 w 458"/>
                <a:gd name="T21" fmla="*/ 163 h 729"/>
                <a:gd name="T22" fmla="*/ 265 w 458"/>
                <a:gd name="T23" fmla="*/ 184 h 729"/>
                <a:gd name="T24" fmla="*/ 347 w 458"/>
                <a:gd name="T25" fmla="*/ 221 h 729"/>
                <a:gd name="T26" fmla="*/ 388 w 458"/>
                <a:gd name="T27" fmla="*/ 294 h 729"/>
                <a:gd name="T28" fmla="*/ 409 w 458"/>
                <a:gd name="T29" fmla="*/ 486 h 729"/>
                <a:gd name="T30" fmla="*/ 380 w 458"/>
                <a:gd name="T31" fmla="*/ 387 h 729"/>
                <a:gd name="T32" fmla="*/ 344 w 458"/>
                <a:gd name="T33" fmla="*/ 355 h 729"/>
                <a:gd name="T34" fmla="*/ 319 w 458"/>
                <a:gd name="T35" fmla="*/ 392 h 729"/>
                <a:gd name="T36" fmla="*/ 262 w 458"/>
                <a:gd name="T37" fmla="*/ 715 h 729"/>
                <a:gd name="T38" fmla="*/ 274 w 458"/>
                <a:gd name="T39" fmla="*/ 412 h 729"/>
                <a:gd name="T40" fmla="*/ 207 w 458"/>
                <a:gd name="T41" fmla="*/ 583 h 729"/>
                <a:gd name="T42" fmla="*/ 153 w 458"/>
                <a:gd name="T43" fmla="*/ 667 h 729"/>
                <a:gd name="T44" fmla="*/ 235 w 458"/>
                <a:gd name="T45" fmla="*/ 720 h 729"/>
                <a:gd name="T46" fmla="*/ 263 w 458"/>
                <a:gd name="T47" fmla="*/ 606 h 729"/>
                <a:gd name="T48" fmla="*/ 311 w 458"/>
                <a:gd name="T49" fmla="*/ 389 h 729"/>
                <a:gd name="T50" fmla="*/ 333 w 458"/>
                <a:gd name="T51" fmla="*/ 360 h 729"/>
                <a:gd name="T52" fmla="*/ 346 w 458"/>
                <a:gd name="T53" fmla="*/ 312 h 729"/>
                <a:gd name="T54" fmla="*/ 389 w 458"/>
                <a:gd name="T55" fmla="*/ 390 h 729"/>
                <a:gd name="T56" fmla="*/ 359 w 458"/>
                <a:gd name="T57" fmla="*/ 441 h 729"/>
                <a:gd name="T58" fmla="*/ 445 w 458"/>
                <a:gd name="T59" fmla="*/ 428 h 729"/>
                <a:gd name="T60" fmla="*/ 418 w 458"/>
                <a:gd name="T61" fmla="*/ 391 h 729"/>
                <a:gd name="T62" fmla="*/ 345 w 458"/>
                <a:gd name="T63" fmla="*/ 279 h 729"/>
                <a:gd name="T64" fmla="*/ 331 w 458"/>
                <a:gd name="T65" fmla="*/ 240 h 729"/>
                <a:gd name="T66" fmla="*/ 321 w 458"/>
                <a:gd name="T67" fmla="*/ 170 h 729"/>
                <a:gd name="T68" fmla="*/ 263 w 458"/>
                <a:gd name="T69" fmla="*/ 207 h 729"/>
                <a:gd name="T70" fmla="*/ 226 w 458"/>
                <a:gd name="T71" fmla="*/ 223 h 729"/>
                <a:gd name="T72" fmla="*/ 179 w 458"/>
                <a:gd name="T73" fmla="*/ 166 h 729"/>
                <a:gd name="T74" fmla="*/ 199 w 458"/>
                <a:gd name="T75" fmla="*/ 95 h 729"/>
                <a:gd name="T76" fmla="*/ 225 w 458"/>
                <a:gd name="T77" fmla="*/ 13 h 729"/>
                <a:gd name="T78" fmla="*/ 171 w 458"/>
                <a:gd name="T79" fmla="*/ 76 h 729"/>
                <a:gd name="T80" fmla="*/ 151 w 458"/>
                <a:gd name="T81" fmla="*/ 176 h 729"/>
                <a:gd name="T82" fmla="*/ 196 w 458"/>
                <a:gd name="T83" fmla="*/ 247 h 729"/>
                <a:gd name="T84" fmla="*/ 171 w 458"/>
                <a:gd name="T85" fmla="*/ 285 h 729"/>
                <a:gd name="T86" fmla="*/ 164 w 458"/>
                <a:gd name="T87" fmla="*/ 333 h 729"/>
                <a:gd name="T88" fmla="*/ 92 w 458"/>
                <a:gd name="T89" fmla="*/ 430 h 729"/>
                <a:gd name="T90" fmla="*/ 12 w 458"/>
                <a:gd name="T91" fmla="*/ 510 h 729"/>
                <a:gd name="T92" fmla="*/ 94 w 458"/>
                <a:gd name="T93" fmla="*/ 563 h 729"/>
                <a:gd name="T94" fmla="*/ 131 w 458"/>
                <a:gd name="T95" fmla="*/ 510 h 729"/>
                <a:gd name="T96" fmla="*/ 134 w 458"/>
                <a:gd name="T97" fmla="*/ 448 h 729"/>
                <a:gd name="T98" fmla="*/ 182 w 458"/>
                <a:gd name="T99" fmla="*/ 373 h 729"/>
                <a:gd name="T100" fmla="*/ 277 w 458"/>
                <a:gd name="T101" fmla="*/ 40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8" h="729">
                  <a:moveTo>
                    <a:pt x="235" y="729"/>
                  </a:moveTo>
                  <a:cubicBezTo>
                    <a:pt x="224" y="729"/>
                    <a:pt x="212" y="726"/>
                    <a:pt x="199" y="719"/>
                  </a:cubicBezTo>
                  <a:cubicBezTo>
                    <a:pt x="167" y="705"/>
                    <a:pt x="149" y="691"/>
                    <a:pt x="145" y="676"/>
                  </a:cubicBezTo>
                  <a:cubicBezTo>
                    <a:pt x="143" y="669"/>
                    <a:pt x="145" y="664"/>
                    <a:pt x="146" y="662"/>
                  </a:cubicBezTo>
                  <a:cubicBezTo>
                    <a:pt x="147" y="660"/>
                    <a:pt x="154" y="645"/>
                    <a:pt x="168" y="614"/>
                  </a:cubicBezTo>
                  <a:cubicBezTo>
                    <a:pt x="181" y="584"/>
                    <a:pt x="197" y="577"/>
                    <a:pt x="203" y="575"/>
                  </a:cubicBezTo>
                  <a:cubicBezTo>
                    <a:pt x="209" y="559"/>
                    <a:pt x="249" y="457"/>
                    <a:pt x="264" y="416"/>
                  </a:cubicBezTo>
                  <a:cubicBezTo>
                    <a:pt x="246" y="418"/>
                    <a:pt x="229" y="415"/>
                    <a:pt x="213" y="408"/>
                  </a:cubicBezTo>
                  <a:cubicBezTo>
                    <a:pt x="198" y="401"/>
                    <a:pt x="188" y="395"/>
                    <a:pt x="178" y="383"/>
                  </a:cubicBezTo>
                  <a:cubicBezTo>
                    <a:pt x="160" y="415"/>
                    <a:pt x="148" y="439"/>
                    <a:pt x="143" y="449"/>
                  </a:cubicBezTo>
                  <a:cubicBezTo>
                    <a:pt x="155" y="464"/>
                    <a:pt x="145" y="498"/>
                    <a:pt x="139" y="513"/>
                  </a:cubicBezTo>
                  <a:cubicBezTo>
                    <a:pt x="132" y="534"/>
                    <a:pt x="121" y="556"/>
                    <a:pt x="119" y="559"/>
                  </a:cubicBezTo>
                  <a:cubicBezTo>
                    <a:pt x="118" y="561"/>
                    <a:pt x="113" y="571"/>
                    <a:pt x="94" y="571"/>
                  </a:cubicBezTo>
                  <a:cubicBezTo>
                    <a:pt x="81" y="571"/>
                    <a:pt x="63" y="566"/>
                    <a:pt x="42" y="557"/>
                  </a:cubicBezTo>
                  <a:cubicBezTo>
                    <a:pt x="21" y="547"/>
                    <a:pt x="8" y="536"/>
                    <a:pt x="4" y="524"/>
                  </a:cubicBezTo>
                  <a:cubicBezTo>
                    <a:pt x="0" y="514"/>
                    <a:pt x="4" y="507"/>
                    <a:pt x="4" y="506"/>
                  </a:cubicBezTo>
                  <a:cubicBezTo>
                    <a:pt x="4" y="505"/>
                    <a:pt x="14" y="486"/>
                    <a:pt x="29" y="464"/>
                  </a:cubicBezTo>
                  <a:cubicBezTo>
                    <a:pt x="53" y="428"/>
                    <a:pt x="80" y="422"/>
                    <a:pt x="88" y="422"/>
                  </a:cubicBezTo>
                  <a:cubicBezTo>
                    <a:pt x="102" y="401"/>
                    <a:pt x="118" y="381"/>
                    <a:pt x="131" y="364"/>
                  </a:cubicBezTo>
                  <a:cubicBezTo>
                    <a:pt x="142" y="350"/>
                    <a:pt x="151" y="338"/>
                    <a:pt x="156" y="330"/>
                  </a:cubicBezTo>
                  <a:cubicBezTo>
                    <a:pt x="155" y="314"/>
                    <a:pt x="157" y="297"/>
                    <a:pt x="163" y="283"/>
                  </a:cubicBezTo>
                  <a:cubicBezTo>
                    <a:pt x="163" y="282"/>
                    <a:pt x="163" y="281"/>
                    <a:pt x="164" y="279"/>
                  </a:cubicBezTo>
                  <a:cubicBezTo>
                    <a:pt x="164" y="279"/>
                    <a:pt x="164" y="278"/>
                    <a:pt x="164" y="278"/>
                  </a:cubicBezTo>
                  <a:cubicBezTo>
                    <a:pt x="167" y="272"/>
                    <a:pt x="174" y="259"/>
                    <a:pt x="186" y="245"/>
                  </a:cubicBezTo>
                  <a:cubicBezTo>
                    <a:pt x="172" y="232"/>
                    <a:pt x="154" y="211"/>
                    <a:pt x="143" y="179"/>
                  </a:cubicBezTo>
                  <a:cubicBezTo>
                    <a:pt x="127" y="134"/>
                    <a:pt x="151" y="93"/>
                    <a:pt x="162" y="78"/>
                  </a:cubicBezTo>
                  <a:cubicBezTo>
                    <a:pt x="154" y="64"/>
                    <a:pt x="153" y="46"/>
                    <a:pt x="160" y="31"/>
                  </a:cubicBezTo>
                  <a:cubicBezTo>
                    <a:pt x="168" y="12"/>
                    <a:pt x="187" y="0"/>
                    <a:pt x="207" y="0"/>
                  </a:cubicBezTo>
                  <a:cubicBezTo>
                    <a:pt x="215" y="0"/>
                    <a:pt x="222" y="2"/>
                    <a:pt x="229" y="5"/>
                  </a:cubicBezTo>
                  <a:cubicBezTo>
                    <a:pt x="255" y="17"/>
                    <a:pt x="267" y="48"/>
                    <a:pt x="255" y="74"/>
                  </a:cubicBezTo>
                  <a:cubicBezTo>
                    <a:pt x="247" y="93"/>
                    <a:pt x="228" y="105"/>
                    <a:pt x="207" y="105"/>
                  </a:cubicBezTo>
                  <a:cubicBezTo>
                    <a:pt x="205" y="105"/>
                    <a:pt x="202" y="105"/>
                    <a:pt x="200" y="104"/>
                  </a:cubicBezTo>
                  <a:cubicBezTo>
                    <a:pt x="195" y="112"/>
                    <a:pt x="178" y="138"/>
                    <a:pt x="187" y="163"/>
                  </a:cubicBezTo>
                  <a:cubicBezTo>
                    <a:pt x="198" y="193"/>
                    <a:pt x="218" y="210"/>
                    <a:pt x="224" y="214"/>
                  </a:cubicBezTo>
                  <a:cubicBezTo>
                    <a:pt x="237" y="207"/>
                    <a:pt x="248" y="203"/>
                    <a:pt x="256" y="201"/>
                  </a:cubicBezTo>
                  <a:cubicBezTo>
                    <a:pt x="258" y="197"/>
                    <a:pt x="263" y="189"/>
                    <a:pt x="265" y="184"/>
                  </a:cubicBezTo>
                  <a:cubicBezTo>
                    <a:pt x="275" y="167"/>
                    <a:pt x="290" y="158"/>
                    <a:pt x="306" y="158"/>
                  </a:cubicBezTo>
                  <a:cubicBezTo>
                    <a:pt x="312" y="158"/>
                    <a:pt x="319" y="159"/>
                    <a:pt x="325" y="162"/>
                  </a:cubicBezTo>
                  <a:cubicBezTo>
                    <a:pt x="347" y="172"/>
                    <a:pt x="356" y="195"/>
                    <a:pt x="347" y="221"/>
                  </a:cubicBezTo>
                  <a:cubicBezTo>
                    <a:pt x="346" y="226"/>
                    <a:pt x="342" y="235"/>
                    <a:pt x="340" y="239"/>
                  </a:cubicBezTo>
                  <a:cubicBezTo>
                    <a:pt x="346" y="250"/>
                    <a:pt x="350" y="261"/>
                    <a:pt x="352" y="273"/>
                  </a:cubicBezTo>
                  <a:cubicBezTo>
                    <a:pt x="365" y="278"/>
                    <a:pt x="377" y="285"/>
                    <a:pt x="388" y="294"/>
                  </a:cubicBezTo>
                  <a:cubicBezTo>
                    <a:pt x="426" y="323"/>
                    <a:pt x="427" y="370"/>
                    <a:pt x="426" y="388"/>
                  </a:cubicBezTo>
                  <a:cubicBezTo>
                    <a:pt x="441" y="396"/>
                    <a:pt x="451" y="410"/>
                    <a:pt x="454" y="427"/>
                  </a:cubicBezTo>
                  <a:cubicBezTo>
                    <a:pt x="458" y="456"/>
                    <a:pt x="438" y="482"/>
                    <a:pt x="409" y="486"/>
                  </a:cubicBezTo>
                  <a:cubicBezTo>
                    <a:pt x="407" y="487"/>
                    <a:pt x="404" y="487"/>
                    <a:pt x="402" y="487"/>
                  </a:cubicBezTo>
                  <a:cubicBezTo>
                    <a:pt x="376" y="487"/>
                    <a:pt x="354" y="468"/>
                    <a:pt x="350" y="442"/>
                  </a:cubicBezTo>
                  <a:cubicBezTo>
                    <a:pt x="347" y="419"/>
                    <a:pt x="359" y="397"/>
                    <a:pt x="380" y="387"/>
                  </a:cubicBezTo>
                  <a:cubicBezTo>
                    <a:pt x="381" y="378"/>
                    <a:pt x="380" y="347"/>
                    <a:pt x="359" y="331"/>
                  </a:cubicBezTo>
                  <a:cubicBezTo>
                    <a:pt x="357" y="329"/>
                    <a:pt x="355" y="328"/>
                    <a:pt x="353" y="326"/>
                  </a:cubicBezTo>
                  <a:cubicBezTo>
                    <a:pt x="351" y="339"/>
                    <a:pt x="347" y="349"/>
                    <a:pt x="344" y="355"/>
                  </a:cubicBezTo>
                  <a:cubicBezTo>
                    <a:pt x="344" y="355"/>
                    <a:pt x="344" y="355"/>
                    <a:pt x="344" y="355"/>
                  </a:cubicBezTo>
                  <a:cubicBezTo>
                    <a:pt x="343" y="359"/>
                    <a:pt x="343" y="359"/>
                    <a:pt x="343" y="359"/>
                  </a:cubicBezTo>
                  <a:cubicBezTo>
                    <a:pt x="337" y="372"/>
                    <a:pt x="329" y="383"/>
                    <a:pt x="319" y="392"/>
                  </a:cubicBezTo>
                  <a:cubicBezTo>
                    <a:pt x="316" y="407"/>
                    <a:pt x="296" y="530"/>
                    <a:pt x="271" y="603"/>
                  </a:cubicBezTo>
                  <a:cubicBezTo>
                    <a:pt x="277" y="610"/>
                    <a:pt x="287" y="630"/>
                    <a:pt x="277" y="669"/>
                  </a:cubicBezTo>
                  <a:cubicBezTo>
                    <a:pt x="270" y="693"/>
                    <a:pt x="262" y="714"/>
                    <a:pt x="262" y="715"/>
                  </a:cubicBezTo>
                  <a:cubicBezTo>
                    <a:pt x="261" y="715"/>
                    <a:pt x="256" y="729"/>
                    <a:pt x="235" y="729"/>
                  </a:cubicBezTo>
                  <a:close/>
                  <a:moveTo>
                    <a:pt x="277" y="405"/>
                  </a:moveTo>
                  <a:cubicBezTo>
                    <a:pt x="274" y="412"/>
                    <a:pt x="274" y="412"/>
                    <a:pt x="274" y="412"/>
                  </a:cubicBezTo>
                  <a:cubicBezTo>
                    <a:pt x="261" y="450"/>
                    <a:pt x="211" y="579"/>
                    <a:pt x="210" y="580"/>
                  </a:cubicBezTo>
                  <a:cubicBezTo>
                    <a:pt x="209" y="582"/>
                    <a:pt x="209" y="582"/>
                    <a:pt x="209" y="582"/>
                  </a:cubicBezTo>
                  <a:cubicBezTo>
                    <a:pt x="207" y="583"/>
                    <a:pt x="207" y="583"/>
                    <a:pt x="207" y="583"/>
                  </a:cubicBezTo>
                  <a:cubicBezTo>
                    <a:pt x="207" y="583"/>
                    <a:pt x="190" y="585"/>
                    <a:pt x="176" y="618"/>
                  </a:cubicBezTo>
                  <a:cubicBezTo>
                    <a:pt x="161" y="650"/>
                    <a:pt x="154" y="666"/>
                    <a:pt x="154" y="666"/>
                  </a:cubicBezTo>
                  <a:cubicBezTo>
                    <a:pt x="153" y="667"/>
                    <a:pt x="153" y="667"/>
                    <a:pt x="153" y="667"/>
                  </a:cubicBezTo>
                  <a:cubicBezTo>
                    <a:pt x="154" y="667"/>
                    <a:pt x="152" y="669"/>
                    <a:pt x="154" y="674"/>
                  </a:cubicBezTo>
                  <a:cubicBezTo>
                    <a:pt x="156" y="681"/>
                    <a:pt x="165" y="695"/>
                    <a:pt x="202" y="711"/>
                  </a:cubicBezTo>
                  <a:cubicBezTo>
                    <a:pt x="215" y="717"/>
                    <a:pt x="226" y="720"/>
                    <a:pt x="235" y="720"/>
                  </a:cubicBezTo>
                  <a:cubicBezTo>
                    <a:pt x="250" y="720"/>
                    <a:pt x="253" y="712"/>
                    <a:pt x="254" y="711"/>
                  </a:cubicBezTo>
                  <a:cubicBezTo>
                    <a:pt x="254" y="711"/>
                    <a:pt x="262" y="691"/>
                    <a:pt x="269" y="666"/>
                  </a:cubicBezTo>
                  <a:cubicBezTo>
                    <a:pt x="279" y="628"/>
                    <a:pt x="267" y="611"/>
                    <a:pt x="263" y="606"/>
                  </a:cubicBezTo>
                  <a:cubicBezTo>
                    <a:pt x="261" y="604"/>
                    <a:pt x="261" y="604"/>
                    <a:pt x="261" y="604"/>
                  </a:cubicBezTo>
                  <a:cubicBezTo>
                    <a:pt x="262" y="602"/>
                    <a:pt x="262" y="602"/>
                    <a:pt x="262" y="602"/>
                  </a:cubicBezTo>
                  <a:cubicBezTo>
                    <a:pt x="289" y="526"/>
                    <a:pt x="310" y="390"/>
                    <a:pt x="311" y="389"/>
                  </a:cubicBezTo>
                  <a:cubicBezTo>
                    <a:pt x="311" y="387"/>
                    <a:pt x="311" y="387"/>
                    <a:pt x="311" y="387"/>
                  </a:cubicBezTo>
                  <a:cubicBezTo>
                    <a:pt x="312" y="386"/>
                    <a:pt x="312" y="386"/>
                    <a:pt x="312" y="386"/>
                  </a:cubicBezTo>
                  <a:cubicBezTo>
                    <a:pt x="321" y="379"/>
                    <a:pt x="328" y="370"/>
                    <a:pt x="333" y="360"/>
                  </a:cubicBezTo>
                  <a:cubicBezTo>
                    <a:pt x="335" y="356"/>
                    <a:pt x="335" y="356"/>
                    <a:pt x="335" y="356"/>
                  </a:cubicBezTo>
                  <a:cubicBezTo>
                    <a:pt x="337" y="351"/>
                    <a:pt x="343" y="337"/>
                    <a:pt x="345" y="318"/>
                  </a:cubicBezTo>
                  <a:cubicBezTo>
                    <a:pt x="346" y="312"/>
                    <a:pt x="346" y="312"/>
                    <a:pt x="346" y="312"/>
                  </a:cubicBezTo>
                  <a:cubicBezTo>
                    <a:pt x="352" y="315"/>
                    <a:pt x="352" y="315"/>
                    <a:pt x="352" y="315"/>
                  </a:cubicBezTo>
                  <a:cubicBezTo>
                    <a:pt x="356" y="318"/>
                    <a:pt x="361" y="321"/>
                    <a:pt x="364" y="324"/>
                  </a:cubicBezTo>
                  <a:cubicBezTo>
                    <a:pt x="393" y="346"/>
                    <a:pt x="389" y="389"/>
                    <a:pt x="389" y="390"/>
                  </a:cubicBezTo>
                  <a:cubicBezTo>
                    <a:pt x="388" y="393"/>
                    <a:pt x="388" y="393"/>
                    <a:pt x="388" y="393"/>
                  </a:cubicBezTo>
                  <a:cubicBezTo>
                    <a:pt x="386" y="394"/>
                    <a:pt x="386" y="394"/>
                    <a:pt x="386" y="394"/>
                  </a:cubicBezTo>
                  <a:cubicBezTo>
                    <a:pt x="367" y="401"/>
                    <a:pt x="356" y="421"/>
                    <a:pt x="359" y="441"/>
                  </a:cubicBezTo>
                  <a:cubicBezTo>
                    <a:pt x="362" y="462"/>
                    <a:pt x="380" y="478"/>
                    <a:pt x="402" y="478"/>
                  </a:cubicBezTo>
                  <a:cubicBezTo>
                    <a:pt x="404" y="478"/>
                    <a:pt x="406" y="478"/>
                    <a:pt x="408" y="478"/>
                  </a:cubicBezTo>
                  <a:cubicBezTo>
                    <a:pt x="432" y="474"/>
                    <a:pt x="448" y="452"/>
                    <a:pt x="445" y="428"/>
                  </a:cubicBezTo>
                  <a:cubicBezTo>
                    <a:pt x="443" y="414"/>
                    <a:pt x="434" y="401"/>
                    <a:pt x="420" y="395"/>
                  </a:cubicBezTo>
                  <a:cubicBezTo>
                    <a:pt x="417" y="394"/>
                    <a:pt x="417" y="394"/>
                    <a:pt x="417" y="394"/>
                  </a:cubicBezTo>
                  <a:cubicBezTo>
                    <a:pt x="418" y="391"/>
                    <a:pt x="418" y="391"/>
                    <a:pt x="418" y="391"/>
                  </a:cubicBezTo>
                  <a:cubicBezTo>
                    <a:pt x="419" y="377"/>
                    <a:pt x="419" y="329"/>
                    <a:pt x="383" y="300"/>
                  </a:cubicBezTo>
                  <a:cubicBezTo>
                    <a:pt x="371" y="292"/>
                    <a:pt x="359" y="285"/>
                    <a:pt x="347" y="280"/>
                  </a:cubicBezTo>
                  <a:cubicBezTo>
                    <a:pt x="345" y="279"/>
                    <a:pt x="345" y="279"/>
                    <a:pt x="345" y="279"/>
                  </a:cubicBezTo>
                  <a:cubicBezTo>
                    <a:pt x="344" y="277"/>
                    <a:pt x="344" y="277"/>
                    <a:pt x="344" y="277"/>
                  </a:cubicBezTo>
                  <a:cubicBezTo>
                    <a:pt x="341" y="261"/>
                    <a:pt x="336" y="249"/>
                    <a:pt x="332" y="241"/>
                  </a:cubicBezTo>
                  <a:cubicBezTo>
                    <a:pt x="331" y="240"/>
                    <a:pt x="331" y="240"/>
                    <a:pt x="331" y="240"/>
                  </a:cubicBezTo>
                  <a:cubicBezTo>
                    <a:pt x="332" y="238"/>
                    <a:pt x="332" y="238"/>
                    <a:pt x="332" y="238"/>
                  </a:cubicBezTo>
                  <a:cubicBezTo>
                    <a:pt x="333" y="234"/>
                    <a:pt x="337" y="224"/>
                    <a:pt x="339" y="218"/>
                  </a:cubicBezTo>
                  <a:cubicBezTo>
                    <a:pt x="347" y="197"/>
                    <a:pt x="340" y="178"/>
                    <a:pt x="321" y="170"/>
                  </a:cubicBezTo>
                  <a:cubicBezTo>
                    <a:pt x="316" y="167"/>
                    <a:pt x="311" y="166"/>
                    <a:pt x="306" y="166"/>
                  </a:cubicBezTo>
                  <a:cubicBezTo>
                    <a:pt x="293" y="166"/>
                    <a:pt x="281" y="174"/>
                    <a:pt x="273" y="188"/>
                  </a:cubicBezTo>
                  <a:cubicBezTo>
                    <a:pt x="270" y="194"/>
                    <a:pt x="264" y="204"/>
                    <a:pt x="263" y="207"/>
                  </a:cubicBezTo>
                  <a:cubicBezTo>
                    <a:pt x="262" y="208"/>
                    <a:pt x="262" y="208"/>
                    <a:pt x="262" y="208"/>
                  </a:cubicBezTo>
                  <a:cubicBezTo>
                    <a:pt x="260" y="209"/>
                    <a:pt x="260" y="209"/>
                    <a:pt x="260" y="209"/>
                  </a:cubicBezTo>
                  <a:cubicBezTo>
                    <a:pt x="252" y="211"/>
                    <a:pt x="240" y="215"/>
                    <a:pt x="226" y="223"/>
                  </a:cubicBezTo>
                  <a:cubicBezTo>
                    <a:pt x="223" y="224"/>
                    <a:pt x="223" y="224"/>
                    <a:pt x="223" y="224"/>
                  </a:cubicBezTo>
                  <a:cubicBezTo>
                    <a:pt x="221" y="223"/>
                    <a:pt x="221" y="223"/>
                    <a:pt x="221" y="223"/>
                  </a:cubicBezTo>
                  <a:cubicBezTo>
                    <a:pt x="220" y="222"/>
                    <a:pt x="193" y="205"/>
                    <a:pt x="179" y="166"/>
                  </a:cubicBezTo>
                  <a:cubicBezTo>
                    <a:pt x="167" y="132"/>
                    <a:pt x="193" y="98"/>
                    <a:pt x="195" y="97"/>
                  </a:cubicBezTo>
                  <a:cubicBezTo>
                    <a:pt x="196" y="95"/>
                    <a:pt x="196" y="95"/>
                    <a:pt x="196" y="95"/>
                  </a:cubicBezTo>
                  <a:cubicBezTo>
                    <a:pt x="199" y="95"/>
                    <a:pt x="199" y="95"/>
                    <a:pt x="199" y="95"/>
                  </a:cubicBezTo>
                  <a:cubicBezTo>
                    <a:pt x="202" y="96"/>
                    <a:pt x="204" y="96"/>
                    <a:pt x="207" y="96"/>
                  </a:cubicBezTo>
                  <a:cubicBezTo>
                    <a:pt x="224" y="96"/>
                    <a:pt x="240" y="86"/>
                    <a:pt x="247" y="71"/>
                  </a:cubicBezTo>
                  <a:cubicBezTo>
                    <a:pt x="257" y="49"/>
                    <a:pt x="247" y="23"/>
                    <a:pt x="225" y="13"/>
                  </a:cubicBezTo>
                  <a:cubicBezTo>
                    <a:pt x="220" y="10"/>
                    <a:pt x="214" y="9"/>
                    <a:pt x="207" y="9"/>
                  </a:cubicBezTo>
                  <a:cubicBezTo>
                    <a:pt x="190" y="9"/>
                    <a:pt x="175" y="19"/>
                    <a:pt x="168" y="35"/>
                  </a:cubicBezTo>
                  <a:cubicBezTo>
                    <a:pt x="161" y="48"/>
                    <a:pt x="163" y="64"/>
                    <a:pt x="171" y="76"/>
                  </a:cubicBezTo>
                  <a:cubicBezTo>
                    <a:pt x="172" y="79"/>
                    <a:pt x="172" y="79"/>
                    <a:pt x="172" y="79"/>
                  </a:cubicBezTo>
                  <a:cubicBezTo>
                    <a:pt x="170" y="81"/>
                    <a:pt x="170" y="81"/>
                    <a:pt x="170" y="81"/>
                  </a:cubicBezTo>
                  <a:cubicBezTo>
                    <a:pt x="162" y="92"/>
                    <a:pt x="135" y="132"/>
                    <a:pt x="151" y="176"/>
                  </a:cubicBezTo>
                  <a:cubicBezTo>
                    <a:pt x="163" y="209"/>
                    <a:pt x="182" y="229"/>
                    <a:pt x="195" y="241"/>
                  </a:cubicBezTo>
                  <a:cubicBezTo>
                    <a:pt x="199" y="244"/>
                    <a:pt x="199" y="244"/>
                    <a:pt x="199" y="244"/>
                  </a:cubicBezTo>
                  <a:cubicBezTo>
                    <a:pt x="196" y="247"/>
                    <a:pt x="196" y="247"/>
                    <a:pt x="196" y="247"/>
                  </a:cubicBezTo>
                  <a:cubicBezTo>
                    <a:pt x="182" y="262"/>
                    <a:pt x="175" y="276"/>
                    <a:pt x="172" y="282"/>
                  </a:cubicBezTo>
                  <a:cubicBezTo>
                    <a:pt x="172" y="282"/>
                    <a:pt x="172" y="282"/>
                    <a:pt x="172" y="282"/>
                  </a:cubicBezTo>
                  <a:cubicBezTo>
                    <a:pt x="171" y="284"/>
                    <a:pt x="171" y="285"/>
                    <a:pt x="171" y="285"/>
                  </a:cubicBezTo>
                  <a:cubicBezTo>
                    <a:pt x="165" y="300"/>
                    <a:pt x="163" y="315"/>
                    <a:pt x="165" y="330"/>
                  </a:cubicBezTo>
                  <a:cubicBezTo>
                    <a:pt x="165" y="332"/>
                    <a:pt x="165" y="332"/>
                    <a:pt x="165" y="332"/>
                  </a:cubicBezTo>
                  <a:cubicBezTo>
                    <a:pt x="164" y="333"/>
                    <a:pt x="164" y="333"/>
                    <a:pt x="164" y="333"/>
                  </a:cubicBezTo>
                  <a:cubicBezTo>
                    <a:pt x="159" y="341"/>
                    <a:pt x="150" y="354"/>
                    <a:pt x="138" y="369"/>
                  </a:cubicBezTo>
                  <a:cubicBezTo>
                    <a:pt x="125" y="386"/>
                    <a:pt x="108" y="408"/>
                    <a:pt x="94" y="428"/>
                  </a:cubicBezTo>
                  <a:cubicBezTo>
                    <a:pt x="92" y="430"/>
                    <a:pt x="92" y="430"/>
                    <a:pt x="92" y="430"/>
                  </a:cubicBezTo>
                  <a:cubicBezTo>
                    <a:pt x="90" y="430"/>
                    <a:pt x="90" y="430"/>
                    <a:pt x="90" y="430"/>
                  </a:cubicBezTo>
                  <a:cubicBezTo>
                    <a:pt x="89" y="430"/>
                    <a:pt x="62" y="431"/>
                    <a:pt x="36" y="469"/>
                  </a:cubicBezTo>
                  <a:cubicBezTo>
                    <a:pt x="22" y="490"/>
                    <a:pt x="12" y="510"/>
                    <a:pt x="12" y="510"/>
                  </a:cubicBezTo>
                  <a:cubicBezTo>
                    <a:pt x="12" y="510"/>
                    <a:pt x="10" y="515"/>
                    <a:pt x="12" y="521"/>
                  </a:cubicBezTo>
                  <a:cubicBezTo>
                    <a:pt x="15" y="528"/>
                    <a:pt x="22" y="538"/>
                    <a:pt x="45" y="549"/>
                  </a:cubicBezTo>
                  <a:cubicBezTo>
                    <a:pt x="66" y="558"/>
                    <a:pt x="82" y="563"/>
                    <a:pt x="94" y="563"/>
                  </a:cubicBezTo>
                  <a:cubicBezTo>
                    <a:pt x="109" y="563"/>
                    <a:pt x="111" y="556"/>
                    <a:pt x="111" y="556"/>
                  </a:cubicBezTo>
                  <a:cubicBezTo>
                    <a:pt x="112" y="555"/>
                    <a:pt x="112" y="555"/>
                    <a:pt x="112" y="555"/>
                  </a:cubicBezTo>
                  <a:cubicBezTo>
                    <a:pt x="112" y="555"/>
                    <a:pt x="123" y="532"/>
                    <a:pt x="131" y="510"/>
                  </a:cubicBezTo>
                  <a:cubicBezTo>
                    <a:pt x="141" y="482"/>
                    <a:pt x="143" y="460"/>
                    <a:pt x="135" y="453"/>
                  </a:cubicBezTo>
                  <a:cubicBezTo>
                    <a:pt x="133" y="451"/>
                    <a:pt x="133" y="451"/>
                    <a:pt x="133" y="451"/>
                  </a:cubicBezTo>
                  <a:cubicBezTo>
                    <a:pt x="134" y="448"/>
                    <a:pt x="134" y="448"/>
                    <a:pt x="134" y="448"/>
                  </a:cubicBezTo>
                  <a:cubicBezTo>
                    <a:pt x="138" y="440"/>
                    <a:pt x="152" y="411"/>
                    <a:pt x="174" y="373"/>
                  </a:cubicBezTo>
                  <a:cubicBezTo>
                    <a:pt x="178" y="368"/>
                    <a:pt x="178" y="368"/>
                    <a:pt x="178" y="368"/>
                  </a:cubicBezTo>
                  <a:cubicBezTo>
                    <a:pt x="182" y="373"/>
                    <a:pt x="182" y="373"/>
                    <a:pt x="182" y="373"/>
                  </a:cubicBezTo>
                  <a:cubicBezTo>
                    <a:pt x="191" y="387"/>
                    <a:pt x="201" y="393"/>
                    <a:pt x="217" y="400"/>
                  </a:cubicBezTo>
                  <a:cubicBezTo>
                    <a:pt x="233" y="408"/>
                    <a:pt x="252" y="410"/>
                    <a:pt x="270" y="407"/>
                  </a:cubicBezTo>
                  <a:lnTo>
                    <a:pt x="277" y="4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79" name="Straight Connector 78"/>
          <p:cNvCxnSpPr/>
          <p:nvPr userDrawn="1"/>
        </p:nvCxnSpPr>
        <p:spPr>
          <a:xfrm flipV="1">
            <a:off x="8814868" y="5312229"/>
            <a:ext cx="2130932" cy="3636525"/>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0" name="Title 1"/>
          <p:cNvSpPr>
            <a:spLocks noGrp="1"/>
          </p:cNvSpPr>
          <p:nvPr>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smtClean="0"/>
              <a:t>Click here to edit master</a:t>
            </a:r>
            <a:endParaRPr lang="en-US" dirty="0"/>
          </a:p>
        </p:txBody>
      </p:sp>
      <p:grpSp>
        <p:nvGrpSpPr>
          <p:cNvPr id="81" name="Group 80"/>
          <p:cNvGrpSpPr/>
          <p:nvPr userDrawn="1"/>
        </p:nvGrpSpPr>
        <p:grpSpPr>
          <a:xfrm>
            <a:off x="383249" y="1567586"/>
            <a:ext cx="6803935" cy="1936642"/>
            <a:chOff x="383249" y="1567586"/>
            <a:chExt cx="6803935" cy="1936642"/>
          </a:xfrm>
        </p:grpSpPr>
        <p:cxnSp>
          <p:nvCxnSpPr>
            <p:cNvPr id="82" name="Straight Connector 81"/>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4" name="Subtitle 2"/>
          <p:cNvSpPr>
            <a:spLocks noGrp="1"/>
          </p:cNvSpPr>
          <p:nvPr>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name </a:t>
            </a:r>
            <a:br>
              <a:rPr lang="en-US" dirty="0" smtClean="0"/>
            </a:br>
            <a:r>
              <a:rPr lang="en-US" dirty="0" smtClean="0"/>
              <a:t>and title</a:t>
            </a:r>
            <a:endParaRPr lang="en-US" dirty="0"/>
          </a:p>
        </p:txBody>
      </p:sp>
      <p:grpSp>
        <p:nvGrpSpPr>
          <p:cNvPr id="94" name="Group 93"/>
          <p:cNvGrpSpPr>
            <a:grpSpLocks noChangeAspect="1"/>
          </p:cNvGrpSpPr>
          <p:nvPr userDrawn="1"/>
        </p:nvGrpSpPr>
        <p:grpSpPr>
          <a:xfrm>
            <a:off x="391276" y="3809824"/>
            <a:ext cx="2096458" cy="457200"/>
            <a:chOff x="187326" y="5085556"/>
            <a:chExt cx="8393112" cy="1830388"/>
          </a:xfrm>
          <a:solidFill>
            <a:schemeClr val="bg1"/>
          </a:solidFill>
        </p:grpSpPr>
        <p:sp>
          <p:nvSpPr>
            <p:cNvPr id="9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8"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9"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0"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1"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2"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Tree>
    <p:extLst>
      <p:ext uri="{BB962C8B-B14F-4D97-AF65-F5344CB8AC3E}">
        <p14:creationId xmlns:p14="http://schemas.microsoft.com/office/powerpoint/2010/main" val="27372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5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6" presetClass="emph" presetSubtype="0" accel="100000" autoRev="1" fill="hold" nodeType="withEffect">
                                  <p:stCondLst>
                                    <p:cond delay="650"/>
                                  </p:stCondLst>
                                  <p:childTnLst>
                                    <p:animScale>
                                      <p:cBhvr>
                                        <p:cTn id="9" dur="500" fill="hold"/>
                                        <p:tgtEl>
                                          <p:spTgt spid="63"/>
                                        </p:tgtEl>
                                      </p:cBhvr>
                                      <p:by x="100000" y="0"/>
                                    </p:animScale>
                                  </p:childTnLst>
                                </p:cTn>
                              </p:par>
                              <p:par>
                                <p:cTn id="10" presetID="10"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750"/>
                                        <p:tgtEl>
                                          <p:spTgt spid="59"/>
                                        </p:tgtEl>
                                      </p:cBhvr>
                                    </p:animEffect>
                                  </p:childTnLst>
                                </p:cTn>
                              </p:par>
                              <p:par>
                                <p:cTn id="13" presetID="2" presetClass="entr" presetSubtype="8" decel="24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800" fill="hold"/>
                                        <p:tgtEl>
                                          <p:spTgt spid="59"/>
                                        </p:tgtEl>
                                        <p:attrNameLst>
                                          <p:attrName>ppt_x</p:attrName>
                                        </p:attrNameLst>
                                      </p:cBhvr>
                                      <p:tavLst>
                                        <p:tav tm="0">
                                          <p:val>
                                            <p:strVal val="0-#ppt_w/2"/>
                                          </p:val>
                                        </p:tav>
                                        <p:tav tm="100000">
                                          <p:val>
                                            <p:strVal val="#ppt_x"/>
                                          </p:val>
                                        </p:tav>
                                      </p:tavLst>
                                    </p:anim>
                                    <p:anim calcmode="lin" valueType="num">
                                      <p:cBhvr additive="base">
                                        <p:cTn id="16" dur="800" fill="hold"/>
                                        <p:tgtEl>
                                          <p:spTgt spid="59"/>
                                        </p:tgtEl>
                                        <p:attrNameLst>
                                          <p:attrName>ppt_y</p:attrName>
                                        </p:attrNameLst>
                                      </p:cBhvr>
                                      <p:tavLst>
                                        <p:tav tm="0">
                                          <p:val>
                                            <p:strVal val="#ppt_y"/>
                                          </p:val>
                                        </p:tav>
                                        <p:tav tm="100000">
                                          <p:val>
                                            <p:strVal val="#ppt_y"/>
                                          </p:val>
                                        </p:tav>
                                      </p:tavLst>
                                    </p:anim>
                                  </p:childTnLst>
                                </p:cTn>
                              </p:par>
                              <p:par>
                                <p:cTn id="17" presetID="31" presetClass="entr" presetSubtype="0"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22" presetClass="entr" presetSubtype="1" fill="hold" nodeType="withEffect">
                                  <p:stCondLst>
                                    <p:cond delay="150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35" presetClass="entr" presetSubtype="0" fill="hold" nodeType="withEffect">
                                  <p:stCondLst>
                                    <p:cond delay="10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0"/>
                                        <p:tgtEl>
                                          <p:spTgt spid="44"/>
                                        </p:tgtEl>
                                      </p:cBhvr>
                                    </p:animEffect>
                                    <p:anim calcmode="lin" valueType="num">
                                      <p:cBhvr>
                                        <p:cTn id="29" dur="2000" fill="hold"/>
                                        <p:tgtEl>
                                          <p:spTgt spid="44"/>
                                        </p:tgtEl>
                                        <p:attrNameLst>
                                          <p:attrName>style.rotation</p:attrName>
                                        </p:attrNameLst>
                                      </p:cBhvr>
                                      <p:tavLst>
                                        <p:tav tm="0">
                                          <p:val>
                                            <p:fltVal val="720"/>
                                          </p:val>
                                        </p:tav>
                                        <p:tav tm="100000">
                                          <p:val>
                                            <p:fltVal val="0"/>
                                          </p:val>
                                        </p:tav>
                                      </p:tavLst>
                                    </p:anim>
                                    <p:anim calcmode="lin" valueType="num">
                                      <p:cBhvr>
                                        <p:cTn id="30" dur="2000" fill="hold"/>
                                        <p:tgtEl>
                                          <p:spTgt spid="44"/>
                                        </p:tgtEl>
                                        <p:attrNameLst>
                                          <p:attrName>ppt_h</p:attrName>
                                        </p:attrNameLst>
                                      </p:cBhvr>
                                      <p:tavLst>
                                        <p:tav tm="0">
                                          <p:val>
                                            <p:fltVal val="0"/>
                                          </p:val>
                                        </p:tav>
                                        <p:tav tm="100000">
                                          <p:val>
                                            <p:strVal val="#ppt_h"/>
                                          </p:val>
                                        </p:tav>
                                      </p:tavLst>
                                    </p:anim>
                                    <p:anim calcmode="lin" valueType="num">
                                      <p:cBhvr>
                                        <p:cTn id="31" dur="2000" fill="hold"/>
                                        <p:tgtEl>
                                          <p:spTgt spid="44"/>
                                        </p:tgtEl>
                                        <p:attrNameLst>
                                          <p:attrName>ppt_w</p:attrName>
                                        </p:attrNameLst>
                                      </p:cBhvr>
                                      <p:tavLst>
                                        <p:tav tm="0">
                                          <p:val>
                                            <p:fltVal val="0"/>
                                          </p:val>
                                        </p:tav>
                                        <p:tav tm="100000">
                                          <p:val>
                                            <p:strVal val="#ppt_w"/>
                                          </p:val>
                                        </p:tav>
                                      </p:tavLst>
                                    </p:anim>
                                  </p:childTnLst>
                                </p:cTn>
                              </p:par>
                              <p:par>
                                <p:cTn id="32" presetID="10" presetClass="entr" presetSubtype="0" fill="hold" nodeType="withEffect">
                                  <p:stCondLst>
                                    <p:cond delay="25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800"/>
                                        <p:tgtEl>
                                          <p:spTgt spid="26"/>
                                        </p:tgtEl>
                                      </p:cBhvr>
                                    </p:animEffect>
                                  </p:childTnLst>
                                </p:cTn>
                              </p:par>
                              <p:par>
                                <p:cTn id="35" presetID="35" presetClass="entr" presetSubtype="0" fill="hold" nodeType="withEffect">
                                  <p:stCondLst>
                                    <p:cond delay="100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anim calcmode="lin" valueType="num">
                                      <p:cBhvr>
                                        <p:cTn id="38" dur="2000" fill="hold"/>
                                        <p:tgtEl>
                                          <p:spTgt spid="32"/>
                                        </p:tgtEl>
                                        <p:attrNameLst>
                                          <p:attrName>style.rotation</p:attrName>
                                        </p:attrNameLst>
                                      </p:cBhvr>
                                      <p:tavLst>
                                        <p:tav tm="0">
                                          <p:val>
                                            <p:fltVal val="720"/>
                                          </p:val>
                                        </p:tav>
                                        <p:tav tm="100000">
                                          <p:val>
                                            <p:fltVal val="0"/>
                                          </p:val>
                                        </p:tav>
                                      </p:tavLst>
                                    </p:anim>
                                    <p:anim calcmode="lin" valueType="num">
                                      <p:cBhvr>
                                        <p:cTn id="39" dur="2000" fill="hold"/>
                                        <p:tgtEl>
                                          <p:spTgt spid="32"/>
                                        </p:tgtEl>
                                        <p:attrNameLst>
                                          <p:attrName>ppt_h</p:attrName>
                                        </p:attrNameLst>
                                      </p:cBhvr>
                                      <p:tavLst>
                                        <p:tav tm="0">
                                          <p:val>
                                            <p:fltVal val="0"/>
                                          </p:val>
                                        </p:tav>
                                        <p:tav tm="100000">
                                          <p:val>
                                            <p:strVal val="#ppt_h"/>
                                          </p:val>
                                        </p:tav>
                                      </p:tavLst>
                                    </p:anim>
                                    <p:anim calcmode="lin" valueType="num">
                                      <p:cBhvr>
                                        <p:cTn id="40" dur="2000" fill="hold"/>
                                        <p:tgtEl>
                                          <p:spTgt spid="32"/>
                                        </p:tgtEl>
                                        <p:attrNameLst>
                                          <p:attrName>ppt_w</p:attrName>
                                        </p:attrNameLst>
                                      </p:cBhvr>
                                      <p:tavLst>
                                        <p:tav tm="0">
                                          <p:val>
                                            <p:fltVal val="0"/>
                                          </p:val>
                                        </p:tav>
                                        <p:tav tm="100000">
                                          <p:val>
                                            <p:strVal val="#ppt_w"/>
                                          </p:val>
                                        </p:tav>
                                      </p:tavLst>
                                    </p:anim>
                                  </p:childTnLst>
                                </p:cTn>
                              </p:par>
                              <p:par>
                                <p:cTn id="41" presetID="22" presetClass="entr" presetSubtype="1" fill="hold" grpId="0" nodeType="withEffect">
                                  <p:stCondLst>
                                    <p:cond delay="245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10" presetClass="entr" presetSubtype="0" fill="hold" grpId="0" nodeType="withEffect">
                                  <p:stCondLst>
                                    <p:cond delay="28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9" presetClass="entr" presetSubtype="10" fill="hold" grpId="1" nodeType="withEffect">
                                  <p:stCondLst>
                                    <p:cond delay="285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fmla="#ppt_w*sin(2.5*pi*$)">
                                          <p:val>
                                            <p:fltVal val="0"/>
                                          </p:val>
                                        </p:tav>
                                        <p:tav tm="100000">
                                          <p:val>
                                            <p:fltVal val="1"/>
                                          </p:val>
                                        </p:tav>
                                      </p:tavLst>
                                    </p:anim>
                                    <p:anim calcmode="lin" valueType="num">
                                      <p:cBhvr>
                                        <p:cTn id="50" dur="500" fill="hold"/>
                                        <p:tgtEl>
                                          <p:spTgt spid="22"/>
                                        </p:tgtEl>
                                        <p:attrNameLst>
                                          <p:attrName>ppt_h</p:attrName>
                                        </p:attrNameLst>
                                      </p:cBhvr>
                                      <p:tavLst>
                                        <p:tav tm="0">
                                          <p:val>
                                            <p:strVal val="#ppt_h"/>
                                          </p:val>
                                        </p:tav>
                                        <p:tav tm="100000">
                                          <p:val>
                                            <p:strVal val="#ppt_h"/>
                                          </p:val>
                                        </p:tav>
                                      </p:tavLst>
                                    </p:anim>
                                  </p:childTnLst>
                                </p:cTn>
                              </p:par>
                              <p:par>
                                <p:cTn id="51" presetID="31" presetClass="entr" presetSubtype="0" fill="hold" nodeType="withEffect">
                                  <p:stCondLst>
                                    <p:cond delay="235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235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par>
                                <p:cTn id="63" presetID="35" presetClass="path" presetSubtype="0" accel="46667" decel="53333" autoRev="1" fill="hold" grpId="0" nodeType="withEffect">
                                  <p:stCondLst>
                                    <p:cond delay="2600"/>
                                  </p:stCondLst>
                                  <p:childTnLst>
                                    <p:animMotion origin="layout" path="M 2.94087E-6 4.07407E-6 L -0.13051 4.07407E-6 " pathEditMode="relative" rAng="0" ptsTypes="AA">
                                      <p:cBhvr>
                                        <p:cTn id="64" dur="150" fill="hold"/>
                                        <p:tgtEl>
                                          <p:spTgt spid="56"/>
                                        </p:tgtEl>
                                        <p:attrNameLst>
                                          <p:attrName>ppt_x</p:attrName>
                                          <p:attrName>ppt_y</p:attrName>
                                        </p:attrNameLst>
                                      </p:cBhvr>
                                      <p:rCtr x="-6525" y="0"/>
                                    </p:animMotion>
                                  </p:childTnLst>
                                </p:cTn>
                              </p:par>
                              <p:par>
                                <p:cTn id="65" presetID="10" presetClass="entr" presetSubtype="0" fill="hold" nodeType="withEffect">
                                  <p:stCondLst>
                                    <p:cond delay="45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par>
                                <p:cTn id="68" presetID="42" presetClass="path" presetSubtype="0" accel="5000" decel="28000" fill="hold" nodeType="withEffect">
                                  <p:stCondLst>
                                    <p:cond delay="450"/>
                                  </p:stCondLst>
                                  <p:childTnLst>
                                    <p:animMotion origin="layout" path="M -1.04167E-6 -9.24855E-7 L -0.17031 0.55445 " pathEditMode="relative" rAng="0" ptsTypes="AA">
                                      <p:cBhvr>
                                        <p:cTn id="69" dur="1000" spd="-100000" fill="hold"/>
                                        <p:tgtEl>
                                          <p:spTgt spid="74"/>
                                        </p:tgtEl>
                                        <p:attrNameLst>
                                          <p:attrName>ppt_x</p:attrName>
                                          <p:attrName>ppt_y</p:attrName>
                                        </p:attrNameLst>
                                      </p:cBhvr>
                                      <p:rCtr x="-8516" y="27723"/>
                                    </p:animMotion>
                                  </p:childTnLst>
                                </p:cTn>
                              </p:par>
                              <p:par>
                                <p:cTn id="70" presetID="6" presetClass="emph" presetSubtype="0" accel="50000" fill="hold" nodeType="withEffect">
                                  <p:stCondLst>
                                    <p:cond delay="450"/>
                                  </p:stCondLst>
                                  <p:childTnLst>
                                    <p:animScale>
                                      <p:cBhvr>
                                        <p:cTn id="71" dur="1000" fill="hold"/>
                                        <p:tgtEl>
                                          <p:spTgt spid="74"/>
                                        </p:tgtEl>
                                      </p:cBhvr>
                                      <p:by x="85000" y="85000"/>
                                    </p:animScale>
                                  </p:childTnLst>
                                </p:cTn>
                              </p:par>
                              <p:par>
                                <p:cTn id="72" presetID="22" presetClass="entr" presetSubtype="4" fill="hold" nodeType="withEffect">
                                  <p:stCondLst>
                                    <p:cond delay="450"/>
                                  </p:stCondLst>
                                  <p:childTnLst>
                                    <p:set>
                                      <p:cBhvr>
                                        <p:cTn id="73" dur="1" fill="hold">
                                          <p:stCondLst>
                                            <p:cond delay="0"/>
                                          </p:stCondLst>
                                        </p:cTn>
                                        <p:tgtEl>
                                          <p:spTgt spid="79"/>
                                        </p:tgtEl>
                                        <p:attrNameLst>
                                          <p:attrName>style.visibility</p:attrName>
                                        </p:attrNameLst>
                                      </p:cBhvr>
                                      <p:to>
                                        <p:strVal val="visible"/>
                                      </p:to>
                                    </p:set>
                                    <p:animEffect transition="in" filter="wipe(down)">
                                      <p:cBhvr>
                                        <p:cTn id="74" dur="1000"/>
                                        <p:tgtEl>
                                          <p:spTgt spid="79"/>
                                        </p:tgtEl>
                                      </p:cBhvr>
                                    </p:animEffect>
                                  </p:childTnLst>
                                </p:cTn>
                              </p:par>
                              <p:par>
                                <p:cTn id="75" presetID="22" presetClass="entr" presetSubtype="8"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xEl>
                                              <p:pRg st="0" end="0"/>
                                            </p:txEl>
                                          </p:spTgt>
                                        </p:tgtEl>
                                        <p:attrNameLst>
                                          <p:attrName>style.visibility</p:attrName>
                                        </p:attrNameLst>
                                      </p:cBhvr>
                                      <p:to>
                                        <p:strVal val="visible"/>
                                      </p:to>
                                    </p:set>
                                    <p:animEffect transition="in" filter="fade">
                                      <p:cBhvr>
                                        <p:cTn id="80" dur="500"/>
                                        <p:tgtEl>
                                          <p:spTgt spid="84">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56" grpId="0" animBg="1"/>
      <p:bldP spid="80" grpId="0"/>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ient segu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smtClean="0"/>
              <a:t>Click to edit segue slide</a:t>
            </a:r>
            <a:endParaRPr lang="en-US" dirty="0"/>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Tree>
    <p:extLst>
      <p:ext uri="{BB962C8B-B14F-4D97-AF65-F5344CB8AC3E}">
        <p14:creationId xmlns:p14="http://schemas.microsoft.com/office/powerpoint/2010/main" val="10462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smtClean="0"/>
              <a:t>Click to edit big statement slide</a:t>
            </a:r>
            <a:endParaRPr lang="en-US" dirty="0"/>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153" name="Group 152"/>
          <p:cNvGrpSpPr/>
          <p:nvPr userDrawn="1"/>
        </p:nvGrpSpPr>
        <p:grpSpPr>
          <a:xfrm rot="11318852">
            <a:off x="9563361" y="4923301"/>
            <a:ext cx="1309995" cy="1039221"/>
            <a:chOff x="6861175" y="3414713"/>
            <a:chExt cx="3033713" cy="2406650"/>
          </a:xfrm>
          <a:solidFill>
            <a:schemeClr val="accent5"/>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156" name="Oval 155"/>
          <p:cNvSpPr/>
          <p:nvPr userDrawn="1"/>
        </p:nvSpPr>
        <p:spPr bwMode="auto">
          <a:xfrm>
            <a:off x="9689260" y="5072703"/>
            <a:ext cx="1005936" cy="1005936"/>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179" name="Group 178"/>
          <p:cNvGrpSpPr/>
          <p:nvPr userDrawn="1"/>
        </p:nvGrpSpPr>
        <p:grpSpPr>
          <a:xfrm rot="5694621">
            <a:off x="10939819" y="4887666"/>
            <a:ext cx="982496" cy="779416"/>
            <a:chOff x="6861175" y="3414713"/>
            <a:chExt cx="3033713" cy="2406650"/>
          </a:xfrm>
          <a:solidFill>
            <a:schemeClr val="accent5"/>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05" name="Group 204"/>
          <p:cNvGrpSpPr/>
          <p:nvPr userDrawn="1"/>
        </p:nvGrpSpPr>
        <p:grpSpPr>
          <a:xfrm rot="11195837">
            <a:off x="10560235" y="4415532"/>
            <a:ext cx="589498" cy="467651"/>
            <a:chOff x="6861175" y="3414713"/>
            <a:chExt cx="3033713" cy="2406650"/>
          </a:xfrm>
          <a:solidFill>
            <a:schemeClr val="accent5"/>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Tree>
    <p:extLst>
      <p:ext uri="{BB962C8B-B14F-4D97-AF65-F5344CB8AC3E}">
        <p14:creationId xmlns:p14="http://schemas.microsoft.com/office/powerpoint/2010/main" val="40399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smtClean="0"/>
              <a:t>Device slide</a:t>
            </a:r>
            <a:endParaRPr lang="en-US" dirty="0"/>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Regular"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will be the subtitle line here check it out</a:t>
            </a:r>
            <a:endParaRPr lang="en-US" dirty="0"/>
          </a:p>
        </p:txBody>
      </p:sp>
    </p:spTree>
    <p:extLst>
      <p:ext uri="{BB962C8B-B14F-4D97-AF65-F5344CB8AC3E}">
        <p14:creationId xmlns:p14="http://schemas.microsoft.com/office/powerpoint/2010/main" val="11890678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smtClean="0"/>
              <a:t>“Click to edit quote slide”</a:t>
            </a:r>
            <a:endParaRPr lang="en-US" dirty="0"/>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smtClean="0">
              <a:solidFill>
                <a:schemeClr val="bg1"/>
              </a:solidFill>
              <a:latin typeface="Qualcomm Office Regular" pitchFamily="34" charset="0"/>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Tree>
    <p:extLst>
      <p:ext uri="{BB962C8B-B14F-4D97-AF65-F5344CB8AC3E}">
        <p14:creationId xmlns:p14="http://schemas.microsoft.com/office/powerpoint/2010/main" val="3245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Office Regular" pitchFamily="34" charset="0"/>
              <a:buChar char="−"/>
              <a:defRPr/>
            </a:lvl5pPr>
            <a:lvl6pPr marL="2171700" indent="0">
              <a:buNone/>
              <a:defRPr sz="16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smtClean="0"/>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818702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smtClean="0"/>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latin typeface="Qualcomm Office Regular"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853859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smtClean="0"/>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50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9" name="TextBox 8"/>
          <p:cNvSpPr txBox="1"/>
          <p:nvPr/>
        </p:nvSpPr>
        <p:spPr bwMode="gray">
          <a:xfrm>
            <a:off x="11520551" y="6525737"/>
            <a:ext cx="288861" cy="215444"/>
          </a:xfrm>
          <a:prstGeom prst="rect">
            <a:avLst/>
          </a:prstGeom>
          <a:noFill/>
        </p:spPr>
        <p:txBody>
          <a:bodyPr wrap="none" rtlCol="0">
            <a:spAutoFit/>
          </a:bodyPr>
          <a:lstStyle/>
          <a:p>
            <a:pPr marL="0" algn="l" defTabSz="914400" rtl="0" eaLnBrk="1" latinLnBrk="0" hangingPunct="1"/>
            <a:fld id="{0A607DED-8B1E-49A6-A07A-F6DE68304C82}" type="slidenum">
              <a:rPr lang="en-US" sz="800" kern="1200" smtClean="0">
                <a:solidFill>
                  <a:schemeClr val="bg1">
                    <a:lumMod val="75000"/>
                  </a:schemeClr>
                </a:solidFill>
                <a:latin typeface="Qualcomm Office Regular" pitchFamily="34" charset="0"/>
                <a:ea typeface="+mn-ea"/>
                <a:cs typeface="Arial" pitchFamily="34" charset="0"/>
              </a:rPr>
              <a:pPr marL="0" algn="l" defTabSz="914400" rtl="0" eaLnBrk="1" latinLnBrk="0" hangingPunct="1"/>
              <a:t>‹#›</a:t>
            </a:fld>
            <a:endParaRPr lang="en-US" sz="800" kern="1200" dirty="0">
              <a:solidFill>
                <a:schemeClr val="bg1">
                  <a:lumMod val="75000"/>
                </a:schemeClr>
              </a:solidFill>
              <a:latin typeface="Qualcomm Office Regular" pitchFamily="34" charset="0"/>
              <a:ea typeface="+mn-ea"/>
              <a:cs typeface="Arial" pitchFamily="34" charset="0"/>
            </a:endParaRPr>
          </a:p>
        </p:txBody>
      </p:sp>
    </p:spTree>
    <p:extLst>
      <p:ext uri="{BB962C8B-B14F-4D97-AF65-F5344CB8AC3E}">
        <p14:creationId xmlns:p14="http://schemas.microsoft.com/office/powerpoint/2010/main" val="2904149844"/>
      </p:ext>
    </p:extLst>
  </p:cSld>
  <p:clrMap bg1="lt1" tx1="dk1" bg2="lt2" tx2="dk2" accent1="accent1" accent2="accent2" accent3="accent3" accent4="accent4" accent5="accent5" accent6="accent6" hlink="hlink" folHlink="folHlink"/>
  <p:sldLayoutIdLst>
    <p:sldLayoutId id="2147483754" r:id="rId1"/>
    <p:sldLayoutId id="2147483739" r:id="rId2"/>
    <p:sldLayoutId id="2147483744" r:id="rId3"/>
    <p:sldLayoutId id="2147483745" r:id="rId4"/>
    <p:sldLayoutId id="2147483746" r:id="rId5"/>
    <p:sldLayoutId id="2147483747" r:id="rId6"/>
    <p:sldLayoutId id="2147483749" r:id="rId7"/>
    <p:sldLayoutId id="2147483750" r:id="rId8"/>
    <p:sldLayoutId id="2147483751" r:id="rId9"/>
    <p:sldLayoutId id="2147483752" r:id="rId10"/>
    <p:sldLayoutId id="2147483755" r:id="rId11"/>
    <p:sldLayoutId id="2147483757" r:id="rId12"/>
    <p:sldLayoutId id="2147483760" r:id="rId13"/>
  </p:sldLayoutIdLst>
  <p:timing>
    <p:tnLst>
      <p:par>
        <p:cTn id="1" dur="indefinite" restart="never" nodeType="tmRoot"/>
      </p:par>
    </p:tnLst>
  </p:timing>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5"/>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Office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7.wdp"/><Relationship Id="rId18" Type="http://schemas.openxmlformats.org/officeDocument/2006/relationships/image" Target="../media/image2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20.png"/><Relationship Id="rId17" Type="http://schemas.microsoft.com/office/2007/relationships/hdphoto" Target="../media/hdphoto9.wdp"/><Relationship Id="rId2" Type="http://schemas.openxmlformats.org/officeDocument/2006/relationships/image" Target="../media/image15.png"/><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7.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5.wdp"/><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hyperlink" Target="http://www.ics.uci.edu/~fielding/pubs/dissertation/top.htm"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4.bin"/><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onem2m.or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65176" y="1705013"/>
            <a:ext cx="10936224" cy="2211375"/>
          </a:xfrm>
        </p:spPr>
        <p:txBody>
          <a:bodyPr/>
          <a:lstStyle/>
          <a:p>
            <a:pPr lvl="0"/>
            <a:r>
              <a:rPr lang="en-US" dirty="0" smtClean="0"/>
              <a:t>oneM2M</a:t>
            </a:r>
            <a:br>
              <a:rPr lang="en-US" dirty="0" smtClean="0"/>
            </a:br>
            <a:r>
              <a:rPr lang="en-US" dirty="0" smtClean="0"/>
              <a:t>(DCN 24-14-0021-00-0000)</a:t>
            </a:r>
            <a:r>
              <a:rPr lang="en-US" dirty="0" smtClean="0"/>
              <a:t/>
            </a:r>
            <a:br>
              <a:rPr lang="en-US" dirty="0" smtClean="0"/>
            </a:br>
            <a:endParaRPr lang="en-US" dirty="0"/>
          </a:p>
        </p:txBody>
      </p:sp>
      <p:sp>
        <p:nvSpPr>
          <p:cNvPr id="12" name="Subtitle 11"/>
          <p:cNvSpPr>
            <a:spLocks noGrp="1"/>
          </p:cNvSpPr>
          <p:nvPr>
            <p:ph type="subTitle" idx="1"/>
          </p:nvPr>
        </p:nvSpPr>
        <p:spPr>
          <a:xfrm>
            <a:off x="265175" y="387733"/>
            <a:ext cx="7059549" cy="867930"/>
          </a:xfrm>
        </p:spPr>
        <p:txBody>
          <a:bodyPr/>
          <a:lstStyle/>
          <a:p>
            <a:r>
              <a:rPr lang="en-US" dirty="0" smtClean="0"/>
              <a:t>Farrokh Khatibi</a:t>
            </a:r>
          </a:p>
          <a:p>
            <a:r>
              <a:rPr lang="en-US" dirty="0"/>
              <a:t>J</a:t>
            </a:r>
            <a:r>
              <a:rPr lang="en-US" dirty="0" smtClean="0"/>
              <a:t>osef Blanz</a:t>
            </a:r>
            <a:endParaRPr lang="en-US" dirty="0"/>
          </a:p>
        </p:txBody>
      </p:sp>
    </p:spTree>
    <p:extLst>
      <p:ext uri="{BB962C8B-B14F-4D97-AF65-F5344CB8AC3E}">
        <p14:creationId xmlns:p14="http://schemas.microsoft.com/office/powerpoint/2010/main" val="127577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Text Placeholder 2"/>
          <p:cNvSpPr>
            <a:spLocks noGrp="1"/>
          </p:cNvSpPr>
          <p:nvPr>
            <p:ph type="body" idx="13"/>
          </p:nvPr>
        </p:nvSpPr>
        <p:spPr>
          <a:xfrm>
            <a:off x="283464" y="1426464"/>
            <a:ext cx="11430000" cy="350865"/>
          </a:xfrm>
        </p:spPr>
        <p:txBody>
          <a:bodyPr/>
          <a:lstStyle/>
          <a:p>
            <a:r>
              <a:rPr lang="en-US" dirty="0" smtClean="0"/>
              <a:t>Release Planning in oneM2M</a:t>
            </a:r>
          </a:p>
        </p:txBody>
      </p:sp>
      <p:sp>
        <p:nvSpPr>
          <p:cNvPr id="6" name="Text Placeholder 2"/>
          <p:cNvSpPr txBox="1">
            <a:spLocks/>
          </p:cNvSpPr>
          <p:nvPr/>
        </p:nvSpPr>
        <p:spPr>
          <a:xfrm>
            <a:off x="231354" y="2088512"/>
            <a:ext cx="11430000" cy="3302638"/>
          </a:xfrm>
          <a:prstGeom prst="rect">
            <a:avLst/>
          </a:prstGeom>
        </p:spPr>
        <p:txBody>
          <a:bodyPr/>
          <a:lstStyle>
            <a:lvl1pPr marL="342900" indent="-342900" algn="l" defTabSz="914400" rtl="0" eaLnBrk="1" latinLnBrk="0" hangingPunct="1">
              <a:lnSpc>
                <a:spcPct val="95000"/>
              </a:lnSpc>
              <a:spcBef>
                <a:spcPct val="20000"/>
              </a:spcBef>
              <a:buFontTx/>
              <a:buBlip>
                <a:blip r:embed="rId2"/>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Office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A first Release of oneM2M specifications to be made publicly available in Early August 2014</a:t>
            </a:r>
          </a:p>
          <a:p>
            <a:pPr lvl="1"/>
            <a:r>
              <a:rPr lang="en-US" dirty="0" smtClean="0">
                <a:solidFill>
                  <a:schemeClr val="bg1"/>
                </a:solidFill>
              </a:rPr>
              <a:t>Create interest of implementers / stakeholders that may use this technology</a:t>
            </a:r>
          </a:p>
          <a:p>
            <a:pPr lvl="1"/>
            <a:r>
              <a:rPr lang="en-US" dirty="0" smtClean="0">
                <a:solidFill>
                  <a:schemeClr val="bg1"/>
                </a:solidFill>
              </a:rPr>
              <a:t>Generate feedback from first implementations (demos)</a:t>
            </a:r>
          </a:p>
          <a:p>
            <a:pPr lvl="1"/>
            <a:r>
              <a:rPr lang="en-US" dirty="0" smtClean="0">
                <a:solidFill>
                  <a:schemeClr val="bg1"/>
                </a:solidFill>
              </a:rPr>
              <a:t>Do corrections and improvements</a:t>
            </a:r>
          </a:p>
          <a:p>
            <a:r>
              <a:rPr lang="en-US" dirty="0" smtClean="0">
                <a:solidFill>
                  <a:schemeClr val="bg1"/>
                </a:solidFill>
              </a:rPr>
              <a:t>One or more Launch Events are being planned for December 2014 and later (TBD)</a:t>
            </a:r>
          </a:p>
          <a:p>
            <a:r>
              <a:rPr lang="en-US" dirty="0" smtClean="0">
                <a:solidFill>
                  <a:schemeClr val="bg1"/>
                </a:solidFill>
              </a:rPr>
              <a:t>Target for publication of revised initial Release: Early 2015</a:t>
            </a:r>
          </a:p>
        </p:txBody>
      </p:sp>
    </p:spTree>
    <p:extLst>
      <p:ext uri="{BB962C8B-B14F-4D97-AF65-F5344CB8AC3E}">
        <p14:creationId xmlns:p14="http://schemas.microsoft.com/office/powerpoint/2010/main" val="225797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 are the General Benefits?</a:t>
            </a:r>
            <a:endParaRPr lang="en-US" dirty="0"/>
          </a:p>
        </p:txBody>
      </p:sp>
      <p:sp>
        <p:nvSpPr>
          <p:cNvPr id="2" name="Content Placeholder 1"/>
          <p:cNvSpPr>
            <a:spLocks noGrp="1"/>
          </p:cNvSpPr>
          <p:nvPr>
            <p:ph type="body" idx="13"/>
          </p:nvPr>
        </p:nvSpPr>
        <p:spPr>
          <a:xfrm>
            <a:off x="283464" y="1244447"/>
            <a:ext cx="11813286" cy="5546134"/>
          </a:xfrm>
        </p:spPr>
        <p:txBody>
          <a:bodyPr/>
          <a:lstStyle/>
          <a:p>
            <a:r>
              <a:rPr lang="en-US" dirty="0" smtClean="0"/>
              <a:t>Impact on CAPEX for M2M Services:</a:t>
            </a:r>
          </a:p>
          <a:p>
            <a:pPr lvl="1"/>
            <a:r>
              <a:rPr lang="en-US" sz="1600" dirty="0" smtClean="0">
                <a:solidFill>
                  <a:schemeClr val="bg1"/>
                </a:solidFill>
              </a:rPr>
              <a:t>Lower complexity of the M2M solution development =&gt; reduces development cost</a:t>
            </a:r>
          </a:p>
          <a:p>
            <a:pPr lvl="2"/>
            <a:r>
              <a:rPr lang="en-US" sz="1400" dirty="0" smtClean="0">
                <a:solidFill>
                  <a:schemeClr val="bg1"/>
                </a:solidFill>
              </a:rPr>
              <a:t>Abstracting out a  lot of commonly used functions like: Connectivity handling, remote provisioning, authentication, encryption, buffering, synchronization, aggregation, etc. Those are already provided by the M2M SL and do not need to be developed in a proprietary way</a:t>
            </a:r>
          </a:p>
          <a:p>
            <a:pPr lvl="1"/>
            <a:r>
              <a:rPr lang="en-US" sz="1600" dirty="0" smtClean="0">
                <a:solidFill>
                  <a:schemeClr val="bg1"/>
                </a:solidFill>
              </a:rPr>
              <a:t>Standardized protocols &amp; APIs =&gt; reduces development cost </a:t>
            </a:r>
          </a:p>
          <a:p>
            <a:pPr lvl="2"/>
            <a:r>
              <a:rPr lang="en-US" sz="1400" dirty="0" smtClean="0">
                <a:solidFill>
                  <a:schemeClr val="bg1"/>
                </a:solidFill>
              </a:rPr>
              <a:t>Use of M2M SL simplifies application development, testing and interworking of components (device / server side)</a:t>
            </a:r>
          </a:p>
          <a:p>
            <a:pPr lvl="1"/>
            <a:r>
              <a:rPr lang="en-US" sz="1600" dirty="0" smtClean="0">
                <a:solidFill>
                  <a:schemeClr val="bg1"/>
                </a:solidFill>
              </a:rPr>
              <a:t>Horizontal SL =&gt; reduces deployment cost</a:t>
            </a:r>
          </a:p>
          <a:p>
            <a:pPr lvl="2"/>
            <a:r>
              <a:rPr lang="en-US" sz="1400" dirty="0" smtClean="0">
                <a:solidFill>
                  <a:schemeClr val="bg1"/>
                </a:solidFill>
              </a:rPr>
              <a:t>No need for a Smart Metering / Automotive / Building Automation / </a:t>
            </a:r>
            <a:r>
              <a:rPr lang="en-US" sz="1400" dirty="0" err="1" smtClean="0">
                <a:solidFill>
                  <a:schemeClr val="bg1"/>
                </a:solidFill>
              </a:rPr>
              <a:t>eHealth</a:t>
            </a:r>
            <a:r>
              <a:rPr lang="en-US" sz="1400" dirty="0" smtClean="0">
                <a:solidFill>
                  <a:schemeClr val="bg1"/>
                </a:solidFill>
              </a:rPr>
              <a:t> …. specific platform, could be on shared infrastructure, still isolated and secure.</a:t>
            </a:r>
          </a:p>
          <a:p>
            <a:pPr lvl="2"/>
            <a:r>
              <a:rPr lang="en-US" sz="1400" dirty="0" smtClean="0">
                <a:solidFill>
                  <a:schemeClr val="bg1"/>
                </a:solidFill>
              </a:rPr>
              <a:t>Use of M2M SL allows for good scaling; same components in different industries</a:t>
            </a:r>
          </a:p>
          <a:p>
            <a:pPr lvl="1"/>
            <a:r>
              <a:rPr lang="en-US" sz="1600" dirty="0" smtClean="0">
                <a:solidFill>
                  <a:schemeClr val="bg1"/>
                </a:solidFill>
              </a:rPr>
              <a:t>Higher volumes =&gt; lower component price</a:t>
            </a:r>
          </a:p>
          <a:p>
            <a:r>
              <a:rPr lang="en-US" dirty="0" smtClean="0"/>
              <a:t>Lowers OPEX for M2M Services:</a:t>
            </a:r>
          </a:p>
          <a:p>
            <a:pPr lvl="1"/>
            <a:r>
              <a:rPr lang="en-US" sz="1600" dirty="0" smtClean="0">
                <a:solidFill>
                  <a:schemeClr val="bg1"/>
                </a:solidFill>
              </a:rPr>
              <a:t>Policy-Driven Store-and-forward/Scheduling  and Selection of access =&gt; adjust to cost / efficiency needs</a:t>
            </a:r>
          </a:p>
          <a:p>
            <a:pPr lvl="2"/>
            <a:r>
              <a:rPr lang="en-US" sz="1400" dirty="0" smtClean="0">
                <a:solidFill>
                  <a:schemeClr val="bg1"/>
                </a:solidFill>
              </a:rPr>
              <a:t>Key technology to get better tariffs in cellular and in long run also non-cellular WAN networks</a:t>
            </a:r>
          </a:p>
          <a:p>
            <a:pPr lvl="1"/>
            <a:r>
              <a:rPr lang="en-US" sz="1600" dirty="0" smtClean="0">
                <a:solidFill>
                  <a:schemeClr val="bg1"/>
                </a:solidFill>
              </a:rPr>
              <a:t>Flexibility =&gt; utilize best transport network to meet business needs</a:t>
            </a:r>
          </a:p>
          <a:p>
            <a:pPr lvl="2"/>
            <a:r>
              <a:rPr lang="en-US" sz="1400" dirty="0" smtClean="0">
                <a:solidFill>
                  <a:schemeClr val="bg1"/>
                </a:solidFill>
              </a:rPr>
              <a:t>Components designed almost identical, may just differ in supported access, applications not aware of it</a:t>
            </a:r>
          </a:p>
          <a:p>
            <a:pPr lvl="1"/>
            <a:r>
              <a:rPr lang="en-US" sz="1600" dirty="0" smtClean="0">
                <a:solidFill>
                  <a:schemeClr val="bg1"/>
                </a:solidFill>
              </a:rPr>
              <a:t>Same service layer for different verticals =&gt; Reduces cost of operation</a:t>
            </a:r>
          </a:p>
          <a:p>
            <a:pPr lvl="2"/>
            <a:r>
              <a:rPr lang="en-US" sz="1400" dirty="0" smtClean="0">
                <a:solidFill>
                  <a:schemeClr val="bg1"/>
                </a:solidFill>
              </a:rPr>
              <a:t>Possibility to share infrastructure with other verticals and only pay for service used. </a:t>
            </a:r>
          </a:p>
          <a:p>
            <a:r>
              <a:rPr lang="en-US" dirty="0" smtClean="0"/>
              <a:t>Faster time to market due to reduced development time</a:t>
            </a:r>
          </a:p>
          <a:p>
            <a:r>
              <a:rPr lang="en-US" dirty="0" smtClean="0"/>
              <a:t>Allows to address markets where cost was prohibitive so far </a:t>
            </a:r>
            <a:endParaRPr lang="en-US" dirty="0"/>
          </a:p>
        </p:txBody>
      </p:sp>
      <p:grpSp>
        <p:nvGrpSpPr>
          <p:cNvPr id="12" name="Group 11"/>
          <p:cNvGrpSpPr/>
          <p:nvPr/>
        </p:nvGrpSpPr>
        <p:grpSpPr>
          <a:xfrm>
            <a:off x="149590" y="626746"/>
            <a:ext cx="11889645" cy="6163835"/>
            <a:chOff x="-20776" y="731520"/>
            <a:chExt cx="8919556" cy="6163835"/>
          </a:xfrm>
        </p:grpSpPr>
        <p:sp>
          <p:nvSpPr>
            <p:cNvPr id="6" name="Rectangle 5"/>
            <p:cNvSpPr/>
            <p:nvPr/>
          </p:nvSpPr>
          <p:spPr>
            <a:xfrm>
              <a:off x="-20776" y="731520"/>
              <a:ext cx="8919556" cy="6163835"/>
            </a:xfrm>
            <a:prstGeom prst="rect">
              <a:avLst/>
            </a:prstGeom>
            <a:solidFill>
              <a:srgbClr val="70CFEE">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Fragmentation</a:t>
              </a:r>
              <a:r>
                <a:rPr lang="en-US" sz="7200" b="1" spc="150" dirty="0">
                  <a:ln w="11430"/>
                  <a:solidFill>
                    <a:schemeClr val="tx1">
                      <a:lumMod val="65000"/>
                      <a:lumOff val="35000"/>
                    </a:schemeClr>
                  </a:solidFill>
                  <a:effectLst>
                    <a:outerShdw blurRad="25400" algn="tl" rotWithShape="0">
                      <a:srgbClr val="000000">
                        <a:alpha val="43000"/>
                      </a:srgbClr>
                    </a:outerShdw>
                  </a:effectLst>
                </a:rPr>
                <a:t>:</a:t>
              </a:r>
            </a:p>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Total </a:t>
              </a:r>
              <a:r>
                <a:rPr lang="en-US" sz="7200" b="1" spc="150" dirty="0">
                  <a:ln w="11430"/>
                  <a:solidFill>
                    <a:schemeClr val="tx1">
                      <a:lumMod val="65000"/>
                      <a:lumOff val="35000"/>
                    </a:schemeClr>
                  </a:solidFill>
                  <a:effectLst>
                    <a:outerShdw blurRad="25400" algn="tl" rotWithShape="0">
                      <a:srgbClr val="000000">
                        <a:alpha val="43000"/>
                      </a:srgbClr>
                    </a:outerShdw>
                  </a:effectLst>
                </a:rPr>
                <a:t>Cost:  </a:t>
              </a:r>
            </a:p>
            <a:p>
              <a:pPr>
                <a:lnSpc>
                  <a:spcPct val="150000"/>
                </a:lnSpc>
                <a:defRPr/>
              </a:pPr>
              <a:r>
                <a:rPr lang="en-US" sz="7200" b="1" spc="150" dirty="0" smtClean="0">
                  <a:ln w="11430"/>
                  <a:solidFill>
                    <a:schemeClr val="tx1">
                      <a:lumMod val="65000"/>
                      <a:lumOff val="35000"/>
                    </a:schemeClr>
                  </a:solidFill>
                  <a:effectLst>
                    <a:outerShdw blurRad="25400" algn="tl" rotWithShape="0">
                      <a:srgbClr val="000000">
                        <a:alpha val="43000"/>
                      </a:srgbClr>
                    </a:outerShdw>
                  </a:effectLst>
                </a:rPr>
                <a:t>Market </a:t>
              </a:r>
              <a:r>
                <a:rPr lang="en-US" sz="7200" b="1" spc="150" dirty="0">
                  <a:ln w="11430"/>
                  <a:solidFill>
                    <a:schemeClr val="tx1">
                      <a:lumMod val="65000"/>
                      <a:lumOff val="35000"/>
                    </a:schemeClr>
                  </a:solidFill>
                  <a:effectLst>
                    <a:outerShdw blurRad="25400" algn="tl" rotWithShape="0">
                      <a:srgbClr val="000000">
                        <a:alpha val="43000"/>
                      </a:srgbClr>
                    </a:outerShdw>
                  </a:effectLst>
                </a:rPr>
                <a:t>Size:</a:t>
              </a:r>
            </a:p>
          </p:txBody>
        </p:sp>
        <p:sp>
          <p:nvSpPr>
            <p:cNvPr id="7" name="Down Arrow 6"/>
            <p:cNvSpPr/>
            <p:nvPr/>
          </p:nvSpPr>
          <p:spPr>
            <a:xfrm rot="10800000">
              <a:off x="7299325" y="4970463"/>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7299325" y="3216275"/>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7299325" y="1109663"/>
              <a:ext cx="1139825" cy="1231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8955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balloon"/>
          <p:cNvGrpSpPr/>
          <p:nvPr/>
        </p:nvGrpSpPr>
        <p:grpSpPr bwMode="black">
          <a:xfrm>
            <a:off x="10136805" y="4128218"/>
            <a:ext cx="547687" cy="1101725"/>
            <a:chOff x="9654651" y="4161470"/>
            <a:chExt cx="547687" cy="1101725"/>
          </a:xfrm>
        </p:grpSpPr>
        <p:sp>
          <p:nvSpPr>
            <p:cNvPr id="4"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Freeform 8"/>
          <p:cNvSpPr>
            <a:spLocks noEditPoints="1"/>
          </p:cNvSpPr>
          <p:nvPr/>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10" name="sun"/>
          <p:cNvGrpSpPr/>
          <p:nvPr/>
        </p:nvGrpSpPr>
        <p:grpSpPr bwMode="black">
          <a:xfrm>
            <a:off x="10894042" y="3518186"/>
            <a:ext cx="352425" cy="349250"/>
            <a:chOff x="6678613" y="2182813"/>
            <a:chExt cx="352425" cy="349250"/>
          </a:xfrm>
          <a:solidFill>
            <a:schemeClr val="accent5"/>
          </a:solidFill>
        </p:grpSpPr>
        <p:sp>
          <p:nvSpPr>
            <p:cNvPr id="11"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p:cNvGrpSpPr/>
          <p:nvPr/>
        </p:nvGrpSpPr>
        <p:grpSpPr bwMode="black">
          <a:xfrm>
            <a:off x="9096992" y="3611848"/>
            <a:ext cx="1620837" cy="842963"/>
            <a:chOff x="8614838" y="3645100"/>
            <a:chExt cx="1620837" cy="842963"/>
          </a:xfrm>
        </p:grpSpPr>
        <p:sp>
          <p:nvSpPr>
            <p:cNvPr id="29"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1" name="compass"/>
          <p:cNvGrpSpPr/>
          <p:nvPr/>
        </p:nvGrpSpPr>
        <p:grpSpPr bwMode="black">
          <a:xfrm>
            <a:off x="9929653" y="5150433"/>
            <a:ext cx="985962" cy="985962"/>
            <a:chOff x="7363812" y="1203877"/>
            <a:chExt cx="985962" cy="985962"/>
          </a:xfrm>
        </p:grpSpPr>
        <p:grpSp>
          <p:nvGrpSpPr>
            <p:cNvPr id="32" name="Group 31"/>
            <p:cNvGrpSpPr/>
            <p:nvPr userDrawn="1"/>
          </p:nvGrpSpPr>
          <p:grpSpPr bwMode="black">
            <a:xfrm>
              <a:off x="7388481" y="1278552"/>
              <a:ext cx="936625" cy="836612"/>
              <a:chOff x="9475263" y="5255258"/>
              <a:chExt cx="936625" cy="836612"/>
            </a:xfrm>
          </p:grpSpPr>
          <p:sp>
            <p:nvSpPr>
              <p:cNvPr id="34"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Rectangle 32"/>
            <p:cNvSpPr/>
            <p:nvPr userDrawn="1"/>
          </p:nvSpPr>
          <p:spPr bwMode="black">
            <a:xfrm>
              <a:off x="7363812" y="1203877"/>
              <a:ext cx="985962" cy="985962"/>
            </a:xfrm>
            <a:prstGeom prst="rect">
              <a:avLst/>
            </a:prstGeom>
            <a:noFill/>
            <a:ln>
              <a:noFill/>
            </a:ln>
            <a:ex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38" name="Group 37"/>
          <p:cNvGrpSpPr/>
          <p:nvPr/>
        </p:nvGrpSpPr>
        <p:grpSpPr>
          <a:xfrm>
            <a:off x="50117" y="2656640"/>
            <a:ext cx="7989702" cy="4132238"/>
            <a:chOff x="50117" y="2656640"/>
            <a:chExt cx="7989702" cy="4132238"/>
          </a:xfrm>
        </p:grpSpPr>
        <p:sp useBgFill="1">
          <p:nvSpPr>
            <p:cNvPr id="39" name="Rectangle 4"/>
            <p:cNvSpPr/>
            <p:nvPr/>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p:nvGrpSpPr>
          <p:grpSpPr>
            <a:xfrm>
              <a:off x="283464" y="2656640"/>
              <a:ext cx="7756355" cy="2896987"/>
              <a:chOff x="258525" y="3664444"/>
              <a:chExt cx="7756355" cy="2896987"/>
            </a:xfrm>
          </p:grpSpPr>
          <p:sp>
            <p:nvSpPr>
              <p:cNvPr id="45" name="Subtitle 2"/>
              <p:cNvSpPr txBox="1">
                <a:spLocks/>
              </p:cNvSpPr>
              <p:nvPr userDrawn="1"/>
            </p:nvSpPr>
            <p:spPr bwMode="gray">
              <a:xfrm>
                <a:off x="264414" y="6028031"/>
                <a:ext cx="7750466"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914400" rtl="0" eaLnBrk="1" fontAlgn="auto" latinLnBrk="0" hangingPunct="1">
                  <a:lnSpc>
                    <a:spcPct val="95000"/>
                  </a:lnSpc>
                  <a:spcBef>
                    <a:spcPts val="0"/>
                  </a:spcBef>
                  <a:spcAft>
                    <a:spcPts val="0"/>
                  </a:spcAft>
                  <a:buClrTx/>
                  <a:buSzTx/>
                  <a:buFontTx/>
                  <a:buNone/>
                  <a:tabLst/>
                  <a:defRPr/>
                </a:pPr>
                <a:r>
                  <a:rPr lang="en-US" sz="1000" spc="10" baseline="0" dirty="0" smtClean="0">
                    <a:solidFill>
                      <a:schemeClr val="bg1"/>
                    </a:solidFill>
                    <a:latin typeface="Qualcomm Office Regular" pitchFamily="34" charset="0"/>
                  </a:rPr>
                  <a:t>Qualcomm is a trademark of Qualcomm Incorporated, registered in the United States and other countries.</a:t>
                </a:r>
                <a:r>
                  <a:rPr lang="en-US" sz="1000" spc="10" dirty="0" smtClean="0">
                    <a:solidFill>
                      <a:schemeClr val="bg1"/>
                    </a:solidFill>
                    <a:latin typeface="Qualcomm Office Regular" pitchFamily="34" charset="0"/>
                  </a:rPr>
                  <a:t> </a:t>
                </a:r>
                <a:r>
                  <a:rPr lang="en-US" sz="1000" spc="10" baseline="0" dirty="0" smtClean="0">
                    <a:solidFill>
                      <a:schemeClr val="bg1"/>
                    </a:solidFill>
                    <a:latin typeface="Qualcomm Office Regular" pitchFamily="34" charset="0"/>
                  </a:rPr>
                  <a:t>Other products and brand names may </a:t>
                </a:r>
                <a:br>
                  <a:rPr lang="en-US" sz="1000" spc="10" baseline="0" dirty="0" smtClean="0">
                    <a:solidFill>
                      <a:schemeClr val="bg1"/>
                    </a:solidFill>
                    <a:latin typeface="Qualcomm Office Regular" pitchFamily="34" charset="0"/>
                  </a:rPr>
                </a:br>
                <a:r>
                  <a:rPr lang="en-US" sz="1000" spc="10" baseline="0" dirty="0" smtClean="0">
                    <a:solidFill>
                      <a:schemeClr val="bg1"/>
                    </a:solidFill>
                    <a:latin typeface="Qualcomm Office Regular" pitchFamily="34" charset="0"/>
                  </a:rPr>
                  <a:t>be trademarks or registered trademarks of their respective owners.</a:t>
                </a:r>
                <a:endParaRPr lang="en-US" sz="1000" spc="10" dirty="0">
                  <a:solidFill>
                    <a:schemeClr val="bg1"/>
                  </a:solidFill>
                  <a:latin typeface="Qualcomm Office Regular" pitchFamily="34" charset="0"/>
                </a:endParaRPr>
              </a:p>
              <a:p>
                <a:pPr marL="0" marR="0" lvl="1" indent="0" algn="l" defTabSz="914400" rtl="0" eaLnBrk="1" fontAlgn="auto" latinLnBrk="0" hangingPunct="1">
                  <a:lnSpc>
                    <a:spcPct val="95000"/>
                  </a:lnSpc>
                  <a:spcBef>
                    <a:spcPts val="0"/>
                  </a:spcBef>
                  <a:spcAft>
                    <a:spcPts val="0"/>
                  </a:spcAft>
                  <a:buClrTx/>
                  <a:buSzTx/>
                  <a:buFontTx/>
                  <a:buNone/>
                  <a:tabLst/>
                  <a:defRPr/>
                </a:pPr>
                <a:endParaRPr lang="en-US" sz="1000" kern="1200" spc="10" baseline="0" dirty="0" smtClean="0">
                  <a:solidFill>
                    <a:schemeClr val="bg1"/>
                  </a:solidFill>
                  <a:latin typeface="Qualcomm Office Regular" pitchFamily="34" charset="0"/>
                  <a:ea typeface="+mn-ea"/>
                  <a:cs typeface="Arial" pitchFamily="34" charset="0"/>
                </a:endParaRPr>
              </a:p>
              <a:p>
                <a:pPr marL="0" marR="0" lvl="1" indent="0" algn="l" defTabSz="914400" rtl="0" eaLnBrk="1" fontAlgn="auto" latinLnBrk="0" hangingPunct="1">
                  <a:lnSpc>
                    <a:spcPct val="95000"/>
                  </a:lnSpc>
                  <a:spcBef>
                    <a:spcPts val="0"/>
                  </a:spcBef>
                  <a:spcAft>
                    <a:spcPts val="0"/>
                  </a:spcAft>
                  <a:buClrTx/>
                  <a:buSzTx/>
                  <a:buFontTx/>
                  <a:buNone/>
                  <a:tabLst/>
                  <a:defRPr/>
                </a:pPr>
                <a:endParaRPr lang="en-US" sz="1000" kern="1200" spc="10" baseline="0" dirty="0" smtClean="0">
                  <a:solidFill>
                    <a:schemeClr val="bg1"/>
                  </a:solidFill>
                  <a:latin typeface="Qualcomm Office Regular" pitchFamily="34" charset="0"/>
                  <a:ea typeface="+mn-ea"/>
                  <a:cs typeface="Arial" pitchFamily="34" charset="0"/>
                </a:endParaRPr>
              </a:p>
            </p:txBody>
          </p:sp>
          <p:sp>
            <p:nvSpPr>
              <p:cNvPr id="46" name="TextBox 45"/>
              <p:cNvSpPr txBox="1"/>
              <p:nvPr userDrawn="1"/>
            </p:nvSpPr>
            <p:spPr>
              <a:xfrm>
                <a:off x="258525" y="3664444"/>
                <a:ext cx="7362908" cy="1766637"/>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5400" kern="1200" baseline="0" dirty="0" smtClean="0">
                    <a:solidFill>
                      <a:srgbClr val="FFFFFF"/>
                    </a:solidFill>
                    <a:latin typeface="Qualcomm Office Bold" pitchFamily="34" charset="0"/>
                    <a:ea typeface="+mj-ea"/>
                    <a:cs typeface="Arial" pitchFamily="34" charset="0"/>
                  </a:rPr>
                  <a:t>Thank you</a:t>
                </a:r>
                <a:br>
                  <a:rPr lang="en-US" sz="5400" kern="1200" baseline="0" dirty="0" smtClean="0">
                    <a:solidFill>
                      <a:srgbClr val="FFFFFF"/>
                    </a:solidFill>
                    <a:latin typeface="Qualcomm Office Bold" pitchFamily="34" charset="0"/>
                    <a:ea typeface="+mj-ea"/>
                    <a:cs typeface="Arial" pitchFamily="34" charset="0"/>
                  </a:rPr>
                </a:br>
                <a:r>
                  <a:rPr lang="en-US" sz="5400" kern="1200" baseline="0" dirty="0" smtClean="0">
                    <a:solidFill>
                      <a:srgbClr val="FFFFFF"/>
                    </a:solidFill>
                    <a:latin typeface="Qualcomm Office Bold" pitchFamily="34" charset="0"/>
                    <a:ea typeface="+mj-ea"/>
                    <a:cs typeface="Arial" pitchFamily="34" charset="0"/>
                  </a:rPr>
                  <a:t/>
                </a:r>
                <a:br>
                  <a:rPr lang="en-US" sz="5400" kern="1200" baseline="0" dirty="0" smtClean="0">
                    <a:solidFill>
                      <a:srgbClr val="FFFFFF"/>
                    </a:solidFill>
                    <a:latin typeface="Qualcomm Office Bold" pitchFamily="34" charset="0"/>
                    <a:ea typeface="+mj-ea"/>
                    <a:cs typeface="Arial" pitchFamily="34" charset="0"/>
                  </a:rPr>
                </a:br>
                <a:r>
                  <a:rPr lang="en-US" sz="2000" kern="1200" baseline="0" dirty="0" smtClean="0">
                    <a:solidFill>
                      <a:srgbClr val="FFFFFF"/>
                    </a:solidFill>
                    <a:latin typeface="Qualcomm Office Bold" pitchFamily="34" charset="0"/>
                    <a:ea typeface="+mj-ea"/>
                    <a:cs typeface="Arial" pitchFamily="34" charset="0"/>
                  </a:rPr>
                  <a:t>Contact</a:t>
                </a:r>
                <a:r>
                  <a:rPr lang="en-US" sz="2000" dirty="0" smtClean="0">
                    <a:solidFill>
                      <a:srgbClr val="FFFFFF"/>
                    </a:solidFill>
                    <a:latin typeface="Qualcomm Office Bold" pitchFamily="34" charset="0"/>
                    <a:ea typeface="+mj-ea"/>
                    <a:cs typeface="Arial" pitchFamily="34" charset="0"/>
                  </a:rPr>
                  <a:t>:</a:t>
                </a:r>
                <a:r>
                  <a:rPr lang="en-US" sz="2000" kern="1200" baseline="0" dirty="0" smtClean="0">
                    <a:solidFill>
                      <a:srgbClr val="FFFFFF"/>
                    </a:solidFill>
                    <a:latin typeface="Qualcomm Office Bold" pitchFamily="34" charset="0"/>
                    <a:ea typeface="+mj-ea"/>
                    <a:cs typeface="Arial" pitchFamily="34" charset="0"/>
                  </a:rPr>
                  <a:t> </a:t>
                </a:r>
                <a:r>
                  <a:rPr lang="en-US" sz="2000" dirty="0" smtClean="0">
                    <a:solidFill>
                      <a:srgbClr val="FFFFFF"/>
                    </a:solidFill>
                    <a:latin typeface="Qualcomm Office Bold" pitchFamily="34" charset="0"/>
                    <a:ea typeface="+mj-ea"/>
                    <a:cs typeface="Arial" pitchFamily="34" charset="0"/>
                  </a:rPr>
                  <a:t>fkhatibi</a:t>
                </a:r>
                <a:r>
                  <a:rPr lang="en-US" sz="2000" kern="1200" baseline="0" dirty="0" smtClean="0">
                    <a:solidFill>
                      <a:srgbClr val="FFFFFF"/>
                    </a:solidFill>
                    <a:latin typeface="Qualcomm Office Bold" pitchFamily="34" charset="0"/>
                    <a:ea typeface="+mj-ea"/>
                    <a:cs typeface="Arial" pitchFamily="34" charset="0"/>
                  </a:rPr>
                  <a:t>@qti.qualcomm.com</a:t>
                </a:r>
                <a:endParaRPr lang="en-US" sz="5400" kern="1200" baseline="0" dirty="0">
                  <a:solidFill>
                    <a:srgbClr val="FFFFFF"/>
                  </a:solidFill>
                  <a:latin typeface="Qualcomm Office Bold" pitchFamily="34" charset="0"/>
                  <a:ea typeface="+mj-ea"/>
                  <a:cs typeface="Arial" pitchFamily="34" charset="0"/>
                </a:endParaRPr>
              </a:p>
            </p:txBody>
          </p:sp>
        </p:grpSp>
      </p:grpSp>
    </p:spTree>
    <p:extLst>
      <p:ext uri="{BB962C8B-B14F-4D97-AF65-F5344CB8AC3E}">
        <p14:creationId xmlns:p14="http://schemas.microsoft.com/office/powerpoint/2010/main" val="33501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42"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800"/>
                                        <p:tgtEl>
                                          <p:spTgt spid="10"/>
                                        </p:tgtEl>
                                      </p:cBhvr>
                                    </p:animEffect>
                                    <p:anim calcmode="lin" valueType="num">
                                      <p:cBhvr>
                                        <p:cTn id="14" dur="1800" fill="hold"/>
                                        <p:tgtEl>
                                          <p:spTgt spid="10"/>
                                        </p:tgtEl>
                                        <p:attrNameLst>
                                          <p:attrName>ppt_x</p:attrName>
                                        </p:attrNameLst>
                                      </p:cBhvr>
                                      <p:tavLst>
                                        <p:tav tm="0">
                                          <p:val>
                                            <p:strVal val="#ppt_x"/>
                                          </p:val>
                                        </p:tav>
                                        <p:tav tm="100000">
                                          <p:val>
                                            <p:strVal val="#ppt_x"/>
                                          </p:val>
                                        </p:tav>
                                      </p:tavLst>
                                    </p:anim>
                                    <p:anim calcmode="lin" valueType="num">
                                      <p:cBhvr>
                                        <p:cTn id="15" dur="18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7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400"/>
                                        <p:tgtEl>
                                          <p:spTgt spid="3"/>
                                        </p:tgtEl>
                                      </p:cBhvr>
                                    </p:animEffect>
                                    <p:anim calcmode="lin" valueType="num">
                                      <p:cBhvr>
                                        <p:cTn id="19" dur="1400" fill="hold"/>
                                        <p:tgtEl>
                                          <p:spTgt spid="3"/>
                                        </p:tgtEl>
                                        <p:attrNameLst>
                                          <p:attrName>ppt_x</p:attrName>
                                        </p:attrNameLst>
                                      </p:cBhvr>
                                      <p:tavLst>
                                        <p:tav tm="0">
                                          <p:val>
                                            <p:strVal val="#ppt_x"/>
                                          </p:val>
                                        </p:tav>
                                        <p:tav tm="100000">
                                          <p:val>
                                            <p:strVal val="#ppt_x"/>
                                          </p:val>
                                        </p:tav>
                                      </p:tavLst>
                                    </p:anim>
                                    <p:anim calcmode="lin" valueType="num">
                                      <p:cBhvr>
                                        <p:cTn id="20" dur="14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7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400"/>
                                        <p:tgtEl>
                                          <p:spTgt spid="31"/>
                                        </p:tgtEl>
                                      </p:cBhvr>
                                    </p:animEffect>
                                    <p:anim calcmode="lin" valueType="num">
                                      <p:cBhvr>
                                        <p:cTn id="24" dur="1400" fill="hold"/>
                                        <p:tgtEl>
                                          <p:spTgt spid="31"/>
                                        </p:tgtEl>
                                        <p:attrNameLst>
                                          <p:attrName>ppt_x</p:attrName>
                                        </p:attrNameLst>
                                      </p:cBhvr>
                                      <p:tavLst>
                                        <p:tav tm="0">
                                          <p:val>
                                            <p:strVal val="#ppt_x"/>
                                          </p:val>
                                        </p:tav>
                                        <p:tav tm="100000">
                                          <p:val>
                                            <p:strVal val="#ppt_x"/>
                                          </p:val>
                                        </p:tav>
                                      </p:tavLst>
                                    </p:anim>
                                    <p:anim calcmode="lin" valueType="num">
                                      <p:cBhvr>
                                        <p:cTn id="25" dur="1400" fill="hold"/>
                                        <p:tgtEl>
                                          <p:spTgt spid="31"/>
                                        </p:tgtEl>
                                        <p:attrNameLst>
                                          <p:attrName>ppt_y</p:attrName>
                                        </p:attrNameLst>
                                      </p:cBhvr>
                                      <p:tavLst>
                                        <p:tav tm="0">
                                          <p:val>
                                            <p:strVal val="#ppt_y+.1"/>
                                          </p:val>
                                        </p:tav>
                                        <p:tav tm="100000">
                                          <p:val>
                                            <p:strVal val="#ppt_y"/>
                                          </p:val>
                                        </p:tav>
                                      </p:tavLst>
                                    </p:anim>
                                  </p:childTnLst>
                                </p:cTn>
                              </p:par>
                              <p:par>
                                <p:cTn id="26" presetID="6" presetClass="emph" presetSubtype="0" repeatCount="3000" accel="100000" autoRev="1" fill="hold" nodeType="withEffect">
                                  <p:stCondLst>
                                    <p:cond delay="700"/>
                                  </p:stCondLst>
                                  <p:childTnLst>
                                    <p:animScale>
                                      <p:cBhvr>
                                        <p:cTn id="27" dur="233" fill="hold"/>
                                        <p:tgtEl>
                                          <p:spTgt spid="31"/>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8886" y="2676487"/>
            <a:ext cx="5645277" cy="1505027"/>
          </a:xfrm>
        </p:spPr>
        <p:txBody>
          <a:bodyPr/>
          <a:lstStyle/>
          <a:p>
            <a:r>
              <a:rPr lang="en-US" dirty="0" smtClean="0"/>
              <a:t>Architecture &amp; Features</a:t>
            </a:r>
            <a:endParaRPr lang="en-US" dirty="0"/>
          </a:p>
        </p:txBody>
      </p:sp>
    </p:spTree>
    <p:extLst>
      <p:ext uri="{BB962C8B-B14F-4D97-AF65-F5344CB8AC3E}">
        <p14:creationId xmlns:p14="http://schemas.microsoft.com/office/powerpoint/2010/main" val="306385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oneM2M: High-Level Architectural Model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62855123"/>
              </p:ext>
            </p:extLst>
          </p:nvPr>
        </p:nvGraphicFramePr>
        <p:xfrm>
          <a:off x="714375" y="1352550"/>
          <a:ext cx="9401175" cy="5257800"/>
        </p:xfrm>
        <a:graphic>
          <a:graphicData uri="http://schemas.openxmlformats.org/presentationml/2006/ole">
            <mc:AlternateContent xmlns:mc="http://schemas.openxmlformats.org/markup-compatibility/2006">
              <mc:Choice xmlns:v="urn:schemas-microsoft-com:vml" Requires="v">
                <p:oleObj spid="_x0000_s1085" name="Visio" r:id="rId3" imgW="5661768" imgH="3350909" progId="Visio.Drawing.11">
                  <p:embed/>
                </p:oleObj>
              </mc:Choice>
              <mc:Fallback>
                <p:oleObj name="Visio" r:id="rId3" imgW="5661768" imgH="3350909" progId="Visio.Drawing.11">
                  <p:embed/>
                  <p:pic>
                    <p:nvPicPr>
                      <p:cNvPr id="0" name=""/>
                      <p:cNvPicPr>
                        <a:picLocks noChangeAspect="1" noChangeArrowheads="1"/>
                      </p:cNvPicPr>
                      <p:nvPr/>
                    </p:nvPicPr>
                    <p:blipFill>
                      <a:blip r:embed="rId4"/>
                      <a:srcRect/>
                      <a:stretch>
                        <a:fillRect/>
                      </a:stretch>
                    </p:blipFill>
                    <p:spPr bwMode="auto">
                      <a:xfrm>
                        <a:off x="714375" y="1352550"/>
                        <a:ext cx="9401175" cy="5257800"/>
                      </a:xfrm>
                      <a:prstGeom prst="rect">
                        <a:avLst/>
                      </a:prstGeom>
                      <a:noFill/>
                      <a:ln>
                        <a:noFill/>
                      </a:ln>
                      <a:extLst/>
                    </p:spPr>
                  </p:pic>
                </p:oleObj>
              </mc:Fallback>
            </mc:AlternateContent>
          </a:graphicData>
        </a:graphic>
      </p:graphicFrame>
      <p:sp>
        <p:nvSpPr>
          <p:cNvPr id="3" name="TextBox 2"/>
          <p:cNvSpPr txBox="1"/>
          <p:nvPr/>
        </p:nvSpPr>
        <p:spPr>
          <a:xfrm>
            <a:off x="8248650" y="1352549"/>
            <a:ext cx="3826689" cy="1780487"/>
          </a:xfrm>
          <a:prstGeom prst="rect">
            <a:avLst/>
          </a:prstGeom>
          <a:noFill/>
        </p:spPr>
        <p:txBody>
          <a:bodyPr wrap="none" rtlCol="0">
            <a:spAutoFit/>
          </a:bodyPr>
          <a:lstStyle/>
          <a:p>
            <a:pPr>
              <a:lnSpc>
                <a:spcPct val="90000"/>
              </a:lnSpc>
              <a:spcAft>
                <a:spcPts val="300"/>
              </a:spcAft>
            </a:pPr>
            <a:r>
              <a:rPr lang="en-US" dirty="0" smtClean="0">
                <a:solidFill>
                  <a:schemeClr val="bg1"/>
                </a:solidFill>
                <a:latin typeface="Calibre Semibold" pitchFamily="34" charset="0"/>
              </a:rPr>
              <a:t>AE: 	Application Entity</a:t>
            </a:r>
          </a:p>
          <a:p>
            <a:pPr>
              <a:lnSpc>
                <a:spcPct val="90000"/>
              </a:lnSpc>
              <a:spcAft>
                <a:spcPts val="300"/>
              </a:spcAft>
            </a:pPr>
            <a:r>
              <a:rPr lang="en-US" dirty="0" smtClean="0">
                <a:solidFill>
                  <a:schemeClr val="bg1"/>
                </a:solidFill>
                <a:latin typeface="Calibre Semibold" pitchFamily="34" charset="0"/>
              </a:rPr>
              <a:t>CSE:	Common Services Entity</a:t>
            </a:r>
          </a:p>
          <a:p>
            <a:pPr>
              <a:lnSpc>
                <a:spcPct val="90000"/>
              </a:lnSpc>
              <a:spcAft>
                <a:spcPts val="300"/>
              </a:spcAft>
            </a:pPr>
            <a:r>
              <a:rPr lang="en-US" dirty="0" smtClean="0">
                <a:solidFill>
                  <a:schemeClr val="bg1"/>
                </a:solidFill>
                <a:latin typeface="Calibre Semibold" pitchFamily="34" charset="0"/>
              </a:rPr>
              <a:t>NSE:	Network Services Entity</a:t>
            </a:r>
          </a:p>
          <a:p>
            <a:pPr>
              <a:lnSpc>
                <a:spcPct val="90000"/>
              </a:lnSpc>
              <a:spcAft>
                <a:spcPts val="300"/>
              </a:spcAft>
            </a:pPr>
            <a:endParaRPr lang="en-US" dirty="0">
              <a:solidFill>
                <a:schemeClr val="bg1"/>
              </a:solidFill>
              <a:latin typeface="Calibre Semibold" pitchFamily="34" charset="0"/>
            </a:endParaRPr>
          </a:p>
          <a:p>
            <a:pPr>
              <a:lnSpc>
                <a:spcPct val="90000"/>
              </a:lnSpc>
              <a:spcAft>
                <a:spcPts val="300"/>
              </a:spcAft>
            </a:pPr>
            <a:r>
              <a:rPr lang="en-US" dirty="0" err="1" smtClean="0">
                <a:solidFill>
                  <a:schemeClr val="bg1"/>
                </a:solidFill>
                <a:latin typeface="Calibre Semibold" pitchFamily="34" charset="0"/>
              </a:rPr>
              <a:t>Mcc</a:t>
            </a:r>
            <a:r>
              <a:rPr lang="en-US" dirty="0" smtClean="0">
                <a:solidFill>
                  <a:schemeClr val="bg1"/>
                </a:solidFill>
                <a:latin typeface="Calibre Semibold" pitchFamily="34" charset="0"/>
              </a:rPr>
              <a:t>:	Reference point CSE-CSE</a:t>
            </a:r>
          </a:p>
          <a:p>
            <a:pPr>
              <a:lnSpc>
                <a:spcPct val="90000"/>
              </a:lnSpc>
              <a:spcAft>
                <a:spcPts val="300"/>
              </a:spcAft>
            </a:pPr>
            <a:r>
              <a:rPr lang="en-US" dirty="0" err="1" smtClean="0">
                <a:solidFill>
                  <a:schemeClr val="bg1"/>
                </a:solidFill>
                <a:latin typeface="Calibre Semibold" pitchFamily="34" charset="0"/>
              </a:rPr>
              <a:t>Mca</a:t>
            </a:r>
            <a:r>
              <a:rPr lang="en-US" dirty="0" smtClean="0">
                <a:solidFill>
                  <a:schemeClr val="bg1"/>
                </a:solidFill>
                <a:latin typeface="Calibre Semibold" pitchFamily="34" charset="0"/>
              </a:rPr>
              <a:t>:	Reference point CSE-AE</a:t>
            </a:r>
          </a:p>
        </p:txBody>
      </p:sp>
    </p:spTree>
    <p:extLst>
      <p:ext uri="{BB962C8B-B14F-4D97-AF65-F5344CB8AC3E}">
        <p14:creationId xmlns:p14="http://schemas.microsoft.com/office/powerpoint/2010/main" val="5883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Configuration of oneM2M Architecture</a:t>
            </a:r>
            <a:endParaRPr lang="en-US" dirty="0"/>
          </a:p>
        </p:txBody>
      </p:sp>
      <p:grpSp>
        <p:nvGrpSpPr>
          <p:cNvPr id="4" name="Group 3"/>
          <p:cNvGrpSpPr>
            <a:grpSpLocks noChangeAspect="1"/>
          </p:cNvGrpSpPr>
          <p:nvPr/>
        </p:nvGrpSpPr>
        <p:grpSpPr>
          <a:xfrm>
            <a:off x="1554520" y="1498193"/>
            <a:ext cx="9079785" cy="4691795"/>
            <a:chOff x="64215" y="1060043"/>
            <a:chExt cx="9079785" cy="4691795"/>
          </a:xfrm>
        </p:grpSpPr>
        <p:sp>
          <p:nvSpPr>
            <p:cNvPr id="5" name="Cloud 4"/>
            <p:cNvSpPr/>
            <p:nvPr/>
          </p:nvSpPr>
          <p:spPr bwMode="auto">
            <a:xfrm>
              <a:off x="7307317" y="4705620"/>
              <a:ext cx="1788340" cy="1046218"/>
            </a:xfrm>
            <a:prstGeom prst="cloud">
              <a:avLst/>
            </a:prstGeom>
            <a:solidFill>
              <a:srgbClr val="9BBB59"/>
            </a:solidFill>
            <a:ln w="25400" cap="flat" cmpd="sng" algn="ctr">
              <a:solidFill>
                <a:srgbClr val="9BBB59">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Cloud</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Cloud 5"/>
            <p:cNvSpPr/>
            <p:nvPr/>
          </p:nvSpPr>
          <p:spPr bwMode="auto">
            <a:xfrm>
              <a:off x="4200375" y="4680793"/>
              <a:ext cx="2054752" cy="1046218"/>
            </a:xfrm>
            <a:prstGeom prst="cloud">
              <a:avLst/>
            </a:prstGeom>
            <a:solidFill>
              <a:srgbClr val="9BBB59"/>
            </a:solidFill>
            <a:ln w="25400" cap="flat" cmpd="sng" algn="ctr">
              <a:solidFill>
                <a:srgbClr val="9BBB59">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e.g.</a:t>
              </a:r>
              <a:br>
                <a:rPr kumimoji="0" lang="en-US" sz="1800" b="0" i="0" u="none" strike="noStrike" kern="0" cap="none" spc="0" normalizeH="0" baseline="0" noProof="0" dirty="0" smtClean="0">
                  <a:ln>
                    <a:noFill/>
                  </a:ln>
                  <a:solidFill>
                    <a:prstClr val="white"/>
                  </a:solidFill>
                  <a:effectLst/>
                  <a:uLnTx/>
                  <a:uFillTx/>
                  <a:latin typeface="Calibri"/>
                  <a:ea typeface="+mn-ea"/>
                  <a:cs typeface="+mn-cs"/>
                </a:rPr>
              </a:br>
              <a:r>
                <a:rPr kumimoji="0" lang="en-US" sz="1800" b="0" i="0" u="none" strike="noStrike" kern="0" cap="none" spc="0" normalizeH="0" baseline="0" noProof="0" dirty="0" smtClean="0">
                  <a:ln>
                    <a:noFill/>
                  </a:ln>
                  <a:solidFill>
                    <a:prstClr val="white"/>
                  </a:solidFill>
                  <a:effectLst/>
                  <a:uLnTx/>
                  <a:uFillTx/>
                  <a:latin typeface="Calibri"/>
                  <a:ea typeface="+mn-ea"/>
                  <a:cs typeface="+mn-cs"/>
                </a:rPr>
                <a:t>WWAN</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94"/>
            <p:cNvSpPr txBox="1">
              <a:spLocks noChangeArrowheads="1"/>
            </p:cNvSpPr>
            <p:nvPr/>
          </p:nvSpPr>
          <p:spPr bwMode="auto">
            <a:xfrm>
              <a:off x="4712689" y="4091642"/>
              <a:ext cx="113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cs typeface="Arial" charset="0"/>
                </a:rPr>
                <a:t>oneM2Mmessages</a:t>
              </a:r>
              <a:endParaRPr kumimoji="0" lang="en-US" sz="18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8" name="Cloud 7"/>
            <p:cNvSpPr/>
            <p:nvPr/>
          </p:nvSpPr>
          <p:spPr bwMode="auto">
            <a:xfrm>
              <a:off x="921083" y="4680793"/>
              <a:ext cx="2338993" cy="1046218"/>
            </a:xfrm>
            <a:prstGeom prst="cloud">
              <a:avLst/>
            </a:prstGeom>
            <a:solidFill>
              <a:srgbClr val="9BBB59"/>
            </a:solidFill>
            <a:ln w="25400" cap="flat" cmpd="sng" algn="ctr">
              <a:solidFill>
                <a:srgbClr val="9BBB59">
                  <a:shade val="50000"/>
                </a:srgbClr>
              </a:solidFill>
              <a:prstDash val="solid"/>
            </a:ln>
            <a:effectLst/>
          </p:spPr>
          <p:txBody>
            <a:bodyPr anchor="b"/>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e.g. WLAN,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USB</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Cloud 8"/>
            <p:cNvSpPr/>
            <p:nvPr/>
          </p:nvSpPr>
          <p:spPr bwMode="auto">
            <a:xfrm>
              <a:off x="1417566" y="1712715"/>
              <a:ext cx="1292903" cy="763591"/>
            </a:xfrm>
            <a:prstGeom prst="cloud">
              <a:avLst/>
            </a:prstGeom>
            <a:solidFill>
              <a:srgbClr val="9BBB59"/>
            </a:solidFill>
            <a:ln w="25400" cap="flat" cmpd="sng" algn="ctr">
              <a:solidFill>
                <a:srgbClr val="9BBB59">
                  <a:shade val="50000"/>
                </a:srgbClr>
              </a:solidFill>
              <a:prstDash val="solid"/>
            </a:ln>
            <a:effectLst/>
          </p:spPr>
          <p:txBody>
            <a:bodyPr anchor="t"/>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e.g. </a:t>
              </a:r>
              <a:r>
                <a:rPr kumimoji="0" lang="en-US" sz="1800" b="0" i="0" u="none" strike="noStrike" kern="0" cap="none" spc="0" normalizeH="0" baseline="0" noProof="0" dirty="0" smtClean="0">
                  <a:ln>
                    <a:noFill/>
                  </a:ln>
                  <a:solidFill>
                    <a:prstClr val="white"/>
                  </a:solidFill>
                  <a:effectLst/>
                  <a:uLnTx/>
                  <a:uFillTx/>
                  <a:latin typeface="Calibri"/>
                  <a:ea typeface="+mn-ea"/>
                  <a:cs typeface="+mn-cs"/>
                </a:rPr>
                <a:t>BT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5800479" y="1060043"/>
              <a:ext cx="1781536" cy="4403829"/>
            </a:xfrm>
            <a:prstGeom prst="roundRect">
              <a:avLst>
                <a:gd name="adj" fmla="val 6324"/>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Infrastructure Node</a:t>
              </a:r>
              <a:br>
                <a:rPr kumimoji="0" lang="en-US" sz="1800" b="0" i="0" u="none" strike="noStrike" kern="0" cap="none" spc="0" normalizeH="0" baseline="0" noProof="0" dirty="0" smtClean="0">
                  <a:ln>
                    <a:noFill/>
                  </a:ln>
                  <a:solidFill>
                    <a:prstClr val="white"/>
                  </a:solidFill>
                  <a:effectLst/>
                  <a:uLnTx/>
                  <a:uFillTx/>
                  <a:latin typeface="Calibri"/>
                  <a:ea typeface="+mn-ea"/>
                  <a:cs typeface="+mn-cs"/>
                </a:rPr>
              </a:b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2771151" y="1060043"/>
              <a:ext cx="1941539" cy="4409851"/>
            </a:xfrm>
            <a:prstGeom prst="roundRect">
              <a:avLst>
                <a:gd name="adj" fmla="val 6324"/>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Middle Node</a:t>
              </a:r>
              <a:br>
                <a:rPr kumimoji="0" lang="en-US" sz="1800" b="0" i="0" u="none" strike="noStrike" kern="0" cap="none" spc="0" normalizeH="0" baseline="0" noProof="0" dirty="0" smtClean="0">
                  <a:ln>
                    <a:noFill/>
                  </a:ln>
                  <a:solidFill>
                    <a:prstClr val="white"/>
                  </a:solidFill>
                  <a:effectLst/>
                  <a:uLnTx/>
                  <a:uFillTx/>
                  <a:latin typeface="Calibri"/>
                  <a:ea typeface="+mn-ea"/>
                  <a:cs typeface="+mn-cs"/>
                </a:rPr>
              </a:b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64215" y="2752204"/>
              <a:ext cx="1300656" cy="2711668"/>
            </a:xfrm>
            <a:prstGeom prst="roundRect">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Application Service Node</a:t>
              </a:r>
              <a:r>
                <a:rPr kumimoji="0" lang="en-US" sz="1400" b="0" i="0" u="none" strike="noStrike" kern="0" cap="none" spc="0" normalizeH="0" baseline="0" noProof="0" dirty="0" smtClean="0">
                  <a:ln>
                    <a:noFill/>
                  </a:ln>
                  <a:solidFill>
                    <a:prstClr val="white"/>
                  </a:solidFill>
                  <a:effectLst/>
                  <a:uLnTx/>
                  <a:uFillTx/>
                  <a:latin typeface="Calibri"/>
                  <a:ea typeface="+mn-ea"/>
                  <a:cs typeface="+mn-cs"/>
                </a:rPr>
                <a:t/>
              </a:r>
              <a:br>
                <a:rPr kumimoji="0" lang="en-US" sz="1400" b="0" i="0" u="none" strike="noStrike" kern="0" cap="none" spc="0" normalizeH="0" baseline="0" noProof="0" dirty="0" smtClean="0">
                  <a:ln>
                    <a:noFill/>
                  </a:ln>
                  <a:solidFill>
                    <a:prstClr val="white"/>
                  </a:solidFill>
                  <a:effectLst/>
                  <a:uLnTx/>
                  <a:uFillTx/>
                  <a:latin typeface="Calibri"/>
                  <a:ea typeface="+mn-ea"/>
                  <a:cs typeface="+mn-cs"/>
                </a:rPr>
              </a:b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ounded Rectangle 12"/>
            <p:cNvSpPr/>
            <p:nvPr/>
          </p:nvSpPr>
          <p:spPr bwMode="auto">
            <a:xfrm>
              <a:off x="232108" y="3619311"/>
              <a:ext cx="964873" cy="617348"/>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Rounded Rectangle 13"/>
            <p:cNvSpPr/>
            <p:nvPr/>
          </p:nvSpPr>
          <p:spPr bwMode="auto">
            <a:xfrm>
              <a:off x="2954829" y="4636975"/>
              <a:ext cx="1577905" cy="614227"/>
            </a:xfrm>
            <a:prstGeom prst="roundRect">
              <a:avLst/>
            </a:prstGeom>
            <a:solidFill>
              <a:srgbClr val="F79646"/>
            </a:solidFill>
            <a:ln w="25400" cap="flat" cmpd="sng" algn="ctr">
              <a:solidFill>
                <a:srgbClr val="F79646">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CSE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5" name="Rounded Rectangle 14"/>
            <p:cNvSpPr/>
            <p:nvPr/>
          </p:nvSpPr>
          <p:spPr bwMode="auto">
            <a:xfrm>
              <a:off x="5997546" y="4636975"/>
              <a:ext cx="1442578" cy="614227"/>
            </a:xfrm>
            <a:prstGeom prst="roundRect">
              <a:avLst/>
            </a:prstGeom>
            <a:solidFill>
              <a:srgbClr val="F79646"/>
            </a:solidFill>
            <a:ln w="25400" cap="flat" cmpd="sng" algn="ctr">
              <a:solidFill>
                <a:srgbClr val="F79646">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CSE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94"/>
            <p:cNvSpPr txBox="1">
              <a:spLocks noChangeArrowheads="1"/>
            </p:cNvSpPr>
            <p:nvPr/>
          </p:nvSpPr>
          <p:spPr bwMode="auto">
            <a:xfrm>
              <a:off x="1496707" y="4090821"/>
              <a:ext cx="113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cs typeface="Arial" charset="0"/>
                </a:rPr>
                <a:t>oneM2Mmessages</a:t>
              </a:r>
              <a:endParaRPr kumimoji="0" lang="en-US" sz="1800" b="0" i="0" u="none" strike="noStrike" kern="0" cap="none" spc="0" normalizeH="0" baseline="0" noProof="0" dirty="0">
                <a:ln>
                  <a:noFill/>
                </a:ln>
                <a:solidFill>
                  <a:prstClr val="black"/>
                </a:solidFill>
                <a:effectLst/>
                <a:uLnTx/>
                <a:uFillTx/>
                <a:latin typeface="Calibri" pitchFamily="34" charset="0"/>
                <a:cs typeface="Arial" charset="0"/>
              </a:endParaRPr>
            </a:p>
          </p:txBody>
        </p:sp>
        <p:cxnSp>
          <p:nvCxnSpPr>
            <p:cNvPr id="17" name="Straight Arrow Connector 16"/>
            <p:cNvCxnSpPr>
              <a:stCxn id="14" idx="3"/>
              <a:endCxn id="15" idx="1"/>
            </p:cNvCxnSpPr>
            <p:nvPr/>
          </p:nvCxnSpPr>
          <p:spPr bwMode="auto">
            <a:xfrm>
              <a:off x="4532734" y="4944089"/>
              <a:ext cx="1464812" cy="0"/>
            </a:xfrm>
            <a:prstGeom prst="straightConnector1">
              <a:avLst/>
            </a:prstGeom>
            <a:solidFill>
              <a:srgbClr val="F79646"/>
            </a:solidFill>
            <a:ln w="38100" cap="flat" cmpd="sng" algn="ctr">
              <a:solidFill>
                <a:srgbClr val="B66D31"/>
              </a:solidFill>
              <a:prstDash val="solid"/>
              <a:headEnd type="triangle" w="med" len="med"/>
              <a:tailEnd type="triangle" w="med" len="med"/>
            </a:ln>
            <a:effectLst/>
          </p:spPr>
        </p:cxnSp>
        <p:sp>
          <p:nvSpPr>
            <p:cNvPr id="18" name="Rounded Rectangle 17"/>
            <p:cNvSpPr/>
            <p:nvPr/>
          </p:nvSpPr>
          <p:spPr bwMode="auto">
            <a:xfrm>
              <a:off x="232109" y="4636976"/>
              <a:ext cx="964872" cy="614225"/>
            </a:xfrm>
            <a:prstGeom prst="roundRect">
              <a:avLst/>
            </a:prstGeom>
            <a:solidFill>
              <a:srgbClr val="F79646"/>
            </a:solidFill>
            <a:ln w="25400" cap="flat" cmpd="sng" algn="ctr">
              <a:solidFill>
                <a:srgbClr val="F79646">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CSE</a:t>
              </a:r>
              <a:endParaRPr kumimoji="0" lang="en-US" sz="20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9" name="Straight Arrow Connector 18"/>
            <p:cNvCxnSpPr>
              <a:stCxn id="13" idx="2"/>
              <a:endCxn id="18" idx="0"/>
            </p:cNvCxnSpPr>
            <p:nvPr/>
          </p:nvCxnSpPr>
          <p:spPr bwMode="auto">
            <a:xfrm>
              <a:off x="714545" y="4236659"/>
              <a:ext cx="0" cy="400317"/>
            </a:xfrm>
            <a:prstGeom prst="straightConnector1">
              <a:avLst/>
            </a:prstGeom>
            <a:noFill/>
            <a:ln w="38100" cap="flat" cmpd="sng" algn="ctr">
              <a:solidFill>
                <a:srgbClr val="0070C0"/>
              </a:solidFill>
              <a:prstDash val="solid"/>
              <a:headEnd type="triangle" w="med" len="med"/>
              <a:tailEnd type="triangle" w="med" len="med"/>
            </a:ln>
            <a:effectLst/>
          </p:spPr>
        </p:cxnSp>
        <p:sp>
          <p:nvSpPr>
            <p:cNvPr id="20" name="Rounded Rectangle 19"/>
            <p:cNvSpPr/>
            <p:nvPr/>
          </p:nvSpPr>
          <p:spPr bwMode="auto">
            <a:xfrm>
              <a:off x="3260076" y="3618711"/>
              <a:ext cx="967410" cy="617948"/>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21" name="Straight Arrow Connector 20"/>
            <p:cNvCxnSpPr>
              <a:stCxn id="20" idx="2"/>
              <a:endCxn id="14" idx="0"/>
            </p:cNvCxnSpPr>
            <p:nvPr/>
          </p:nvCxnSpPr>
          <p:spPr bwMode="auto">
            <a:xfrm>
              <a:off x="3743781" y="4236659"/>
              <a:ext cx="1" cy="400316"/>
            </a:xfrm>
            <a:prstGeom prst="straightConnector1">
              <a:avLst/>
            </a:prstGeom>
            <a:noFill/>
            <a:ln w="38100" cap="flat" cmpd="sng" algn="ctr">
              <a:solidFill>
                <a:srgbClr val="0070C0"/>
              </a:solidFill>
              <a:prstDash val="solid"/>
              <a:headEnd type="triangle" w="med" len="med"/>
              <a:tailEnd type="triangle" w="med" len="med"/>
            </a:ln>
            <a:effectLst/>
          </p:spPr>
        </p:cxnSp>
        <p:sp>
          <p:nvSpPr>
            <p:cNvPr id="22" name="TextBox 21"/>
            <p:cNvSpPr txBox="1"/>
            <p:nvPr/>
          </p:nvSpPr>
          <p:spPr>
            <a:xfrm>
              <a:off x="3842920" y="4252151"/>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API</a:t>
              </a:r>
              <a:endParaRPr kumimoji="0" lang="en-US" sz="800" b="0" i="0" u="none" strike="noStrike" kern="0" cap="none" spc="0" normalizeH="0" baseline="0" noProof="0" dirty="0" smtClean="0">
                <a:ln>
                  <a:noFill/>
                </a:ln>
                <a:solidFill>
                  <a:prstClr val="black"/>
                </a:solidFill>
                <a:effectLst/>
                <a:uLnTx/>
                <a:uFillTx/>
                <a:latin typeface="Calibri" pitchFamily="34" charset="0"/>
              </a:endParaRPr>
            </a:p>
          </p:txBody>
        </p:sp>
        <p:cxnSp>
          <p:nvCxnSpPr>
            <p:cNvPr id="23" name="Straight Arrow Connector 22"/>
            <p:cNvCxnSpPr>
              <a:stCxn id="18" idx="3"/>
              <a:endCxn id="14" idx="1"/>
            </p:cNvCxnSpPr>
            <p:nvPr/>
          </p:nvCxnSpPr>
          <p:spPr bwMode="auto">
            <a:xfrm>
              <a:off x="1196981" y="4944089"/>
              <a:ext cx="1757848" cy="0"/>
            </a:xfrm>
            <a:prstGeom prst="straightConnector1">
              <a:avLst/>
            </a:prstGeom>
            <a:solidFill>
              <a:srgbClr val="F79646"/>
            </a:solidFill>
            <a:ln w="38100" cap="flat" cmpd="sng" algn="ctr">
              <a:solidFill>
                <a:srgbClr val="B66D31"/>
              </a:solidFill>
              <a:prstDash val="solid"/>
              <a:headEnd type="triangle" w="med" len="med"/>
              <a:tailEnd type="triangle" w="med" len="med"/>
            </a:ln>
            <a:effectLst/>
          </p:spPr>
        </p:cxnSp>
        <p:sp>
          <p:nvSpPr>
            <p:cNvPr id="24" name="Rounded Rectangle 23"/>
            <p:cNvSpPr/>
            <p:nvPr/>
          </p:nvSpPr>
          <p:spPr bwMode="auto">
            <a:xfrm>
              <a:off x="6255127" y="3618711"/>
              <a:ext cx="927416" cy="632879"/>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25" name="Straight Arrow Connector 24"/>
            <p:cNvCxnSpPr>
              <a:stCxn id="24" idx="2"/>
              <a:endCxn id="15" idx="0"/>
            </p:cNvCxnSpPr>
            <p:nvPr/>
          </p:nvCxnSpPr>
          <p:spPr bwMode="auto">
            <a:xfrm>
              <a:off x="6718835" y="4251590"/>
              <a:ext cx="0" cy="385385"/>
            </a:xfrm>
            <a:prstGeom prst="straightConnector1">
              <a:avLst/>
            </a:prstGeom>
            <a:noFill/>
            <a:ln w="38100" cap="flat" cmpd="sng" algn="ctr">
              <a:solidFill>
                <a:srgbClr val="0070C0"/>
              </a:solidFill>
              <a:prstDash val="solid"/>
              <a:headEnd type="triangle" w="med" len="med"/>
              <a:tailEnd type="triangle" w="med" len="med"/>
            </a:ln>
            <a:effectLst/>
          </p:spPr>
        </p:cxnSp>
        <p:sp>
          <p:nvSpPr>
            <p:cNvPr id="26" name="TextBox 25"/>
            <p:cNvSpPr txBox="1"/>
            <p:nvPr/>
          </p:nvSpPr>
          <p:spPr>
            <a:xfrm>
              <a:off x="6255127" y="4268737"/>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API</a:t>
              </a:r>
              <a:endParaRPr kumimoji="0" lang="en-US" sz="800" b="0" i="0" u="none" strike="noStrike" kern="0" cap="none" spc="0" normalizeH="0" baseline="0" noProof="0" dirty="0" smtClean="0">
                <a:ln>
                  <a:noFill/>
                </a:ln>
                <a:solidFill>
                  <a:prstClr val="black"/>
                </a:solidFill>
                <a:effectLst/>
                <a:uLnTx/>
                <a:uFillTx/>
                <a:latin typeface="Calibri" pitchFamily="34" charset="0"/>
              </a:endParaRPr>
            </a:p>
          </p:txBody>
        </p:sp>
        <p:sp>
          <p:nvSpPr>
            <p:cNvPr id="27" name="TextBox 26"/>
            <p:cNvSpPr txBox="1"/>
            <p:nvPr/>
          </p:nvSpPr>
          <p:spPr>
            <a:xfrm>
              <a:off x="232108" y="4251590"/>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API</a:t>
              </a:r>
              <a:endParaRPr kumimoji="0" lang="en-US" sz="800" b="0" i="0" u="none" strike="noStrike" kern="0" cap="none" spc="0" normalizeH="0" baseline="0" noProof="0" dirty="0" smtClean="0">
                <a:ln>
                  <a:noFill/>
                </a:ln>
                <a:solidFill>
                  <a:prstClr val="black"/>
                </a:solidFill>
                <a:effectLst/>
                <a:uLnTx/>
                <a:uFillTx/>
                <a:latin typeface="Calibri" pitchFamily="34" charset="0"/>
              </a:endParaRPr>
            </a:p>
          </p:txBody>
        </p:sp>
        <p:sp>
          <p:nvSpPr>
            <p:cNvPr id="28" name="Rounded Rectangle 27"/>
            <p:cNvSpPr/>
            <p:nvPr/>
          </p:nvSpPr>
          <p:spPr>
            <a:xfrm>
              <a:off x="75827" y="1060043"/>
              <a:ext cx="1300656" cy="1584302"/>
            </a:xfrm>
            <a:prstGeom prst="roundRect">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Calibri"/>
                  <a:ea typeface="+mn-ea"/>
                  <a:cs typeface="+mn-cs"/>
                </a:rPr>
                <a:t>Application Dedicated Node</a:t>
              </a:r>
              <a:r>
                <a:rPr kumimoji="0" lang="en-US" sz="1400" b="0" i="0" u="none" strike="noStrike" kern="0" cap="none" spc="0" normalizeH="0" baseline="0" noProof="0" dirty="0" smtClean="0">
                  <a:ln>
                    <a:noFill/>
                  </a:ln>
                  <a:solidFill>
                    <a:prstClr val="white"/>
                  </a:solidFill>
                  <a:effectLst/>
                  <a:uLnTx/>
                  <a:uFillTx/>
                  <a:latin typeface="Calibri"/>
                  <a:ea typeface="+mn-ea"/>
                  <a:cs typeface="+mn-cs"/>
                </a:rPr>
                <a:t/>
              </a:r>
              <a:br>
                <a:rPr kumimoji="0" lang="en-US" sz="1400" b="0" i="0" u="none" strike="noStrike" kern="0" cap="none" spc="0" normalizeH="0" baseline="0" noProof="0" dirty="0" smtClean="0">
                  <a:ln>
                    <a:noFill/>
                  </a:ln>
                  <a:solidFill>
                    <a:prstClr val="white"/>
                  </a:solidFill>
                  <a:effectLst/>
                  <a:uLnTx/>
                  <a:uFillTx/>
                  <a:latin typeface="Calibri"/>
                  <a:ea typeface="+mn-ea"/>
                  <a:cs typeface="+mn-cs"/>
                </a:rPr>
              </a:b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Rounded Rectangle 28"/>
            <p:cNvSpPr/>
            <p:nvPr/>
          </p:nvSpPr>
          <p:spPr bwMode="auto">
            <a:xfrm>
              <a:off x="243719" y="1927150"/>
              <a:ext cx="964873" cy="617348"/>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30" name="Straight Arrow Connector 139"/>
            <p:cNvCxnSpPr>
              <a:stCxn id="29" idx="3"/>
            </p:cNvCxnSpPr>
            <p:nvPr/>
          </p:nvCxnSpPr>
          <p:spPr bwMode="auto">
            <a:xfrm>
              <a:off x="1208592" y="2235824"/>
              <a:ext cx="1969102" cy="2400590"/>
            </a:xfrm>
            <a:prstGeom prst="bentConnector2">
              <a:avLst/>
            </a:prstGeom>
            <a:noFill/>
            <a:ln w="38100" cap="flat" cmpd="sng" algn="ctr">
              <a:solidFill>
                <a:srgbClr val="0070C0"/>
              </a:solidFill>
              <a:prstDash val="solid"/>
              <a:headEnd type="triangle" w="med" len="med"/>
              <a:tailEnd type="triangle" w="med" len="med"/>
            </a:ln>
            <a:effectLst/>
          </p:spPr>
        </p:cxnSp>
        <p:sp>
          <p:nvSpPr>
            <p:cNvPr id="31" name="TextBox 30"/>
            <p:cNvSpPr txBox="1"/>
            <p:nvPr/>
          </p:nvSpPr>
          <p:spPr>
            <a:xfrm>
              <a:off x="2860202" y="1866492"/>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API</a:t>
              </a:r>
              <a:endParaRPr kumimoji="0" lang="en-US" sz="800" b="0" i="0" u="none" strike="noStrike" kern="0" cap="none" spc="0" normalizeH="0" baseline="0" noProof="0" dirty="0" smtClean="0">
                <a:ln>
                  <a:noFill/>
                </a:ln>
                <a:solidFill>
                  <a:prstClr val="black"/>
                </a:solidFill>
                <a:effectLst/>
                <a:uLnTx/>
                <a:uFillTx/>
                <a:latin typeface="Calibri" pitchFamily="34" charset="0"/>
              </a:endParaRPr>
            </a:p>
          </p:txBody>
        </p:sp>
        <p:sp>
          <p:nvSpPr>
            <p:cNvPr id="32" name="Rounded Rectangle 31"/>
            <p:cNvSpPr/>
            <p:nvPr/>
          </p:nvSpPr>
          <p:spPr bwMode="auto">
            <a:xfrm>
              <a:off x="8179127" y="3651388"/>
              <a:ext cx="964873" cy="617348"/>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AE</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33" name="Straight Arrow Connector 139"/>
            <p:cNvCxnSpPr>
              <a:stCxn id="32" idx="2"/>
              <a:endCxn id="15" idx="3"/>
            </p:cNvCxnSpPr>
            <p:nvPr/>
          </p:nvCxnSpPr>
          <p:spPr bwMode="auto">
            <a:xfrm rot="5400000">
              <a:off x="7713168" y="3995692"/>
              <a:ext cx="675353" cy="1221440"/>
            </a:xfrm>
            <a:prstGeom prst="bentConnector2">
              <a:avLst/>
            </a:prstGeom>
            <a:noFill/>
            <a:ln w="38100" cap="flat" cmpd="sng" algn="ctr">
              <a:solidFill>
                <a:srgbClr val="0070C0"/>
              </a:solidFill>
              <a:prstDash val="solid"/>
              <a:headEnd type="triangle" w="med" len="med"/>
              <a:tailEnd type="triangle" w="med" len="med"/>
            </a:ln>
            <a:effectLst/>
          </p:spPr>
        </p:cxnSp>
        <p:sp>
          <p:nvSpPr>
            <p:cNvPr id="34" name="TextBox 33"/>
            <p:cNvSpPr txBox="1"/>
            <p:nvPr/>
          </p:nvSpPr>
          <p:spPr>
            <a:xfrm>
              <a:off x="8190010" y="4382409"/>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API</a:t>
              </a:r>
              <a:endParaRPr kumimoji="0" lang="en-US" sz="800" b="0" i="0" u="none" strike="noStrike" kern="0" cap="none" spc="0" normalizeH="0" baseline="0" noProof="0" dirty="0" smtClean="0">
                <a:ln>
                  <a:noFill/>
                </a:ln>
                <a:solidFill>
                  <a:prstClr val="black"/>
                </a:solidFill>
                <a:effectLst/>
                <a:uLnTx/>
                <a:uFillTx/>
                <a:latin typeface="Calibri" pitchFamily="34" charset="0"/>
              </a:endParaRPr>
            </a:p>
          </p:txBody>
        </p:sp>
      </p:grpSp>
      <p:sp>
        <p:nvSpPr>
          <p:cNvPr id="36" name="Rounded Rectangle 35"/>
          <p:cNvSpPr/>
          <p:nvPr/>
        </p:nvSpPr>
        <p:spPr>
          <a:xfrm>
            <a:off x="1238250" y="1323975"/>
            <a:ext cx="9544050" cy="5295900"/>
          </a:xfrm>
          <a:prstGeom prst="roundRect">
            <a:avLst>
              <a:gd name="adj" fmla="val 10732"/>
            </a:avLst>
          </a:prstGeom>
          <a:solidFill>
            <a:schemeClr val="bg1">
              <a:lumMod val="6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89" name="Group 88"/>
          <p:cNvGrpSpPr/>
          <p:nvPr/>
        </p:nvGrpSpPr>
        <p:grpSpPr>
          <a:xfrm>
            <a:off x="1407786" y="2099182"/>
            <a:ext cx="9308997" cy="3443288"/>
            <a:chOff x="1407786" y="2099182"/>
            <a:chExt cx="9308997" cy="3443288"/>
          </a:xfrm>
        </p:grpSpPr>
        <p:cxnSp>
          <p:nvCxnSpPr>
            <p:cNvPr id="90" name="Straight Connector 89"/>
            <p:cNvCxnSpPr/>
            <p:nvPr/>
          </p:nvCxnSpPr>
          <p:spPr bwMode="auto">
            <a:xfrm>
              <a:off x="8579980" y="4303389"/>
              <a:ext cx="1001048" cy="0"/>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pic>
          <p:nvPicPr>
            <p:cNvPr id="91" name="Picture 90"/>
            <p:cNvPicPr>
              <a:picLocks noChangeAspect="1"/>
            </p:cNvPicPr>
            <p:nvPr/>
          </p:nvPicPr>
          <p:blipFill>
            <a:blip r:embed="rId2" cstate="print">
              <a:extLst>
                <a:ext uri="{BEBA8EAE-BF5A-486C-A8C5-ECC9F3942E4B}">
                  <a14:imgProps xmlns:a14="http://schemas.microsoft.com/office/drawing/2010/main">
                    <a14:imgLayer r:embed="rId3">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480836" y="5106743"/>
              <a:ext cx="518463" cy="435727"/>
            </a:xfrm>
            <a:prstGeom prst="rect">
              <a:avLst/>
            </a:prstGeom>
          </p:spPr>
        </p:pic>
        <p:pic>
          <p:nvPicPr>
            <p:cNvPr id="92" name="Picture 9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6719" y1="12319" x2="36719" y2="12319"/>
                          <a14:foregroundMark x1="58594" y1="84783" x2="58594" y2="84783"/>
                        </a14:backgroundRemoval>
                      </a14:imgEffect>
                    </a14:imgLayer>
                  </a14:imgProps>
                </a:ext>
                <a:ext uri="{28A0092B-C50C-407E-A947-70E740481C1C}">
                  <a14:useLocalDpi xmlns:a14="http://schemas.microsoft.com/office/drawing/2010/main" val="0"/>
                </a:ext>
              </a:extLst>
            </a:blip>
            <a:stretch>
              <a:fillRect/>
            </a:stretch>
          </p:blipFill>
          <p:spPr>
            <a:xfrm>
              <a:off x="1407786" y="4239856"/>
              <a:ext cx="531741" cy="573821"/>
            </a:xfrm>
            <a:prstGeom prst="rect">
              <a:avLst/>
            </a:prstGeom>
            <a:ln>
              <a:noFill/>
            </a:ln>
          </p:spPr>
        </p:pic>
        <p:pic>
          <p:nvPicPr>
            <p:cNvPr id="93" name="Picture 92"/>
            <p:cNvPicPr>
              <a:picLocks noChangeAspect="1"/>
            </p:cNvPicPr>
            <p:nvPr/>
          </p:nvPicPr>
          <p:blipFill>
            <a:blip r:embed="rId6" cstate="print">
              <a:extLst>
                <a:ext uri="{BEBA8EAE-BF5A-486C-A8C5-ECC9F3942E4B}">
                  <a14:imgProps xmlns:a14="http://schemas.microsoft.com/office/drawing/2010/main">
                    <a14:imgLayer r:embed="rId7">
                      <a14:imgEffect>
                        <a14:backgroundRemoval t="6098" b="93902" l="9934" r="89404">
                          <a14:foregroundMark x1="41060" y1="7317" x2="41060" y2="7317"/>
                          <a14:foregroundMark x1="41060" y1="91463" x2="41060" y2="91463"/>
                          <a14:foregroundMark x1="36424" y1="93902" x2="36424" y2="93902"/>
                          <a14:foregroundMark x1="84106" y1="42073" x2="84106" y2="42073"/>
                          <a14:foregroundMark x1="75497" y1="37195" x2="75497" y2="37195"/>
                          <a14:foregroundMark x1="80132" y1="39024" x2="80132" y2="39024"/>
                          <a14:foregroundMark x1="86755" y1="44512" x2="86755" y2="44512"/>
                          <a14:foregroundMark x1="86755" y1="48171" x2="86755" y2="48171"/>
                          <a14:foregroundMark x1="87417" y1="62805" x2="87417" y2="62805"/>
                          <a14:foregroundMark x1="87417" y1="59146" x2="87417" y2="59146"/>
                          <a14:foregroundMark x1="88079" y1="54268" x2="88079" y2="54268"/>
                          <a14:foregroundMark x1="88079" y1="51220" x2="88079" y2="51220"/>
                          <a14:foregroundMark x1="85430" y1="65854" x2="85430" y2="65854"/>
                        </a14:backgroundRemoval>
                      </a14:imgEffect>
                    </a14:imgLayer>
                  </a14:imgProps>
                </a:ext>
                <a:ext uri="{28A0092B-C50C-407E-A947-70E740481C1C}">
                  <a14:useLocalDpi xmlns:a14="http://schemas.microsoft.com/office/drawing/2010/main" val="0"/>
                </a:ext>
              </a:extLst>
            </a:blip>
            <a:stretch>
              <a:fillRect/>
            </a:stretch>
          </p:blipFill>
          <p:spPr>
            <a:xfrm>
              <a:off x="2204848" y="2156785"/>
              <a:ext cx="625470" cy="679859"/>
            </a:xfrm>
            <a:prstGeom prst="rect">
              <a:avLst/>
            </a:prstGeom>
          </p:spPr>
        </p:pic>
        <p:cxnSp>
          <p:nvCxnSpPr>
            <p:cNvPr id="94" name="Straight Connector 93"/>
            <p:cNvCxnSpPr/>
            <p:nvPr/>
          </p:nvCxnSpPr>
          <p:spPr bwMode="auto">
            <a:xfrm>
              <a:off x="1817135" y="4394165"/>
              <a:ext cx="500967" cy="0"/>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5" name="Straight Connector 94"/>
            <p:cNvCxnSpPr/>
            <p:nvPr/>
          </p:nvCxnSpPr>
          <p:spPr bwMode="auto">
            <a:xfrm>
              <a:off x="2318102" y="4394165"/>
              <a:ext cx="0" cy="864105"/>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6" name="Straight Connector 95"/>
            <p:cNvCxnSpPr/>
            <p:nvPr/>
          </p:nvCxnSpPr>
          <p:spPr bwMode="auto">
            <a:xfrm>
              <a:off x="2318102" y="5258270"/>
              <a:ext cx="363138" cy="0"/>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7" name="Straight Connector 96"/>
            <p:cNvCxnSpPr/>
            <p:nvPr/>
          </p:nvCxnSpPr>
          <p:spPr bwMode="auto">
            <a:xfrm flipV="1">
              <a:off x="2681240" y="5064539"/>
              <a:ext cx="0" cy="193738"/>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8" name="Straight Connector 97"/>
            <p:cNvCxnSpPr/>
            <p:nvPr/>
          </p:nvCxnSpPr>
          <p:spPr bwMode="auto">
            <a:xfrm>
              <a:off x="1970723" y="5313669"/>
              <a:ext cx="768124" cy="4941"/>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99" name="Straight Connector 98"/>
            <p:cNvCxnSpPr/>
            <p:nvPr/>
          </p:nvCxnSpPr>
          <p:spPr bwMode="auto">
            <a:xfrm flipV="1">
              <a:off x="2738847" y="5099725"/>
              <a:ext cx="0" cy="213944"/>
            </a:xfrm>
            <a:prstGeom prst="line">
              <a:avLst/>
            </a:prstGeom>
            <a:ln w="25400" cap="rnd">
              <a:solidFill>
                <a:srgbClr val="63656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100" name="Straight Connector 99"/>
            <p:cNvCxnSpPr/>
            <p:nvPr/>
          </p:nvCxnSpPr>
          <p:spPr bwMode="auto">
            <a:xfrm>
              <a:off x="3195722" y="4895533"/>
              <a:ext cx="1890750" cy="0"/>
            </a:xfrm>
            <a:prstGeom prst="line">
              <a:avLst/>
            </a:prstGeom>
            <a:ln w="76200" cap="rnd">
              <a:solidFill>
                <a:srgbClr val="0068A8"/>
              </a:solidFill>
              <a:headEnd type="none" w="med" len="med"/>
              <a:tailEnd type="non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101" name="Straight Connector 100"/>
            <p:cNvCxnSpPr/>
            <p:nvPr/>
          </p:nvCxnSpPr>
          <p:spPr bwMode="auto">
            <a:xfrm>
              <a:off x="5086472" y="4281647"/>
              <a:ext cx="0" cy="614026"/>
            </a:xfrm>
            <a:prstGeom prst="line">
              <a:avLst/>
            </a:prstGeom>
            <a:ln w="76200" cap="rnd">
              <a:solidFill>
                <a:srgbClr val="0068A8"/>
              </a:solidFill>
              <a:headEnd type="none" w="med" len="med"/>
              <a:tailEnd type="non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pic>
          <p:nvPicPr>
            <p:cNvPr id="102"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a:off x="5509613" y="2108446"/>
              <a:ext cx="395289" cy="6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Cloud 102"/>
            <p:cNvSpPr/>
            <p:nvPr/>
          </p:nvSpPr>
          <p:spPr>
            <a:xfrm>
              <a:off x="7047877" y="3192319"/>
              <a:ext cx="2185958" cy="915316"/>
            </a:xfrm>
            <a:prstGeom prst="cloud">
              <a:avLst/>
            </a:prstGeom>
            <a:solidFill>
              <a:srgbClr val="71C9FF"/>
            </a:solidFill>
            <a:ln w="12700">
              <a:solidFill>
                <a:srgbClr val="636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p:cNvCxnSpPr/>
            <p:nvPr/>
          </p:nvCxnSpPr>
          <p:spPr bwMode="auto">
            <a:xfrm>
              <a:off x="6637604" y="3861551"/>
              <a:ext cx="905652" cy="0"/>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105" name="Straight Connector 104"/>
            <p:cNvCxnSpPr/>
            <p:nvPr/>
          </p:nvCxnSpPr>
          <p:spPr bwMode="auto">
            <a:xfrm>
              <a:off x="7543256" y="3265570"/>
              <a:ext cx="0" cy="595981"/>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cxnSp>
          <p:nvCxnSpPr>
            <p:cNvPr id="106" name="Straight Connector 105"/>
            <p:cNvCxnSpPr/>
            <p:nvPr/>
          </p:nvCxnSpPr>
          <p:spPr bwMode="auto">
            <a:xfrm>
              <a:off x="8579980" y="3265570"/>
              <a:ext cx="0" cy="1037819"/>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pic>
          <p:nvPicPr>
            <p:cNvPr id="107" name="Picture 106"/>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319" b="83511" l="18254" r="73016">
                          <a14:foregroundMark x1="53175" y1="78191" x2="56614" y2="78191"/>
                          <a14:foregroundMark x1="36243" y1="15426" x2="36243" y2="15426"/>
                          <a14:foregroundMark x1="30952" y1="15957" x2="30952" y2="15957"/>
                          <a14:foregroundMark x1="37302" y1="7447" x2="37302" y2="7447"/>
                          <a14:foregroundMark x1="37037" y1="5851" x2="37037" y2="5851"/>
                          <a14:foregroundMark x1="60053" y1="83511" x2="60053" y2="83511"/>
                        </a14:backgroundRemoval>
                      </a14:imgEffect>
                    </a14:imgLayer>
                  </a14:imgProps>
                </a:ext>
                <a:ext uri="{28A0092B-C50C-407E-A947-70E740481C1C}">
                  <a14:useLocalDpi xmlns:a14="http://schemas.microsoft.com/office/drawing/2010/main" val="0"/>
                </a:ext>
              </a:extLst>
            </a:blip>
            <a:srcRect l="20644" r="21028" b="6681"/>
            <a:stretch/>
          </p:blipFill>
          <p:spPr>
            <a:xfrm>
              <a:off x="2477308" y="4526767"/>
              <a:ext cx="914400" cy="731520"/>
            </a:xfrm>
            <a:prstGeom prst="rect">
              <a:avLst/>
            </a:prstGeom>
            <a:noFill/>
          </p:spPr>
        </p:pic>
        <p:pic>
          <p:nvPicPr>
            <p:cNvPr id="108" name="Picture 107"/>
            <p:cNvPicPr>
              <a:picLocks noChangeAspect="1"/>
            </p:cNvPicPr>
            <p:nvPr/>
          </p:nvPicPr>
          <p:blipFill>
            <a:blip r:embed="rId12">
              <a:extLst>
                <a:ext uri="{BEBA8EAE-BF5A-486C-A8C5-ECC9F3942E4B}">
                  <a14:imgProps xmlns:a14="http://schemas.microsoft.com/office/drawing/2010/main">
                    <a14:imgLayer r:embed="rId1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153544" y="3510843"/>
              <a:ext cx="1563239" cy="1584250"/>
            </a:xfrm>
            <a:prstGeom prst="rect">
              <a:avLst/>
            </a:prstGeom>
          </p:spPr>
        </p:pic>
        <p:pic>
          <p:nvPicPr>
            <p:cNvPr id="109" name="Picture 2"/>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4119972" y="2401284"/>
              <a:ext cx="1901032" cy="190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5"/>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7247204" y="2365629"/>
              <a:ext cx="1580070" cy="118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
            <p:cNvPicPr>
              <a:picLocks noChangeAspect="1" noChangeArrowheads="1"/>
            </p:cNvPicPr>
            <p:nvPr/>
          </p:nvPicPr>
          <p:blipFill rotWithShape="1">
            <a:blip r:embed="rId18">
              <a:extLst>
                <a:ext uri="{BEBA8EAE-BF5A-486C-A8C5-ECC9F3942E4B}">
                  <a14:imgProps xmlns:a14="http://schemas.microsoft.com/office/drawing/2010/main">
                    <a14:imgLayer r:embed="rId9">
                      <a14:imgEffect>
                        <a14:backgroundRemoval t="0" b="98438" l="9375" r="89844">
                          <a14:foregroundMark x1="25781" y1="9375" x2="25781" y2="9375"/>
                          <a14:foregroundMark x1="35938" y1="11719" x2="35938" y2="11719"/>
                          <a14:foregroundMark x1="39844" y1="17969" x2="39844" y2="17969"/>
                          <a14:foregroundMark x1="60156" y1="18750" x2="60156" y2="18750"/>
                          <a14:foregroundMark x1="68750" y1="17188" x2="68750" y2="17188"/>
                          <a14:foregroundMark x1="72656" y1="7031" x2="72656" y2="7031"/>
                          <a14:backgroundMark x1="60156" y1="69531" x2="60156" y2="69531"/>
                          <a14:backgroundMark x1="65625" y1="83594" x2="65625" y2="83594"/>
                          <a14:backgroundMark x1="53125" y1="86719" x2="53125" y2="86719"/>
                          <a14:backgroundMark x1="46875" y1="86719" x2="46875" y2="86719"/>
                          <a14:backgroundMark x1="43750" y1="78906" x2="43750" y2="78906"/>
                          <a14:backgroundMark x1="33594" y1="84375" x2="33594" y2="84375"/>
                          <a14:backgroundMark x1="45313" y1="64844" x2="45313" y2="64844"/>
                          <a14:backgroundMark x1="47656" y1="51563" x2="47656" y2="51563"/>
                          <a14:backgroundMark x1="47656" y1="50000" x2="47656" y2="50000"/>
                          <a14:backgroundMark x1="52344" y1="52344" x2="52344" y2="52344"/>
                          <a14:backgroundMark x1="47656" y1="48438" x2="47656" y2="48438"/>
                          <a14:backgroundMark x1="47656" y1="70313" x2="47656" y2="70313"/>
                          <a14:backgroundMark x1="53125" y1="70313" x2="53125" y2="70313"/>
                          <a14:backgroundMark x1="40625" y1="69531" x2="40625" y2="69531"/>
                        </a14:backgroundRemoval>
                      </a14:imgEffect>
                    </a14:imgLayer>
                  </a14:imgProps>
                </a:ext>
                <a:ext uri="{28A0092B-C50C-407E-A947-70E740481C1C}">
                  <a14:useLocalDpi xmlns:a14="http://schemas.microsoft.com/office/drawing/2010/main" val="0"/>
                </a:ext>
              </a:extLst>
            </a:blip>
            <a:srcRect b="4332"/>
            <a:stretch/>
          </p:blipFill>
          <p:spPr bwMode="auto">
            <a:xfrm>
              <a:off x="6028004" y="2099182"/>
              <a:ext cx="1219200" cy="116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flipH="1">
              <a:off x="4161039" y="3358059"/>
              <a:ext cx="395289" cy="6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3" name="Straight Connector 112"/>
            <p:cNvCxnSpPr/>
            <p:nvPr/>
          </p:nvCxnSpPr>
          <p:spPr bwMode="auto">
            <a:xfrm>
              <a:off x="6637604" y="3219699"/>
              <a:ext cx="0" cy="595981"/>
            </a:xfrm>
            <a:prstGeom prst="line">
              <a:avLst/>
            </a:prstGeom>
            <a:ln w="76200" cap="rnd">
              <a:solidFill>
                <a:srgbClr val="0068A8"/>
              </a:solidFill>
              <a:headEnd type="none" w="med" len="med"/>
              <a:tailEnd type="none"/>
            </a:ln>
          </p:spPr>
          <p:style>
            <a:lnRef idx="1">
              <a:schemeClr val="accent6"/>
            </a:lnRef>
            <a:fillRef idx="0">
              <a:schemeClr val="accent6"/>
            </a:fillRef>
            <a:effectRef idx="0">
              <a:schemeClr val="accent6"/>
            </a:effectRef>
            <a:fontRef idx="minor">
              <a:schemeClr val="tx1"/>
            </a:fontRef>
          </p:style>
        </p:cxnSp>
        <p:pic>
          <p:nvPicPr>
            <p:cNvPr id="114" name="Picture 3"/>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a:off x="2800433" y="2238838"/>
              <a:ext cx="395289" cy="61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665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Request / Response Paradigm</a:t>
            </a:r>
            <a:endParaRPr lang="en-US" dirty="0"/>
          </a:p>
        </p:txBody>
      </p:sp>
      <p:sp>
        <p:nvSpPr>
          <p:cNvPr id="6" name="Content Placeholder 9"/>
          <p:cNvSpPr>
            <a:spLocks noGrp="1"/>
          </p:cNvSpPr>
          <p:nvPr>
            <p:ph type="body" idx="13"/>
          </p:nvPr>
        </p:nvSpPr>
        <p:spPr/>
        <p:txBody>
          <a:bodyPr/>
          <a:lstStyle/>
          <a:p>
            <a:r>
              <a:rPr lang="en-US" smtClean="0"/>
              <a:t>Entities communicate with each other via pairs of requests and responses</a:t>
            </a:r>
          </a:p>
          <a:p>
            <a:r>
              <a:rPr lang="en-US" smtClean="0"/>
              <a:t>A request-message triggers a response message (with exceptions)</a:t>
            </a:r>
          </a:p>
          <a:p>
            <a:endParaRPr lang="en-US" dirty="0"/>
          </a:p>
        </p:txBody>
      </p:sp>
      <p:sp>
        <p:nvSpPr>
          <p:cNvPr id="4" name="Content Placeholder 2"/>
          <p:cNvSpPr txBox="1">
            <a:spLocks/>
          </p:cNvSpPr>
          <p:nvPr/>
        </p:nvSpPr>
        <p:spPr>
          <a:xfrm>
            <a:off x="231004" y="3952875"/>
            <a:ext cx="11430000" cy="2400299"/>
          </a:xfrm>
          <a:prstGeom prst="rect">
            <a:avLst/>
          </a:prstGeom>
        </p:spPr>
        <p:txBody>
          <a:bodyPr/>
          <a:lstStyle>
            <a:lvl1pPr marL="342900" indent="-342900" algn="l" defTabSz="914400" rtl="0" eaLnBrk="1" latinLnBrk="0" hangingPunct="1">
              <a:lnSpc>
                <a:spcPct val="95000"/>
              </a:lnSpc>
              <a:spcBef>
                <a:spcPct val="20000"/>
              </a:spcBef>
              <a:buFontTx/>
              <a:buBlip>
                <a:blip r:embed="rId3"/>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Office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dirty="0" smtClean="0">
                <a:solidFill>
                  <a:schemeClr val="bg1"/>
                </a:solidFill>
              </a:rPr>
              <a:t>Request/Response pattern allows for robust data transport when needed</a:t>
            </a:r>
          </a:p>
          <a:p>
            <a:r>
              <a:rPr lang="en-US" altLang="ja-JP" dirty="0" smtClean="0">
                <a:solidFill>
                  <a:schemeClr val="bg1"/>
                </a:solidFill>
              </a:rPr>
              <a:t>Request/Response pattern allows for publish / subscribe mechanisms</a:t>
            </a:r>
          </a:p>
          <a:p>
            <a:r>
              <a:rPr lang="en-US" altLang="ja-JP" dirty="0" smtClean="0">
                <a:solidFill>
                  <a:schemeClr val="bg1"/>
                </a:solidFill>
              </a:rPr>
              <a:t>Request / Response pattern is quite flexible as it can be used to accommodate other message passing patterns as well.</a:t>
            </a:r>
            <a:endParaRPr lang="en-US" altLang="ja-JP" dirty="0">
              <a:solidFill>
                <a:schemeClr val="bg1"/>
              </a:solidFill>
            </a:endParaRPr>
          </a:p>
          <a:p>
            <a:pPr marL="0" indent="0">
              <a:buNone/>
            </a:pPr>
            <a:r>
              <a:rPr lang="en-US" dirty="0" smtClean="0">
                <a:solidFill>
                  <a:schemeClr val="bg1"/>
                </a:solidFill>
              </a:rPr>
              <a:t>Originators: AEs or CSEs</a:t>
            </a:r>
            <a:br>
              <a:rPr lang="en-US" dirty="0" smtClean="0">
                <a:solidFill>
                  <a:schemeClr val="bg1"/>
                </a:solidFill>
              </a:rPr>
            </a:br>
            <a:r>
              <a:rPr lang="en-US" dirty="0" smtClean="0">
                <a:solidFill>
                  <a:schemeClr val="bg1"/>
                </a:solidFill>
              </a:rPr>
              <a:t>Receivers: CSEs (in most cases), AE (notifications)</a:t>
            </a:r>
            <a:endParaRPr lang="en-US"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02736475"/>
              </p:ext>
            </p:extLst>
          </p:nvPr>
        </p:nvGraphicFramePr>
        <p:xfrm>
          <a:off x="4266406" y="2266950"/>
          <a:ext cx="3656013" cy="1685925"/>
        </p:xfrm>
        <a:graphic>
          <a:graphicData uri="http://schemas.openxmlformats.org/presentationml/2006/ole">
            <mc:AlternateContent xmlns:mc="http://schemas.openxmlformats.org/markup-compatibility/2006">
              <mc:Choice xmlns:v="urn:schemas-microsoft-com:vml" Requires="v">
                <p:oleObj spid="_x0000_s3117" name="Visio" r:id="rId4" imgW="3084749" imgH="1680994" progId="Visio.Drawing.11">
                  <p:embed/>
                </p:oleObj>
              </mc:Choice>
              <mc:Fallback>
                <p:oleObj name="Visio" r:id="rId4" imgW="3084749" imgH="1680994"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406" y="2266950"/>
                        <a:ext cx="3656013" cy="16859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435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Resource oriented approach in oneM2M</a:t>
            </a:r>
            <a:endParaRPr lang="en-US" dirty="0"/>
          </a:p>
        </p:txBody>
      </p:sp>
      <p:sp>
        <p:nvSpPr>
          <p:cNvPr id="6" name="Text Placeholder 5"/>
          <p:cNvSpPr>
            <a:spLocks noGrp="1"/>
          </p:cNvSpPr>
          <p:nvPr>
            <p:ph type="body" idx="13"/>
          </p:nvPr>
        </p:nvSpPr>
        <p:spPr/>
        <p:txBody>
          <a:bodyPr/>
          <a:lstStyle/>
          <a:p>
            <a:r>
              <a:rPr lang="en-US" smtClean="0"/>
              <a:t>REST = Representational State Transfer</a:t>
            </a:r>
            <a:endParaRPr lang="en-US" dirty="0"/>
          </a:p>
        </p:txBody>
      </p:sp>
      <p:sp>
        <p:nvSpPr>
          <p:cNvPr id="7" name="Content Placeholder 2"/>
          <p:cNvSpPr>
            <a:spLocks noGrp="1"/>
          </p:cNvSpPr>
          <p:nvPr>
            <p:ph idx="4294967295"/>
          </p:nvPr>
        </p:nvSpPr>
        <p:spPr>
          <a:xfrm>
            <a:off x="283464" y="1933575"/>
            <a:ext cx="11146536" cy="4478338"/>
          </a:xfrm>
        </p:spPr>
        <p:txBody>
          <a:bodyPr/>
          <a:lstStyle/>
          <a:p>
            <a:pPr marL="0" indent="0">
              <a:buNone/>
              <a:defRPr/>
            </a:pPr>
            <a:r>
              <a:rPr lang="en-US" dirty="0" smtClean="0">
                <a:solidFill>
                  <a:schemeClr val="bg1"/>
                </a:solidFill>
                <a:hlinkClick r:id="rId2"/>
              </a:rPr>
              <a:t>Dissertation</a:t>
            </a:r>
            <a:r>
              <a:rPr lang="en-US" dirty="0" smtClean="0">
                <a:solidFill>
                  <a:schemeClr val="bg1"/>
                </a:solidFill>
              </a:rPr>
              <a:t> </a:t>
            </a:r>
            <a:r>
              <a:rPr lang="en-US" dirty="0">
                <a:solidFill>
                  <a:schemeClr val="bg1"/>
                </a:solidFill>
              </a:rPr>
              <a:t>by Thomas Roy Fielding, </a:t>
            </a:r>
            <a:r>
              <a:rPr lang="en-US" dirty="0" smtClean="0">
                <a:solidFill>
                  <a:schemeClr val="bg1"/>
                </a:solidFill>
              </a:rPr>
              <a:t>2000 {HTTP contributor}</a:t>
            </a:r>
          </a:p>
          <a:p>
            <a:pPr>
              <a:defRPr/>
            </a:pPr>
            <a:r>
              <a:rPr lang="en-US" b="1" dirty="0" smtClean="0">
                <a:solidFill>
                  <a:schemeClr val="bg1"/>
                </a:solidFill>
              </a:rPr>
              <a:t>Architectural style for distributed applications</a:t>
            </a:r>
          </a:p>
          <a:p>
            <a:pPr>
              <a:defRPr/>
            </a:pPr>
            <a:r>
              <a:rPr lang="en-US" b="1" dirty="0" smtClean="0">
                <a:solidFill>
                  <a:schemeClr val="bg1"/>
                </a:solidFill>
              </a:rPr>
              <a:t>State information is residing in hosted resources only</a:t>
            </a:r>
          </a:p>
          <a:p>
            <a:pPr lvl="1">
              <a:defRPr/>
            </a:pPr>
            <a:r>
              <a:rPr lang="en-US" b="1" dirty="0" smtClean="0">
                <a:solidFill>
                  <a:schemeClr val="bg1"/>
                </a:solidFill>
              </a:rPr>
              <a:t>Interfaces between entities use stateless communication</a:t>
            </a:r>
          </a:p>
          <a:p>
            <a:pPr lvl="1">
              <a:defRPr/>
            </a:pPr>
            <a:r>
              <a:rPr lang="en-US" b="1" dirty="0" smtClean="0">
                <a:solidFill>
                  <a:schemeClr val="bg1"/>
                </a:solidFill>
              </a:rPr>
              <a:t>Requests can be processed based on resource state and request itself =&gt; idempotent</a:t>
            </a:r>
          </a:p>
          <a:p>
            <a:pPr>
              <a:defRPr/>
            </a:pPr>
            <a:r>
              <a:rPr lang="en-US" b="1" dirty="0" smtClean="0">
                <a:solidFill>
                  <a:schemeClr val="bg1"/>
                </a:solidFill>
              </a:rPr>
              <a:t>State transition is done by manipulation of resources</a:t>
            </a:r>
          </a:p>
          <a:p>
            <a:pPr>
              <a:defRPr/>
            </a:pPr>
            <a:r>
              <a:rPr lang="en-US" b="1" dirty="0" smtClean="0">
                <a:solidFill>
                  <a:schemeClr val="bg1"/>
                </a:solidFill>
              </a:rPr>
              <a:t>A simple and uniform interfaces is used to access resources</a:t>
            </a:r>
          </a:p>
          <a:p>
            <a:pPr lvl="1">
              <a:defRPr/>
            </a:pPr>
            <a:r>
              <a:rPr lang="en-US" b="1" dirty="0" smtClean="0">
                <a:solidFill>
                  <a:schemeClr val="bg1"/>
                </a:solidFill>
              </a:rPr>
              <a:t>Create, Retrieve, Update, Delete</a:t>
            </a:r>
          </a:p>
          <a:p>
            <a:pPr>
              <a:defRPr/>
            </a:pPr>
            <a:r>
              <a:rPr lang="en-US" b="1" dirty="0" smtClean="0">
                <a:solidFill>
                  <a:schemeClr val="bg1"/>
                </a:solidFill>
              </a:rPr>
              <a:t>All services offered need to be accessed via addressable resources</a:t>
            </a:r>
          </a:p>
          <a:p>
            <a:pPr>
              <a:defRPr/>
            </a:pPr>
            <a:r>
              <a:rPr lang="en-US" b="1" dirty="0" smtClean="0">
                <a:solidFill>
                  <a:schemeClr val="bg1"/>
                </a:solidFill>
              </a:rPr>
              <a:t>Impotence is key for scalability </a:t>
            </a:r>
            <a:r>
              <a:rPr lang="en-US" dirty="0" smtClean="0">
                <a:solidFill>
                  <a:schemeClr val="bg1"/>
                </a:solidFill>
              </a:rPr>
              <a:t>(caches, proxies, drops, repetitions)</a:t>
            </a:r>
            <a:endParaRPr lang="en-US" b="1" dirty="0">
              <a:solidFill>
                <a:schemeClr val="bg1"/>
              </a:solidFill>
            </a:endParaRPr>
          </a:p>
          <a:p>
            <a:r>
              <a:rPr lang="en-US" b="1" dirty="0" smtClean="0">
                <a:solidFill>
                  <a:schemeClr val="bg1"/>
                </a:solidFill>
              </a:rPr>
              <a:t>oneM2M not strictly </a:t>
            </a:r>
            <a:r>
              <a:rPr lang="en-US" b="1" dirty="0" err="1" smtClean="0">
                <a:solidFill>
                  <a:schemeClr val="bg1"/>
                </a:solidFill>
              </a:rPr>
              <a:t>RESTful</a:t>
            </a:r>
            <a:r>
              <a:rPr lang="en-US" b="1" dirty="0" smtClean="0">
                <a:solidFill>
                  <a:schemeClr val="bg1"/>
                </a:solidFill>
              </a:rPr>
              <a:t> but resource oriented</a:t>
            </a:r>
            <a:endParaRPr lang="en-US" b="1" dirty="0">
              <a:solidFill>
                <a:schemeClr val="bg1"/>
              </a:solidFill>
            </a:endParaRPr>
          </a:p>
        </p:txBody>
      </p:sp>
    </p:spTree>
    <p:extLst>
      <p:ext uri="{BB962C8B-B14F-4D97-AF65-F5344CB8AC3E}">
        <p14:creationId xmlns:p14="http://schemas.microsoft.com/office/powerpoint/2010/main" val="6137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Exposing service via a resource</a:t>
            </a:r>
          </a:p>
        </p:txBody>
      </p:sp>
      <p:sp>
        <p:nvSpPr>
          <p:cNvPr id="4" name="Text Placeholder 3"/>
          <p:cNvSpPr>
            <a:spLocks noGrp="1"/>
          </p:cNvSpPr>
          <p:nvPr>
            <p:ph type="body" idx="13"/>
          </p:nvPr>
        </p:nvSpPr>
        <p:spPr/>
        <p:txBody>
          <a:bodyPr/>
          <a:lstStyle/>
          <a:p>
            <a:r>
              <a:rPr lang="en-US" dirty="0" smtClean="0"/>
              <a:t>Registration</a:t>
            </a:r>
            <a:endParaRPr lang="en-US" dirty="0"/>
          </a:p>
        </p:txBody>
      </p:sp>
      <p:sp>
        <p:nvSpPr>
          <p:cNvPr id="5" name="Content Placeholder 2"/>
          <p:cNvSpPr>
            <a:spLocks noGrp="1"/>
          </p:cNvSpPr>
          <p:nvPr>
            <p:ph idx="4294967295"/>
          </p:nvPr>
        </p:nvSpPr>
        <p:spPr>
          <a:xfrm>
            <a:off x="0" y="1824038"/>
            <a:ext cx="11430000" cy="4584332"/>
          </a:xfrm>
        </p:spPr>
        <p:txBody>
          <a:bodyPr/>
          <a:lstStyle/>
          <a:p>
            <a:r>
              <a:rPr lang="en-US" dirty="0" smtClean="0">
                <a:solidFill>
                  <a:schemeClr val="bg1"/>
                </a:solidFill>
              </a:rPr>
              <a:t>AE needs to establish a context with its local CSE</a:t>
            </a:r>
          </a:p>
          <a:p>
            <a:pPr lvl="1"/>
            <a:r>
              <a:rPr lang="en-US" dirty="0" smtClean="0">
                <a:solidFill>
                  <a:schemeClr val="bg1"/>
                </a:solidFill>
              </a:rPr>
              <a:t>This process is needed in order to</a:t>
            </a:r>
          </a:p>
          <a:p>
            <a:pPr lvl="2"/>
            <a:r>
              <a:rPr lang="en-US" dirty="0" smtClean="0">
                <a:solidFill>
                  <a:schemeClr val="bg1"/>
                </a:solidFill>
              </a:rPr>
              <a:t>Perform authentication and authorization of an AE &amp; keep track of certain properties / attributes of the AE </a:t>
            </a:r>
          </a:p>
          <a:p>
            <a:pPr lvl="3"/>
            <a:r>
              <a:rPr lang="en-US" dirty="0" smtClean="0">
                <a:solidFill>
                  <a:schemeClr val="bg1"/>
                </a:solidFill>
              </a:rPr>
              <a:t>Can AE receive notifications? </a:t>
            </a:r>
            <a:r>
              <a:rPr lang="en-US" dirty="0">
                <a:solidFill>
                  <a:schemeClr val="bg1"/>
                </a:solidFill>
              </a:rPr>
              <a:t>H</a:t>
            </a:r>
            <a:r>
              <a:rPr lang="en-US" dirty="0" smtClean="0">
                <a:solidFill>
                  <a:schemeClr val="bg1"/>
                </a:solidFill>
              </a:rPr>
              <a:t>ow to get hold of AE? Is AE currently reachable ? Does AE have a schedule when reachable?</a:t>
            </a:r>
          </a:p>
          <a:p>
            <a:pPr lvl="1"/>
            <a:r>
              <a:rPr lang="en-US" dirty="0" smtClean="0">
                <a:solidFill>
                  <a:schemeClr val="bg1"/>
                </a:solidFill>
              </a:rPr>
              <a:t>The process is called “Registration” in oneM2M</a:t>
            </a:r>
          </a:p>
          <a:p>
            <a:r>
              <a:rPr lang="en-US" dirty="0" smtClean="0">
                <a:solidFill>
                  <a:schemeClr val="bg1"/>
                </a:solidFill>
              </a:rPr>
              <a:t>Registration via &lt;application&gt; resource</a:t>
            </a:r>
          </a:p>
          <a:p>
            <a:pPr lvl="1"/>
            <a:r>
              <a:rPr lang="en-US" dirty="0" smtClean="0">
                <a:solidFill>
                  <a:schemeClr val="bg1"/>
                </a:solidFill>
              </a:rPr>
              <a:t>AE requests a CREATE operation for a &lt;application&gt; resource</a:t>
            </a:r>
          </a:p>
          <a:p>
            <a:pPr lvl="2"/>
            <a:r>
              <a:rPr lang="en-US" dirty="0" smtClean="0">
                <a:solidFill>
                  <a:schemeClr val="bg1"/>
                </a:solidFill>
              </a:rPr>
              <a:t>Hosted on the local CSE that the AE is directly associated with</a:t>
            </a:r>
          </a:p>
          <a:p>
            <a:pPr lvl="1"/>
            <a:r>
              <a:rPr lang="en-US" dirty="0" smtClean="0">
                <a:solidFill>
                  <a:schemeClr val="bg1"/>
                </a:solidFill>
              </a:rPr>
              <a:t>AE needs to change context =&gt; UPDATE request to &lt;application&gt; resource</a:t>
            </a:r>
          </a:p>
          <a:p>
            <a:pPr lvl="2"/>
            <a:r>
              <a:rPr lang="en-US" dirty="0" smtClean="0">
                <a:solidFill>
                  <a:schemeClr val="bg1"/>
                </a:solidFill>
              </a:rPr>
              <a:t>E.g. when it goes off-line for a while but stays registered</a:t>
            </a:r>
          </a:p>
          <a:p>
            <a:pPr lvl="1"/>
            <a:r>
              <a:rPr lang="en-US" dirty="0" smtClean="0">
                <a:solidFill>
                  <a:schemeClr val="bg1"/>
                </a:solidFill>
              </a:rPr>
              <a:t>Other entities want to know details about this AE: RETRIEVE &lt;application&gt; resource</a:t>
            </a:r>
          </a:p>
          <a:p>
            <a:pPr lvl="1"/>
            <a:r>
              <a:rPr lang="en-US" dirty="0" smtClean="0">
                <a:solidFill>
                  <a:schemeClr val="bg1"/>
                </a:solidFill>
              </a:rPr>
              <a:t>When AE wants to un-register (shut down) =&gt; Delete &lt;application&gt; resource</a:t>
            </a:r>
          </a:p>
          <a:p>
            <a:pPr lvl="1"/>
            <a:endParaRPr lang="en-US" dirty="0" smtClean="0">
              <a:solidFill>
                <a:schemeClr val="bg1"/>
              </a:solidFill>
            </a:endParaRPr>
          </a:p>
        </p:txBody>
      </p:sp>
      <p:sp>
        <p:nvSpPr>
          <p:cNvPr id="6" name="Text Placeholder 3"/>
          <p:cNvSpPr txBox="1">
            <a:spLocks/>
          </p:cNvSpPr>
          <p:nvPr/>
        </p:nvSpPr>
        <p:spPr>
          <a:xfrm>
            <a:off x="379412" y="6166862"/>
            <a:ext cx="11430000" cy="350865"/>
          </a:xfrm>
          <a:prstGeom prst="rect">
            <a:avLst/>
          </a:prstGeom>
        </p:spPr>
        <p:txBody>
          <a:bodyPr vert="horz" wrap="square" lIns="91440" tIns="0" rIns="91440" bIns="0" rtlCol="0" anchor="t">
            <a:spAutoFit/>
          </a:bodyPr>
          <a:lstStyle>
            <a:lvl1pPr marL="0" indent="0" algn="l" defTabSz="914400" rtl="0" eaLnBrk="1" latinLnBrk="0" hangingPunct="1">
              <a:lnSpc>
                <a:spcPct val="95000"/>
              </a:lnSpc>
              <a:spcBef>
                <a:spcPct val="20000"/>
              </a:spcBef>
              <a:buFontTx/>
              <a:buNone/>
              <a:defRPr lang="en-US" sz="2400" b="0" kern="1200">
                <a:solidFill>
                  <a:schemeClr val="bg2"/>
                </a:solidFill>
                <a:latin typeface="Qualcomm Office Regular" pitchFamily="34" charset="0"/>
                <a:ea typeface="+mn-ea"/>
                <a:cs typeface="Arial" pitchFamily="34" charset="0"/>
              </a:defRPr>
            </a:lvl1pPr>
            <a:lvl2pPr marL="457200" indent="0" algn="l" defTabSz="914400" rtl="0" eaLnBrk="1" latinLnBrk="0" hangingPunct="1">
              <a:lnSpc>
                <a:spcPct val="95000"/>
              </a:lnSpc>
              <a:spcBef>
                <a:spcPct val="20000"/>
              </a:spcBef>
              <a:buClr>
                <a:schemeClr val="accent2"/>
              </a:buClr>
              <a:buFont typeface="Calibre Regular" pitchFamily="34" charset="0"/>
              <a:buNone/>
              <a:defRPr lang="en-US" sz="2000" b="1" kern="1200">
                <a:solidFill>
                  <a:prstClr val="black">
                    <a:lumMod val="75000"/>
                    <a:lumOff val="25000"/>
                  </a:prstClr>
                </a:solidFill>
                <a:latin typeface="Qualcomm Office Regular" pitchFamily="34" charset="0"/>
                <a:ea typeface="+mn-ea"/>
                <a:cs typeface="Arial" pitchFamily="34" charset="0"/>
              </a:defRPr>
            </a:lvl2pPr>
            <a:lvl3pPr marL="914400" indent="0" algn="l" defTabSz="914400" rtl="0" eaLnBrk="1" latinLnBrk="0" hangingPunct="1">
              <a:lnSpc>
                <a:spcPct val="95000"/>
              </a:lnSpc>
              <a:spcBef>
                <a:spcPct val="20000"/>
              </a:spcBef>
              <a:buClr>
                <a:schemeClr val="accent2"/>
              </a:buClr>
              <a:buFont typeface="Calibre Regular" pitchFamily="34" charset="0"/>
              <a:buNone/>
              <a:defRPr lang="en-US" sz="1800" b="1" kern="1200">
                <a:solidFill>
                  <a:prstClr val="black">
                    <a:lumMod val="75000"/>
                    <a:lumOff val="25000"/>
                  </a:prstClr>
                </a:solidFill>
                <a:latin typeface="Qualcomm Office Regular" pitchFamily="34" charset="0"/>
                <a:ea typeface="+mn-ea"/>
                <a:cs typeface="Arial" pitchFamily="34" charset="0"/>
              </a:defRPr>
            </a:lvl3pPr>
            <a:lvl4pPr marL="1371600" indent="0" algn="l" defTabSz="914400" rtl="0" eaLnBrk="1" latinLnBrk="0" hangingPunct="1">
              <a:lnSpc>
                <a:spcPct val="95000"/>
              </a:lnSpc>
              <a:spcBef>
                <a:spcPct val="20000"/>
              </a:spcBef>
              <a:buClr>
                <a:schemeClr val="accent2"/>
              </a:buClr>
              <a:buFont typeface="Calibre Regular" pitchFamily="34" charset="0"/>
              <a:buNone/>
              <a:defRPr lang="en-US" sz="1600" b="1" kern="1200">
                <a:solidFill>
                  <a:prstClr val="black">
                    <a:lumMod val="75000"/>
                    <a:lumOff val="25000"/>
                  </a:prstClr>
                </a:solidFill>
                <a:latin typeface="Qualcomm Office Regular" pitchFamily="34" charset="0"/>
                <a:ea typeface="+mn-ea"/>
                <a:cs typeface="Arial" pitchFamily="34" charset="0"/>
              </a:defRPr>
            </a:lvl4pPr>
            <a:lvl5pPr marL="1828800" indent="0" algn="l" defTabSz="914400" rtl="0" eaLnBrk="1" latinLnBrk="0" hangingPunct="1">
              <a:lnSpc>
                <a:spcPct val="95000"/>
              </a:lnSpc>
              <a:spcBef>
                <a:spcPct val="20000"/>
              </a:spcBef>
              <a:buClr>
                <a:schemeClr val="accent5"/>
              </a:buClr>
              <a:buFont typeface="Calibre Regular" pitchFamily="34" charset="0"/>
              <a:buNone/>
              <a:defRPr lang="en-US" sz="1600" b="1" kern="1200" baseline="0">
                <a:solidFill>
                  <a:prstClr val="black">
                    <a:lumMod val="75000"/>
                    <a:lumOff val="25000"/>
                  </a:prstClr>
                </a:solidFill>
                <a:latin typeface="Qualcomm Office Regular"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Many other services: Data sharing, event notification, group communication, management…</a:t>
            </a:r>
            <a:endParaRPr lang="en-US" dirty="0"/>
          </a:p>
        </p:txBody>
      </p:sp>
    </p:spTree>
    <p:extLst>
      <p:ext uri="{BB962C8B-B14F-4D97-AF65-F5344CB8AC3E}">
        <p14:creationId xmlns:p14="http://schemas.microsoft.com/office/powerpoint/2010/main" val="270264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Policy-Driven Communication</a:t>
            </a:r>
            <a:endParaRPr lang="en-US" dirty="0"/>
          </a:p>
        </p:txBody>
      </p:sp>
      <p:sp>
        <p:nvSpPr>
          <p:cNvPr id="110" name="TextBox 109"/>
          <p:cNvSpPr txBox="1">
            <a:spLocks noChangeArrowheads="1"/>
          </p:cNvSpPr>
          <p:nvPr/>
        </p:nvSpPr>
        <p:spPr bwMode="auto">
          <a:xfrm>
            <a:off x="507868" y="4648200"/>
            <a:ext cx="7865602" cy="1754188"/>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CMDH in MN-CSE decides to forward buffered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ec</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=3 requests</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Bundles them in a single payload, sends Request to IN-CSE</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CREATE ty=&lt;delivery&gt;, attributes: event category=3, lifespan={soonest of all buffered}</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IN-CSE finds out it is the final target</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Accepts request in IN-CSE’s CMDH</a:t>
            </a:r>
          </a:p>
        </p:txBody>
      </p:sp>
      <p:sp>
        <p:nvSpPr>
          <p:cNvPr id="111" name="TextBox 110"/>
          <p:cNvSpPr txBox="1">
            <a:spLocks noChangeArrowheads="1"/>
          </p:cNvSpPr>
          <p:nvPr/>
        </p:nvSpPr>
        <p:spPr bwMode="auto">
          <a:xfrm>
            <a:off x="501520" y="4648201"/>
            <a:ext cx="7863485" cy="147796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New measurement #1 taken</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Originator: AND-AE; Receiver: MN-CSE; Target: IN-CSE</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Update //IN/C, ec = 3, rqet = 4:00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Policies on MN say: For ec=3  =&gt; only from 2 am to 5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MN-CSE accepts and buffers request in CMDH</a:t>
            </a:r>
          </a:p>
        </p:txBody>
      </p:sp>
      <p:sp>
        <p:nvSpPr>
          <p:cNvPr id="112" name="TextBox 111"/>
          <p:cNvSpPr txBox="1">
            <a:spLocks noChangeArrowheads="1"/>
          </p:cNvSpPr>
          <p:nvPr/>
        </p:nvSpPr>
        <p:spPr bwMode="auto">
          <a:xfrm>
            <a:off x="507868" y="4648201"/>
            <a:ext cx="7865602" cy="147796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New measurement #2 taken</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Originator: AND-AE; Receiver: MN-CSE; Target: IN-CSE</a:t>
            </a:r>
            <a:b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Update //IN/C, ec = 3, rqet = 4:00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Policies on MN say: For ec=3  =&gt; only from 2 am to 5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MN-CSE accepts and buffers request in CMDH</a:t>
            </a:r>
          </a:p>
        </p:txBody>
      </p:sp>
      <p:sp>
        <p:nvSpPr>
          <p:cNvPr id="113" name="TextBox 112"/>
          <p:cNvSpPr txBox="1">
            <a:spLocks noChangeArrowheads="1"/>
          </p:cNvSpPr>
          <p:nvPr/>
        </p:nvSpPr>
        <p:spPr bwMode="auto">
          <a:xfrm>
            <a:off x="507868" y="4648201"/>
            <a:ext cx="7865602" cy="147796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New measurement #24 taken</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Originator: AND-AE; Receiver: MN-CSE; Target: IN-CSE</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Update //IN/C,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ec</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 = 3,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rqet</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 = 4:00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Policies on MN say: For </a:t>
            </a:r>
            <a:r>
              <a:rPr kumimoji="0" lang="en-US" altLang="en-US" sz="1800" b="0" i="0" u="none" strike="noStrike" kern="0" cap="none" spc="0" normalizeH="0" baseline="0" noProof="0" dirty="0" err="1" smtClean="0">
                <a:ln>
                  <a:noFill/>
                </a:ln>
                <a:solidFill>
                  <a:schemeClr val="bg1"/>
                </a:solidFill>
                <a:effectLst/>
                <a:uLnTx/>
                <a:uFillTx/>
                <a:latin typeface="Calibri" pitchFamily="34" charset="0"/>
                <a:cs typeface="Arial" charset="0"/>
              </a:rPr>
              <a:t>ec</a:t>
            </a: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=3  =&gt; only from 2 am to 5 am</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MN-CSE accepts and buffers request in CMDH</a:t>
            </a:r>
          </a:p>
        </p:txBody>
      </p:sp>
      <p:sp>
        <p:nvSpPr>
          <p:cNvPr id="114" name="TextBox 113"/>
          <p:cNvSpPr txBox="1">
            <a:spLocks noChangeArrowheads="1"/>
          </p:cNvSpPr>
          <p:nvPr/>
        </p:nvSpPr>
        <p:spPr bwMode="auto">
          <a:xfrm>
            <a:off x="507868" y="4648201"/>
            <a:ext cx="7865602" cy="923925"/>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CMDH in IN-CSE unwraps the contained requests, passes them to other CSFs (DMR)</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IN-CSE produces all the requested UPDATES to C</a:t>
            </a:r>
          </a:p>
        </p:txBody>
      </p:sp>
      <p:sp>
        <p:nvSpPr>
          <p:cNvPr id="115" name="TextBox 114"/>
          <p:cNvSpPr txBox="1">
            <a:spLocks noChangeArrowheads="1"/>
          </p:cNvSpPr>
          <p:nvPr/>
        </p:nvSpPr>
        <p:spPr bwMode="auto">
          <a:xfrm>
            <a:off x="507868" y="4648201"/>
            <a:ext cx="7865602" cy="646113"/>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IN-CSE (DMR) notifies M2M Customer’s AE</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about new data in C</a:t>
            </a:r>
          </a:p>
        </p:txBody>
      </p:sp>
      <p:sp>
        <p:nvSpPr>
          <p:cNvPr id="116" name="TextBox 115"/>
          <p:cNvSpPr txBox="1">
            <a:spLocks noChangeArrowheads="1"/>
          </p:cNvSpPr>
          <p:nvPr/>
        </p:nvSpPr>
        <p:spPr bwMode="auto">
          <a:xfrm>
            <a:off x="10491700"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10:00 pm</a:t>
            </a:r>
          </a:p>
        </p:txBody>
      </p:sp>
      <p:sp>
        <p:nvSpPr>
          <p:cNvPr id="117" name="TextBox 116"/>
          <p:cNvSpPr txBox="1">
            <a:spLocks noChangeArrowheads="1"/>
          </p:cNvSpPr>
          <p:nvPr/>
        </p:nvSpPr>
        <p:spPr bwMode="auto">
          <a:xfrm>
            <a:off x="10489585"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10:05 pm</a:t>
            </a:r>
          </a:p>
        </p:txBody>
      </p:sp>
      <p:sp>
        <p:nvSpPr>
          <p:cNvPr id="118" name="TextBox 117"/>
          <p:cNvSpPr txBox="1">
            <a:spLocks noChangeArrowheads="1"/>
          </p:cNvSpPr>
          <p:nvPr/>
        </p:nvSpPr>
        <p:spPr bwMode="auto">
          <a:xfrm>
            <a:off x="10489585"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11:55 pm</a:t>
            </a:r>
          </a:p>
        </p:txBody>
      </p:sp>
      <p:sp>
        <p:nvSpPr>
          <p:cNvPr id="119" name="TextBox 118"/>
          <p:cNvSpPr txBox="1">
            <a:spLocks noChangeArrowheads="1"/>
          </p:cNvSpPr>
          <p:nvPr/>
        </p:nvSpPr>
        <p:spPr bwMode="auto">
          <a:xfrm>
            <a:off x="10491700" y="5176838"/>
            <a:ext cx="1422030" cy="368300"/>
          </a:xfrm>
          <a:prstGeom prst="rect">
            <a:avLst/>
          </a:prstGeom>
          <a:ln/>
          <a:extLst/>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Calibri" pitchFamily="34" charset="0"/>
                <a:cs typeface="Arial" charset="0"/>
              </a:rPr>
              <a:t>02:00 am</a:t>
            </a:r>
          </a:p>
        </p:txBody>
      </p:sp>
      <p:sp>
        <p:nvSpPr>
          <p:cNvPr id="120" name="Rectangle à coins arrondis 94"/>
          <p:cNvSpPr/>
          <p:nvPr/>
        </p:nvSpPr>
        <p:spPr bwMode="auto">
          <a:xfrm>
            <a:off x="3867523" y="1874838"/>
            <a:ext cx="1706281" cy="2534203"/>
          </a:xfrm>
          <a:prstGeom prst="roundRect">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ndParaRPr>
          </a:p>
        </p:txBody>
      </p:sp>
      <p:sp>
        <p:nvSpPr>
          <p:cNvPr id="121" name="Rounded Rectangle 120"/>
          <p:cNvSpPr/>
          <p:nvPr/>
        </p:nvSpPr>
        <p:spPr bwMode="auto">
          <a:xfrm>
            <a:off x="3944312" y="2200276"/>
            <a:ext cx="1535785" cy="1862924"/>
          </a:xfrm>
          <a:prstGeom prst="roundRect">
            <a:avLst/>
          </a:prstGeom>
          <a:solidFill>
            <a:srgbClr val="008FFA"/>
          </a:solidFill>
          <a:ln w="9525" cap="flat" cmpd="sng" algn="ctr">
            <a:solidFill>
              <a:srgbClr val="008FFA"/>
            </a:solidFill>
            <a:prstDash val="solid"/>
            <a:round/>
            <a:headEnd type="none" w="med" len="med"/>
            <a:tailEnd type="none" w="med" len="med"/>
          </a:ln>
          <a:effectLst/>
          <a:scene3d>
            <a:camera prst="orthographicFront"/>
            <a:lightRig rig="threePt" dir="t"/>
          </a:scene3d>
          <a:sp3d>
            <a:bevelT w="38100" h="114300"/>
          </a:sp3d>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2" name="Text Box 70"/>
          <p:cNvSpPr txBox="1">
            <a:spLocks noChangeArrowheads="1"/>
          </p:cNvSpPr>
          <p:nvPr/>
        </p:nvSpPr>
        <p:spPr bwMode="auto">
          <a:xfrm>
            <a:off x="3244006" y="1397001"/>
            <a:ext cx="2954097" cy="338554"/>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GB" altLang="en-US" sz="1600" b="0" i="0" u="none" strike="noStrike" kern="0" cap="none" spc="0" normalizeH="0" baseline="0" noProof="0" dirty="0" smtClean="0">
                <a:ln>
                  <a:noFill/>
                </a:ln>
                <a:solidFill>
                  <a:schemeClr val="bg1"/>
                </a:solidFill>
                <a:effectLst/>
                <a:uLnTx/>
                <a:uFillTx/>
                <a:latin typeface="Trebuchet MS" pitchFamily="34" charset="0"/>
                <a:cs typeface="Arial" charset="0"/>
              </a:rPr>
              <a:t>MN (Gateway)</a:t>
            </a:r>
          </a:p>
        </p:txBody>
      </p:sp>
      <p:sp>
        <p:nvSpPr>
          <p:cNvPr id="123" name="Text Box 125"/>
          <p:cNvSpPr txBox="1">
            <a:spLocks noChangeArrowheads="1"/>
          </p:cNvSpPr>
          <p:nvPr/>
        </p:nvSpPr>
        <p:spPr bwMode="auto">
          <a:xfrm>
            <a:off x="3868259" y="2460626"/>
            <a:ext cx="16505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600" b="0" i="0" u="none" strike="noStrike" kern="0" cap="none" spc="0" normalizeH="0" baseline="0" noProof="0" smtClean="0">
                <a:ln>
                  <a:noFill/>
                </a:ln>
                <a:solidFill>
                  <a:prstClr val="white"/>
                </a:solidFill>
                <a:effectLst/>
                <a:uLnTx/>
                <a:uFillTx/>
                <a:latin typeface="Calibri" pitchFamily="34" charset="0"/>
                <a:cs typeface="Arial" charset="0"/>
              </a:rPr>
              <a:t>MN-CSE</a:t>
            </a:r>
          </a:p>
        </p:txBody>
      </p:sp>
      <p:sp>
        <p:nvSpPr>
          <p:cNvPr id="124" name="Rounded Rectangle 123"/>
          <p:cNvSpPr/>
          <p:nvPr/>
        </p:nvSpPr>
        <p:spPr bwMode="auto">
          <a:xfrm>
            <a:off x="8244515" y="1228029"/>
            <a:ext cx="1535785" cy="3181013"/>
          </a:xfrm>
          <a:prstGeom prst="roundRect">
            <a:avLst/>
          </a:prstGeom>
          <a:solidFill>
            <a:srgbClr val="008FFA"/>
          </a:solidFill>
          <a:ln w="9525" cap="flat" cmpd="sng" algn="ctr">
            <a:noFill/>
            <a:prstDash val="solid"/>
            <a:round/>
            <a:headEnd type="none" w="med" len="med"/>
            <a:tailEnd type="none" w="med" len="med"/>
          </a:ln>
          <a:effectLst/>
          <a:scene3d>
            <a:camera prst="orthographicFront"/>
            <a:lightRig rig="threePt" dir="t"/>
          </a:scene3d>
          <a:sp3d>
            <a:bevelT w="38100" h="114300"/>
          </a:sp3d>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5" name="AutoShape 3" descr="bpct-blend2"/>
          <p:cNvSpPr>
            <a:spLocks noChangeArrowheads="1"/>
          </p:cNvSpPr>
          <p:nvPr/>
        </p:nvSpPr>
        <p:spPr bwMode="auto">
          <a:xfrm>
            <a:off x="10394360" y="2487613"/>
            <a:ext cx="1612480" cy="576262"/>
          </a:xfrm>
          <a:prstGeom prst="flowChartAlternateProcess">
            <a:avLst/>
          </a:prstGeom>
          <a:solidFill>
            <a:srgbClr val="0068A8"/>
          </a:solidFill>
          <a:ln w="9525">
            <a:noFill/>
            <a:miter lim="800000"/>
            <a:headEnd/>
            <a:tailEnd/>
          </a:ln>
          <a:effectLst>
            <a:prstShdw prst="shdw17" dist="17961" dir="2700000">
              <a:srgbClr val="000000"/>
            </a:prst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white"/>
              </a:solidFill>
              <a:effectLst/>
              <a:uLnTx/>
              <a:uFillTx/>
              <a:latin typeface="Calibri" pitchFamily="34" charset="0"/>
              <a:cs typeface="Arial" charset="0"/>
            </a:endParaRPr>
          </a:p>
        </p:txBody>
      </p:sp>
      <p:sp>
        <p:nvSpPr>
          <p:cNvPr id="126" name="Nuage 90"/>
          <p:cNvSpPr/>
          <p:nvPr/>
        </p:nvSpPr>
        <p:spPr>
          <a:xfrm rot="5635521">
            <a:off x="1705508" y="2408690"/>
            <a:ext cx="2655888" cy="1432609"/>
          </a:xfrm>
          <a:prstGeom prst="cloud">
            <a:avLst/>
          </a:prstGeom>
          <a:solidFill>
            <a:srgbClr val="137B9C"/>
          </a:solidFill>
          <a:ln w="9525" algn="ctr">
            <a:solidFill>
              <a:sysClr val="window" lastClr="FFFFFF">
                <a:lumMod val="65000"/>
              </a:sysClr>
            </a:solidFill>
            <a:round/>
            <a:headEnd/>
            <a:tailEnd/>
          </a:ln>
        </p:spPr>
        <p:txBody>
          <a:bodyPr vert="eaVert"/>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4F81BD"/>
              </a:solidFill>
              <a:effectLst/>
              <a:uLnTx/>
              <a:uFillTx/>
              <a:latin typeface="Calibri" pitchFamily="34" charset="0"/>
            </a:endParaRPr>
          </a:p>
        </p:txBody>
      </p:sp>
      <p:sp>
        <p:nvSpPr>
          <p:cNvPr id="127" name="Text Box 125"/>
          <p:cNvSpPr txBox="1">
            <a:spLocks noChangeArrowheads="1"/>
          </p:cNvSpPr>
          <p:nvPr/>
        </p:nvSpPr>
        <p:spPr bwMode="auto">
          <a:xfrm>
            <a:off x="8223225" y="1689101"/>
            <a:ext cx="15786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en-US" sz="1600" b="0" i="0" u="none" strike="noStrike" kern="0" cap="none" spc="0" normalizeH="0" baseline="0" noProof="0" dirty="0" smtClean="0">
                <a:ln>
                  <a:noFill/>
                </a:ln>
                <a:solidFill>
                  <a:prstClr val="white"/>
                </a:solidFill>
                <a:effectLst/>
                <a:uLnTx/>
                <a:uFillTx/>
                <a:latin typeface="Calibri" pitchFamily="34" charset="0"/>
                <a:cs typeface="Arial" charset="0"/>
              </a:rPr>
              <a:t>IN-CSE</a:t>
            </a:r>
          </a:p>
        </p:txBody>
      </p:sp>
      <p:sp>
        <p:nvSpPr>
          <p:cNvPr id="128" name="Text Box 70"/>
          <p:cNvSpPr txBox="1">
            <a:spLocks noChangeArrowheads="1"/>
          </p:cNvSpPr>
          <p:nvPr/>
        </p:nvSpPr>
        <p:spPr bwMode="auto">
          <a:xfrm>
            <a:off x="359740" y="2200276"/>
            <a:ext cx="1874878" cy="338554"/>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600" smtClean="0">
                <a:solidFill>
                  <a:schemeClr val="bg1"/>
                </a:solidFill>
                <a:latin typeface="Trebuchet MS" pitchFamily="34" charset="0"/>
              </a:rPr>
              <a:t>ADN (Device)</a:t>
            </a:r>
          </a:p>
        </p:txBody>
      </p:sp>
      <p:sp>
        <p:nvSpPr>
          <p:cNvPr id="129" name="Rectangle à coins arrondis 94"/>
          <p:cNvSpPr/>
          <p:nvPr/>
        </p:nvSpPr>
        <p:spPr bwMode="auto">
          <a:xfrm>
            <a:off x="6124428" y="2219975"/>
            <a:ext cx="1586364" cy="979320"/>
          </a:xfrm>
          <a:prstGeom prst="roundRect">
            <a:avLst/>
          </a:prstGeom>
          <a:solidFill>
            <a:srgbClr val="137B9C"/>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ndParaRPr>
          </a:p>
        </p:txBody>
      </p:sp>
      <p:sp>
        <p:nvSpPr>
          <p:cNvPr id="130" name="Text Box 70"/>
          <p:cNvSpPr txBox="1">
            <a:spLocks noChangeArrowheads="1"/>
          </p:cNvSpPr>
          <p:nvPr/>
        </p:nvSpPr>
        <p:spPr bwMode="auto">
          <a:xfrm>
            <a:off x="2234618" y="2303465"/>
            <a:ext cx="16611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100" dirty="0" smtClean="0">
                <a:solidFill>
                  <a:schemeClr val="bg1"/>
                </a:solidFill>
                <a:latin typeface="Trebuchet MS" pitchFamily="34" charset="0"/>
              </a:rPr>
              <a:t>Local</a:t>
            </a:r>
            <a:br>
              <a:rPr lang="en-GB" altLang="en-US" sz="1100" dirty="0" smtClean="0">
                <a:solidFill>
                  <a:schemeClr val="bg1"/>
                </a:solidFill>
                <a:latin typeface="Trebuchet MS" pitchFamily="34" charset="0"/>
              </a:rPr>
            </a:br>
            <a:r>
              <a:rPr lang="en-GB" altLang="en-US" sz="1100" dirty="0" smtClean="0">
                <a:solidFill>
                  <a:schemeClr val="bg1"/>
                </a:solidFill>
                <a:latin typeface="Trebuchet MS" pitchFamily="34" charset="0"/>
              </a:rPr>
              <a:t>Connectivity</a:t>
            </a:r>
          </a:p>
        </p:txBody>
      </p:sp>
      <p:sp>
        <p:nvSpPr>
          <p:cNvPr id="131" name="Rectangle à coins arrondis 94"/>
          <p:cNvSpPr/>
          <p:nvPr/>
        </p:nvSpPr>
        <p:spPr bwMode="auto">
          <a:xfrm>
            <a:off x="438186" y="2508011"/>
            <a:ext cx="1658749" cy="1670603"/>
          </a:xfrm>
          <a:prstGeom prst="roundRect">
            <a:avLst/>
          </a:prstGeom>
          <a:solidFill>
            <a:schemeClr val="accent1">
              <a:lumMod val="50000"/>
            </a:schemeClr>
          </a:solidFill>
          <a:ln w="25400" cap="flat" cmpd="sng" algn="ctr">
            <a:noFill/>
            <a:prstDash val="solid"/>
          </a:ln>
          <a:effectLst>
            <a:innerShdw blurRad="63500" dist="50800" dir="2700000">
              <a:prstClr val="black">
                <a:alpha val="50000"/>
              </a:prstClr>
            </a:innerShdw>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ndParaRPr>
          </a:p>
        </p:txBody>
      </p:sp>
      <p:cxnSp>
        <p:nvCxnSpPr>
          <p:cNvPr id="132" name="AutoShape 62"/>
          <p:cNvCxnSpPr>
            <a:cxnSpLocks noChangeShapeType="1"/>
            <a:stCxn id="135" idx="3"/>
          </p:cNvCxnSpPr>
          <p:nvPr/>
        </p:nvCxnSpPr>
        <p:spPr bwMode="auto">
          <a:xfrm flipV="1">
            <a:off x="2025123" y="3146425"/>
            <a:ext cx="1919316" cy="14288"/>
          </a:xfrm>
          <a:prstGeom prst="straightConnector1">
            <a:avLst/>
          </a:prstGeom>
          <a:noFill/>
          <a:ln w="50800">
            <a:solidFill>
              <a:srgbClr val="008FFA"/>
            </a:solidFill>
            <a:round/>
            <a:headEnd type="triangle" w="med" len="med"/>
            <a:tailEnd type="triangle" w="med" len="med"/>
          </a:ln>
          <a:extLst>
            <a:ext uri="{909E8E84-426E-40DD-AFC4-6F175D3DCCD1}">
              <a14:hiddenFill xmlns:a14="http://schemas.microsoft.com/office/drawing/2010/main">
                <a:noFill/>
              </a14:hiddenFill>
            </a:ext>
          </a:extLst>
        </p:spPr>
      </p:cxnSp>
      <p:sp>
        <p:nvSpPr>
          <p:cNvPr id="133" name="Text Box 70"/>
          <p:cNvSpPr txBox="1">
            <a:spLocks noChangeArrowheads="1"/>
          </p:cNvSpPr>
          <p:nvPr/>
        </p:nvSpPr>
        <p:spPr bwMode="auto">
          <a:xfrm>
            <a:off x="6094413" y="1874839"/>
            <a:ext cx="1688660" cy="30777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400" smtClean="0">
                <a:solidFill>
                  <a:schemeClr val="bg1"/>
                </a:solidFill>
                <a:latin typeface="Trebuchet MS" pitchFamily="34" charset="0"/>
              </a:rPr>
              <a:t>3G Network</a:t>
            </a:r>
          </a:p>
        </p:txBody>
      </p:sp>
      <p:cxnSp>
        <p:nvCxnSpPr>
          <p:cNvPr id="134" name="AutoShape 62"/>
          <p:cNvCxnSpPr>
            <a:cxnSpLocks noChangeShapeType="1"/>
          </p:cNvCxnSpPr>
          <p:nvPr/>
        </p:nvCxnSpPr>
        <p:spPr bwMode="auto">
          <a:xfrm flipH="1">
            <a:off x="9780686" y="2773364"/>
            <a:ext cx="664460" cy="3175"/>
          </a:xfrm>
          <a:prstGeom prst="straightConnector1">
            <a:avLst/>
          </a:prstGeom>
          <a:noFill/>
          <a:ln w="50800">
            <a:solidFill>
              <a:srgbClr val="008FFA"/>
            </a:solidFill>
            <a:round/>
            <a:headEnd type="triangle" w="med" len="med"/>
            <a:tailEnd type="triangle" w="med" len="med"/>
          </a:ln>
          <a:extLst>
            <a:ext uri="{909E8E84-426E-40DD-AFC4-6F175D3DCCD1}">
              <a14:hiddenFill xmlns:a14="http://schemas.microsoft.com/office/drawing/2010/main">
                <a:noFill/>
              </a14:hiddenFill>
            </a:ext>
          </a:extLst>
        </p:spPr>
      </p:cxnSp>
      <p:sp>
        <p:nvSpPr>
          <p:cNvPr id="135" name="AutoShape 82" descr="bpct-blend2"/>
          <p:cNvSpPr>
            <a:spLocks noChangeArrowheads="1"/>
          </p:cNvSpPr>
          <p:nvPr/>
        </p:nvSpPr>
        <p:spPr bwMode="auto">
          <a:xfrm>
            <a:off x="488824" y="2693989"/>
            <a:ext cx="1536300" cy="935037"/>
          </a:xfrm>
          <a:prstGeom prst="flowChartAlternateProcess">
            <a:avLst/>
          </a:prstGeom>
          <a:solidFill>
            <a:srgbClr val="0068A8"/>
          </a:solidFill>
          <a:ln w="9525">
            <a:noFill/>
            <a:miter lim="800000"/>
            <a:headEnd/>
            <a:tailEnd/>
          </a:ln>
          <a:effectLst>
            <a:prstShdw prst="shdw17" dist="17961" dir="2700000">
              <a:srgbClr val="000000"/>
            </a:prst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black"/>
              </a:solidFill>
              <a:effectLst/>
              <a:uLnTx/>
              <a:uFillTx/>
              <a:latin typeface="Calibri" pitchFamily="34" charset="0"/>
              <a:cs typeface="Arial" charset="0"/>
            </a:endParaRPr>
          </a:p>
        </p:txBody>
      </p:sp>
      <p:sp>
        <p:nvSpPr>
          <p:cNvPr id="136" name="Text Box 70"/>
          <p:cNvSpPr txBox="1">
            <a:spLocks noChangeArrowheads="1"/>
          </p:cNvSpPr>
          <p:nvPr/>
        </p:nvSpPr>
        <p:spPr bwMode="auto">
          <a:xfrm>
            <a:off x="488824" y="2909889"/>
            <a:ext cx="1612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600" dirty="0" smtClean="0">
                <a:solidFill>
                  <a:prstClr val="white"/>
                </a:solidFill>
                <a:latin typeface="Trebuchet MS" pitchFamily="34" charset="0"/>
              </a:rPr>
              <a:t>ADN-AE </a:t>
            </a:r>
          </a:p>
        </p:txBody>
      </p:sp>
      <p:sp>
        <p:nvSpPr>
          <p:cNvPr id="137" name="Text Box 70"/>
          <p:cNvSpPr txBox="1">
            <a:spLocks noChangeArrowheads="1"/>
          </p:cNvSpPr>
          <p:nvPr/>
        </p:nvSpPr>
        <p:spPr bwMode="auto">
          <a:xfrm>
            <a:off x="10284322" y="2611438"/>
            <a:ext cx="1876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0"/>
              </a:spcBef>
            </a:pPr>
            <a:r>
              <a:rPr lang="en-GB" altLang="en-US" sz="1200" dirty="0" smtClean="0">
                <a:solidFill>
                  <a:prstClr val="white"/>
                </a:solidFill>
                <a:latin typeface="Trebuchet MS" pitchFamily="34" charset="0"/>
              </a:rPr>
              <a:t>M2M customer’s AE</a:t>
            </a:r>
            <a:br>
              <a:rPr lang="en-GB" altLang="en-US" sz="1200" dirty="0" smtClean="0">
                <a:solidFill>
                  <a:prstClr val="white"/>
                </a:solidFill>
                <a:latin typeface="Trebuchet MS" pitchFamily="34" charset="0"/>
              </a:rPr>
            </a:br>
            <a:endParaRPr lang="en-GB" altLang="en-US" sz="1200" dirty="0" smtClean="0">
              <a:solidFill>
                <a:prstClr val="white"/>
              </a:solidFill>
              <a:latin typeface="Trebuchet MS" pitchFamily="34" charset="0"/>
            </a:endParaRPr>
          </a:p>
        </p:txBody>
      </p:sp>
      <p:sp>
        <p:nvSpPr>
          <p:cNvPr id="138" name="Can 63"/>
          <p:cNvSpPr>
            <a:spLocks noChangeArrowheads="1"/>
          </p:cNvSpPr>
          <p:nvPr/>
        </p:nvSpPr>
        <p:spPr bwMode="auto">
          <a:xfrm>
            <a:off x="8705700" y="2162175"/>
            <a:ext cx="613673" cy="979488"/>
          </a:xfrm>
          <a:prstGeom prst="can">
            <a:avLst>
              <a:gd name="adj" fmla="val 25029"/>
            </a:avLst>
          </a:prstGeom>
          <a:solidFill>
            <a:srgbClr val="0070C0"/>
          </a:solidFill>
          <a:ln w="9525" algn="ctr">
            <a:solidFill>
              <a:sysClr val="windowText" lastClr="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800" b="0" i="0" u="none" strike="noStrike" kern="0" cap="none" spc="0" normalizeH="0" baseline="0" noProof="0" smtClean="0">
                <a:ln>
                  <a:noFill/>
                </a:ln>
                <a:solidFill>
                  <a:schemeClr val="bg1"/>
                </a:solidFill>
                <a:effectLst/>
                <a:uLnTx/>
                <a:uFillTx/>
                <a:latin typeface="Arial" charset="0"/>
                <a:cs typeface="Arial" charset="0"/>
              </a:rPr>
              <a:t>C</a:t>
            </a:r>
          </a:p>
        </p:txBody>
      </p:sp>
      <p:sp>
        <p:nvSpPr>
          <p:cNvPr id="139" name="Can 138"/>
          <p:cNvSpPr>
            <a:spLocks noChangeArrowheads="1"/>
          </p:cNvSpPr>
          <p:nvPr/>
        </p:nvSpPr>
        <p:spPr bwMode="auto">
          <a:xfrm>
            <a:off x="8858060" y="5181600"/>
            <a:ext cx="615790" cy="749300"/>
          </a:xfrm>
          <a:prstGeom prst="can">
            <a:avLst>
              <a:gd name="adj" fmla="val 24953"/>
            </a:avLst>
          </a:prstGeom>
          <a:solidFill>
            <a:srgbClr val="0070C0"/>
          </a:solidFill>
          <a:ln w="9525" algn="ctr">
            <a:solidFill>
              <a:sysClr val="windowText" lastClr="000000"/>
            </a:solidFill>
            <a:round/>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GB" altLang="en-US" sz="1800" b="0" i="0" u="none" strike="noStrike" kern="0" cap="none" spc="0" normalizeH="0" baseline="0" noProof="0" smtClean="0">
              <a:ln>
                <a:noFill/>
              </a:ln>
              <a:solidFill>
                <a:prstClr val="black"/>
              </a:solidFill>
              <a:effectLst/>
              <a:uLnTx/>
              <a:uFillTx/>
              <a:latin typeface="Arial" charset="0"/>
              <a:cs typeface="Arial" charset="0"/>
            </a:endParaRPr>
          </a:p>
        </p:txBody>
      </p:sp>
      <p:sp>
        <p:nvSpPr>
          <p:cNvPr id="140" name="TextBox 139"/>
          <p:cNvSpPr txBox="1">
            <a:spLocks noChangeArrowheads="1"/>
          </p:cNvSpPr>
          <p:nvPr/>
        </p:nvSpPr>
        <p:spPr bwMode="auto">
          <a:xfrm>
            <a:off x="9626210" y="5562601"/>
            <a:ext cx="1109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Container</a:t>
            </a:r>
            <a:b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br>
            <a:r>
              <a:rPr kumimoji="0" lang="en-US" altLang="en-US" sz="1800" b="0" i="0" u="none" strike="noStrike" kern="0" cap="none" spc="0" normalizeH="0" baseline="0" noProof="0" dirty="0" smtClean="0">
                <a:ln>
                  <a:noFill/>
                </a:ln>
                <a:solidFill>
                  <a:schemeClr val="bg1"/>
                </a:solidFill>
                <a:effectLst/>
                <a:uLnTx/>
                <a:uFillTx/>
                <a:latin typeface="Calibri" pitchFamily="34" charset="0"/>
                <a:cs typeface="Arial" charset="0"/>
              </a:rPr>
              <a:t>Resource</a:t>
            </a:r>
          </a:p>
        </p:txBody>
      </p:sp>
      <p:cxnSp>
        <p:nvCxnSpPr>
          <p:cNvPr id="141" name="AutoShape 62"/>
          <p:cNvCxnSpPr>
            <a:cxnSpLocks noChangeShapeType="1"/>
          </p:cNvCxnSpPr>
          <p:nvPr/>
        </p:nvCxnSpPr>
        <p:spPr bwMode="auto">
          <a:xfrm>
            <a:off x="5480740" y="2679700"/>
            <a:ext cx="2763647" cy="0"/>
          </a:xfrm>
          <a:prstGeom prst="straightConnector1">
            <a:avLst/>
          </a:prstGeom>
          <a:noFill/>
          <a:ln w="50800">
            <a:solidFill>
              <a:srgbClr val="008FFA"/>
            </a:solidFill>
            <a:round/>
            <a:headEnd type="triangle" w="med" len="med"/>
            <a:tailEnd type="triangle" w="med" len="med"/>
          </a:ln>
          <a:extLst>
            <a:ext uri="{909E8E84-426E-40DD-AFC4-6F175D3DCCD1}">
              <a14:hiddenFill xmlns:a14="http://schemas.microsoft.com/office/drawing/2010/main">
                <a:noFill/>
              </a14:hiddenFill>
            </a:ext>
          </a:extLst>
        </p:spPr>
      </p:cxnSp>
      <p:sp>
        <p:nvSpPr>
          <p:cNvPr id="142" name="Text Box 70"/>
          <p:cNvSpPr txBox="1">
            <a:spLocks noChangeArrowheads="1"/>
          </p:cNvSpPr>
          <p:nvPr/>
        </p:nvSpPr>
        <p:spPr bwMode="auto">
          <a:xfrm>
            <a:off x="7711125" y="736616"/>
            <a:ext cx="2573196" cy="338554"/>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GB" altLang="en-US" sz="1600" b="0" i="0" u="none" strike="noStrike" kern="0" cap="none" spc="0" normalizeH="0" baseline="0" noProof="0" dirty="0" smtClean="0">
                <a:ln>
                  <a:noFill/>
                </a:ln>
                <a:solidFill>
                  <a:schemeClr val="bg1"/>
                </a:solidFill>
                <a:effectLst/>
                <a:uLnTx/>
                <a:uFillTx/>
                <a:latin typeface="Trebuchet MS" pitchFamily="34" charset="0"/>
                <a:cs typeface="Arial" charset="0"/>
              </a:rPr>
              <a:t>IN (Infrastructure)</a:t>
            </a:r>
          </a:p>
        </p:txBody>
      </p:sp>
      <p:sp>
        <p:nvSpPr>
          <p:cNvPr id="143" name="Rounded Rectangle 142"/>
          <p:cNvSpPr/>
          <p:nvPr/>
        </p:nvSpPr>
        <p:spPr>
          <a:xfrm>
            <a:off x="4111614" y="3446463"/>
            <a:ext cx="1163863" cy="552450"/>
          </a:xfrm>
          <a:prstGeom prst="roundRect">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CMDH</a:t>
            </a:r>
          </a:p>
        </p:txBody>
      </p:sp>
      <p:pic>
        <p:nvPicPr>
          <p:cNvPr id="144"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21" y="3722689"/>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8" y="37338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8" y="37338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Rounded Rectangle 146"/>
          <p:cNvSpPr/>
          <p:nvPr/>
        </p:nvSpPr>
        <p:spPr>
          <a:xfrm>
            <a:off x="8413676" y="3446463"/>
            <a:ext cx="1165980" cy="552450"/>
          </a:xfrm>
          <a:prstGeom prst="roundRect">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rPr>
              <a:t>CMDH</a:t>
            </a:r>
          </a:p>
        </p:txBody>
      </p:sp>
      <p:pic>
        <p:nvPicPr>
          <p:cNvPr id="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450" y="3532188"/>
            <a:ext cx="986110"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752" y="35052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99" y="36576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33" descr="MC9004325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046" y="3810001"/>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33" descr="MC9004325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1826" y="2478089"/>
            <a:ext cx="4613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4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2.22222E-6 -2.22222E-6 L -2.22222E-6 -0.10417 L 0.32396 -0.10417 L 0.32396 -0.01389 " pathEditMode="relative" ptsTypes="AAAA">
                                      <p:cBhvr>
                                        <p:cTn id="16" dur="5000" fill="hold"/>
                                        <p:tgtEl>
                                          <p:spTgt spid="144"/>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2.77778E-7 -0.00185 L -2.77778E-7 -0.10292 L 0.34167 -0.10292 L 0.34236 0.00139 " pathEditMode="relative" rAng="0" ptsTypes="AAAA">
                                      <p:cBhvr>
                                        <p:cTn id="34" dur="5000" fill="hold"/>
                                        <p:tgtEl>
                                          <p:spTgt spid="145"/>
                                        </p:tgtEl>
                                        <p:attrNameLst>
                                          <p:attrName>ppt_x</p:attrName>
                                          <p:attrName>ppt_y</p:attrName>
                                        </p:attrNameLst>
                                      </p:cBhvr>
                                      <p:rCtr x="17118" y="-4903"/>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2.77778E-7 -0.00185 L -2.77778E-7 -0.10292 L 0.36024 -0.10384 L 0.36024 0.02336 " pathEditMode="relative" rAng="0" ptsTypes="AAAA">
                                      <p:cBhvr>
                                        <p:cTn id="48" dur="5000" fill="hold"/>
                                        <p:tgtEl>
                                          <p:spTgt spid="146"/>
                                        </p:tgtEl>
                                        <p:attrNameLst>
                                          <p:attrName>ppt_x</p:attrName>
                                          <p:attrName>ppt_y</p:attrName>
                                        </p:attrNameLst>
                                      </p:cBhvr>
                                      <p:rCtr x="18003" y="-3839"/>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48"/>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44"/>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4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46"/>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4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4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nodeType="clickEffect">
                                  <p:stCondLst>
                                    <p:cond delay="0"/>
                                  </p:stCondLst>
                                  <p:childTnLst>
                                    <p:animMotion origin="layout" path="M -2.77778E-7 -4.51434E-6 L -2.77778E-7 -0.17692 L 0.29548 -0.17298 L 0.29548 -0.02197 " pathEditMode="relative" ptsTypes="AAAA">
                                      <p:cBhvr>
                                        <p:cTn id="79" dur="3000" fill="hold"/>
                                        <p:tgtEl>
                                          <p:spTgt spid="148"/>
                                        </p:tgtEl>
                                        <p:attrNameLst>
                                          <p:attrName>ppt_x</p:attrName>
                                          <p:attrName>ppt_y</p:attrName>
                                        </p:attrNameLst>
                                      </p:cBhvr>
                                    </p:animMotion>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10"/>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5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1"/>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48"/>
                                        </p:tgtEl>
                                        <p:attrNameLst>
                                          <p:attrName>style.visibility</p:attrName>
                                        </p:attrNameLst>
                                      </p:cBhvr>
                                      <p:to>
                                        <p:strVal val="hidden"/>
                                      </p:to>
                                    </p:set>
                                  </p:childTnLst>
                                </p:cTn>
                              </p:par>
                              <p:par>
                                <p:cTn id="97" presetID="0" presetClass="path" presetSubtype="0" accel="50000" decel="50000" fill="hold" nodeType="withEffect">
                                  <p:stCondLst>
                                    <p:cond delay="0"/>
                                  </p:stCondLst>
                                  <p:childTnLst>
                                    <p:animMotion origin="layout" path="M 3.33333E-6 3.7037E-6 L 3.33333E-6 -0.10116 " pathEditMode="relative" rAng="0" ptsTypes="AA">
                                      <p:cBhvr>
                                        <p:cTn id="98" dur="2500" fill="hold"/>
                                        <p:tgtEl>
                                          <p:spTgt spid="149"/>
                                        </p:tgtEl>
                                        <p:attrNameLst>
                                          <p:attrName>ppt_x</p:attrName>
                                          <p:attrName>ppt_y</p:attrName>
                                        </p:attrNameLst>
                                      </p:cBhvr>
                                      <p:rCtr x="0" y="-5069"/>
                                    </p:animMotion>
                                  </p:childTnLst>
                                </p:cTn>
                              </p:par>
                              <p:par>
                                <p:cTn id="99" presetID="0" presetClass="path" presetSubtype="0" accel="50000" decel="50000" fill="hold" nodeType="withEffect">
                                  <p:stCondLst>
                                    <p:cond delay="0"/>
                                  </p:stCondLst>
                                  <p:childTnLst>
                                    <p:animMotion origin="layout" path="M 3.33333E-6 3.7037E-6 L 3.33333E-6 -0.10116 " pathEditMode="relative" rAng="0" ptsTypes="AA">
                                      <p:cBhvr>
                                        <p:cTn id="100" dur="2500" fill="hold"/>
                                        <p:tgtEl>
                                          <p:spTgt spid="150"/>
                                        </p:tgtEl>
                                        <p:attrNameLst>
                                          <p:attrName>ppt_x</p:attrName>
                                          <p:attrName>ppt_y</p:attrName>
                                        </p:attrNameLst>
                                      </p:cBhvr>
                                      <p:rCtr x="0" y="-5069"/>
                                    </p:animMotion>
                                  </p:childTnLst>
                                </p:cTn>
                              </p:par>
                              <p:par>
                                <p:cTn id="101" presetID="0" presetClass="path" presetSubtype="0" accel="50000" decel="50000" fill="hold" nodeType="withEffect">
                                  <p:stCondLst>
                                    <p:cond delay="0"/>
                                  </p:stCondLst>
                                  <p:childTnLst>
                                    <p:animMotion origin="layout" path="M 3.33333E-6 3.7037E-6 L 3.33333E-6 -0.10116 " pathEditMode="relative" rAng="0" ptsTypes="AA">
                                      <p:cBhvr>
                                        <p:cTn id="102" dur="2250" fill="hold"/>
                                        <p:tgtEl>
                                          <p:spTgt spid="151"/>
                                        </p:tgtEl>
                                        <p:attrNameLst>
                                          <p:attrName>ppt_x</p:attrName>
                                          <p:attrName>ppt_y</p:attrName>
                                        </p:attrNameLst>
                                      </p:cBhvr>
                                      <p:rCtr x="0" y="-5069"/>
                                    </p:animMotion>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14"/>
                                        </p:tgtEl>
                                        <p:attrNameLst>
                                          <p:attrName>style.visibility</p:attrName>
                                        </p:attrNameLst>
                                      </p:cBhvr>
                                      <p:to>
                                        <p:strVal val="hidden"/>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11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52"/>
                                        </p:tgtEl>
                                        <p:attrNameLst>
                                          <p:attrName>style.visibility</p:attrName>
                                        </p:attrNameLst>
                                      </p:cBhvr>
                                      <p:to>
                                        <p:strVal val="visible"/>
                                      </p:to>
                                    </p:set>
                                  </p:childTnLst>
                                </p:cTn>
                              </p:par>
                              <p:par>
                                <p:cTn id="112" presetID="0" presetClass="path" presetSubtype="0" accel="50000" decel="50000" fill="hold" nodeType="withEffect">
                                  <p:stCondLst>
                                    <p:cond delay="0"/>
                                  </p:stCondLst>
                                  <p:childTnLst>
                                    <p:animMotion origin="layout" path="M -0.00521 -0.00394 L 0.09479 -0.00394 " pathEditMode="relative" rAng="0" ptsTypes="AA">
                                      <p:cBhvr>
                                        <p:cTn id="113" dur="3000" fill="hold"/>
                                        <p:tgtEl>
                                          <p:spTgt spid="152"/>
                                        </p:tgtEl>
                                        <p:attrNameLst>
                                          <p:attrName>ppt_x</p:attrName>
                                          <p:attrName>ppt_y</p:attrName>
                                        </p:attrNameLst>
                                      </p:cBhvr>
                                      <p:rCtr x="5000" y="0"/>
                                    </p:animMotion>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39" grpId="0" animBg="1"/>
      <p:bldP spid="139" grpId="1" animBg="1"/>
      <p:bldP spid="140" grpId="0"/>
      <p:bldP spid="14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Disclaimer</a:t>
            </a:r>
            <a:endParaRPr lang="en-US" dirty="0"/>
          </a:p>
        </p:txBody>
      </p:sp>
      <p:sp>
        <p:nvSpPr>
          <p:cNvPr id="9" name="Text Placeholder 8"/>
          <p:cNvSpPr>
            <a:spLocks noGrp="1"/>
          </p:cNvSpPr>
          <p:nvPr>
            <p:ph type="body" idx="13"/>
          </p:nvPr>
        </p:nvSpPr>
        <p:spPr/>
        <p:txBody>
          <a:bodyPr/>
          <a:lstStyle/>
          <a:p>
            <a:r>
              <a:rPr lang="en-US" dirty="0" smtClean="0"/>
              <a:t>This presentation is focusing </a:t>
            </a:r>
            <a:r>
              <a:rPr lang="en-US" dirty="0"/>
              <a:t>on the </a:t>
            </a:r>
            <a:r>
              <a:rPr lang="en-US" dirty="0" smtClean="0"/>
              <a:t>following at a VERY HIGH LEVEL :</a:t>
            </a:r>
            <a:endParaRPr lang="en-US" dirty="0"/>
          </a:p>
        </p:txBody>
      </p:sp>
      <p:sp>
        <p:nvSpPr>
          <p:cNvPr id="8" name="Content Placeholder 7"/>
          <p:cNvSpPr>
            <a:spLocks noGrp="1"/>
          </p:cNvSpPr>
          <p:nvPr>
            <p:ph idx="4294967295"/>
          </p:nvPr>
        </p:nvSpPr>
        <p:spPr>
          <a:xfrm>
            <a:off x="283464" y="1956689"/>
            <a:ext cx="11430000" cy="1717393"/>
          </a:xfrm>
        </p:spPr>
        <p:txBody>
          <a:bodyPr/>
          <a:lstStyle/>
          <a:p>
            <a:r>
              <a:rPr lang="en-US" dirty="0" smtClean="0">
                <a:solidFill>
                  <a:schemeClr val="bg1"/>
                </a:solidFill>
              </a:rPr>
              <a:t>What is oneM2M? How did it get formed?</a:t>
            </a:r>
          </a:p>
          <a:p>
            <a:r>
              <a:rPr lang="en-US" dirty="0">
                <a:solidFill>
                  <a:schemeClr val="bg1"/>
                </a:solidFill>
              </a:rPr>
              <a:t>Potential benefits of oneM2M specified technology</a:t>
            </a:r>
          </a:p>
          <a:p>
            <a:r>
              <a:rPr lang="en-US" dirty="0" smtClean="0">
                <a:solidFill>
                  <a:schemeClr val="bg1"/>
                </a:solidFill>
              </a:rPr>
              <a:t>Very brief description of functional architecture of oneM2M (10000 foot level view)</a:t>
            </a:r>
          </a:p>
          <a:p>
            <a:r>
              <a:rPr lang="en-US" dirty="0" smtClean="0">
                <a:solidFill>
                  <a:schemeClr val="bg1"/>
                </a:solidFill>
              </a:rPr>
              <a:t>Summary of some main features</a:t>
            </a:r>
            <a:endParaRPr lang="en-US" dirty="0">
              <a:solidFill>
                <a:schemeClr val="bg1"/>
              </a:solidFill>
            </a:endParaRPr>
          </a:p>
        </p:txBody>
      </p:sp>
      <p:sp>
        <p:nvSpPr>
          <p:cNvPr id="10" name="Content Placeholder 7"/>
          <p:cNvSpPr txBox="1">
            <a:spLocks/>
          </p:cNvSpPr>
          <p:nvPr/>
        </p:nvSpPr>
        <p:spPr>
          <a:xfrm>
            <a:off x="231004" y="4171770"/>
            <a:ext cx="11430000" cy="2068259"/>
          </a:xfrm>
          <a:prstGeom prst="rect">
            <a:avLst/>
          </a:prstGeom>
        </p:spPr>
        <p:txBody>
          <a:bodyPr vert="horz" wrap="square" lIns="91440" tIns="45720" rIns="91440" bIns="45720" rtlCol="0">
            <a:spAutoFit/>
          </a:bodyPr>
          <a:lstStyle>
            <a:lvl1pPr marL="342900" indent="-342900" algn="l" defTabSz="914400" rtl="0" eaLnBrk="1" latinLnBrk="0" hangingPunct="1">
              <a:lnSpc>
                <a:spcPct val="95000"/>
              </a:lnSpc>
              <a:spcBef>
                <a:spcPct val="20000"/>
              </a:spcBef>
              <a:buFontTx/>
              <a:buBlip>
                <a:blip r:embed="rId2"/>
              </a:buBlip>
              <a:defRPr lang="en-US" sz="2400" kern="120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lgn="l" defTabSz="914400" rtl="0" eaLnBrk="1" latinLnBrk="0" hangingPunct="1">
              <a:lnSpc>
                <a:spcPct val="95000"/>
              </a:lnSpc>
              <a:spcBef>
                <a:spcPct val="20000"/>
              </a:spcBef>
              <a:buClr>
                <a:schemeClr val="accent5"/>
              </a:buClr>
              <a:buFont typeface="Qualcomm Office Regular" pitchFamily="34" charset="0"/>
              <a:buChar char="−"/>
              <a:defRPr lang="en-US" sz="1400" kern="1200" baseline="0">
                <a:solidFill>
                  <a:prstClr val="black">
                    <a:lumMod val="75000"/>
                    <a:lumOff val="25000"/>
                  </a:prstClr>
                </a:solidFill>
                <a:latin typeface="Qualcomm Office Regular" pitchFamily="34" charset="0"/>
                <a:ea typeface="+mn-ea"/>
                <a:cs typeface="Arial" pitchFamily="34" charset="0"/>
              </a:defRPr>
            </a:lvl5pPr>
            <a:lvl6pPr marL="21717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The presented material has been put together by Qualcomm, a oneM2M member</a:t>
            </a:r>
          </a:p>
          <a:p>
            <a:r>
              <a:rPr lang="en-US" dirty="0" smtClean="0">
                <a:solidFill>
                  <a:schemeClr val="bg1"/>
                </a:solidFill>
              </a:rPr>
              <a:t>The material did NOT go through a formal approval process in oneM2M</a:t>
            </a:r>
          </a:p>
          <a:p>
            <a:r>
              <a:rPr lang="en-US" dirty="0" smtClean="0">
                <a:solidFill>
                  <a:schemeClr val="bg1"/>
                </a:solidFill>
              </a:rPr>
              <a:t>The material is not covering all aspects and features of oneM2M specifications</a:t>
            </a:r>
          </a:p>
          <a:p>
            <a:r>
              <a:rPr lang="en-US" dirty="0">
                <a:solidFill>
                  <a:schemeClr val="bg1"/>
                </a:solidFill>
              </a:rPr>
              <a:t>The views expressed in this presentation are those of the </a:t>
            </a:r>
            <a:r>
              <a:rPr lang="en-US" dirty="0" smtClean="0">
                <a:solidFill>
                  <a:schemeClr val="bg1"/>
                </a:solidFill>
              </a:rPr>
              <a:t>authors/Qualcomm</a:t>
            </a:r>
            <a:r>
              <a:rPr lang="en-US" dirty="0">
                <a:solidFill>
                  <a:schemeClr val="bg1"/>
                </a:solidFill>
              </a:rPr>
              <a:t>, </a:t>
            </a:r>
            <a:r>
              <a:rPr lang="en-US" dirty="0" smtClean="0">
                <a:solidFill>
                  <a:schemeClr val="bg1"/>
                </a:solidFill>
              </a:rPr>
              <a:t>they may not represent </a:t>
            </a:r>
            <a:r>
              <a:rPr lang="en-US" dirty="0">
                <a:solidFill>
                  <a:schemeClr val="bg1"/>
                </a:solidFill>
              </a:rPr>
              <a:t>a consensus position within </a:t>
            </a:r>
            <a:r>
              <a:rPr lang="en-US" dirty="0" smtClean="0">
                <a:solidFill>
                  <a:schemeClr val="bg1"/>
                </a:solidFill>
              </a:rPr>
              <a:t>oneM2M</a:t>
            </a:r>
          </a:p>
        </p:txBody>
      </p:sp>
      <p:sp>
        <p:nvSpPr>
          <p:cNvPr id="11" name="Text Placeholder 8"/>
          <p:cNvSpPr txBox="1">
            <a:spLocks/>
          </p:cNvSpPr>
          <p:nvPr/>
        </p:nvSpPr>
        <p:spPr>
          <a:xfrm>
            <a:off x="283464" y="3664839"/>
            <a:ext cx="11430000" cy="350865"/>
          </a:xfrm>
          <a:prstGeom prst="rect">
            <a:avLst/>
          </a:prstGeom>
        </p:spPr>
        <p:txBody>
          <a:bodyPr vert="horz" wrap="square" lIns="91440" tIns="0" rIns="91440" bIns="0" rtlCol="0" anchor="t">
            <a:spAutoFit/>
          </a:bodyPr>
          <a:lstStyle>
            <a:lvl1pPr marL="0" indent="0" algn="l" defTabSz="914400" rtl="0" eaLnBrk="1" latinLnBrk="0" hangingPunct="1">
              <a:lnSpc>
                <a:spcPct val="95000"/>
              </a:lnSpc>
              <a:spcBef>
                <a:spcPct val="20000"/>
              </a:spcBef>
              <a:buFontTx/>
              <a:buNone/>
              <a:defRPr lang="en-US" sz="2400" b="0" kern="1200">
                <a:solidFill>
                  <a:schemeClr val="bg2"/>
                </a:solidFill>
                <a:latin typeface="Qualcomm Office Regular" pitchFamily="34" charset="0"/>
                <a:ea typeface="+mn-ea"/>
                <a:cs typeface="Arial" pitchFamily="34" charset="0"/>
              </a:defRPr>
            </a:lvl1pPr>
            <a:lvl2pPr marL="457200" indent="0" algn="l" defTabSz="914400" rtl="0" eaLnBrk="1" latinLnBrk="0" hangingPunct="1">
              <a:lnSpc>
                <a:spcPct val="95000"/>
              </a:lnSpc>
              <a:spcBef>
                <a:spcPct val="20000"/>
              </a:spcBef>
              <a:buClr>
                <a:schemeClr val="accent2"/>
              </a:buClr>
              <a:buFont typeface="Calibre Regular" pitchFamily="34" charset="0"/>
              <a:buNone/>
              <a:defRPr lang="en-US" sz="2000" b="1" kern="1200">
                <a:solidFill>
                  <a:prstClr val="black">
                    <a:lumMod val="75000"/>
                    <a:lumOff val="25000"/>
                  </a:prstClr>
                </a:solidFill>
                <a:latin typeface="Qualcomm Office Regular" pitchFamily="34" charset="0"/>
                <a:ea typeface="+mn-ea"/>
                <a:cs typeface="Arial" pitchFamily="34" charset="0"/>
              </a:defRPr>
            </a:lvl2pPr>
            <a:lvl3pPr marL="914400" indent="0" algn="l" defTabSz="914400" rtl="0" eaLnBrk="1" latinLnBrk="0" hangingPunct="1">
              <a:lnSpc>
                <a:spcPct val="95000"/>
              </a:lnSpc>
              <a:spcBef>
                <a:spcPct val="20000"/>
              </a:spcBef>
              <a:buClr>
                <a:schemeClr val="accent2"/>
              </a:buClr>
              <a:buFont typeface="Calibre Regular" pitchFamily="34" charset="0"/>
              <a:buNone/>
              <a:defRPr lang="en-US" sz="1800" b="1" kern="1200">
                <a:solidFill>
                  <a:prstClr val="black">
                    <a:lumMod val="75000"/>
                    <a:lumOff val="25000"/>
                  </a:prstClr>
                </a:solidFill>
                <a:latin typeface="Qualcomm Office Regular" pitchFamily="34" charset="0"/>
                <a:ea typeface="+mn-ea"/>
                <a:cs typeface="Arial" pitchFamily="34" charset="0"/>
              </a:defRPr>
            </a:lvl3pPr>
            <a:lvl4pPr marL="1371600" indent="0" algn="l" defTabSz="914400" rtl="0" eaLnBrk="1" latinLnBrk="0" hangingPunct="1">
              <a:lnSpc>
                <a:spcPct val="95000"/>
              </a:lnSpc>
              <a:spcBef>
                <a:spcPct val="20000"/>
              </a:spcBef>
              <a:buClr>
                <a:schemeClr val="accent2"/>
              </a:buClr>
              <a:buFont typeface="Calibre Regular" pitchFamily="34" charset="0"/>
              <a:buNone/>
              <a:defRPr lang="en-US" sz="1600" b="1" kern="1200">
                <a:solidFill>
                  <a:prstClr val="black">
                    <a:lumMod val="75000"/>
                    <a:lumOff val="25000"/>
                  </a:prstClr>
                </a:solidFill>
                <a:latin typeface="Qualcomm Office Regular" pitchFamily="34" charset="0"/>
                <a:ea typeface="+mn-ea"/>
                <a:cs typeface="Arial" pitchFamily="34" charset="0"/>
              </a:defRPr>
            </a:lvl4pPr>
            <a:lvl5pPr marL="1828800" indent="0" algn="l" defTabSz="914400" rtl="0" eaLnBrk="1" latinLnBrk="0" hangingPunct="1">
              <a:lnSpc>
                <a:spcPct val="95000"/>
              </a:lnSpc>
              <a:spcBef>
                <a:spcPct val="20000"/>
              </a:spcBef>
              <a:buClr>
                <a:schemeClr val="accent5"/>
              </a:buClr>
              <a:buFont typeface="Calibre Regular" pitchFamily="34" charset="0"/>
              <a:buNone/>
              <a:defRPr lang="en-US" sz="1600" b="1" kern="1200" baseline="0">
                <a:solidFill>
                  <a:prstClr val="black">
                    <a:lumMod val="75000"/>
                    <a:lumOff val="25000"/>
                  </a:prstClr>
                </a:solidFill>
                <a:latin typeface="Qualcomm Office Regular"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Please keep in mind:</a:t>
            </a:r>
            <a:endParaRPr lang="en-US" dirty="0"/>
          </a:p>
        </p:txBody>
      </p:sp>
    </p:spTree>
    <p:extLst>
      <p:ext uri="{BB962C8B-B14F-4D97-AF65-F5344CB8AC3E}">
        <p14:creationId xmlns:p14="http://schemas.microsoft.com/office/powerpoint/2010/main" val="1106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M2M Service Functions of Value to Stakeholders</a:t>
            </a:r>
            <a:endParaRPr lang="en-US" dirty="0"/>
          </a:p>
        </p:txBody>
      </p:sp>
      <p:sp>
        <p:nvSpPr>
          <p:cNvPr id="7" name="Text Placeholder 6"/>
          <p:cNvSpPr>
            <a:spLocks noGrp="1"/>
          </p:cNvSpPr>
          <p:nvPr>
            <p:ph type="body" idx="13"/>
          </p:nvPr>
        </p:nvSpPr>
        <p:spPr>
          <a:xfrm>
            <a:off x="283464" y="1426464"/>
            <a:ext cx="11430000" cy="409343"/>
          </a:xfrm>
        </p:spPr>
        <p:txBody>
          <a:bodyPr/>
          <a:lstStyle/>
          <a:p>
            <a:r>
              <a:rPr lang="en-US" sz="2800" dirty="0" smtClean="0"/>
              <a:t>Enhanced M2M Data Efficiency</a:t>
            </a:r>
            <a:endParaRPr lang="en-US" sz="2800" dirty="0"/>
          </a:p>
        </p:txBody>
      </p:sp>
      <p:sp>
        <p:nvSpPr>
          <p:cNvPr id="5" name="Content Placeholder 4"/>
          <p:cNvSpPr>
            <a:spLocks noGrp="1"/>
          </p:cNvSpPr>
          <p:nvPr>
            <p:ph idx="4294967295"/>
          </p:nvPr>
        </p:nvSpPr>
        <p:spPr>
          <a:xfrm>
            <a:off x="390524" y="1933575"/>
            <a:ext cx="11544301" cy="4425950"/>
          </a:xfrm>
        </p:spPr>
        <p:txBody>
          <a:bodyPr/>
          <a:lstStyle/>
          <a:p>
            <a:r>
              <a:rPr lang="en-US" dirty="0" smtClean="0">
                <a:solidFill>
                  <a:schemeClr val="bg1"/>
                </a:solidFill>
              </a:rPr>
              <a:t>Status Quo</a:t>
            </a:r>
          </a:p>
          <a:p>
            <a:pPr lvl="1"/>
            <a:r>
              <a:rPr lang="en-US" dirty="0" smtClean="0">
                <a:solidFill>
                  <a:schemeClr val="bg1"/>
                </a:solidFill>
              </a:rPr>
              <a:t>Most networks not designed for M2M, traffic not really differentiated well</a:t>
            </a:r>
          </a:p>
          <a:p>
            <a:pPr lvl="1"/>
            <a:r>
              <a:rPr lang="en-US" dirty="0" smtClean="0">
                <a:solidFill>
                  <a:schemeClr val="bg1"/>
                </a:solidFill>
              </a:rPr>
              <a:t>Solution providers in many cases use communication without cost-awareness =&gt; applications do not care</a:t>
            </a:r>
          </a:p>
          <a:p>
            <a:r>
              <a:rPr lang="en-US" dirty="0" smtClean="0">
                <a:solidFill>
                  <a:schemeClr val="bg1"/>
                </a:solidFill>
              </a:rPr>
              <a:t>Better Efficiency? Example</a:t>
            </a:r>
          </a:p>
          <a:p>
            <a:pPr lvl="1"/>
            <a:r>
              <a:rPr lang="en-US" dirty="0" smtClean="0">
                <a:solidFill>
                  <a:schemeClr val="bg1"/>
                </a:solidFill>
              </a:rPr>
              <a:t>Avoid communication whenever possible  (local processing, filtering…) and if needed, the ratio of overhead data versus the actual payload data shall be minimized. When possible data shall be send at times when no other more valuable traffic needs to get transported.</a:t>
            </a:r>
          </a:p>
          <a:p>
            <a:r>
              <a:rPr lang="en-US" dirty="0" smtClean="0">
                <a:solidFill>
                  <a:schemeClr val="bg1"/>
                </a:solidFill>
              </a:rPr>
              <a:t>Candidates</a:t>
            </a:r>
          </a:p>
          <a:p>
            <a:pPr lvl="1"/>
            <a:r>
              <a:rPr lang="en-US" b="1" u="sng" dirty="0" smtClean="0">
                <a:solidFill>
                  <a:schemeClr val="bg1"/>
                </a:solidFill>
              </a:rPr>
              <a:t>Policy-Driven delivery of information (previous slide)</a:t>
            </a:r>
          </a:p>
          <a:p>
            <a:pPr lvl="1"/>
            <a:r>
              <a:rPr lang="en-US" b="1" u="sng" dirty="0" smtClean="0">
                <a:solidFill>
                  <a:schemeClr val="bg1"/>
                </a:solidFill>
              </a:rPr>
              <a:t>Subscription / notification  (event driven)</a:t>
            </a:r>
          </a:p>
          <a:p>
            <a:r>
              <a:rPr lang="en-US" dirty="0" smtClean="0">
                <a:solidFill>
                  <a:schemeClr val="bg1"/>
                </a:solidFill>
              </a:rPr>
              <a:t>Value to Stakeholders</a:t>
            </a:r>
          </a:p>
          <a:p>
            <a:pPr lvl="1"/>
            <a:r>
              <a:rPr lang="en-US" dirty="0" smtClean="0">
                <a:solidFill>
                  <a:schemeClr val="bg1"/>
                </a:solidFill>
              </a:rPr>
              <a:t>Makes well established communication technologies more efficient/less costly for M2M use cases</a:t>
            </a:r>
          </a:p>
        </p:txBody>
      </p:sp>
      <p:sp>
        <p:nvSpPr>
          <p:cNvPr id="8" name="Content Placeholder 4"/>
          <p:cNvSpPr txBox="1">
            <a:spLocks/>
          </p:cNvSpPr>
          <p:nvPr/>
        </p:nvSpPr>
        <p:spPr>
          <a:xfrm>
            <a:off x="6429375" y="4824543"/>
            <a:ext cx="5593578" cy="738664"/>
          </a:xfrm>
          <a:prstGeom prst="rect">
            <a:avLst/>
          </a:prstGeom>
        </p:spPr>
        <p:txBody>
          <a:bodyPr vert="horz" wrap="square" lIns="91440" tIns="45720" rIns="91440" bIns="45720" rtlCol="0">
            <a:spAutoFit/>
          </a:bodyPr>
          <a:lstStyle>
            <a:lvl1pPr marL="342900" indent="-342900" algn="l" defTabSz="914400" rtl="0" eaLnBrk="1" latinLnBrk="0" hangingPunct="1">
              <a:lnSpc>
                <a:spcPct val="95000"/>
              </a:lnSpc>
              <a:spcBef>
                <a:spcPct val="20000"/>
              </a:spcBef>
              <a:buFontTx/>
              <a:buBlip>
                <a:blip r:embed="rId2"/>
              </a:buBlip>
              <a:defRPr lang="en-US" sz="2400" kern="120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lgn="l" defTabSz="914400" rtl="0" eaLnBrk="1" latinLnBrk="0" hangingPunct="1">
              <a:lnSpc>
                <a:spcPct val="95000"/>
              </a:lnSpc>
              <a:spcBef>
                <a:spcPct val="20000"/>
              </a:spcBef>
              <a:buClr>
                <a:schemeClr val="accent5"/>
              </a:buClr>
              <a:buFont typeface="Qualcomm Office Regular" pitchFamily="34" charset="0"/>
              <a:buChar char="−"/>
              <a:defRPr lang="en-US" sz="1400" kern="1200" baseline="0">
                <a:solidFill>
                  <a:prstClr val="black">
                    <a:lumMod val="75000"/>
                    <a:lumOff val="25000"/>
                  </a:prstClr>
                </a:solidFill>
                <a:latin typeface="Qualcomm Office Regular" pitchFamily="34" charset="0"/>
                <a:ea typeface="+mn-ea"/>
                <a:cs typeface="Arial" pitchFamily="34" charset="0"/>
              </a:defRPr>
            </a:lvl5pPr>
            <a:lvl6pPr marL="21717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u="sng" dirty="0" smtClean="0">
                <a:solidFill>
                  <a:schemeClr val="bg1"/>
                </a:solidFill>
              </a:rPr>
              <a:t>Long Polling  (NAT, Firewall traversal)</a:t>
            </a:r>
          </a:p>
          <a:p>
            <a:pPr lvl="1"/>
            <a:r>
              <a:rPr lang="en-US" b="1" u="sng" dirty="0" smtClean="0">
                <a:solidFill>
                  <a:schemeClr val="bg1"/>
                </a:solidFill>
              </a:rPr>
              <a:t>Triggering  (M2M paging)</a:t>
            </a:r>
          </a:p>
        </p:txBody>
      </p:sp>
    </p:spTree>
    <p:extLst>
      <p:ext uri="{BB962C8B-B14F-4D97-AF65-F5344CB8AC3E}">
        <p14:creationId xmlns:p14="http://schemas.microsoft.com/office/powerpoint/2010/main" val="7923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M2M Service Functions of Value to Stakeholders</a:t>
            </a:r>
            <a:endParaRPr lang="en-US" dirty="0"/>
          </a:p>
        </p:txBody>
      </p:sp>
      <p:sp>
        <p:nvSpPr>
          <p:cNvPr id="7" name="Text Placeholder 6"/>
          <p:cNvSpPr>
            <a:spLocks noGrp="1"/>
          </p:cNvSpPr>
          <p:nvPr>
            <p:ph type="body" idx="13"/>
          </p:nvPr>
        </p:nvSpPr>
        <p:spPr>
          <a:xfrm>
            <a:off x="283464" y="1426464"/>
            <a:ext cx="11430000" cy="409343"/>
          </a:xfrm>
        </p:spPr>
        <p:txBody>
          <a:bodyPr/>
          <a:lstStyle/>
          <a:p>
            <a:r>
              <a:rPr lang="en-US" sz="2800" dirty="0" smtClean="0"/>
              <a:t>Data sharing based on Access Control</a:t>
            </a:r>
            <a:endParaRPr lang="en-US" sz="2800" dirty="0"/>
          </a:p>
        </p:txBody>
      </p:sp>
      <p:sp>
        <p:nvSpPr>
          <p:cNvPr id="5" name="Content Placeholder 4"/>
          <p:cNvSpPr>
            <a:spLocks noGrp="1"/>
          </p:cNvSpPr>
          <p:nvPr>
            <p:ph idx="4294967295"/>
          </p:nvPr>
        </p:nvSpPr>
        <p:spPr>
          <a:xfrm>
            <a:off x="371474" y="1933575"/>
            <a:ext cx="11506201" cy="4621213"/>
          </a:xfrm>
        </p:spPr>
        <p:txBody>
          <a:bodyPr/>
          <a:lstStyle/>
          <a:p>
            <a:r>
              <a:rPr lang="en-US" dirty="0" smtClean="0">
                <a:solidFill>
                  <a:schemeClr val="bg1"/>
                </a:solidFill>
              </a:rPr>
              <a:t>Status Quo</a:t>
            </a:r>
          </a:p>
          <a:p>
            <a:pPr lvl="1"/>
            <a:r>
              <a:rPr lang="en-US" dirty="0" smtClean="0">
                <a:solidFill>
                  <a:schemeClr val="bg1"/>
                </a:solidFill>
              </a:rPr>
              <a:t>M2M Services today normally have only one consumer of data. “Isolated Silo” Use Case</a:t>
            </a:r>
          </a:p>
          <a:p>
            <a:r>
              <a:rPr lang="en-US" dirty="0" smtClean="0">
                <a:solidFill>
                  <a:schemeClr val="bg1"/>
                </a:solidFill>
              </a:rPr>
              <a:t>Data Sharing? Example</a:t>
            </a:r>
          </a:p>
          <a:p>
            <a:pPr lvl="1"/>
            <a:r>
              <a:rPr lang="en-US" dirty="0" smtClean="0">
                <a:solidFill>
                  <a:schemeClr val="bg1"/>
                </a:solidFill>
              </a:rPr>
              <a:t>Company running larger building complexes and campuses may use a large number of sensors for environmental data (temperature, pressure, humidity, traffic) or consumption data (electrical power, water, gas). If it could give access to that data (anonymized) some other companies may pay some money for it. Forecast services, power usage predictions, geo-tagging of consumption data, traffic systems etc.</a:t>
            </a:r>
          </a:p>
          <a:p>
            <a:r>
              <a:rPr lang="en-US" dirty="0" smtClean="0">
                <a:solidFill>
                  <a:schemeClr val="bg1"/>
                </a:solidFill>
              </a:rPr>
              <a:t>Candidates</a:t>
            </a:r>
          </a:p>
          <a:p>
            <a:pPr lvl="1"/>
            <a:r>
              <a:rPr lang="en-US" b="1" u="sng" dirty="0" smtClean="0">
                <a:solidFill>
                  <a:schemeClr val="bg1"/>
                </a:solidFill>
              </a:rPr>
              <a:t>Access Control Privileges and secure authentication </a:t>
            </a:r>
          </a:p>
          <a:p>
            <a:pPr lvl="2"/>
            <a:r>
              <a:rPr lang="en-US" dirty="0" smtClean="0">
                <a:solidFill>
                  <a:schemeClr val="bg1"/>
                </a:solidFill>
              </a:rPr>
              <a:t>Think of this like access rights on a file system for different users.</a:t>
            </a:r>
          </a:p>
          <a:p>
            <a:r>
              <a:rPr lang="en-US" dirty="0" smtClean="0">
                <a:solidFill>
                  <a:schemeClr val="bg1"/>
                </a:solidFill>
              </a:rPr>
              <a:t>Value to Stakeholders</a:t>
            </a:r>
          </a:p>
          <a:p>
            <a:pPr lvl="1"/>
            <a:r>
              <a:rPr lang="en-US" dirty="0" smtClean="0">
                <a:solidFill>
                  <a:schemeClr val="bg1"/>
                </a:solidFill>
              </a:rPr>
              <a:t>Production or consumption of data across M2M market segments/use cases with oneM2M-powered devices would already support this new way of access control and enable new business models (big data)</a:t>
            </a:r>
          </a:p>
        </p:txBody>
      </p:sp>
    </p:spTree>
    <p:extLst>
      <p:ext uri="{BB962C8B-B14F-4D97-AF65-F5344CB8AC3E}">
        <p14:creationId xmlns:p14="http://schemas.microsoft.com/office/powerpoint/2010/main" val="49392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M2M Service Functions of Value to </a:t>
            </a:r>
            <a:r>
              <a:rPr lang="en-US" dirty="0"/>
              <a:t>Stakeholders</a:t>
            </a:r>
          </a:p>
        </p:txBody>
      </p:sp>
      <p:sp>
        <p:nvSpPr>
          <p:cNvPr id="7" name="Text Placeholder 6"/>
          <p:cNvSpPr>
            <a:spLocks noGrp="1"/>
          </p:cNvSpPr>
          <p:nvPr>
            <p:ph type="body" idx="13"/>
          </p:nvPr>
        </p:nvSpPr>
        <p:spPr>
          <a:xfrm>
            <a:off x="283464" y="1426464"/>
            <a:ext cx="11430000" cy="409343"/>
          </a:xfrm>
        </p:spPr>
        <p:txBody>
          <a:bodyPr/>
          <a:lstStyle/>
          <a:p>
            <a:r>
              <a:rPr lang="en-US" sz="2800" b="1" dirty="0" smtClean="0"/>
              <a:t>Device Management</a:t>
            </a:r>
            <a:endParaRPr lang="en-US" sz="2800" b="1" dirty="0"/>
          </a:p>
        </p:txBody>
      </p:sp>
      <p:sp>
        <p:nvSpPr>
          <p:cNvPr id="5" name="Content Placeholder 4"/>
          <p:cNvSpPr>
            <a:spLocks noGrp="1"/>
          </p:cNvSpPr>
          <p:nvPr>
            <p:ph idx="4294967295"/>
          </p:nvPr>
        </p:nvSpPr>
        <p:spPr>
          <a:xfrm>
            <a:off x="381000" y="1933575"/>
            <a:ext cx="11049000" cy="4718050"/>
          </a:xfrm>
        </p:spPr>
        <p:txBody>
          <a:bodyPr/>
          <a:lstStyle/>
          <a:p>
            <a:r>
              <a:rPr lang="en-US" dirty="0" smtClean="0">
                <a:solidFill>
                  <a:schemeClr val="bg1"/>
                </a:solidFill>
              </a:rPr>
              <a:t>Status Quo</a:t>
            </a:r>
          </a:p>
          <a:p>
            <a:pPr lvl="1"/>
            <a:r>
              <a:rPr lang="en-US" dirty="0" smtClean="0">
                <a:solidFill>
                  <a:schemeClr val="bg1"/>
                </a:solidFill>
              </a:rPr>
              <a:t>Some well-established device management technologies exist, not deployed in many industry segments. Lacking abstraction for heterogeneous device population. </a:t>
            </a:r>
          </a:p>
          <a:p>
            <a:r>
              <a:rPr lang="en-US" dirty="0" smtClean="0">
                <a:solidFill>
                  <a:schemeClr val="bg1"/>
                </a:solidFill>
              </a:rPr>
              <a:t>Device Management? Examples</a:t>
            </a:r>
          </a:p>
          <a:p>
            <a:pPr lvl="1"/>
            <a:r>
              <a:rPr lang="en-US" dirty="0">
                <a:solidFill>
                  <a:schemeClr val="bg1"/>
                </a:solidFill>
              </a:rPr>
              <a:t>Manipulating of certain operational </a:t>
            </a:r>
            <a:r>
              <a:rPr lang="en-US" dirty="0" smtClean="0">
                <a:solidFill>
                  <a:schemeClr val="bg1"/>
                </a:solidFill>
              </a:rPr>
              <a:t>parameters (setting communication </a:t>
            </a:r>
            <a:r>
              <a:rPr lang="en-US" dirty="0">
                <a:solidFill>
                  <a:schemeClr val="bg1"/>
                </a:solidFill>
              </a:rPr>
              <a:t>policies, data limits, </a:t>
            </a:r>
            <a:r>
              <a:rPr lang="en-US" dirty="0" smtClean="0">
                <a:solidFill>
                  <a:schemeClr val="bg1"/>
                </a:solidFill>
              </a:rPr>
              <a:t>thresholds; setting reporting intervals; turn on logging of parameters, error </a:t>
            </a:r>
            <a:r>
              <a:rPr lang="en-US" dirty="0">
                <a:solidFill>
                  <a:schemeClr val="bg1"/>
                </a:solidFill>
              </a:rPr>
              <a:t>and </a:t>
            </a:r>
            <a:r>
              <a:rPr lang="en-US" dirty="0" smtClean="0">
                <a:solidFill>
                  <a:schemeClr val="bg1"/>
                </a:solidFill>
              </a:rPr>
              <a:t>fault reporting)</a:t>
            </a:r>
            <a:endParaRPr lang="en-US" dirty="0">
              <a:solidFill>
                <a:schemeClr val="bg1"/>
              </a:solidFill>
            </a:endParaRPr>
          </a:p>
          <a:p>
            <a:pPr lvl="1"/>
            <a:r>
              <a:rPr lang="en-US" dirty="0">
                <a:solidFill>
                  <a:schemeClr val="bg1"/>
                </a:solidFill>
              </a:rPr>
              <a:t>Life-Cycle Management of Applications or complete CSE </a:t>
            </a:r>
            <a:r>
              <a:rPr lang="en-US" dirty="0" smtClean="0">
                <a:solidFill>
                  <a:schemeClr val="bg1"/>
                </a:solidFill>
              </a:rPr>
              <a:t>instances (download</a:t>
            </a:r>
            <a:r>
              <a:rPr lang="en-US" dirty="0">
                <a:solidFill>
                  <a:schemeClr val="bg1"/>
                </a:solidFill>
              </a:rPr>
              <a:t>, install, start, stop, remove, roll-back, synch software, </a:t>
            </a:r>
            <a:r>
              <a:rPr lang="en-US" dirty="0" smtClean="0">
                <a:solidFill>
                  <a:schemeClr val="bg1"/>
                </a:solidFill>
              </a:rPr>
              <a:t>firmware)</a:t>
            </a:r>
          </a:p>
          <a:p>
            <a:pPr lvl="1"/>
            <a:r>
              <a:rPr lang="en-US" dirty="0" smtClean="0">
                <a:solidFill>
                  <a:schemeClr val="bg1"/>
                </a:solidFill>
              </a:rPr>
              <a:t>Very </a:t>
            </a:r>
            <a:r>
              <a:rPr lang="en-US" dirty="0">
                <a:solidFill>
                  <a:schemeClr val="bg1"/>
                </a:solidFill>
              </a:rPr>
              <a:t>useful for secure provisioning of IDs and credentials for M2M </a:t>
            </a:r>
            <a:r>
              <a:rPr lang="en-US" dirty="0" smtClean="0">
                <a:solidFill>
                  <a:schemeClr val="bg1"/>
                </a:solidFill>
              </a:rPr>
              <a:t>Services</a:t>
            </a:r>
          </a:p>
          <a:p>
            <a:r>
              <a:rPr lang="en-US" dirty="0" smtClean="0">
                <a:solidFill>
                  <a:schemeClr val="bg1"/>
                </a:solidFill>
              </a:rPr>
              <a:t>Candidates</a:t>
            </a:r>
          </a:p>
          <a:p>
            <a:pPr lvl="1"/>
            <a:r>
              <a:rPr lang="en-US" b="1" u="sng" dirty="0" smtClean="0">
                <a:solidFill>
                  <a:schemeClr val="bg1"/>
                </a:solidFill>
              </a:rPr>
              <a:t>OMA DM </a:t>
            </a:r>
            <a:r>
              <a:rPr lang="en-US" b="1" dirty="0" smtClean="0">
                <a:solidFill>
                  <a:schemeClr val="bg1"/>
                </a:solidFill>
              </a:rPr>
              <a:t>(different versions), </a:t>
            </a:r>
            <a:r>
              <a:rPr lang="en-US" b="1" u="sng" dirty="0" smtClean="0">
                <a:solidFill>
                  <a:schemeClr val="bg1"/>
                </a:solidFill>
              </a:rPr>
              <a:t>BBF TR-069 </a:t>
            </a:r>
            <a:r>
              <a:rPr lang="en-US" b="1" dirty="0" smtClean="0">
                <a:solidFill>
                  <a:schemeClr val="bg1"/>
                </a:solidFill>
              </a:rPr>
              <a:t>: </a:t>
            </a:r>
            <a:r>
              <a:rPr lang="en-US" dirty="0" smtClean="0">
                <a:solidFill>
                  <a:schemeClr val="bg1"/>
                </a:solidFill>
              </a:rPr>
              <a:t>Will be integrated via a common abstraction in oneM2M</a:t>
            </a:r>
          </a:p>
          <a:p>
            <a:r>
              <a:rPr lang="en-US" dirty="0" smtClean="0">
                <a:solidFill>
                  <a:schemeClr val="bg1"/>
                </a:solidFill>
              </a:rPr>
              <a:t>Value to Stakeholders</a:t>
            </a:r>
          </a:p>
          <a:p>
            <a:pPr lvl="1"/>
            <a:r>
              <a:rPr lang="en-US" dirty="0" smtClean="0">
                <a:solidFill>
                  <a:schemeClr val="bg1"/>
                </a:solidFill>
              </a:rPr>
              <a:t>Avoid costly and sometimes prohibitive manual provisioning, allow for heterogeneous DM technologies</a:t>
            </a:r>
          </a:p>
        </p:txBody>
      </p:sp>
    </p:spTree>
    <p:extLst>
      <p:ext uri="{BB962C8B-B14F-4D97-AF65-F5344CB8AC3E}">
        <p14:creationId xmlns:p14="http://schemas.microsoft.com/office/powerpoint/2010/main" val="57374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8886" y="3029660"/>
            <a:ext cx="5645277" cy="798680"/>
          </a:xfrm>
        </p:spPr>
        <p:txBody>
          <a:bodyPr/>
          <a:lstStyle/>
          <a:p>
            <a:r>
              <a:rPr lang="en-US" dirty="0" smtClean="0"/>
              <a:t>Security Aspects</a:t>
            </a:r>
            <a:endParaRPr lang="en-US" dirty="0"/>
          </a:p>
        </p:txBody>
      </p:sp>
    </p:spTree>
    <p:extLst>
      <p:ext uri="{BB962C8B-B14F-4D97-AF65-F5344CB8AC3E}">
        <p14:creationId xmlns:p14="http://schemas.microsoft.com/office/powerpoint/2010/main" val="1655733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oneM2M Security Overview</a:t>
            </a:r>
            <a:endParaRPr lang="en-US" dirty="0"/>
          </a:p>
        </p:txBody>
      </p:sp>
      <p:sp>
        <p:nvSpPr>
          <p:cNvPr id="4" name="Content Placeholder 3"/>
          <p:cNvSpPr>
            <a:spLocks noGrp="1"/>
          </p:cNvSpPr>
          <p:nvPr>
            <p:ph type="body" idx="13"/>
          </p:nvPr>
        </p:nvSpPr>
        <p:spPr>
          <a:xfrm>
            <a:off x="283464" y="1426464"/>
            <a:ext cx="11430000" cy="3622530"/>
          </a:xfrm>
        </p:spPr>
        <p:txBody>
          <a:bodyPr/>
          <a:lstStyle/>
          <a:p>
            <a:r>
              <a:rPr lang="de-DE" dirty="0" smtClean="0"/>
              <a:t>Main security functions supported:</a:t>
            </a:r>
            <a:endParaRPr lang="en-US" dirty="0" smtClean="0"/>
          </a:p>
          <a:p>
            <a:pPr lvl="1"/>
            <a:r>
              <a:rPr lang="de-DE" dirty="0" smtClean="0">
                <a:solidFill>
                  <a:schemeClr val="bg1"/>
                </a:solidFill>
              </a:rPr>
              <a:t>Identification and Authentication</a:t>
            </a:r>
          </a:p>
          <a:p>
            <a:pPr lvl="2"/>
            <a:r>
              <a:rPr lang="de-DE" dirty="0" smtClean="0">
                <a:solidFill>
                  <a:schemeClr val="bg1"/>
                </a:solidFill>
              </a:rPr>
              <a:t>Identification: checking if the identity of the request originator provided for authentication is valid</a:t>
            </a:r>
          </a:p>
          <a:p>
            <a:pPr lvl="2"/>
            <a:r>
              <a:rPr lang="en-GB" dirty="0" smtClean="0">
                <a:solidFill>
                  <a:schemeClr val="bg1"/>
                </a:solidFill>
              </a:rPr>
              <a:t>Authentication: validating if the identity supplied in the identification step is associated with a trustworthy credential</a:t>
            </a:r>
          </a:p>
          <a:p>
            <a:pPr lvl="1"/>
            <a:r>
              <a:rPr lang="en-GB" dirty="0" smtClean="0">
                <a:solidFill>
                  <a:schemeClr val="bg1"/>
                </a:solidFill>
              </a:rPr>
              <a:t>Security Association Establishment</a:t>
            </a:r>
          </a:p>
          <a:p>
            <a:pPr lvl="2"/>
            <a:r>
              <a:rPr lang="de-DE" dirty="0" smtClean="0">
                <a:solidFill>
                  <a:schemeClr val="bg1"/>
                </a:solidFill>
              </a:rPr>
              <a:t>Establishment of a security context between communicating entities to provide confidentiality (encryption) and integrity</a:t>
            </a:r>
          </a:p>
          <a:p>
            <a:pPr lvl="2"/>
            <a:r>
              <a:rPr lang="en-US" dirty="0" smtClean="0">
                <a:solidFill>
                  <a:schemeClr val="bg1"/>
                </a:solidFill>
              </a:rPr>
              <a:t>Range of authentication options supported </a:t>
            </a:r>
            <a:endParaRPr lang="de-DE" dirty="0" smtClean="0">
              <a:solidFill>
                <a:schemeClr val="bg1"/>
              </a:solidFill>
            </a:endParaRPr>
          </a:p>
          <a:p>
            <a:pPr lvl="1"/>
            <a:r>
              <a:rPr lang="de-DE" dirty="0" smtClean="0">
                <a:solidFill>
                  <a:schemeClr val="bg1"/>
                </a:solidFill>
              </a:rPr>
              <a:t>Authorization („Access Control“)</a:t>
            </a:r>
          </a:p>
          <a:p>
            <a:pPr lvl="2"/>
            <a:r>
              <a:rPr lang="de-DE" dirty="0" smtClean="0">
                <a:solidFill>
                  <a:schemeClr val="bg1"/>
                </a:solidFill>
              </a:rPr>
              <a:t>Authorizing services and data access to authenticated entities</a:t>
            </a:r>
          </a:p>
          <a:p>
            <a:pPr lvl="1"/>
            <a:r>
              <a:rPr lang="en-US" dirty="0" smtClean="0">
                <a:solidFill>
                  <a:schemeClr val="bg1"/>
                </a:solidFill>
              </a:rPr>
              <a:t>Remote Provisioning</a:t>
            </a:r>
          </a:p>
        </p:txBody>
      </p:sp>
    </p:spTree>
    <p:extLst>
      <p:ext uri="{BB962C8B-B14F-4D97-AF65-F5344CB8AC3E}">
        <p14:creationId xmlns:p14="http://schemas.microsoft.com/office/powerpoint/2010/main" val="225647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oneM2M Security Overview</a:t>
            </a:r>
            <a:endParaRPr lang="en-US" dirty="0"/>
          </a:p>
        </p:txBody>
      </p:sp>
      <p:sp>
        <p:nvSpPr>
          <p:cNvPr id="4" name="Content Placeholder 3"/>
          <p:cNvSpPr>
            <a:spLocks noGrp="1"/>
          </p:cNvSpPr>
          <p:nvPr>
            <p:ph type="body" idx="13"/>
          </p:nvPr>
        </p:nvSpPr>
        <p:spPr>
          <a:xfrm>
            <a:off x="283464" y="1426464"/>
            <a:ext cx="11430000" cy="2631490"/>
          </a:xfrm>
        </p:spPr>
        <p:txBody>
          <a:bodyPr/>
          <a:lstStyle/>
          <a:p>
            <a:r>
              <a:rPr lang="de-DE" dirty="0" smtClean="0"/>
              <a:t>Additional security functions:</a:t>
            </a:r>
          </a:p>
          <a:p>
            <a:pPr lvl="1"/>
            <a:r>
              <a:rPr lang="de-DE" dirty="0" smtClean="0">
                <a:solidFill>
                  <a:schemeClr val="bg1"/>
                </a:solidFill>
              </a:rPr>
              <a:t>Identity protection</a:t>
            </a:r>
          </a:p>
          <a:p>
            <a:pPr lvl="2"/>
            <a:r>
              <a:rPr lang="de-DE" dirty="0" smtClean="0">
                <a:solidFill>
                  <a:schemeClr val="bg1"/>
                </a:solidFill>
              </a:rPr>
              <a:t>Capability to use pseudonyms to protect anonymity of transactions</a:t>
            </a:r>
          </a:p>
          <a:p>
            <a:pPr lvl="1"/>
            <a:r>
              <a:rPr lang="de-DE" dirty="0" smtClean="0">
                <a:solidFill>
                  <a:schemeClr val="bg1"/>
                </a:solidFill>
              </a:rPr>
              <a:t>Sensitive data handling</a:t>
            </a:r>
          </a:p>
          <a:p>
            <a:pPr lvl="2"/>
            <a:r>
              <a:rPr lang="de-DE" dirty="0" smtClean="0">
                <a:solidFill>
                  <a:schemeClr val="bg1"/>
                </a:solidFill>
              </a:rPr>
              <a:t>Capability to protect sensitive data (e.g. local credentials) and functions (e.g. data encryption/decryption) in a Secure Environment (e.g. Smart Card or Virtual Smart Cart)</a:t>
            </a:r>
          </a:p>
          <a:p>
            <a:pPr lvl="1"/>
            <a:r>
              <a:rPr lang="de-DE" dirty="0" smtClean="0">
                <a:solidFill>
                  <a:schemeClr val="bg1"/>
                </a:solidFill>
              </a:rPr>
              <a:t>Security administration (related to device management)</a:t>
            </a:r>
          </a:p>
          <a:p>
            <a:pPr lvl="2"/>
            <a:r>
              <a:rPr lang="de-DE" dirty="0" smtClean="0">
                <a:solidFill>
                  <a:schemeClr val="bg1"/>
                </a:solidFill>
              </a:rPr>
              <a:t>Creates and administers dedicated Secure Environments and post-provisioning of master credentials</a:t>
            </a:r>
            <a:endParaRPr lang="en-US" dirty="0">
              <a:solidFill>
                <a:schemeClr val="bg1"/>
              </a:solidFill>
            </a:endParaRPr>
          </a:p>
        </p:txBody>
      </p:sp>
    </p:spTree>
    <p:extLst>
      <p:ext uri="{BB962C8B-B14F-4D97-AF65-F5344CB8AC3E}">
        <p14:creationId xmlns:p14="http://schemas.microsoft.com/office/powerpoint/2010/main" val="15158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Authentication and Security Association Establishment</a:t>
            </a:r>
            <a:endParaRPr lang="en-US" dirty="0"/>
          </a:p>
        </p:txBody>
      </p:sp>
      <p:sp>
        <p:nvSpPr>
          <p:cNvPr id="2" name="Content Placeholder 1"/>
          <p:cNvSpPr>
            <a:spLocks noGrp="1"/>
          </p:cNvSpPr>
          <p:nvPr>
            <p:ph type="body" idx="13"/>
          </p:nvPr>
        </p:nvSpPr>
        <p:spPr>
          <a:xfrm>
            <a:off x="283464" y="1426464"/>
            <a:ext cx="11430000" cy="4114973"/>
          </a:xfrm>
        </p:spPr>
        <p:txBody>
          <a:bodyPr/>
          <a:lstStyle/>
          <a:p>
            <a:r>
              <a:rPr lang="de-DE" sz="2000" dirty="0"/>
              <a:t>Based on (Datagram) Transport Layer Security Protocols,  TLS/DTLS Version 1.2 (RFC 5246/RFC 6347)</a:t>
            </a:r>
          </a:p>
          <a:p>
            <a:r>
              <a:rPr lang="de-DE" sz="2000" dirty="0"/>
              <a:t>Several Security Association Frameworks are supported:</a:t>
            </a:r>
          </a:p>
          <a:p>
            <a:pPr lvl="1" hangingPunct="0"/>
            <a:r>
              <a:rPr lang="en-GB" sz="1800" i="1" dirty="0">
                <a:solidFill>
                  <a:schemeClr val="bg1"/>
                </a:solidFill>
              </a:rPr>
              <a:t>Direct Security Frameworks:</a:t>
            </a:r>
            <a:r>
              <a:rPr lang="en-GB" sz="1800" dirty="0">
                <a:solidFill>
                  <a:schemeClr val="bg1"/>
                </a:solidFill>
              </a:rPr>
              <a:t> </a:t>
            </a:r>
            <a:r>
              <a:rPr lang="en-GB" sz="1800" dirty="0" smtClean="0">
                <a:solidFill>
                  <a:schemeClr val="bg1"/>
                </a:solidFill>
              </a:rPr>
              <a:t>Entities </a:t>
            </a:r>
            <a:r>
              <a:rPr lang="en-GB" sz="1800" dirty="0">
                <a:solidFill>
                  <a:schemeClr val="bg1"/>
                </a:solidFill>
              </a:rPr>
              <a:t>authenticate each other directly, without assistance from a Central Key Distribution </a:t>
            </a:r>
          </a:p>
          <a:p>
            <a:pPr marL="917575" lvl="2" hangingPunct="0">
              <a:buSzPct val="100000"/>
              <a:buFont typeface="+mj-lt"/>
              <a:buAutoNum type="alphaLcPeriod"/>
            </a:pPr>
            <a:r>
              <a:rPr lang="en-GB" sz="1600" dirty="0">
                <a:solidFill>
                  <a:schemeClr val="bg1"/>
                </a:solidFill>
              </a:rPr>
              <a:t>Using a pre-provisioned shared key in (D)TLS-PSK based handshake procedure</a:t>
            </a:r>
          </a:p>
          <a:p>
            <a:pPr marL="917575" lvl="2" hangingPunct="0">
              <a:buSzPct val="100000"/>
              <a:buFont typeface="+mj-lt"/>
              <a:buAutoNum type="alphaLcPeriod"/>
            </a:pPr>
            <a:r>
              <a:rPr lang="en-GB" sz="1600" dirty="0">
                <a:solidFill>
                  <a:schemeClr val="bg1"/>
                </a:solidFill>
              </a:rPr>
              <a:t>Using Public Key Certificates in (D)TLS-PSK based handshake procedure</a:t>
            </a:r>
            <a:endParaRPr lang="en-US" sz="1600" dirty="0">
              <a:solidFill>
                <a:schemeClr val="bg1"/>
              </a:solidFill>
            </a:endParaRPr>
          </a:p>
          <a:p>
            <a:pPr lvl="1" hangingPunct="0"/>
            <a:r>
              <a:rPr lang="en-GB" sz="1800" i="1" dirty="0" smtClean="0">
                <a:solidFill>
                  <a:schemeClr val="bg1"/>
                </a:solidFill>
              </a:rPr>
              <a:t>Centralized </a:t>
            </a:r>
            <a:r>
              <a:rPr lang="en-GB" sz="1800" i="1" dirty="0">
                <a:solidFill>
                  <a:schemeClr val="bg1"/>
                </a:solidFill>
              </a:rPr>
              <a:t>Security Frameworks:</a:t>
            </a:r>
            <a:r>
              <a:rPr lang="en-GB" sz="1800" dirty="0">
                <a:solidFill>
                  <a:schemeClr val="bg1"/>
                </a:solidFill>
              </a:rPr>
              <a:t> E</a:t>
            </a:r>
            <a:r>
              <a:rPr lang="en-GB" sz="1800" dirty="0" smtClean="0">
                <a:solidFill>
                  <a:schemeClr val="bg1"/>
                </a:solidFill>
              </a:rPr>
              <a:t>ntities </a:t>
            </a:r>
            <a:r>
              <a:rPr lang="en-GB" sz="1800" dirty="0">
                <a:solidFill>
                  <a:schemeClr val="bg1"/>
                </a:solidFill>
              </a:rPr>
              <a:t>authenticate each other with the assistance of a Central Key </a:t>
            </a:r>
            <a:r>
              <a:rPr lang="en-GB" sz="1800" dirty="0" smtClean="0">
                <a:solidFill>
                  <a:schemeClr val="bg1"/>
                </a:solidFill>
              </a:rPr>
              <a:t>Distribution</a:t>
            </a:r>
            <a:endParaRPr lang="en-GB" sz="1800" dirty="0">
              <a:solidFill>
                <a:schemeClr val="bg1"/>
              </a:solidFill>
            </a:endParaRPr>
          </a:p>
          <a:p>
            <a:pPr marL="917575" lvl="2" hangingPunct="0">
              <a:buSzPct val="100000"/>
              <a:buFont typeface="+mj-lt"/>
              <a:buAutoNum type="alphaLcPeriod"/>
            </a:pPr>
            <a:r>
              <a:rPr lang="en-GB" sz="1600" dirty="0">
                <a:solidFill>
                  <a:schemeClr val="bg1"/>
                </a:solidFill>
              </a:rPr>
              <a:t>Based on 3GPP/3GPP2 Generic Bootstrapping Architecture (GBA), using 3GPP/3GPP2 credentials</a:t>
            </a:r>
          </a:p>
          <a:p>
            <a:pPr marL="917575" lvl="2" hangingPunct="0">
              <a:buSzPct val="100000"/>
              <a:buFont typeface="+mj-lt"/>
              <a:buAutoNum type="alphaLcPeriod"/>
            </a:pPr>
            <a:r>
              <a:rPr lang="en-GB" sz="1600" dirty="0">
                <a:solidFill>
                  <a:schemeClr val="bg1"/>
                </a:solidFill>
              </a:rPr>
              <a:t>Using a central M2M Authentication Function (MAF) service hosted by the M2M-SP</a:t>
            </a:r>
            <a:endParaRPr lang="en-US" sz="1600" dirty="0">
              <a:solidFill>
                <a:schemeClr val="bg1"/>
              </a:solidFill>
            </a:endParaRPr>
          </a:p>
          <a:p>
            <a:r>
              <a:rPr lang="de-DE" sz="2000" dirty="0"/>
              <a:t>Limited number of ciphersuites specified to enhance interoperability</a:t>
            </a:r>
          </a:p>
          <a:p>
            <a:r>
              <a:rPr lang="en-GB" sz="2000" dirty="0" smtClean="0"/>
              <a:t>Security </a:t>
            </a:r>
            <a:r>
              <a:rPr lang="en-GB" sz="2000" dirty="0"/>
              <a:t>Associations (SA) restricted to individual hops in the initial </a:t>
            </a:r>
            <a:r>
              <a:rPr lang="en-GB" sz="2000" dirty="0" smtClean="0"/>
              <a:t>release</a:t>
            </a:r>
          </a:p>
          <a:p>
            <a:pPr lvl="1"/>
            <a:r>
              <a:rPr lang="en-GB" sz="1600" dirty="0" smtClean="0">
                <a:solidFill>
                  <a:schemeClr val="bg1"/>
                </a:solidFill>
              </a:rPr>
              <a:t>When all involved oneM2M nodes are secure and controlled by the same stakeholder, security is effectively end-to-end</a:t>
            </a:r>
          </a:p>
          <a:p>
            <a:pPr lvl="1"/>
            <a:r>
              <a:rPr lang="en-GB" sz="1600" dirty="0" smtClean="0">
                <a:solidFill>
                  <a:schemeClr val="bg1"/>
                </a:solidFill>
              </a:rPr>
              <a:t>Additional end-to-end </a:t>
            </a:r>
            <a:r>
              <a:rPr lang="en-GB" sz="1600" dirty="0">
                <a:solidFill>
                  <a:schemeClr val="bg1"/>
                </a:solidFill>
              </a:rPr>
              <a:t>security targeted for subsequent </a:t>
            </a:r>
            <a:r>
              <a:rPr lang="en-GB" sz="1600" dirty="0" smtClean="0">
                <a:solidFill>
                  <a:schemeClr val="bg1"/>
                </a:solidFill>
              </a:rPr>
              <a:t>release</a:t>
            </a:r>
            <a:endParaRPr lang="en-US" sz="1600" dirty="0">
              <a:solidFill>
                <a:schemeClr val="bg1"/>
              </a:solidFill>
            </a:endParaRPr>
          </a:p>
          <a:p>
            <a:endParaRPr lang="en-US" dirty="0"/>
          </a:p>
        </p:txBody>
      </p:sp>
      <p:sp>
        <p:nvSpPr>
          <p:cNvPr id="5" name="Rectangle 4"/>
          <p:cNvSpPr/>
          <p:nvPr/>
        </p:nvSpPr>
        <p:spPr bwMode="auto">
          <a:xfrm>
            <a:off x="2834370" y="6112615"/>
            <a:ext cx="878730" cy="467832"/>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3000945" y="6176409"/>
            <a:ext cx="558166" cy="338554"/>
          </a:xfrm>
          <a:prstGeom prst="rect">
            <a:avLst/>
          </a:prstGeom>
          <a:noFill/>
        </p:spPr>
        <p:txBody>
          <a:bodyPr wrap="none" rtlCol="0">
            <a:spAutoFit/>
          </a:bodyPr>
          <a:lstStyle/>
          <a:p>
            <a:r>
              <a:rPr lang="de-DE" sz="1600" dirty="0" smtClean="0"/>
              <a:t>ADN</a:t>
            </a:r>
            <a:endParaRPr lang="en-US" dirty="0"/>
          </a:p>
        </p:txBody>
      </p:sp>
      <p:sp>
        <p:nvSpPr>
          <p:cNvPr id="7" name="Rectangle 6"/>
          <p:cNvSpPr/>
          <p:nvPr/>
        </p:nvSpPr>
        <p:spPr bwMode="auto">
          <a:xfrm>
            <a:off x="5078448" y="6105526"/>
            <a:ext cx="878730" cy="467832"/>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5291073" y="6169320"/>
            <a:ext cx="463588" cy="338554"/>
          </a:xfrm>
          <a:prstGeom prst="rect">
            <a:avLst/>
          </a:prstGeom>
          <a:noFill/>
        </p:spPr>
        <p:txBody>
          <a:bodyPr wrap="none" rtlCol="0">
            <a:spAutoFit/>
          </a:bodyPr>
          <a:lstStyle/>
          <a:p>
            <a:r>
              <a:rPr lang="de-DE" sz="1600" dirty="0" smtClean="0"/>
              <a:t>MN</a:t>
            </a:r>
            <a:endParaRPr lang="en-US" dirty="0"/>
          </a:p>
        </p:txBody>
      </p:sp>
      <p:sp>
        <p:nvSpPr>
          <p:cNvPr id="9" name="Rectangle 8"/>
          <p:cNvSpPr/>
          <p:nvPr/>
        </p:nvSpPr>
        <p:spPr bwMode="auto">
          <a:xfrm>
            <a:off x="7322497" y="6098438"/>
            <a:ext cx="878730" cy="467832"/>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7595368" y="6162232"/>
            <a:ext cx="359394" cy="338554"/>
          </a:xfrm>
          <a:prstGeom prst="rect">
            <a:avLst/>
          </a:prstGeom>
          <a:noFill/>
        </p:spPr>
        <p:txBody>
          <a:bodyPr wrap="none" rtlCol="0">
            <a:spAutoFit/>
          </a:bodyPr>
          <a:lstStyle/>
          <a:p>
            <a:r>
              <a:rPr lang="de-DE" sz="1600" dirty="0"/>
              <a:t>I</a:t>
            </a:r>
            <a:r>
              <a:rPr lang="de-DE" sz="1600" dirty="0" smtClean="0"/>
              <a:t>N</a:t>
            </a:r>
            <a:endParaRPr lang="en-US" dirty="0"/>
          </a:p>
        </p:txBody>
      </p:sp>
      <p:cxnSp>
        <p:nvCxnSpPr>
          <p:cNvPr id="11" name="Straight Arrow Connector 10"/>
          <p:cNvCxnSpPr>
            <a:endCxn id="7" idx="1"/>
          </p:cNvCxnSpPr>
          <p:nvPr/>
        </p:nvCxnSpPr>
        <p:spPr bwMode="auto">
          <a:xfrm flipV="1">
            <a:off x="3698927" y="6339443"/>
            <a:ext cx="1379522" cy="7089"/>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12" name="Straight Arrow Connector 11"/>
          <p:cNvCxnSpPr/>
          <p:nvPr/>
        </p:nvCxnSpPr>
        <p:spPr bwMode="auto">
          <a:xfrm flipV="1">
            <a:off x="5942994" y="6332355"/>
            <a:ext cx="1379522" cy="7089"/>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13" name="Arc 12"/>
          <p:cNvSpPr/>
          <p:nvPr/>
        </p:nvSpPr>
        <p:spPr bwMode="auto">
          <a:xfrm>
            <a:off x="3698962" y="5974381"/>
            <a:ext cx="1445650" cy="276447"/>
          </a:xfrm>
          <a:prstGeom prst="arc">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Arc 13"/>
          <p:cNvSpPr/>
          <p:nvPr/>
        </p:nvSpPr>
        <p:spPr bwMode="auto">
          <a:xfrm flipH="1">
            <a:off x="3703687" y="5977925"/>
            <a:ext cx="1445650" cy="276447"/>
          </a:xfrm>
          <a:prstGeom prst="arc">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Arc 14"/>
          <p:cNvSpPr/>
          <p:nvPr/>
        </p:nvSpPr>
        <p:spPr bwMode="auto">
          <a:xfrm>
            <a:off x="5900510" y="5956661"/>
            <a:ext cx="1445650" cy="276447"/>
          </a:xfrm>
          <a:prstGeom prst="arc">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Arc 15"/>
          <p:cNvSpPr/>
          <p:nvPr/>
        </p:nvSpPr>
        <p:spPr bwMode="auto">
          <a:xfrm flipH="1">
            <a:off x="5905235" y="5960205"/>
            <a:ext cx="1445650" cy="276447"/>
          </a:xfrm>
          <a:prstGeom prst="arc">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410705" y="5776356"/>
            <a:ext cx="463023" cy="184666"/>
          </a:xfrm>
          <a:prstGeom prst="rect">
            <a:avLst/>
          </a:prstGeom>
          <a:noFill/>
        </p:spPr>
        <p:txBody>
          <a:bodyPr wrap="square" lIns="0" tIns="0" rIns="0" bIns="0" rtlCol="0">
            <a:spAutoFit/>
          </a:bodyPr>
          <a:lstStyle/>
          <a:p>
            <a:pPr algn="ctr"/>
            <a:r>
              <a:rPr lang="de-DE" sz="1200" b="1" dirty="0" smtClean="0">
                <a:solidFill>
                  <a:schemeClr val="accent2"/>
                </a:solidFill>
              </a:rPr>
              <a:t>SA2</a:t>
            </a:r>
            <a:endParaRPr lang="en-US" sz="1400" b="1" dirty="0">
              <a:solidFill>
                <a:schemeClr val="accent2"/>
              </a:solidFill>
            </a:endParaRPr>
          </a:p>
        </p:txBody>
      </p:sp>
      <p:sp>
        <p:nvSpPr>
          <p:cNvPr id="18" name="TextBox 17"/>
          <p:cNvSpPr txBox="1"/>
          <p:nvPr/>
        </p:nvSpPr>
        <p:spPr>
          <a:xfrm>
            <a:off x="4204432" y="5790537"/>
            <a:ext cx="463023" cy="184666"/>
          </a:xfrm>
          <a:prstGeom prst="rect">
            <a:avLst/>
          </a:prstGeom>
          <a:noFill/>
        </p:spPr>
        <p:txBody>
          <a:bodyPr wrap="square" lIns="0" tIns="0" rIns="0" bIns="0" rtlCol="0">
            <a:spAutoFit/>
          </a:bodyPr>
          <a:lstStyle/>
          <a:p>
            <a:pPr algn="ctr"/>
            <a:r>
              <a:rPr lang="de-DE" sz="1200" b="1" dirty="0" smtClean="0">
                <a:solidFill>
                  <a:schemeClr val="accent2"/>
                </a:solidFill>
              </a:rPr>
              <a:t>SA1</a:t>
            </a:r>
            <a:endParaRPr lang="en-US" sz="1400" b="1" dirty="0">
              <a:solidFill>
                <a:schemeClr val="accent2"/>
              </a:solidFill>
            </a:endParaRPr>
          </a:p>
        </p:txBody>
      </p:sp>
    </p:spTree>
    <p:extLst>
      <p:ext uri="{BB962C8B-B14F-4D97-AF65-F5344CB8AC3E}">
        <p14:creationId xmlns:p14="http://schemas.microsoft.com/office/powerpoint/2010/main" val="35909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Authorization (aka. </a:t>
            </a:r>
            <a:r>
              <a:rPr lang="de-DE" dirty="0" smtClean="0"/>
              <a:t> "Access Control“)</a:t>
            </a:r>
            <a:endParaRPr lang="en-US" dirty="0"/>
          </a:p>
        </p:txBody>
      </p:sp>
      <p:sp>
        <p:nvSpPr>
          <p:cNvPr id="2" name="Content Placeholder 1"/>
          <p:cNvSpPr>
            <a:spLocks noGrp="1"/>
          </p:cNvSpPr>
          <p:nvPr>
            <p:ph type="body" idx="13"/>
          </p:nvPr>
        </p:nvSpPr>
        <p:spPr>
          <a:xfrm>
            <a:off x="283464" y="1426464"/>
            <a:ext cx="11718036" cy="2101374"/>
          </a:xfrm>
        </p:spPr>
        <p:txBody>
          <a:bodyPr/>
          <a:lstStyle/>
          <a:p>
            <a:r>
              <a:rPr lang="en-US" dirty="0"/>
              <a:t>M2M authorization procedure controls access to resources by CSEs and AEs </a:t>
            </a:r>
          </a:p>
          <a:p>
            <a:r>
              <a:rPr lang="en-US" dirty="0"/>
              <a:t>Access Control Procedure requires that the originator of a request has been identified and authenticated, and verified to be associated with an M2M Service Subscription</a:t>
            </a:r>
          </a:p>
          <a:p>
            <a:r>
              <a:rPr lang="de-DE" dirty="0"/>
              <a:t>Every M2M Resource is associated with one or more instances of an &lt;AccessControlPolicy&gt; resource</a:t>
            </a:r>
            <a:endParaRPr lang="en-US" dirty="0"/>
          </a:p>
          <a:p>
            <a:pPr marL="0"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52303628"/>
              </p:ext>
            </p:extLst>
          </p:nvPr>
        </p:nvGraphicFramePr>
        <p:xfrm>
          <a:off x="1269242" y="3289560"/>
          <a:ext cx="3690505" cy="3392087"/>
        </p:xfrm>
        <a:graphic>
          <a:graphicData uri="http://schemas.openxmlformats.org/presentationml/2006/ole">
            <mc:AlternateContent xmlns:mc="http://schemas.openxmlformats.org/markup-compatibility/2006">
              <mc:Choice xmlns:v="urn:schemas-microsoft-com:vml" Requires="v">
                <p:oleObj spid="_x0000_s4176" name="Visio" r:id="rId3" imgW="4178300" imgH="3994015" progId="Visio.Drawing.11">
                  <p:embed/>
                </p:oleObj>
              </mc:Choice>
              <mc:Fallback>
                <p:oleObj name="Visio" r:id="rId3" imgW="4178300" imgH="3994015" progId="Visio.Drawing.11">
                  <p:embed/>
                  <p:pic>
                    <p:nvPicPr>
                      <p:cNvPr id="0" name=""/>
                      <p:cNvPicPr>
                        <a:picLocks noChangeAspect="1" noChangeArrowheads="1"/>
                      </p:cNvPicPr>
                      <p:nvPr/>
                    </p:nvPicPr>
                    <p:blipFill>
                      <a:blip r:embed="rId4"/>
                      <a:srcRect/>
                      <a:stretch>
                        <a:fillRect/>
                      </a:stretch>
                    </p:blipFill>
                    <p:spPr bwMode="auto">
                      <a:xfrm>
                        <a:off x="1269242" y="3289560"/>
                        <a:ext cx="3690505" cy="339208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0270285"/>
              </p:ext>
            </p:extLst>
          </p:nvPr>
        </p:nvGraphicFramePr>
        <p:xfrm>
          <a:off x="5674948" y="4157565"/>
          <a:ext cx="3919046" cy="2804372"/>
        </p:xfrm>
        <a:graphic>
          <a:graphicData uri="http://schemas.openxmlformats.org/presentationml/2006/ole">
            <mc:AlternateContent xmlns:mc="http://schemas.openxmlformats.org/markup-compatibility/2006">
              <mc:Choice xmlns:v="urn:schemas-microsoft-com:vml" Requires="v">
                <p:oleObj spid="_x0000_s4177" name="Visio" r:id="rId5" imgW="3894577" imgH="3400087" progId="Visio.Drawing.11">
                  <p:embed/>
                </p:oleObj>
              </mc:Choice>
              <mc:Fallback>
                <p:oleObj name="Visio" r:id="rId5" imgW="3894577" imgH="3400087" progId="Visio.Drawing.11">
                  <p:embed/>
                  <p:pic>
                    <p:nvPicPr>
                      <p:cNvPr id="0" name=""/>
                      <p:cNvPicPr>
                        <a:picLocks noChangeAspect="1" noChangeArrowheads="1"/>
                      </p:cNvPicPr>
                      <p:nvPr/>
                    </p:nvPicPr>
                    <p:blipFill>
                      <a:blip r:embed="rId6"/>
                      <a:srcRect/>
                      <a:stretch>
                        <a:fillRect/>
                      </a:stretch>
                    </p:blipFill>
                    <p:spPr bwMode="auto">
                      <a:xfrm>
                        <a:off x="5674948" y="4157565"/>
                        <a:ext cx="3919046" cy="2804372"/>
                      </a:xfrm>
                      <a:prstGeom prst="rect">
                        <a:avLst/>
                      </a:prstGeom>
                      <a:noFill/>
                      <a:ln>
                        <a:noFill/>
                      </a:ln>
                    </p:spPr>
                  </p:pic>
                </p:oleObj>
              </mc:Fallback>
            </mc:AlternateContent>
          </a:graphicData>
        </a:graphic>
      </p:graphicFrame>
      <p:sp>
        <p:nvSpPr>
          <p:cNvPr id="7" name="TextBox 16"/>
          <p:cNvSpPr txBox="1">
            <a:spLocks noChangeArrowheads="1"/>
          </p:cNvSpPr>
          <p:nvPr/>
        </p:nvSpPr>
        <p:spPr bwMode="auto">
          <a:xfrm>
            <a:off x="4816401" y="3960140"/>
            <a:ext cx="18372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200"/>
              </a:lnSpc>
            </a:pPr>
            <a:r>
              <a:rPr lang="en-GB" altLang="en-US" sz="1400" dirty="0" smtClean="0">
                <a:solidFill>
                  <a:srgbClr val="70CFEE"/>
                </a:solidFill>
              </a:rPr>
              <a:t>URI </a:t>
            </a:r>
            <a:r>
              <a:rPr lang="en-GB" altLang="en-US" sz="1400" dirty="0">
                <a:solidFill>
                  <a:srgbClr val="70CFEE"/>
                </a:solidFill>
              </a:rPr>
              <a:t>of an </a:t>
            </a:r>
          </a:p>
          <a:p>
            <a:pPr algn="ctr" eaLnBrk="1" hangingPunct="1">
              <a:lnSpc>
                <a:spcPts val="1200"/>
              </a:lnSpc>
            </a:pPr>
            <a:r>
              <a:rPr lang="en-GB" altLang="en-US" sz="1400" dirty="0">
                <a:solidFill>
                  <a:srgbClr val="70CFEE"/>
                </a:solidFill>
              </a:rPr>
              <a:t>&lt;</a:t>
            </a:r>
            <a:r>
              <a:rPr lang="en-GB" altLang="en-US" sz="1400" dirty="0" smtClean="0">
                <a:solidFill>
                  <a:srgbClr val="70CFEE"/>
                </a:solidFill>
              </a:rPr>
              <a:t>accessControlPolicy&gt; </a:t>
            </a:r>
          </a:p>
          <a:p>
            <a:pPr algn="ctr" eaLnBrk="1" hangingPunct="1">
              <a:lnSpc>
                <a:spcPts val="1200"/>
              </a:lnSpc>
            </a:pPr>
            <a:r>
              <a:rPr lang="en-GB" altLang="en-US" sz="1400" dirty="0" smtClean="0">
                <a:solidFill>
                  <a:srgbClr val="70CFEE"/>
                </a:solidFill>
              </a:rPr>
              <a:t>resource</a:t>
            </a:r>
            <a:endParaRPr lang="en-US" altLang="en-US" sz="1400" dirty="0">
              <a:solidFill>
                <a:srgbClr val="70CFEE"/>
              </a:solidFill>
            </a:endParaRPr>
          </a:p>
        </p:txBody>
      </p:sp>
      <p:cxnSp>
        <p:nvCxnSpPr>
          <p:cNvPr id="8" name="Straight Arrow Connector 7"/>
          <p:cNvCxnSpPr/>
          <p:nvPr/>
        </p:nvCxnSpPr>
        <p:spPr bwMode="auto">
          <a:xfrm flipV="1">
            <a:off x="297635" y="3585830"/>
            <a:ext cx="1672420" cy="10632"/>
          </a:xfrm>
          <a:prstGeom prst="straightConnector1">
            <a:avLst/>
          </a:prstGeom>
          <a:solidFill>
            <a:schemeClr val="accent1"/>
          </a:solidFill>
          <a:ln w="19050" cap="flat" cmpd="sng" algn="ctr">
            <a:solidFill>
              <a:srgbClr val="70CFEE"/>
            </a:solidFill>
            <a:prstDash val="solid"/>
            <a:round/>
            <a:headEnd type="none" w="med" len="med"/>
            <a:tailEnd type="arrow"/>
          </a:ln>
          <a:effectLst/>
        </p:spPr>
      </p:cxnSp>
      <p:sp>
        <p:nvSpPr>
          <p:cNvPr id="9" name="TextBox 14"/>
          <p:cNvSpPr txBox="1">
            <a:spLocks noChangeArrowheads="1"/>
          </p:cNvSpPr>
          <p:nvPr/>
        </p:nvSpPr>
        <p:spPr bwMode="auto">
          <a:xfrm>
            <a:off x="389308" y="3380156"/>
            <a:ext cx="13308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e-DE" altLang="en-US" sz="1100" dirty="0" smtClean="0">
                <a:solidFill>
                  <a:srgbClr val="70CFEE"/>
                </a:solidFill>
              </a:rPr>
              <a:t>CRUDN Request </a:t>
            </a:r>
          </a:p>
          <a:p>
            <a:pPr algn="ctr" eaLnBrk="1" hangingPunct="1"/>
            <a:r>
              <a:rPr lang="de-DE" altLang="en-US" sz="1100" dirty="0" smtClean="0">
                <a:solidFill>
                  <a:srgbClr val="70CFEE"/>
                </a:solidFill>
              </a:rPr>
              <a:t>arriving at resource </a:t>
            </a:r>
          </a:p>
          <a:p>
            <a:pPr algn="ctr" eaLnBrk="1" hangingPunct="1"/>
            <a:r>
              <a:rPr lang="de-DE" altLang="en-US" sz="1100" dirty="0" smtClean="0">
                <a:solidFill>
                  <a:srgbClr val="70CFEE"/>
                </a:solidFill>
              </a:rPr>
              <a:t>hosting CSE</a:t>
            </a:r>
            <a:endParaRPr lang="en-US" altLang="en-US" sz="1100" dirty="0">
              <a:solidFill>
                <a:srgbClr val="70CFEE"/>
              </a:solidFill>
            </a:endParaRPr>
          </a:p>
        </p:txBody>
      </p:sp>
      <p:cxnSp>
        <p:nvCxnSpPr>
          <p:cNvPr id="10" name="Straight Arrow Connector 9"/>
          <p:cNvCxnSpPr/>
          <p:nvPr/>
        </p:nvCxnSpPr>
        <p:spPr bwMode="auto">
          <a:xfrm flipV="1">
            <a:off x="4795206" y="4590255"/>
            <a:ext cx="1426764" cy="3542"/>
          </a:xfrm>
          <a:prstGeom prst="straightConnector1">
            <a:avLst/>
          </a:prstGeom>
          <a:solidFill>
            <a:schemeClr val="accent1"/>
          </a:solidFill>
          <a:ln w="19050" cap="flat" cmpd="sng" algn="ctr">
            <a:solidFill>
              <a:srgbClr val="70CFEE"/>
            </a:solidFill>
            <a:prstDash val="solid"/>
            <a:round/>
            <a:headEnd type="none" w="med" len="med"/>
            <a:tailEnd type="arrow"/>
          </a:ln>
          <a:effectLst/>
        </p:spPr>
      </p:cxnSp>
      <p:sp>
        <p:nvSpPr>
          <p:cNvPr id="11" name="TextBox 17"/>
          <p:cNvSpPr txBox="1">
            <a:spLocks noChangeArrowheads="1"/>
          </p:cNvSpPr>
          <p:nvPr/>
        </p:nvSpPr>
        <p:spPr bwMode="auto">
          <a:xfrm>
            <a:off x="9479511" y="4590255"/>
            <a:ext cx="20796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ts val="1200"/>
              </a:lnSpc>
            </a:pPr>
            <a:r>
              <a:rPr lang="de-DE" altLang="en-US" sz="1200" b="1" dirty="0" smtClean="0">
                <a:solidFill>
                  <a:schemeClr val="bg1"/>
                </a:solidFill>
              </a:rPr>
              <a:t>permissions:</a:t>
            </a:r>
            <a:endParaRPr lang="de-DE" altLang="en-US" sz="1200" b="1" dirty="0">
              <a:solidFill>
                <a:schemeClr val="bg1"/>
              </a:solidFill>
            </a:endParaRPr>
          </a:p>
          <a:p>
            <a:pPr eaLnBrk="1" hangingPunct="1">
              <a:lnSpc>
                <a:spcPts val="1200"/>
              </a:lnSpc>
            </a:pPr>
            <a:r>
              <a:rPr lang="en-US" altLang="en-US" sz="1200" dirty="0"/>
              <a:t>determine </a:t>
            </a:r>
            <a:r>
              <a:rPr lang="en-US" altLang="en-US" sz="1200" i="1" dirty="0"/>
              <a:t>who</a:t>
            </a:r>
            <a:r>
              <a:rPr lang="en-US" altLang="en-US" sz="1200" dirty="0"/>
              <a:t> is allowed </a:t>
            </a:r>
            <a:endParaRPr lang="en-US" altLang="en-US" sz="1200" dirty="0" smtClean="0"/>
          </a:p>
          <a:p>
            <a:pPr eaLnBrk="1" hangingPunct="1">
              <a:lnSpc>
                <a:spcPts val="1200"/>
              </a:lnSpc>
            </a:pPr>
            <a:r>
              <a:rPr lang="en-US" altLang="en-US" sz="1200" dirty="0" smtClean="0"/>
              <a:t>to perform </a:t>
            </a:r>
            <a:r>
              <a:rPr lang="en-US" altLang="en-US" sz="1200" i="1" dirty="0" smtClean="0"/>
              <a:t>which operation</a:t>
            </a:r>
            <a:endParaRPr lang="en-US" altLang="en-US" sz="1200" i="1" dirty="0"/>
          </a:p>
          <a:p>
            <a:pPr eaLnBrk="1" hangingPunct="1">
              <a:lnSpc>
                <a:spcPts val="1200"/>
              </a:lnSpc>
            </a:pPr>
            <a:r>
              <a:rPr lang="en-US" altLang="en-US" sz="1200" dirty="0"/>
              <a:t>o</a:t>
            </a:r>
            <a:r>
              <a:rPr lang="en-US" altLang="en-US" sz="1200" dirty="0" smtClean="0"/>
              <a:t>n the </a:t>
            </a:r>
            <a:r>
              <a:rPr lang="en-US" altLang="en-US" sz="1200" dirty="0"/>
              <a:t>resource </a:t>
            </a:r>
            <a:r>
              <a:rPr lang="en-US" altLang="en-US" sz="1200" dirty="0" smtClean="0"/>
              <a:t>under certain </a:t>
            </a:r>
          </a:p>
          <a:p>
            <a:pPr eaLnBrk="1" hangingPunct="1">
              <a:lnSpc>
                <a:spcPts val="1200"/>
              </a:lnSpc>
            </a:pPr>
            <a:r>
              <a:rPr lang="en-US" altLang="en-US" sz="1200" i="1" dirty="0" smtClean="0"/>
              <a:t>context</a:t>
            </a:r>
            <a:r>
              <a:rPr lang="en-US" altLang="en-US" sz="1200" dirty="0" smtClean="0"/>
              <a:t> </a:t>
            </a:r>
            <a:r>
              <a:rPr lang="en-US" altLang="en-US" sz="1200" i="1" dirty="0" smtClean="0"/>
              <a:t>constraints </a:t>
            </a:r>
          </a:p>
          <a:p>
            <a:pPr eaLnBrk="1" hangingPunct="1">
              <a:lnSpc>
                <a:spcPts val="1200"/>
              </a:lnSpc>
            </a:pPr>
            <a:r>
              <a:rPr lang="en-US" altLang="en-US" sz="1200" dirty="0" smtClean="0"/>
              <a:t>(e.g. originator IP address, </a:t>
            </a:r>
          </a:p>
          <a:p>
            <a:pPr eaLnBrk="1" hangingPunct="1">
              <a:lnSpc>
                <a:spcPts val="1200"/>
              </a:lnSpc>
            </a:pPr>
            <a:r>
              <a:rPr lang="en-US" altLang="en-US" sz="1200" dirty="0" smtClean="0"/>
              <a:t>location, date/time)</a:t>
            </a:r>
          </a:p>
          <a:p>
            <a:pPr eaLnBrk="1" hangingPunct="1">
              <a:lnSpc>
                <a:spcPts val="1200"/>
              </a:lnSpc>
            </a:pPr>
            <a:r>
              <a:rPr lang="de-DE" altLang="en-US" sz="1200" b="1" dirty="0" smtClean="0">
                <a:solidFill>
                  <a:schemeClr val="bg1"/>
                </a:solidFill>
              </a:rPr>
              <a:t>selfPermissions:</a:t>
            </a:r>
          </a:p>
          <a:p>
            <a:pPr eaLnBrk="1" hangingPunct="1">
              <a:lnSpc>
                <a:spcPts val="1200"/>
              </a:lnSpc>
            </a:pPr>
            <a:r>
              <a:rPr lang="de-DE" altLang="en-US" sz="1200" dirty="0"/>
              <a:t>d</a:t>
            </a:r>
            <a:r>
              <a:rPr lang="de-DE" altLang="en-US" sz="1200" dirty="0" smtClean="0"/>
              <a:t>etermine </a:t>
            </a:r>
            <a:r>
              <a:rPr lang="en-US" altLang="en-US" sz="1200" i="1" dirty="0"/>
              <a:t>who</a:t>
            </a:r>
            <a:r>
              <a:rPr lang="en-US" altLang="en-US" sz="1200" dirty="0"/>
              <a:t> is allowed </a:t>
            </a:r>
          </a:p>
          <a:p>
            <a:pPr eaLnBrk="1" hangingPunct="1">
              <a:lnSpc>
                <a:spcPts val="1200"/>
              </a:lnSpc>
            </a:pPr>
            <a:r>
              <a:rPr lang="en-US" altLang="en-US" sz="1200" dirty="0"/>
              <a:t>to perform </a:t>
            </a:r>
            <a:r>
              <a:rPr lang="en-US" altLang="en-US" sz="1200" i="1" dirty="0"/>
              <a:t>which operation</a:t>
            </a:r>
          </a:p>
          <a:p>
            <a:pPr eaLnBrk="1" hangingPunct="1">
              <a:lnSpc>
                <a:spcPts val="1200"/>
              </a:lnSpc>
            </a:pPr>
            <a:r>
              <a:rPr lang="de-DE" altLang="en-US" sz="1200" dirty="0"/>
              <a:t>o</a:t>
            </a:r>
            <a:r>
              <a:rPr lang="de-DE" altLang="en-US" sz="1200" dirty="0" smtClean="0"/>
              <a:t>n this accessControlPolicy</a:t>
            </a:r>
          </a:p>
          <a:p>
            <a:pPr eaLnBrk="1" hangingPunct="1">
              <a:lnSpc>
                <a:spcPts val="1200"/>
              </a:lnSpc>
            </a:pPr>
            <a:r>
              <a:rPr lang="de-DE" altLang="en-US" sz="1200" dirty="0"/>
              <a:t>r</a:t>
            </a:r>
            <a:r>
              <a:rPr lang="de-DE" altLang="en-US" sz="1200" dirty="0" smtClean="0"/>
              <a:t>esource itself</a:t>
            </a:r>
            <a:endParaRPr lang="en-US" altLang="en-US" sz="1200" dirty="0"/>
          </a:p>
        </p:txBody>
      </p:sp>
    </p:spTree>
    <p:extLst>
      <p:ext uri="{BB962C8B-B14F-4D97-AF65-F5344CB8AC3E}">
        <p14:creationId xmlns:p14="http://schemas.microsoft.com/office/powerpoint/2010/main" val="287007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3464" y="736616"/>
            <a:ext cx="11430000" cy="507831"/>
          </a:xfrm>
        </p:spPr>
        <p:txBody>
          <a:bodyPr/>
          <a:lstStyle/>
          <a:p>
            <a:r>
              <a:rPr lang="en-US" dirty="0"/>
              <a:t>What is oneM2M </a:t>
            </a:r>
            <a:r>
              <a:rPr lang="en-US" dirty="0" smtClean="0"/>
              <a:t>?</a:t>
            </a:r>
            <a:endParaRPr lang="en-US" dirty="0"/>
          </a:p>
        </p:txBody>
      </p:sp>
      <p:sp>
        <p:nvSpPr>
          <p:cNvPr id="3" name="Content Placeholder 2"/>
          <p:cNvSpPr>
            <a:spLocks noGrp="1"/>
          </p:cNvSpPr>
          <p:nvPr>
            <p:ph type="body" idx="13"/>
          </p:nvPr>
        </p:nvSpPr>
        <p:spPr>
          <a:xfrm>
            <a:off x="283464" y="1426464"/>
            <a:ext cx="11430000" cy="4610493"/>
          </a:xfrm>
        </p:spPr>
        <p:txBody>
          <a:bodyPr/>
          <a:lstStyle/>
          <a:p>
            <a:pPr marL="285750" indent="-285750">
              <a:buFont typeface="Arial" panose="020B0604020202020204" pitchFamily="34" charset="0"/>
              <a:buChar char="•"/>
            </a:pPr>
            <a:r>
              <a:rPr lang="en-US" sz="2800" dirty="0" smtClean="0"/>
              <a:t>A global partnership among Standards Defining Organizations (SDOs) and Industry Associations/Fora</a:t>
            </a:r>
          </a:p>
          <a:p>
            <a:pPr marL="573087" lvl="1" indent="-285750" algn="l">
              <a:buFont typeface="Arial" panose="020B0604020202020204" pitchFamily="34" charset="0"/>
              <a:buChar char="•"/>
            </a:pPr>
            <a:r>
              <a:rPr lang="en-US" sz="2800" dirty="0" smtClean="0">
                <a:solidFill>
                  <a:schemeClr val="bg1"/>
                </a:solidFill>
              </a:rPr>
              <a:t>Based on a partnership agreement that governs the rights and commitments</a:t>
            </a:r>
          </a:p>
          <a:p>
            <a:pPr marL="573087" lvl="1" indent="-285750" algn="l">
              <a:buFont typeface="Arial" panose="020B0604020202020204" pitchFamily="34" charset="0"/>
              <a:buChar char="•"/>
            </a:pPr>
            <a:r>
              <a:rPr lang="en-US" sz="2800" dirty="0" smtClean="0">
                <a:solidFill>
                  <a:schemeClr val="bg1"/>
                </a:solidFill>
              </a:rPr>
              <a:t>Construction is similar to 3GPP or 3GPP2</a:t>
            </a:r>
          </a:p>
          <a:p>
            <a:pPr marL="285750" indent="-285750">
              <a:buFont typeface="Arial" panose="020B0604020202020204" pitchFamily="34" charset="0"/>
              <a:buChar char="•"/>
            </a:pPr>
            <a:r>
              <a:rPr lang="en-US" sz="2800" dirty="0" smtClean="0"/>
              <a:t>In simple terms the main goal to develop technical specifications for an M2M Service Layer </a:t>
            </a:r>
          </a:p>
          <a:p>
            <a:pPr marL="573087" lvl="1" indent="-285750" algn="l">
              <a:buFont typeface="Arial" panose="020B0604020202020204" pitchFamily="34" charset="0"/>
              <a:buChar char="•"/>
            </a:pPr>
            <a:r>
              <a:rPr lang="en-US" sz="2800" dirty="0" smtClean="0">
                <a:solidFill>
                  <a:schemeClr val="bg1"/>
                </a:solidFill>
              </a:rPr>
              <a:t>A software platform to make M2M devices/applications communicate with each other in a secure and efficient manner</a:t>
            </a:r>
          </a:p>
          <a:p>
            <a:pPr marL="285750" indent="-285750">
              <a:buFont typeface="Arial" panose="020B0604020202020204" pitchFamily="34" charset="0"/>
              <a:buChar char="•"/>
            </a:pPr>
            <a:r>
              <a:rPr lang="en-US" sz="2800" dirty="0" smtClean="0"/>
              <a:t>Each SDO will transpose those specifications into a regional standard</a:t>
            </a:r>
          </a:p>
          <a:p>
            <a:pPr marL="630237" lvl="1" indent="-342900" algn="l">
              <a:buFont typeface="Arial" panose="020B0604020202020204" pitchFamily="34" charset="0"/>
              <a:buChar char="•"/>
            </a:pPr>
            <a:r>
              <a:rPr lang="en-US" sz="2800" dirty="0" smtClean="0">
                <a:solidFill>
                  <a:schemeClr val="bg1"/>
                </a:solidFill>
              </a:rPr>
              <a:t>Global footprint</a:t>
            </a:r>
            <a:endParaRPr lang="en-US" sz="2800" dirty="0">
              <a:solidFill>
                <a:schemeClr val="bg1"/>
              </a:solidFill>
            </a:endParaRPr>
          </a:p>
        </p:txBody>
      </p:sp>
      <p:pic>
        <p:nvPicPr>
          <p:cNvPr id="5" name="Picture 7" descr="C:\Documents and Settings\mcauley\Local Settings\Temp\wz83a6\oneM2M\oneM2M-Logo.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55432" y="398330"/>
            <a:ext cx="1818885" cy="124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8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Why </a:t>
            </a:r>
            <a:r>
              <a:rPr lang="en-US" dirty="0">
                <a:solidFill>
                  <a:schemeClr val="bg1"/>
                </a:solidFill>
              </a:rPr>
              <a:t>did oneM2M get created</a:t>
            </a:r>
            <a:r>
              <a:rPr lang="en-US" dirty="0" smtClean="0">
                <a:solidFill>
                  <a:schemeClr val="bg1"/>
                </a:solidFill>
              </a:rPr>
              <a:t>?   Consolidation!</a:t>
            </a:r>
            <a:endParaRPr lang="en-US" dirty="0">
              <a:solidFill>
                <a:schemeClr val="bg1"/>
              </a:solidFill>
            </a:endParaRPr>
          </a:p>
        </p:txBody>
      </p:sp>
      <p:sp>
        <p:nvSpPr>
          <p:cNvPr id="3" name="Content Placeholder 2"/>
          <p:cNvSpPr>
            <a:spLocks noGrp="1"/>
          </p:cNvSpPr>
          <p:nvPr>
            <p:ph type="body" idx="13"/>
          </p:nvPr>
        </p:nvSpPr>
        <p:spPr>
          <a:xfrm>
            <a:off x="283464" y="3427942"/>
            <a:ext cx="11430000" cy="3336298"/>
          </a:xfrm>
        </p:spPr>
        <p:txBody>
          <a:bodyPr/>
          <a:lstStyle/>
          <a:p>
            <a:pPr marL="285750" indent="-285750">
              <a:lnSpc>
                <a:spcPct val="150000"/>
              </a:lnSpc>
              <a:buFont typeface="Arial" panose="020B0604020202020204" pitchFamily="34" charset="0"/>
              <a:buChar char="•"/>
            </a:pPr>
            <a:r>
              <a:rPr lang="en-US" sz="2800" dirty="0" smtClean="0"/>
              <a:t>After </a:t>
            </a:r>
            <a:r>
              <a:rPr lang="en-US" sz="2800" dirty="0"/>
              <a:t>negotiations about rules, structure, etc., agreed to create “oneM2M”</a:t>
            </a:r>
          </a:p>
          <a:p>
            <a:pPr marL="742950" lvl="1" indent="-285750" algn="l">
              <a:buFont typeface="Arial" panose="020B0604020202020204" pitchFamily="34" charset="0"/>
              <a:buChar char="•"/>
            </a:pPr>
            <a:r>
              <a:rPr lang="en-US" sz="2400" dirty="0" smtClean="0">
                <a:solidFill>
                  <a:schemeClr val="bg1"/>
                </a:solidFill>
              </a:rPr>
              <a:t>Partnership </a:t>
            </a:r>
            <a:r>
              <a:rPr lang="en-US" sz="2400" dirty="0">
                <a:solidFill>
                  <a:schemeClr val="bg1"/>
                </a:solidFill>
              </a:rPr>
              <a:t>agreement signed 24th of July </a:t>
            </a:r>
            <a:r>
              <a:rPr lang="en-US" sz="2400" dirty="0" smtClean="0">
                <a:solidFill>
                  <a:schemeClr val="bg1"/>
                </a:solidFill>
              </a:rPr>
              <a:t>2012, final version agreed end of 2013</a:t>
            </a:r>
            <a:endParaRPr lang="en-US" sz="2400" dirty="0">
              <a:solidFill>
                <a:schemeClr val="bg1"/>
              </a:solidFill>
            </a:endParaRPr>
          </a:p>
          <a:p>
            <a:pPr marL="285750" indent="-285750">
              <a:buFont typeface="Arial" panose="020B0604020202020204" pitchFamily="34" charset="0"/>
              <a:buChar char="•"/>
            </a:pPr>
            <a:r>
              <a:rPr lang="en-US" sz="2800" dirty="0" smtClean="0"/>
              <a:t>Partner Type 1</a:t>
            </a:r>
          </a:p>
          <a:p>
            <a:pPr marL="742950" lvl="1" indent="-285750" algn="l">
              <a:buFont typeface="Arial" panose="020B0604020202020204" pitchFamily="34" charset="0"/>
              <a:buChar char="•"/>
            </a:pPr>
            <a:r>
              <a:rPr lang="en-US" sz="2400" dirty="0" smtClean="0">
                <a:solidFill>
                  <a:schemeClr val="bg1"/>
                </a:solidFill>
              </a:rPr>
              <a:t>Members </a:t>
            </a:r>
            <a:r>
              <a:rPr lang="en-US" sz="2400" dirty="0">
                <a:solidFill>
                  <a:schemeClr val="bg1"/>
                </a:solidFill>
              </a:rPr>
              <a:t>can participate in oneM2M through Partner Type 1 (Typically SDOs)</a:t>
            </a:r>
          </a:p>
          <a:p>
            <a:pPr marL="742950" lvl="1" indent="-285750">
              <a:buFont typeface="Arial" panose="020B0604020202020204" pitchFamily="34" charset="0"/>
              <a:buChar char="•"/>
            </a:pPr>
            <a:r>
              <a:rPr lang="en-US" sz="2400" dirty="0" smtClean="0">
                <a:solidFill>
                  <a:schemeClr val="bg1"/>
                </a:solidFill>
              </a:rPr>
              <a:t>Committed to transpose </a:t>
            </a:r>
            <a:r>
              <a:rPr lang="en-US" sz="2400" dirty="0">
                <a:solidFill>
                  <a:schemeClr val="bg1"/>
                </a:solidFill>
              </a:rPr>
              <a:t>specifications into </a:t>
            </a:r>
            <a:r>
              <a:rPr lang="en-US" sz="2400" dirty="0" smtClean="0">
                <a:solidFill>
                  <a:schemeClr val="bg1"/>
                </a:solidFill>
              </a:rPr>
              <a:t>regional standards</a:t>
            </a:r>
            <a:endParaRPr lang="en-US" sz="2400" dirty="0">
              <a:solidFill>
                <a:schemeClr val="bg1"/>
              </a:solidFill>
            </a:endParaRPr>
          </a:p>
          <a:p>
            <a:pPr marL="285750" indent="-285750">
              <a:buFont typeface="Arial" panose="020B0604020202020204" pitchFamily="34" charset="0"/>
              <a:buChar char="•"/>
            </a:pPr>
            <a:r>
              <a:rPr lang="en-US" sz="2800" dirty="0"/>
              <a:t>Partner Type </a:t>
            </a:r>
            <a:r>
              <a:rPr lang="en-US" sz="2800" dirty="0" smtClean="0"/>
              <a:t>2 / Guests / Associated Members</a:t>
            </a:r>
            <a:endParaRPr lang="en-US" sz="2800" dirty="0"/>
          </a:p>
          <a:p>
            <a:pPr marL="742950" lvl="1" indent="-285750" algn="l">
              <a:buFont typeface="Arial" panose="020B0604020202020204" pitchFamily="34" charset="0"/>
              <a:buChar char="•"/>
            </a:pPr>
            <a:r>
              <a:rPr lang="en-US" sz="2400" dirty="0">
                <a:solidFill>
                  <a:schemeClr val="bg1"/>
                </a:solidFill>
              </a:rPr>
              <a:t>Can participate in </a:t>
            </a:r>
            <a:r>
              <a:rPr lang="en-US" sz="2400" dirty="0" smtClean="0">
                <a:solidFill>
                  <a:schemeClr val="bg1"/>
                </a:solidFill>
              </a:rPr>
              <a:t>oneM2M</a:t>
            </a:r>
            <a:endParaRPr lang="en-US" sz="2400" dirty="0">
              <a:solidFill>
                <a:schemeClr val="bg1"/>
              </a:solidFill>
            </a:endParaRPr>
          </a:p>
        </p:txBody>
      </p:sp>
      <p:grpSp>
        <p:nvGrpSpPr>
          <p:cNvPr id="4" name="Group 3"/>
          <p:cNvGrpSpPr/>
          <p:nvPr/>
        </p:nvGrpSpPr>
        <p:grpSpPr>
          <a:xfrm>
            <a:off x="1456178" y="1673617"/>
            <a:ext cx="3534922" cy="1617329"/>
            <a:chOff x="4919510" y="1313216"/>
            <a:chExt cx="3975282" cy="1584199"/>
          </a:xfrm>
        </p:grpSpPr>
        <p:pic>
          <p:nvPicPr>
            <p:cNvPr id="5" name="Picture 59" descr="C:\Documents and Settings\boswarthickd\Desktop\sub_tia_logo.jpg"/>
            <p:cNvPicPr>
              <a:picLocks noChangeAspect="1" noChangeArrowheads="1"/>
            </p:cNvPicPr>
            <p:nvPr/>
          </p:nvPicPr>
          <p:blipFill>
            <a:blip r:embed="rId2" cstate="print"/>
            <a:srcRect/>
            <a:stretch>
              <a:fillRect/>
            </a:stretch>
          </p:blipFill>
          <p:spPr bwMode="auto">
            <a:xfrm>
              <a:off x="4919510" y="1850886"/>
              <a:ext cx="700087" cy="317500"/>
            </a:xfrm>
            <a:prstGeom prst="rect">
              <a:avLst/>
            </a:prstGeom>
            <a:noFill/>
            <a:ln w="9525">
              <a:noFill/>
              <a:miter lim="800000"/>
              <a:headEnd/>
              <a:tailEnd/>
            </a:ln>
          </p:spPr>
        </p:pic>
        <p:pic>
          <p:nvPicPr>
            <p:cNvPr id="6" name="Picture 40"/>
            <p:cNvPicPr>
              <a:picLocks noChangeAspect="1" noChangeArrowheads="1"/>
            </p:cNvPicPr>
            <p:nvPr/>
          </p:nvPicPr>
          <p:blipFill>
            <a:blip r:embed="rId3" cstate="print"/>
            <a:srcRect/>
            <a:stretch>
              <a:fillRect/>
            </a:stretch>
          </p:blipFill>
          <p:spPr bwMode="auto">
            <a:xfrm>
              <a:off x="8107125" y="2158126"/>
              <a:ext cx="787667" cy="320536"/>
            </a:xfrm>
            <a:prstGeom prst="rect">
              <a:avLst/>
            </a:prstGeom>
            <a:noFill/>
            <a:ln w="9525">
              <a:noFill/>
              <a:miter lim="800000"/>
              <a:headEnd/>
              <a:tailEnd/>
            </a:ln>
          </p:spPr>
        </p:pic>
        <p:pic>
          <p:nvPicPr>
            <p:cNvPr id="7" name="Picture 6" descr="ccsa_r1_c1.gif"/>
            <p:cNvPicPr>
              <a:picLocks noChangeAspect="1"/>
            </p:cNvPicPr>
            <p:nvPr/>
          </p:nvPicPr>
          <p:blipFill>
            <a:blip r:embed="rId4" cstate="print"/>
            <a:stretch>
              <a:fillRect/>
            </a:stretch>
          </p:blipFill>
          <p:spPr>
            <a:xfrm>
              <a:off x="6033255" y="1889291"/>
              <a:ext cx="2002956" cy="392925"/>
            </a:xfrm>
            <a:prstGeom prst="rect">
              <a:avLst/>
            </a:prstGeom>
          </p:spPr>
        </p:pic>
        <p:pic>
          <p:nvPicPr>
            <p:cNvPr id="8" name="Picture 7"/>
            <p:cNvPicPr>
              <a:picLocks noChangeAspect="1" noChangeArrowheads="1"/>
            </p:cNvPicPr>
            <p:nvPr/>
          </p:nvPicPr>
          <p:blipFill>
            <a:blip r:embed="rId5" cstate="print"/>
            <a:srcRect l="960" t="16552" r="76800" b="27586"/>
            <a:stretch>
              <a:fillRect/>
            </a:stretch>
          </p:blipFill>
          <p:spPr bwMode="auto">
            <a:xfrm>
              <a:off x="7185405" y="1313216"/>
              <a:ext cx="1057369" cy="462111"/>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5877868" y="1380898"/>
              <a:ext cx="1156865" cy="377503"/>
            </a:xfrm>
            <a:prstGeom prst="rect">
              <a:avLst/>
            </a:prstGeom>
            <a:noFill/>
            <a:ln w="9525">
              <a:noFill/>
              <a:miter lim="800000"/>
              <a:headEnd/>
              <a:tailEnd/>
            </a:ln>
          </p:spPr>
        </p:pic>
        <p:pic>
          <p:nvPicPr>
            <p:cNvPr id="10" name="Picture 9"/>
            <p:cNvPicPr>
              <a:picLocks noChangeAspect="1" noChangeArrowheads="1"/>
            </p:cNvPicPr>
            <p:nvPr/>
          </p:nvPicPr>
          <p:blipFill rotWithShape="1">
            <a:blip r:embed="rId7" cstate="print"/>
            <a:srcRect l="9444" t="20143" r="8009" b="18567"/>
            <a:stretch/>
          </p:blipFill>
          <p:spPr bwMode="auto">
            <a:xfrm>
              <a:off x="5375386" y="2478661"/>
              <a:ext cx="925047" cy="303276"/>
            </a:xfrm>
            <a:prstGeom prst="rect">
              <a:avLst/>
            </a:prstGeom>
            <a:noFill/>
            <a:ln w="9525">
              <a:noFill/>
              <a:miter lim="800000"/>
              <a:headEnd/>
              <a:tailEnd/>
            </a:ln>
          </p:spPr>
        </p:pic>
        <p:pic>
          <p:nvPicPr>
            <p:cNvPr id="11" name="Picture 10"/>
            <p:cNvPicPr>
              <a:picLocks noChangeAspect="1" noChangeArrowheads="1"/>
            </p:cNvPicPr>
            <p:nvPr/>
          </p:nvPicPr>
          <p:blipFill>
            <a:blip r:embed="rId8" cstate="print"/>
            <a:srcRect/>
            <a:stretch>
              <a:fillRect/>
            </a:stretch>
          </p:blipFill>
          <p:spPr bwMode="auto">
            <a:xfrm>
              <a:off x="6839760" y="2573565"/>
              <a:ext cx="1647825" cy="323850"/>
            </a:xfrm>
            <a:prstGeom prst="rect">
              <a:avLst/>
            </a:prstGeom>
            <a:noFill/>
            <a:ln w="9525">
              <a:noFill/>
              <a:miter lim="800000"/>
              <a:headEnd/>
              <a:tailEnd/>
            </a:ln>
          </p:spPr>
        </p:pic>
      </p:grpSp>
      <p:sp>
        <p:nvSpPr>
          <p:cNvPr id="13" name="Down Arrow 12"/>
          <p:cNvSpPr/>
          <p:nvPr/>
        </p:nvSpPr>
        <p:spPr>
          <a:xfrm rot="16200000">
            <a:off x="5956987" y="1460136"/>
            <a:ext cx="660114" cy="137051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 descr="C:\Documents and Settings\mcauley\Local Settings\Temp\wz83a6\oneM2M\oneM2M-Logo.gif"/>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9575" y="1118260"/>
            <a:ext cx="3009511" cy="20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0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Internal Structure of oneM2M</a:t>
            </a:r>
            <a:endParaRPr lang="en-US" dirty="0"/>
          </a:p>
        </p:txBody>
      </p:sp>
      <p:sp>
        <p:nvSpPr>
          <p:cNvPr id="11267" name="Content Placeholder 2"/>
          <p:cNvSpPr>
            <a:spLocks noGrp="1"/>
          </p:cNvSpPr>
          <p:nvPr>
            <p:ph type="body" idx="13"/>
          </p:nvPr>
        </p:nvSpPr>
        <p:spPr>
          <a:xfrm>
            <a:off x="283464" y="1312164"/>
            <a:ext cx="11430000" cy="2469261"/>
          </a:xfrm>
        </p:spPr>
        <p:txBody>
          <a:bodyPr/>
          <a:lstStyle/>
          <a:p>
            <a:r>
              <a:rPr lang="en-US" dirty="0" smtClean="0"/>
              <a:t>Steering Committee (SC)</a:t>
            </a:r>
          </a:p>
          <a:p>
            <a:pPr lvl="1"/>
            <a:r>
              <a:rPr lang="en-US" dirty="0" smtClean="0">
                <a:solidFill>
                  <a:schemeClr val="bg1"/>
                </a:solidFill>
              </a:rPr>
              <a:t>Only handling procedural, organizational,</a:t>
            </a:r>
            <a:br>
              <a:rPr lang="en-US" dirty="0" smtClean="0">
                <a:solidFill>
                  <a:schemeClr val="bg1"/>
                </a:solidFill>
              </a:rPr>
            </a:br>
            <a:r>
              <a:rPr lang="en-US" dirty="0" smtClean="0">
                <a:solidFill>
                  <a:schemeClr val="bg1"/>
                </a:solidFill>
              </a:rPr>
              <a:t>and budget issues</a:t>
            </a:r>
          </a:p>
          <a:p>
            <a:r>
              <a:rPr lang="en-US" dirty="0" smtClean="0"/>
              <a:t>One Technical Plenary (TP)</a:t>
            </a:r>
          </a:p>
          <a:p>
            <a:pPr lvl="1"/>
            <a:r>
              <a:rPr lang="en-US" dirty="0" smtClean="0">
                <a:solidFill>
                  <a:schemeClr val="bg1"/>
                </a:solidFill>
              </a:rPr>
              <a:t>Contains all Working Groups, </a:t>
            </a:r>
            <a:br>
              <a:rPr lang="en-US" dirty="0" smtClean="0">
                <a:solidFill>
                  <a:schemeClr val="bg1"/>
                </a:solidFill>
              </a:rPr>
            </a:br>
            <a:r>
              <a:rPr lang="en-US" dirty="0" smtClean="0">
                <a:solidFill>
                  <a:schemeClr val="bg1"/>
                </a:solidFill>
              </a:rPr>
              <a:t>executes all technical work,</a:t>
            </a:r>
            <a:br>
              <a:rPr lang="en-US" dirty="0" smtClean="0">
                <a:solidFill>
                  <a:schemeClr val="bg1"/>
                </a:solidFill>
              </a:rPr>
            </a:br>
            <a:endParaRPr lang="en-US" dirty="0" smtClean="0">
              <a:solidFill>
                <a:schemeClr val="bg1"/>
              </a:solidFill>
            </a:endParaRPr>
          </a:p>
          <a:p>
            <a:endParaRPr lang="en-US" dirty="0" smtClean="0"/>
          </a:p>
        </p:txBody>
      </p:sp>
      <p:grpSp>
        <p:nvGrpSpPr>
          <p:cNvPr id="8" name="Group 7"/>
          <p:cNvGrpSpPr/>
          <p:nvPr/>
        </p:nvGrpSpPr>
        <p:grpSpPr>
          <a:xfrm>
            <a:off x="518448" y="2105025"/>
            <a:ext cx="11151929" cy="4267200"/>
            <a:chOff x="1036896" y="2105025"/>
            <a:chExt cx="11151929" cy="4267200"/>
          </a:xfrm>
        </p:grpSpPr>
        <p:sp>
          <p:nvSpPr>
            <p:cNvPr id="33" name="Rectangle 32"/>
            <p:cNvSpPr/>
            <p:nvPr/>
          </p:nvSpPr>
          <p:spPr>
            <a:xfrm>
              <a:off x="5851060" y="2658258"/>
              <a:ext cx="1523603" cy="6858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50000"/>
                      <a:lumOff val="50000"/>
                    </a:schemeClr>
                  </a:solidFill>
                </a:rPr>
                <a:t>SC</a:t>
              </a:r>
            </a:p>
          </p:txBody>
        </p:sp>
        <p:sp>
          <p:nvSpPr>
            <p:cNvPr id="34" name="Rectangle 33"/>
            <p:cNvSpPr/>
            <p:nvPr/>
          </p:nvSpPr>
          <p:spPr>
            <a:xfrm>
              <a:off x="5851060" y="380760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TP</a:t>
              </a:r>
            </a:p>
          </p:txBody>
        </p:sp>
        <p:sp>
          <p:nvSpPr>
            <p:cNvPr id="35" name="Rectangle 34"/>
            <p:cNvSpPr/>
            <p:nvPr/>
          </p:nvSpPr>
          <p:spPr>
            <a:xfrm>
              <a:off x="8180902" y="494425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WG4</a:t>
              </a:r>
              <a:br>
                <a:rPr lang="en-US" sz="2000" dirty="0"/>
              </a:br>
              <a:r>
                <a:rPr lang="en-US" sz="2000" dirty="0"/>
                <a:t>SEC</a:t>
              </a:r>
            </a:p>
          </p:txBody>
        </p:sp>
        <p:sp>
          <p:nvSpPr>
            <p:cNvPr id="36" name="Rectangle 35"/>
            <p:cNvSpPr/>
            <p:nvPr/>
          </p:nvSpPr>
          <p:spPr>
            <a:xfrm>
              <a:off x="10512862" y="494425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WG5</a:t>
              </a:r>
              <a:br>
                <a:rPr lang="en-US" sz="2000" dirty="0"/>
              </a:br>
              <a:r>
                <a:rPr lang="en-US" sz="2000" dirty="0"/>
                <a:t>MAS</a:t>
              </a:r>
            </a:p>
          </p:txBody>
        </p:sp>
        <p:sp>
          <p:nvSpPr>
            <p:cNvPr id="37" name="Rectangle 36"/>
            <p:cNvSpPr/>
            <p:nvPr/>
          </p:nvSpPr>
          <p:spPr>
            <a:xfrm>
              <a:off x="5851060" y="4944258"/>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WG3</a:t>
              </a:r>
              <a:br>
                <a:rPr lang="en-US" sz="2000" dirty="0"/>
              </a:br>
              <a:r>
                <a:rPr lang="en-US" sz="2000" dirty="0" smtClean="0"/>
                <a:t>PRO</a:t>
              </a:r>
              <a:endParaRPr lang="en-US" sz="2000" dirty="0"/>
            </a:p>
          </p:txBody>
        </p:sp>
        <p:sp>
          <p:nvSpPr>
            <p:cNvPr id="38" name="Rectangle 37"/>
            <p:cNvSpPr/>
            <p:nvPr/>
          </p:nvSpPr>
          <p:spPr>
            <a:xfrm>
              <a:off x="3519101" y="4942671"/>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WG2</a:t>
              </a:r>
              <a:br>
                <a:rPr lang="en-US" sz="2000" dirty="0"/>
              </a:br>
              <a:r>
                <a:rPr lang="en-US" sz="2000" dirty="0"/>
                <a:t>ARC</a:t>
              </a:r>
            </a:p>
          </p:txBody>
        </p:sp>
        <p:sp>
          <p:nvSpPr>
            <p:cNvPr id="39" name="Rectangle 38"/>
            <p:cNvSpPr/>
            <p:nvPr/>
          </p:nvSpPr>
          <p:spPr>
            <a:xfrm>
              <a:off x="1189257" y="4942671"/>
              <a:ext cx="1523603" cy="685800"/>
            </a:xfrm>
            <a:prstGeom prst="rect">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WG1</a:t>
              </a:r>
              <a:br>
                <a:rPr lang="en-US" sz="2000" dirty="0"/>
              </a:br>
              <a:r>
                <a:rPr lang="en-US" sz="2000" dirty="0"/>
                <a:t>REQ</a:t>
              </a:r>
            </a:p>
          </p:txBody>
        </p:sp>
        <p:cxnSp>
          <p:nvCxnSpPr>
            <p:cNvPr id="40" name="Straight Connector 39"/>
            <p:cNvCxnSpPr>
              <a:stCxn id="34" idx="2"/>
              <a:endCxn id="37" idx="0"/>
            </p:cNvCxnSpPr>
            <p:nvPr/>
          </p:nvCxnSpPr>
          <p:spPr>
            <a:xfrm>
              <a:off x="6612861" y="4493408"/>
              <a:ext cx="0" cy="4508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4" idx="2"/>
              <a:endCxn id="38" idx="0"/>
            </p:cNvCxnSpPr>
            <p:nvPr/>
          </p:nvCxnSpPr>
          <p:spPr>
            <a:xfrm rot="5400000">
              <a:off x="5222251" y="3552061"/>
              <a:ext cx="449263" cy="2331959"/>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4" idx="2"/>
            </p:cNvCxnSpPr>
            <p:nvPr/>
          </p:nvCxnSpPr>
          <p:spPr>
            <a:xfrm rot="5400000" flipH="1" flipV="1">
              <a:off x="4045954" y="2377351"/>
              <a:ext cx="450850" cy="4682964"/>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5" idx="0"/>
              <a:endCxn id="34" idx="2"/>
            </p:cNvCxnSpPr>
            <p:nvPr/>
          </p:nvCxnSpPr>
          <p:spPr>
            <a:xfrm rot="16200000" flipV="1">
              <a:off x="7552358" y="3553912"/>
              <a:ext cx="450850" cy="2329842"/>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6" idx="0"/>
              <a:endCxn id="34" idx="2"/>
            </p:cNvCxnSpPr>
            <p:nvPr/>
          </p:nvCxnSpPr>
          <p:spPr>
            <a:xfrm rot="16200000" flipV="1">
              <a:off x="8718337" y="2387932"/>
              <a:ext cx="450850" cy="4661802"/>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481391" y="21050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50000"/>
                      <a:lumOff val="50000"/>
                    </a:schemeClr>
                  </a:solidFill>
                </a:rPr>
                <a:t>Finance</a:t>
              </a:r>
            </a:p>
          </p:txBody>
        </p:sp>
        <p:sp>
          <p:nvSpPr>
            <p:cNvPr id="46" name="Rectangle 45"/>
            <p:cNvSpPr/>
            <p:nvPr/>
          </p:nvSpPr>
          <p:spPr>
            <a:xfrm>
              <a:off x="8481391" y="24098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50000"/>
                    </a:schemeClr>
                  </a:solidFill>
                </a:rPr>
                <a:t>Legal</a:t>
              </a:r>
            </a:p>
          </p:txBody>
        </p:sp>
        <p:sp>
          <p:nvSpPr>
            <p:cNvPr id="47" name="Rectangle 46"/>
            <p:cNvSpPr/>
            <p:nvPr/>
          </p:nvSpPr>
          <p:spPr>
            <a:xfrm>
              <a:off x="8481391" y="27146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lumMod val="50000"/>
                      <a:lumOff val="50000"/>
                    </a:schemeClr>
                  </a:solidFill>
                </a:rPr>
                <a:t>Drafting Rules</a:t>
              </a:r>
              <a:endParaRPr lang="en-US" dirty="0">
                <a:solidFill>
                  <a:schemeClr val="tx1">
                    <a:lumMod val="50000"/>
                    <a:lumOff val="50000"/>
                  </a:schemeClr>
                </a:solidFill>
              </a:endParaRPr>
            </a:p>
          </p:txBody>
        </p:sp>
        <p:sp>
          <p:nvSpPr>
            <p:cNvPr id="48" name="Rectangle 47"/>
            <p:cNvSpPr/>
            <p:nvPr/>
          </p:nvSpPr>
          <p:spPr>
            <a:xfrm>
              <a:off x="8481391" y="30194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50000"/>
                      <a:lumOff val="50000"/>
                    </a:schemeClr>
                  </a:solidFill>
                </a:rPr>
                <a:t>Marketing</a:t>
              </a:r>
            </a:p>
          </p:txBody>
        </p:sp>
        <p:cxnSp>
          <p:nvCxnSpPr>
            <p:cNvPr id="49" name="Elbow Connector 48"/>
            <p:cNvCxnSpPr>
              <a:stCxn id="33" idx="3"/>
              <a:endCxn id="45" idx="1"/>
            </p:cNvCxnSpPr>
            <p:nvPr/>
          </p:nvCxnSpPr>
          <p:spPr>
            <a:xfrm flipV="1">
              <a:off x="7374663" y="2238376"/>
              <a:ext cx="1106728" cy="76278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3" idx="3"/>
              <a:endCxn id="46" idx="1"/>
            </p:cNvCxnSpPr>
            <p:nvPr/>
          </p:nvCxnSpPr>
          <p:spPr>
            <a:xfrm flipV="1">
              <a:off x="7374663" y="2543176"/>
              <a:ext cx="1106728" cy="45798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3" idx="3"/>
              <a:endCxn id="47" idx="1"/>
            </p:cNvCxnSpPr>
            <p:nvPr/>
          </p:nvCxnSpPr>
          <p:spPr>
            <a:xfrm flipV="1">
              <a:off x="7374663" y="2847976"/>
              <a:ext cx="1106728" cy="15318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3" idx="3"/>
              <a:endCxn id="48" idx="1"/>
            </p:cNvCxnSpPr>
            <p:nvPr/>
          </p:nvCxnSpPr>
          <p:spPr>
            <a:xfrm>
              <a:off x="7374663" y="3001159"/>
              <a:ext cx="1106728" cy="151617"/>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3" idx="2"/>
              <a:endCxn id="34" idx="0"/>
            </p:cNvCxnSpPr>
            <p:nvPr/>
          </p:nvCxnSpPr>
          <p:spPr>
            <a:xfrm>
              <a:off x="6612861" y="3344058"/>
              <a:ext cx="0" cy="4635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86"/>
            <p:cNvSpPr txBox="1">
              <a:spLocks noChangeArrowheads="1"/>
            </p:cNvSpPr>
            <p:nvPr/>
          </p:nvSpPr>
          <p:spPr bwMode="auto">
            <a:xfrm>
              <a:off x="1036896" y="5633561"/>
              <a:ext cx="1828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Use Cases &amp;</a:t>
              </a:r>
              <a:br>
                <a:rPr lang="en-US" sz="1400" dirty="0">
                  <a:solidFill>
                    <a:schemeClr val="bg1"/>
                  </a:solidFill>
                </a:rPr>
              </a:br>
              <a:r>
                <a:rPr lang="en-US" sz="1400" dirty="0">
                  <a:solidFill>
                    <a:schemeClr val="bg1"/>
                  </a:solidFill>
                </a:rPr>
                <a:t>Requirements</a:t>
              </a:r>
            </a:p>
          </p:txBody>
        </p:sp>
        <p:sp>
          <p:nvSpPr>
            <p:cNvPr id="55" name="TextBox 87"/>
            <p:cNvSpPr txBox="1">
              <a:spLocks noChangeArrowheads="1"/>
            </p:cNvSpPr>
            <p:nvPr/>
          </p:nvSpPr>
          <p:spPr bwMode="auto">
            <a:xfrm>
              <a:off x="3508519" y="5628472"/>
              <a:ext cx="1523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Architecture</a:t>
              </a:r>
            </a:p>
          </p:txBody>
        </p:sp>
        <p:sp>
          <p:nvSpPr>
            <p:cNvPr id="56" name="TextBox 88"/>
            <p:cNvSpPr txBox="1">
              <a:spLocks noChangeArrowheads="1"/>
            </p:cNvSpPr>
            <p:nvPr/>
          </p:nvSpPr>
          <p:spPr bwMode="auto">
            <a:xfrm>
              <a:off x="5851060" y="5630059"/>
              <a:ext cx="1523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smtClean="0">
                  <a:solidFill>
                    <a:schemeClr val="bg1"/>
                  </a:solidFill>
                </a:rPr>
                <a:t>Protocols</a:t>
              </a:r>
              <a:endParaRPr lang="en-US" sz="1400" dirty="0">
                <a:solidFill>
                  <a:schemeClr val="bg1"/>
                </a:solidFill>
              </a:endParaRPr>
            </a:p>
          </p:txBody>
        </p:sp>
        <p:sp>
          <p:nvSpPr>
            <p:cNvPr id="57" name="TextBox 89"/>
            <p:cNvSpPr txBox="1">
              <a:spLocks noChangeArrowheads="1"/>
            </p:cNvSpPr>
            <p:nvPr/>
          </p:nvSpPr>
          <p:spPr bwMode="auto">
            <a:xfrm>
              <a:off x="8180902" y="5633234"/>
              <a:ext cx="1523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Security</a:t>
              </a:r>
            </a:p>
          </p:txBody>
        </p:sp>
        <p:sp>
          <p:nvSpPr>
            <p:cNvPr id="58" name="TextBox 90"/>
            <p:cNvSpPr txBox="1">
              <a:spLocks noChangeArrowheads="1"/>
            </p:cNvSpPr>
            <p:nvPr/>
          </p:nvSpPr>
          <p:spPr bwMode="auto">
            <a:xfrm>
              <a:off x="10360501" y="5633561"/>
              <a:ext cx="18283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a:solidFill>
                    <a:schemeClr val="bg1"/>
                  </a:solidFill>
                </a:rPr>
                <a:t>Management</a:t>
              </a:r>
              <a:br>
                <a:rPr lang="en-US" sz="1400" dirty="0">
                  <a:solidFill>
                    <a:schemeClr val="bg1"/>
                  </a:solidFill>
                </a:rPr>
              </a:br>
              <a:r>
                <a:rPr lang="en-US" sz="1400" dirty="0">
                  <a:solidFill>
                    <a:schemeClr val="bg1"/>
                  </a:solidFill>
                </a:rPr>
                <a:t>Abstraction &amp; Semantics</a:t>
              </a:r>
            </a:p>
          </p:txBody>
        </p:sp>
        <p:sp>
          <p:nvSpPr>
            <p:cNvPr id="59" name="Rectangle 58"/>
            <p:cNvSpPr/>
            <p:nvPr/>
          </p:nvSpPr>
          <p:spPr>
            <a:xfrm>
              <a:off x="8180902" y="3781425"/>
              <a:ext cx="3246121" cy="26670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Program Management</a:t>
              </a:r>
              <a:endParaRPr lang="en-US" dirty="0">
                <a:solidFill>
                  <a:schemeClr val="bg1"/>
                </a:solidFill>
              </a:endParaRPr>
            </a:p>
          </p:txBody>
        </p:sp>
        <p:sp>
          <p:nvSpPr>
            <p:cNvPr id="60" name="Rectangle 59"/>
            <p:cNvSpPr/>
            <p:nvPr/>
          </p:nvSpPr>
          <p:spPr>
            <a:xfrm>
              <a:off x="8180903" y="4088617"/>
              <a:ext cx="3246121" cy="26670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Coordination Team</a:t>
              </a:r>
              <a:endParaRPr lang="en-US" dirty="0">
                <a:solidFill>
                  <a:schemeClr val="bg1"/>
                </a:solidFill>
              </a:endParaRPr>
            </a:p>
          </p:txBody>
        </p:sp>
        <p:cxnSp>
          <p:nvCxnSpPr>
            <p:cNvPr id="61" name="Elbow Connector 60"/>
            <p:cNvCxnSpPr>
              <a:stCxn id="34" idx="3"/>
              <a:endCxn id="59" idx="1"/>
            </p:cNvCxnSpPr>
            <p:nvPr/>
          </p:nvCxnSpPr>
          <p:spPr>
            <a:xfrm flipV="1">
              <a:off x="7374663" y="3914776"/>
              <a:ext cx="806238" cy="235733"/>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4" idx="3"/>
              <a:endCxn id="60" idx="1"/>
            </p:cNvCxnSpPr>
            <p:nvPr/>
          </p:nvCxnSpPr>
          <p:spPr>
            <a:xfrm>
              <a:off x="7374664" y="4150509"/>
              <a:ext cx="806239" cy="71459"/>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481391" y="3324225"/>
              <a:ext cx="2234618" cy="2667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lumMod val="50000"/>
                      <a:lumOff val="50000"/>
                    </a:schemeClr>
                  </a:solidFill>
                </a:rPr>
                <a:t>Methods/Proc.</a:t>
              </a:r>
              <a:endParaRPr lang="en-US" dirty="0">
                <a:solidFill>
                  <a:schemeClr val="tx1">
                    <a:lumMod val="50000"/>
                    <a:lumOff val="50000"/>
                  </a:schemeClr>
                </a:solidFill>
              </a:endParaRPr>
            </a:p>
          </p:txBody>
        </p:sp>
        <p:cxnSp>
          <p:nvCxnSpPr>
            <p:cNvPr id="66" name="Elbow Connector 65"/>
            <p:cNvCxnSpPr>
              <a:stCxn id="33" idx="3"/>
              <a:endCxn id="65" idx="1"/>
            </p:cNvCxnSpPr>
            <p:nvPr/>
          </p:nvCxnSpPr>
          <p:spPr>
            <a:xfrm>
              <a:off x="7374663" y="3001159"/>
              <a:ext cx="1106728" cy="456417"/>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180903" y="4391025"/>
              <a:ext cx="3246121" cy="266700"/>
            </a:xfrm>
            <a:prstGeom prst="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bg1"/>
                  </a:solidFill>
                </a:rPr>
                <a:t>Methods of Work</a:t>
              </a:r>
              <a:endParaRPr lang="en-US" dirty="0">
                <a:solidFill>
                  <a:schemeClr val="bg1"/>
                </a:solidFill>
              </a:endParaRPr>
            </a:p>
          </p:txBody>
        </p:sp>
        <p:cxnSp>
          <p:nvCxnSpPr>
            <p:cNvPr id="70" name="Elbow Connector 69"/>
            <p:cNvCxnSpPr>
              <a:stCxn id="34" idx="3"/>
              <a:endCxn id="69" idx="1"/>
            </p:cNvCxnSpPr>
            <p:nvPr/>
          </p:nvCxnSpPr>
          <p:spPr>
            <a:xfrm>
              <a:off x="7374664" y="4150509"/>
              <a:ext cx="806239" cy="373867"/>
            </a:xfrm>
            <a:prstGeom prst="bentConnector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027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Who is active in oneM2M?</a:t>
            </a:r>
            <a:endParaRPr lang="en-US" dirty="0"/>
          </a:p>
        </p:txBody>
      </p:sp>
      <p:sp>
        <p:nvSpPr>
          <p:cNvPr id="5" name="Content Placeholder 4"/>
          <p:cNvSpPr>
            <a:spLocks noGrp="1"/>
          </p:cNvSpPr>
          <p:nvPr>
            <p:ph type="body" idx="13"/>
          </p:nvPr>
        </p:nvSpPr>
        <p:spPr>
          <a:xfrm>
            <a:off x="283464" y="1426464"/>
            <a:ext cx="11430000" cy="4238083"/>
          </a:xfrm>
        </p:spPr>
        <p:txBody>
          <a:bodyPr/>
          <a:lstStyle/>
          <a:p>
            <a:r>
              <a:rPr lang="en-US" dirty="0" smtClean="0"/>
              <a:t>About 273 individual members and partners (www.oneM2M.org)</a:t>
            </a:r>
          </a:p>
          <a:p>
            <a:r>
              <a:rPr lang="en-US" dirty="0"/>
              <a:t>Partners Type </a:t>
            </a:r>
            <a:r>
              <a:rPr lang="en-US" dirty="0" smtClean="0"/>
              <a:t>1: ARIB, ATIS, CCSA, ETSI, TIA, TTC, TTA</a:t>
            </a:r>
          </a:p>
          <a:p>
            <a:r>
              <a:rPr lang="en-US" dirty="0"/>
              <a:t>Partners Type </a:t>
            </a:r>
            <a:r>
              <a:rPr lang="en-US" dirty="0" smtClean="0"/>
              <a:t>2: BBF, Continua, HGI, OMA; Guests: IEEE, IERC, IPSO Alliance, KSGA;</a:t>
            </a:r>
            <a:br>
              <a:rPr lang="en-US" dirty="0" smtClean="0"/>
            </a:br>
            <a:r>
              <a:rPr lang="en-US" dirty="0" smtClean="0"/>
              <a:t>Associated Members: NIST, MISP, US-DoT,  </a:t>
            </a:r>
          </a:p>
          <a:p>
            <a:r>
              <a:rPr lang="en-US" dirty="0" smtClean="0"/>
              <a:t>About 75-100 regularly attending members in meetings</a:t>
            </a:r>
          </a:p>
          <a:p>
            <a:r>
              <a:rPr lang="en-US" dirty="0" smtClean="0"/>
              <a:t>A total of 6 one-week technical plenaries a year / several WG calls in-between</a:t>
            </a:r>
          </a:p>
          <a:p>
            <a:pPr lvl="1"/>
            <a:r>
              <a:rPr lang="en-US" dirty="0" smtClean="0">
                <a:solidFill>
                  <a:schemeClr val="bg1"/>
                </a:solidFill>
              </a:rPr>
              <a:t>Typically between 100 and 150 delegates in  TP meeting weeks</a:t>
            </a:r>
          </a:p>
          <a:p>
            <a:pPr lvl="1"/>
            <a:r>
              <a:rPr lang="en-US" dirty="0" smtClean="0">
                <a:solidFill>
                  <a:schemeClr val="bg1"/>
                </a:solidFill>
              </a:rPr>
              <a:t>19 deliverables started so far (more likely to be done)</a:t>
            </a:r>
          </a:p>
          <a:p>
            <a:pPr lvl="1"/>
            <a:r>
              <a:rPr lang="en-US" dirty="0" smtClean="0">
                <a:solidFill>
                  <a:schemeClr val="bg1"/>
                </a:solidFill>
              </a:rPr>
              <a:t>Recently in the order of 150 contributions / 200 revisions per F2F meeting</a:t>
            </a:r>
          </a:p>
          <a:p>
            <a:r>
              <a:rPr lang="en-US" dirty="0" smtClean="0"/>
              <a:t/>
            </a:r>
            <a:br>
              <a:rPr lang="en-US" dirty="0" smtClean="0"/>
            </a:br>
            <a:endParaRPr lang="en-US" dirty="0" smtClean="0"/>
          </a:p>
        </p:txBody>
      </p:sp>
    </p:spTree>
    <p:extLst>
      <p:ext uri="{BB962C8B-B14F-4D97-AF65-F5344CB8AC3E}">
        <p14:creationId xmlns:p14="http://schemas.microsoft.com/office/powerpoint/2010/main" val="25052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oneM2M do?</a:t>
            </a:r>
            <a:endParaRPr lang="en-US" dirty="0"/>
          </a:p>
        </p:txBody>
      </p:sp>
      <p:sp>
        <p:nvSpPr>
          <p:cNvPr id="4" name="Content Placeholder 4"/>
          <p:cNvSpPr>
            <a:spLocks noGrp="1"/>
          </p:cNvSpPr>
          <p:nvPr>
            <p:ph type="body" idx="13"/>
          </p:nvPr>
        </p:nvSpPr>
        <p:spPr>
          <a:xfrm>
            <a:off x="283464" y="1426464"/>
            <a:ext cx="11430000" cy="4970591"/>
          </a:xfrm>
        </p:spPr>
        <p:txBody>
          <a:bodyPr/>
          <a:lstStyle/>
          <a:p>
            <a:r>
              <a:rPr lang="en-US" dirty="0" smtClean="0"/>
              <a:t>Official Scope Statement of oneM2M:</a:t>
            </a:r>
            <a:br>
              <a:rPr lang="en-US" dirty="0" smtClean="0"/>
            </a:br>
            <a:r>
              <a:rPr lang="en-US" dirty="0" smtClean="0"/>
              <a:t/>
            </a:r>
            <a:br>
              <a:rPr lang="en-US" dirty="0" smtClean="0"/>
            </a:br>
            <a:r>
              <a:rPr lang="en-US" sz="1600" dirty="0" smtClean="0"/>
              <a:t>Initially, oneM2M shall prepare, approve and maintain the necessary set of Technical Specifications and Technical Reports for: </a:t>
            </a:r>
          </a:p>
          <a:p>
            <a:r>
              <a:rPr lang="en-US" sz="1600" dirty="0" smtClean="0"/>
              <a:t>Use cases and requirements for a common set of Service Layer capabilities;</a:t>
            </a:r>
          </a:p>
          <a:p>
            <a:r>
              <a:rPr lang="en-US" sz="1600" dirty="0" smtClean="0"/>
              <a:t>Service Layer aspects with high level and detailed service architecture, in light of an access independent view of end-to-end services;</a:t>
            </a:r>
          </a:p>
          <a:p>
            <a:r>
              <a:rPr lang="en-US" sz="1600" dirty="0" smtClean="0"/>
              <a:t>Protocols/APIs/standard objects based on this architecture (open interfaces &amp; protocols);</a:t>
            </a:r>
          </a:p>
          <a:p>
            <a:r>
              <a:rPr lang="en-US" sz="1600" dirty="0" smtClean="0"/>
              <a:t>Security and privacy aspects (authentication, encryption, integrity verification);</a:t>
            </a:r>
          </a:p>
          <a:p>
            <a:r>
              <a:rPr lang="en-US" sz="1600" dirty="0" smtClean="0"/>
              <a:t>Reachability and discovery of applications;</a:t>
            </a:r>
          </a:p>
          <a:p>
            <a:r>
              <a:rPr lang="en-US" sz="1600" dirty="0" smtClean="0"/>
              <a:t>Interoperability, including test and conformance specifications;</a:t>
            </a:r>
          </a:p>
          <a:p>
            <a:r>
              <a:rPr lang="en-US" sz="1600" dirty="0" smtClean="0"/>
              <a:t>Collection of data for charging records (to be used for billing and statistical purposes);</a:t>
            </a:r>
          </a:p>
          <a:p>
            <a:r>
              <a:rPr lang="en-US" sz="1600" dirty="0" smtClean="0"/>
              <a:t>Identification and naming of devices and applications;</a:t>
            </a:r>
          </a:p>
          <a:p>
            <a:r>
              <a:rPr lang="en-US" sz="1600" dirty="0" smtClean="0"/>
              <a:t>Information models and data management (including store and subscribe/notify functionality);</a:t>
            </a:r>
          </a:p>
          <a:p>
            <a:r>
              <a:rPr lang="en-US" sz="1600" dirty="0" smtClean="0"/>
              <a:t>Management aspects (including remote management of entities); and</a:t>
            </a:r>
          </a:p>
          <a:p>
            <a:r>
              <a:rPr lang="en-US" sz="1600" dirty="0" smtClean="0"/>
              <a:t>Common use cases, terminal/module aspects, including Service Layer interfaces/APIs between: </a:t>
            </a:r>
          </a:p>
          <a:p>
            <a:pPr lvl="1"/>
            <a:r>
              <a:rPr lang="en-US" sz="1400" dirty="0" smtClean="0"/>
              <a:t>Application and Service Layers;</a:t>
            </a:r>
          </a:p>
          <a:p>
            <a:pPr lvl="1"/>
            <a:r>
              <a:rPr lang="en-US" sz="1400" dirty="0" smtClean="0"/>
              <a:t>Service Layer and communication functions</a:t>
            </a:r>
          </a:p>
          <a:p>
            <a:endParaRPr lang="en-US" dirty="0"/>
          </a:p>
        </p:txBody>
      </p:sp>
      <p:sp>
        <p:nvSpPr>
          <p:cNvPr id="5" name="TextBox 10"/>
          <p:cNvSpPr txBox="1">
            <a:spLocks noChangeArrowheads="1"/>
          </p:cNvSpPr>
          <p:nvPr/>
        </p:nvSpPr>
        <p:spPr bwMode="auto">
          <a:xfrm>
            <a:off x="2043006" y="5981556"/>
            <a:ext cx="8102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400" dirty="0">
                <a:solidFill>
                  <a:schemeClr val="bg1"/>
                </a:solidFill>
              </a:rPr>
              <a:t>Can be found on </a:t>
            </a:r>
            <a:r>
              <a:rPr lang="en-US" sz="2400" dirty="0" smtClean="0">
                <a:solidFill>
                  <a:schemeClr val="bg1"/>
                </a:solidFill>
                <a:hlinkClick r:id="rId2"/>
              </a:rPr>
              <a:t>www.oneM2M.org</a:t>
            </a:r>
            <a:r>
              <a:rPr lang="en-US" sz="2400" dirty="0" smtClean="0">
                <a:solidFill>
                  <a:schemeClr val="bg1"/>
                </a:solidFill>
              </a:rPr>
              <a:t>; Fairly </a:t>
            </a:r>
            <a:r>
              <a:rPr lang="en-US" sz="2400" dirty="0">
                <a:solidFill>
                  <a:schemeClr val="bg1"/>
                </a:solidFill>
              </a:rPr>
              <a:t>abstract scope</a:t>
            </a:r>
          </a:p>
          <a:p>
            <a:pPr eaLnBrk="1" hangingPunct="1">
              <a:buFont typeface="Arial" charset="0"/>
              <a:buChar char="•"/>
            </a:pPr>
            <a:r>
              <a:rPr lang="en-US" sz="2400" dirty="0">
                <a:solidFill>
                  <a:schemeClr val="bg1"/>
                </a:solidFill>
              </a:rPr>
              <a:t>This presentation tries to explain it in more practical terms</a:t>
            </a:r>
          </a:p>
        </p:txBody>
      </p:sp>
    </p:spTree>
    <p:extLst>
      <p:ext uri="{BB962C8B-B14F-4D97-AF65-F5344CB8AC3E}">
        <p14:creationId xmlns:p14="http://schemas.microsoft.com/office/powerpoint/2010/main" val="30653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Definition of M2M Service Layer</a:t>
            </a:r>
            <a:endParaRPr lang="en-US" dirty="0"/>
          </a:p>
        </p:txBody>
      </p:sp>
      <p:sp>
        <p:nvSpPr>
          <p:cNvPr id="4" name="Content Placeholder 4"/>
          <p:cNvSpPr>
            <a:spLocks noGrp="1"/>
          </p:cNvSpPr>
          <p:nvPr>
            <p:ph type="body" idx="13"/>
          </p:nvPr>
        </p:nvSpPr>
        <p:spPr>
          <a:xfrm>
            <a:off x="283464" y="1426464"/>
            <a:ext cx="11430000" cy="3951851"/>
          </a:xfrm>
        </p:spPr>
        <p:txBody>
          <a:bodyPr/>
          <a:lstStyle/>
          <a:p>
            <a:r>
              <a:rPr lang="en-US" dirty="0" smtClean="0"/>
              <a:t>Middleware supporting secure end-to-end data/control exchange between M2M devices and customer applications by providing functions for remote provisioning &amp; activation, authentication, encryption, connectivity setup, buffering, synchronization, aggregation and device management</a:t>
            </a:r>
          </a:p>
          <a:p>
            <a:endParaRPr lang="en-US" dirty="0" smtClean="0"/>
          </a:p>
          <a:p>
            <a:r>
              <a:rPr lang="en-US" dirty="0" smtClean="0"/>
              <a:t>It is a software layer</a:t>
            </a:r>
          </a:p>
          <a:p>
            <a:r>
              <a:rPr lang="en-US" dirty="0" smtClean="0"/>
              <a:t>It sits between M2M applications and communication HW/SW that provides data transport</a:t>
            </a:r>
          </a:p>
          <a:p>
            <a:r>
              <a:rPr lang="en-US" dirty="0" smtClean="0"/>
              <a:t>It normally rides on top of IP</a:t>
            </a:r>
          </a:p>
          <a:p>
            <a:r>
              <a:rPr lang="en-US" dirty="0" smtClean="0"/>
              <a:t>It provides functions that M2M applications across different industry segments commonly need</a:t>
            </a:r>
          </a:p>
          <a:p>
            <a:pPr marL="342900" indent="-342900">
              <a:buFont typeface="Wingdings" panose="05000000000000000000" pitchFamily="2" charset="2"/>
              <a:buChar char="Ø"/>
            </a:pPr>
            <a:r>
              <a:rPr lang="en-US" dirty="0" smtClean="0"/>
              <a:t> horizontal layer</a:t>
            </a:r>
            <a:endParaRPr lang="en-US" dirty="0"/>
          </a:p>
        </p:txBody>
      </p:sp>
    </p:spTree>
    <p:extLst>
      <p:ext uri="{BB962C8B-B14F-4D97-AF65-F5344CB8AC3E}">
        <p14:creationId xmlns:p14="http://schemas.microsoft.com/office/powerpoint/2010/main" val="404537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M2M Service Layer</a:t>
            </a:r>
          </a:p>
        </p:txBody>
      </p:sp>
      <p:grpSp>
        <p:nvGrpSpPr>
          <p:cNvPr id="4" name="Group 19"/>
          <p:cNvGrpSpPr>
            <a:grpSpLocks/>
          </p:cNvGrpSpPr>
          <p:nvPr/>
        </p:nvGrpSpPr>
        <p:grpSpPr bwMode="auto">
          <a:xfrm>
            <a:off x="1992486" y="2981259"/>
            <a:ext cx="2798762" cy="2514600"/>
            <a:chOff x="1940034" y="2155012"/>
            <a:chExt cx="4880865" cy="3658552"/>
          </a:xfrm>
        </p:grpSpPr>
        <p:sp>
          <p:nvSpPr>
            <p:cNvPr id="5" name="Parallelogram 4"/>
            <p:cNvSpPr/>
            <p:nvPr/>
          </p:nvSpPr>
          <p:spPr bwMode="auto">
            <a:xfrm rot="739254">
              <a:off x="2053160" y="3526612"/>
              <a:ext cx="4732705" cy="2286952"/>
            </a:xfrm>
            <a:prstGeom prst="parallelogram">
              <a:avLst/>
            </a:prstGeom>
            <a:solidFill>
              <a:srgbClr val="92D050">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tx1"/>
                </a:solidFill>
              </a:endParaRPr>
            </a:p>
          </p:txBody>
        </p:sp>
        <p:sp>
          <p:nvSpPr>
            <p:cNvPr id="6" name="Parallelogram 5"/>
            <p:cNvSpPr/>
            <p:nvPr/>
          </p:nvSpPr>
          <p:spPr bwMode="auto">
            <a:xfrm rot="739254">
              <a:off x="2088194" y="2840812"/>
              <a:ext cx="4732705" cy="2286952"/>
            </a:xfrm>
            <a:prstGeom prst="parallelogram">
              <a:avLst/>
            </a:prstGeom>
            <a:solidFill>
              <a:srgbClr val="FFC000">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tx1"/>
                </a:solidFill>
              </a:endParaRPr>
            </a:p>
          </p:txBody>
        </p:sp>
        <p:sp>
          <p:nvSpPr>
            <p:cNvPr id="7" name="TextBox 16"/>
            <p:cNvSpPr txBox="1">
              <a:spLocks noChangeArrowheads="1"/>
            </p:cNvSpPr>
            <p:nvPr/>
          </p:nvSpPr>
          <p:spPr bwMode="auto">
            <a:xfrm rot="260788">
              <a:off x="1940034" y="4241353"/>
              <a:ext cx="4191000"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r>
                <a:rPr lang="en-US" altLang="en-US">
                  <a:solidFill>
                    <a:srgbClr val="FFC000"/>
                  </a:solidFill>
                </a:rPr>
                <a:t>Service Layer</a:t>
              </a:r>
            </a:p>
          </p:txBody>
        </p:sp>
        <p:sp>
          <p:nvSpPr>
            <p:cNvPr id="8" name="Parallelogram 7"/>
            <p:cNvSpPr/>
            <p:nvPr/>
          </p:nvSpPr>
          <p:spPr bwMode="auto">
            <a:xfrm rot="739254">
              <a:off x="2088194" y="2155012"/>
              <a:ext cx="4732705" cy="2286952"/>
            </a:xfrm>
            <a:prstGeom prst="parallelogram">
              <a:avLst/>
            </a:prstGeom>
            <a:solidFill>
              <a:srgbClr val="FF9933">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tx1"/>
                </a:solidFill>
              </a:endParaRPr>
            </a:p>
          </p:txBody>
        </p:sp>
        <p:sp>
          <p:nvSpPr>
            <p:cNvPr id="9" name="TextBox 18"/>
            <p:cNvSpPr txBox="1">
              <a:spLocks noChangeArrowheads="1"/>
            </p:cNvSpPr>
            <p:nvPr/>
          </p:nvSpPr>
          <p:spPr bwMode="auto">
            <a:xfrm rot="260788">
              <a:off x="1940034" y="3527568"/>
              <a:ext cx="4191000"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r>
                <a:rPr lang="en-US" altLang="en-US">
                  <a:solidFill>
                    <a:srgbClr val="FFC000"/>
                  </a:solidFill>
                </a:rPr>
                <a:t>Application Layer</a:t>
              </a:r>
            </a:p>
          </p:txBody>
        </p:sp>
      </p:grpSp>
      <p:grpSp>
        <p:nvGrpSpPr>
          <p:cNvPr id="10" name="Group 20"/>
          <p:cNvGrpSpPr>
            <a:grpSpLocks/>
          </p:cNvGrpSpPr>
          <p:nvPr/>
        </p:nvGrpSpPr>
        <p:grpSpPr bwMode="auto">
          <a:xfrm>
            <a:off x="6246986" y="2976496"/>
            <a:ext cx="3268662" cy="2514600"/>
            <a:chOff x="1122068" y="2155012"/>
            <a:chExt cx="5698831" cy="3658552"/>
          </a:xfrm>
        </p:grpSpPr>
        <p:sp>
          <p:nvSpPr>
            <p:cNvPr id="11" name="Parallelogram 10"/>
            <p:cNvSpPr/>
            <p:nvPr/>
          </p:nvSpPr>
          <p:spPr bwMode="auto">
            <a:xfrm rot="739254">
              <a:off x="2053160" y="3526612"/>
              <a:ext cx="4732705" cy="2286952"/>
            </a:xfrm>
            <a:prstGeom prst="parallelogram">
              <a:avLst/>
            </a:prstGeom>
            <a:solidFill>
              <a:srgbClr val="92D050">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tx1"/>
                </a:solidFill>
              </a:endParaRPr>
            </a:p>
          </p:txBody>
        </p:sp>
        <p:sp>
          <p:nvSpPr>
            <p:cNvPr id="12" name="TextBox 22"/>
            <p:cNvSpPr txBox="1">
              <a:spLocks noChangeArrowheads="1"/>
            </p:cNvSpPr>
            <p:nvPr/>
          </p:nvSpPr>
          <p:spPr bwMode="auto">
            <a:xfrm rot="260788">
              <a:off x="1122068" y="4919826"/>
              <a:ext cx="5653383"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r>
                <a:rPr lang="en-US" altLang="en-US">
                  <a:solidFill>
                    <a:srgbClr val="FFC000"/>
                  </a:solidFill>
                </a:rPr>
                <a:t>Underlying Network Layer</a:t>
              </a:r>
            </a:p>
          </p:txBody>
        </p:sp>
        <p:sp>
          <p:nvSpPr>
            <p:cNvPr id="13" name="Parallelogram 12"/>
            <p:cNvSpPr/>
            <p:nvPr/>
          </p:nvSpPr>
          <p:spPr bwMode="auto">
            <a:xfrm rot="739254">
              <a:off x="2088194" y="2840812"/>
              <a:ext cx="4732705" cy="2286952"/>
            </a:xfrm>
            <a:prstGeom prst="parallelogram">
              <a:avLst/>
            </a:prstGeom>
            <a:solidFill>
              <a:srgbClr val="FFC000">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tx1"/>
                </a:solidFill>
              </a:endParaRPr>
            </a:p>
          </p:txBody>
        </p:sp>
        <p:sp>
          <p:nvSpPr>
            <p:cNvPr id="14" name="TextBox 24"/>
            <p:cNvSpPr txBox="1">
              <a:spLocks noChangeArrowheads="1"/>
            </p:cNvSpPr>
            <p:nvPr/>
          </p:nvSpPr>
          <p:spPr bwMode="auto">
            <a:xfrm rot="260788">
              <a:off x="1940033" y="4238954"/>
              <a:ext cx="4190999"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r>
                <a:rPr lang="en-US" altLang="en-US">
                  <a:solidFill>
                    <a:srgbClr val="FFC000"/>
                  </a:solidFill>
                </a:rPr>
                <a:t>Service Layer</a:t>
              </a:r>
            </a:p>
          </p:txBody>
        </p:sp>
        <p:sp>
          <p:nvSpPr>
            <p:cNvPr id="15" name="Parallelogram 14"/>
            <p:cNvSpPr/>
            <p:nvPr/>
          </p:nvSpPr>
          <p:spPr bwMode="auto">
            <a:xfrm rot="739254">
              <a:off x="2088194" y="2155012"/>
              <a:ext cx="4732705" cy="2286952"/>
            </a:xfrm>
            <a:prstGeom prst="parallelogram">
              <a:avLst/>
            </a:prstGeom>
            <a:solidFill>
              <a:srgbClr val="FF9933">
                <a:alpha val="34000"/>
              </a:srgbClr>
            </a:solidFill>
            <a:ln>
              <a:headEnd type="none" w="med" len="med"/>
              <a:tailEnd type="none" w="med" len="med"/>
            </a:ln>
            <a:scene3d>
              <a:camera prst="isometricOffAxis1Top">
                <a:rot lat="17182123" lon="1096068" rev="21014541"/>
              </a:camera>
              <a:lightRig rig="soft" dir="t"/>
            </a:scene3d>
            <a:sp3d>
              <a:bevelT h="254000"/>
            </a:sp3d>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endParaRPr lang="en-US" dirty="0">
                <a:solidFill>
                  <a:schemeClr val="tx1"/>
                </a:solidFill>
              </a:endParaRPr>
            </a:p>
          </p:txBody>
        </p:sp>
        <p:sp>
          <p:nvSpPr>
            <p:cNvPr id="16" name="TextBox 26"/>
            <p:cNvSpPr txBox="1">
              <a:spLocks noChangeArrowheads="1"/>
            </p:cNvSpPr>
            <p:nvPr/>
          </p:nvSpPr>
          <p:spPr bwMode="auto">
            <a:xfrm rot="260788">
              <a:off x="1940033" y="3540360"/>
              <a:ext cx="4190999" cy="49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r>
                <a:rPr lang="en-US" altLang="en-US">
                  <a:solidFill>
                    <a:srgbClr val="FFC000"/>
                  </a:solidFill>
                </a:rPr>
                <a:t>Application Layer</a:t>
              </a:r>
            </a:p>
          </p:txBody>
        </p:sp>
      </p:grpSp>
      <p:sp>
        <p:nvSpPr>
          <p:cNvPr id="17" name="Left-Right Arrow 27"/>
          <p:cNvSpPr>
            <a:spLocks noChangeArrowheads="1"/>
          </p:cNvSpPr>
          <p:nvPr/>
        </p:nvSpPr>
        <p:spPr bwMode="auto">
          <a:xfrm>
            <a:off x="5096048" y="3865496"/>
            <a:ext cx="1447800" cy="101600"/>
          </a:xfrm>
          <a:prstGeom prst="leftRightArrow">
            <a:avLst>
              <a:gd name="adj1" fmla="val 50000"/>
              <a:gd name="adj2" fmla="val 50271"/>
            </a:avLst>
          </a:prstGeom>
          <a:solidFill>
            <a:srgbClr val="0066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endParaRPr lang="en-US" altLang="en-US"/>
          </a:p>
        </p:txBody>
      </p:sp>
      <p:sp>
        <p:nvSpPr>
          <p:cNvPr id="18" name="Left-Right Arrow 28"/>
          <p:cNvSpPr>
            <a:spLocks noChangeArrowheads="1"/>
          </p:cNvSpPr>
          <p:nvPr/>
        </p:nvSpPr>
        <p:spPr bwMode="auto">
          <a:xfrm>
            <a:off x="5096048" y="4322696"/>
            <a:ext cx="1447800" cy="101600"/>
          </a:xfrm>
          <a:prstGeom prst="leftRightArrow">
            <a:avLst>
              <a:gd name="adj1" fmla="val 50000"/>
              <a:gd name="adj2" fmla="val 50271"/>
            </a:avLst>
          </a:prstGeom>
          <a:solidFill>
            <a:srgbClr val="0066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endParaRPr lang="en-US" altLang="en-US"/>
          </a:p>
        </p:txBody>
      </p:sp>
      <p:sp>
        <p:nvSpPr>
          <p:cNvPr id="19" name="Left-Right Arrow 29"/>
          <p:cNvSpPr>
            <a:spLocks noChangeArrowheads="1"/>
          </p:cNvSpPr>
          <p:nvPr/>
        </p:nvSpPr>
        <p:spPr bwMode="auto">
          <a:xfrm>
            <a:off x="5096048" y="4779896"/>
            <a:ext cx="1447800" cy="101600"/>
          </a:xfrm>
          <a:prstGeom prst="leftRightArrow">
            <a:avLst>
              <a:gd name="adj1" fmla="val 50000"/>
              <a:gd name="adj2" fmla="val 50271"/>
            </a:avLst>
          </a:prstGeom>
          <a:solidFill>
            <a:srgbClr val="0066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endParaRPr lang="en-US" altLang="en-US"/>
          </a:p>
        </p:txBody>
      </p:sp>
      <p:sp>
        <p:nvSpPr>
          <p:cNvPr id="20" name="TextBox 30"/>
          <p:cNvSpPr txBox="1">
            <a:spLocks noChangeArrowheads="1"/>
          </p:cNvSpPr>
          <p:nvPr/>
        </p:nvSpPr>
        <p:spPr bwMode="auto">
          <a:xfrm>
            <a:off x="3194223" y="2595496"/>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r>
              <a:rPr lang="en-US" altLang="en-US" dirty="0">
                <a:solidFill>
                  <a:srgbClr val="92D050"/>
                </a:solidFill>
              </a:rPr>
              <a:t>Device</a:t>
            </a:r>
          </a:p>
        </p:txBody>
      </p:sp>
      <p:sp>
        <p:nvSpPr>
          <p:cNvPr id="21" name="TextBox 31"/>
          <p:cNvSpPr txBox="1">
            <a:spLocks noChangeArrowheads="1"/>
          </p:cNvSpPr>
          <p:nvPr/>
        </p:nvSpPr>
        <p:spPr bwMode="auto">
          <a:xfrm>
            <a:off x="7534448" y="2595496"/>
            <a:ext cx="1631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r>
              <a:rPr lang="en-US" altLang="en-US" dirty="0">
                <a:solidFill>
                  <a:srgbClr val="92D050"/>
                </a:solidFill>
              </a:rPr>
              <a:t>Network/Cloud</a:t>
            </a:r>
          </a:p>
        </p:txBody>
      </p:sp>
      <p:sp>
        <p:nvSpPr>
          <p:cNvPr id="27" name="TextBox 22"/>
          <p:cNvSpPr txBox="1">
            <a:spLocks noChangeArrowheads="1"/>
          </p:cNvSpPr>
          <p:nvPr/>
        </p:nvSpPr>
        <p:spPr bwMode="auto">
          <a:xfrm rot="260788">
            <a:off x="1522586" y="4902134"/>
            <a:ext cx="3243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Arial" pitchFamily="34" charset="0"/>
              </a:defRPr>
            </a:lvl1pPr>
            <a:lvl2pPr marL="742950" indent="-285750">
              <a:defRPr sz="1600" b="1">
                <a:solidFill>
                  <a:schemeClr val="tx1"/>
                </a:solidFill>
                <a:latin typeface="Arial" pitchFamily="34" charset="0"/>
              </a:defRPr>
            </a:lvl2pPr>
            <a:lvl3pPr marL="1143000" indent="-228600">
              <a:defRPr sz="1600" b="1">
                <a:solidFill>
                  <a:schemeClr val="tx1"/>
                </a:solidFill>
                <a:latin typeface="Arial" pitchFamily="34" charset="0"/>
              </a:defRPr>
            </a:lvl3pPr>
            <a:lvl4pPr marL="1600200" indent="-228600">
              <a:defRPr sz="1600" b="1">
                <a:solidFill>
                  <a:schemeClr val="tx1"/>
                </a:solidFill>
                <a:latin typeface="Arial" pitchFamily="34" charset="0"/>
              </a:defRPr>
            </a:lvl4pPr>
            <a:lvl5pPr marL="2057400" indent="-22860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r>
              <a:rPr lang="en-US" altLang="en-US">
                <a:solidFill>
                  <a:srgbClr val="FFC000"/>
                </a:solidFill>
              </a:rPr>
              <a:t>Underlying Network Layer</a:t>
            </a:r>
          </a:p>
        </p:txBody>
      </p:sp>
    </p:spTree>
    <p:extLst>
      <p:ext uri="{BB962C8B-B14F-4D97-AF65-F5344CB8AC3E}">
        <p14:creationId xmlns:p14="http://schemas.microsoft.com/office/powerpoint/2010/main" val="149934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_Template_Standard_16x9_06_02">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CBD"/>
        </a:solidFill>
        <a:ln>
          <a:solidFill>
            <a:srgbClr val="00ACBD"/>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theme>
</file>

<file path=ppt/theme/theme2.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Qualcomm_Template_Standard_16x9_06_02</Template>
  <TotalTime>2384</TotalTime>
  <Words>2269</Words>
  <Application>Microsoft Office PowerPoint</Application>
  <PresentationFormat>Custom</PresentationFormat>
  <Paragraphs>333</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Qualcomm_Template_Standard_16x9_06_02</vt:lpstr>
      <vt:lpstr>Visio</vt:lpstr>
      <vt:lpstr>oneM2M (DCN 24-14-0021-00-0000) </vt:lpstr>
      <vt:lpstr>Disclaimer</vt:lpstr>
      <vt:lpstr>What is oneM2M ?</vt:lpstr>
      <vt:lpstr>Why did oneM2M get created?   Consolidation!</vt:lpstr>
      <vt:lpstr>Internal Structure of oneM2M</vt:lpstr>
      <vt:lpstr>Who is active in oneM2M?</vt:lpstr>
      <vt:lpstr>What does oneM2M do?</vt:lpstr>
      <vt:lpstr>Simple Definition of M2M Service Layer</vt:lpstr>
      <vt:lpstr>M2M Service Layer</vt:lpstr>
      <vt:lpstr>Targets</vt:lpstr>
      <vt:lpstr>What are the General Benefits?</vt:lpstr>
      <vt:lpstr>PowerPoint Presentation</vt:lpstr>
      <vt:lpstr>Architecture &amp; Features</vt:lpstr>
      <vt:lpstr>oneM2M: High-Level Architectural Model</vt:lpstr>
      <vt:lpstr>Example Configuration of oneM2M Architecture</vt:lpstr>
      <vt:lpstr>Request / Response Paradigm</vt:lpstr>
      <vt:lpstr>Resource oriented approach in oneM2M</vt:lpstr>
      <vt:lpstr>Example: Exposing service via a resource</vt:lpstr>
      <vt:lpstr>Policy-Driven Communication</vt:lpstr>
      <vt:lpstr>M2M Service Functions of Value to Stakeholders</vt:lpstr>
      <vt:lpstr>M2M Service Functions of Value to Stakeholders</vt:lpstr>
      <vt:lpstr>M2M Service Functions of Value to Stakeholders</vt:lpstr>
      <vt:lpstr>Security Aspects</vt:lpstr>
      <vt:lpstr>oneM2M Security Overview</vt:lpstr>
      <vt:lpstr>oneM2M Security Overview</vt:lpstr>
      <vt:lpstr>Authentication and Security Association Establishment</vt:lpstr>
      <vt:lpstr>Authorization (aka.  "Access Control“)</vt:lpstr>
    </vt:vector>
  </TitlesOfParts>
  <Company>Qualcomm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Qualcomm_JB1</dc:creator>
  <cp:lastModifiedBy>Qualcomm User</cp:lastModifiedBy>
  <cp:revision>60</cp:revision>
  <dcterms:created xsi:type="dcterms:W3CDTF">2014-04-28T10:20:48Z</dcterms:created>
  <dcterms:modified xsi:type="dcterms:W3CDTF">2014-07-15T15:45:22Z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1299314975</vt:i4>
  </property>
  <property fmtid="{D5CDD505-2E9C-101B-9397-08002B2CF9AE}" pid="3" name="_NewReviewCycle">
    <vt:lpwstr/>
  </property>
  <property fmtid="{D5CDD505-2E9C-101B-9397-08002B2CF9AE}" pid="4" name="_EmailSubject">
    <vt:lpwstr>M2M Coordination Meeting</vt:lpwstr>
  </property>
  <property fmtid="{D5CDD505-2E9C-101B-9397-08002B2CF9AE}" pid="5" name="_AuthorEmail">
    <vt:lpwstr>jblanz@qti.qualcomm.com</vt:lpwstr>
  </property>
  <property fmtid="{D5CDD505-2E9C-101B-9397-08002B2CF9AE}" pid="6" name="_AuthorEmailDisplayName">
    <vt:lpwstr>Blanz, Josef</vt:lpwstr>
  </property>
</Properties>
</file>