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31" r:id="rId2"/>
    <p:sldId id="332" r:id="rId3"/>
    <p:sldId id="333" r:id="rId4"/>
    <p:sldId id="334" r:id="rId5"/>
    <p:sldId id="335" r:id="rId6"/>
    <p:sldId id="336" r:id="rId7"/>
    <p:sldId id="337" r:id="rId8"/>
    <p:sldId id="338" r:id="rId9"/>
    <p:sldId id="339" r:id="rId1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0" autoAdjust="0"/>
    <p:restoredTop sz="76348" autoAdjust="0"/>
  </p:normalViewPr>
  <p:slideViewPr>
    <p:cSldViewPr>
      <p:cViewPr varScale="1">
        <p:scale>
          <a:sx n="122" d="100"/>
          <a:sy n="122" d="100"/>
        </p:scale>
        <p:origin x="-1458"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30" y="-72"/>
      </p:cViewPr>
      <p:guideLst>
        <p:guide orient="horz" pos="2312"/>
        <p:guide pos="28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5894" y="204788"/>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802.11-12/1411r0</a:t>
            </a:r>
            <a:endParaRPr lang="en-GB" dirty="0"/>
          </a:p>
        </p:txBody>
      </p:sp>
      <p:sp>
        <p:nvSpPr>
          <p:cNvPr id="3075" name="Rectangle 3"/>
          <p:cNvSpPr>
            <a:spLocks noGrp="1" noChangeArrowheads="1"/>
          </p:cNvSpPr>
          <p:nvPr>
            <p:ph type="dt" sz="quarter" idx="1"/>
          </p:nvPr>
        </p:nvSpPr>
        <p:spPr bwMode="auto">
          <a:xfrm>
            <a:off x="682625" y="204788"/>
            <a:ext cx="7133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smtClean="0"/>
              <a:t>Nov 2012</a:t>
            </a:r>
            <a:endParaRPr lang="en-GB" dirty="0"/>
          </a:p>
        </p:txBody>
      </p:sp>
      <p:sp>
        <p:nvSpPr>
          <p:cNvPr id="3076" name="Rectangle 4"/>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Andrew Myles, Cisco</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t>Page </a:t>
            </a:r>
            <a:fld id="{985B37E1-8207-4EF8-8E98-753A3354A8DA}" type="slidenum">
              <a:rPr lang="en-GB"/>
              <a:pPr>
                <a:defRPr/>
              </a:pPr>
              <a:t>‹#›</a:t>
            </a:fld>
            <a:endParaRPr lang="en-GB"/>
          </a:p>
        </p:txBody>
      </p:sp>
      <p:sp>
        <p:nvSpPr>
          <p:cNvPr id="3078"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3079" name="Rectangle 7"/>
          <p:cNvSpPr>
            <a:spLocks noChangeArrowheads="1"/>
          </p:cNvSpPr>
          <p:nvPr/>
        </p:nvSpPr>
        <p:spPr bwMode="auto">
          <a:xfrm>
            <a:off x="681038" y="9612313"/>
            <a:ext cx="711200" cy="182562"/>
          </a:xfrm>
          <a:prstGeom prst="rect">
            <a:avLst/>
          </a:prstGeom>
          <a:noFill/>
          <a:ln w="9525">
            <a:noFill/>
            <a:miter lim="800000"/>
            <a:headEnd/>
            <a:tailEnd/>
          </a:ln>
          <a:effectLst/>
        </p:spPr>
        <p:txBody>
          <a:bodyPr wrap="none" lIns="0" tIns="0" rIns="0" bIns="0">
            <a:spAutoFit/>
          </a:bodyPr>
          <a:lstStyle/>
          <a:p>
            <a:pPr defTabSz="933450">
              <a:defRPr/>
            </a:pPr>
            <a:r>
              <a:rPr lang="en-GB"/>
              <a:t>Submission</a:t>
            </a:r>
          </a:p>
        </p:txBody>
      </p:sp>
      <p:sp>
        <p:nvSpPr>
          <p:cNvPr id="3080"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Tree>
    <p:extLst>
      <p:ext uri="{BB962C8B-B14F-4D97-AF65-F5344CB8AC3E}">
        <p14:creationId xmlns:p14="http://schemas.microsoft.com/office/powerpoint/2010/main" xmlns="" val="33151170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68757" y="120650"/>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smtClean="0"/>
              <a:t>doc.: IEEE 802.11-12/1411r0</a:t>
            </a:r>
            <a:endParaRPr lang="en-GB" dirty="0"/>
          </a:p>
        </p:txBody>
      </p:sp>
      <p:sp>
        <p:nvSpPr>
          <p:cNvPr id="2051" name="Rectangle 3"/>
          <p:cNvSpPr>
            <a:spLocks noGrp="1" noChangeArrowheads="1"/>
          </p:cNvSpPr>
          <p:nvPr>
            <p:ph type="dt" idx="1"/>
          </p:nvPr>
        </p:nvSpPr>
        <p:spPr bwMode="auto">
          <a:xfrm>
            <a:off x="641350" y="120650"/>
            <a:ext cx="7133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AU" dirty="0" smtClean="0"/>
              <a:t>Nov 2012</a:t>
            </a:r>
            <a:endParaRPr lang="en-GB" dirty="0"/>
          </a:p>
        </p:txBody>
      </p:sp>
      <p:sp>
        <p:nvSpPr>
          <p:cNvPr id="10244"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Andrew Myles, Cisco</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Page </a:t>
            </a:r>
            <a:fld id="{54248732-CD16-416F-820C-F8F0BB28EAFD}" type="slidenum">
              <a:rPr lang="en-GB"/>
              <a:pPr>
                <a:defRPr/>
              </a:pPr>
              <a:t>‹#›</a:t>
            </a:fld>
            <a:endParaRPr lang="en-GB"/>
          </a:p>
        </p:txBody>
      </p:sp>
      <p:sp>
        <p:nvSpPr>
          <p:cNvPr id="2056" name="Rectangle 8"/>
          <p:cNvSpPr>
            <a:spLocks noChangeArrowheads="1"/>
          </p:cNvSpPr>
          <p:nvPr/>
        </p:nvSpPr>
        <p:spPr bwMode="auto">
          <a:xfrm>
            <a:off x="709613" y="9615488"/>
            <a:ext cx="711200" cy="182562"/>
          </a:xfrm>
          <a:prstGeom prst="rect">
            <a:avLst/>
          </a:prstGeom>
          <a:noFill/>
          <a:ln w="9525">
            <a:noFill/>
            <a:miter lim="800000"/>
            <a:headEnd/>
            <a:tailEnd/>
          </a:ln>
          <a:effectLst/>
        </p:spPr>
        <p:txBody>
          <a:bodyPr wrap="none" lIns="0" tIns="0" rIns="0" bIns="0">
            <a:spAutoFit/>
          </a:bodyPr>
          <a:lstStyle/>
          <a:p>
            <a:pPr>
              <a:defRPr/>
            </a:pPr>
            <a:r>
              <a:rPr lang="en-GB"/>
              <a:t>Submission</a:t>
            </a:r>
          </a:p>
        </p:txBody>
      </p:sp>
      <p:sp>
        <p:nvSpPr>
          <p:cNvPr id="2057"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2058"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Tree>
    <p:extLst>
      <p:ext uri="{BB962C8B-B14F-4D97-AF65-F5344CB8AC3E}">
        <p14:creationId xmlns:p14="http://schemas.microsoft.com/office/powerpoint/2010/main" xmlns="" val="49192810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GB" smtClean="0"/>
              <a:t>doc.: IEEE 802.11-10/0673r0</a:t>
            </a:r>
          </a:p>
        </p:txBody>
      </p:sp>
      <p:sp>
        <p:nvSpPr>
          <p:cNvPr id="11267" name="Rectangle 3"/>
          <p:cNvSpPr>
            <a:spLocks noGrp="1" noChangeArrowheads="1"/>
          </p:cNvSpPr>
          <p:nvPr>
            <p:ph type="dt" sz="quarter" idx="1"/>
          </p:nvPr>
        </p:nvSpPr>
        <p:spPr>
          <a:xfrm>
            <a:off x="641350" y="120650"/>
            <a:ext cx="732573" cy="215444"/>
          </a:xfrm>
          <a:noFill/>
        </p:spPr>
        <p:txBody>
          <a:bodyPr/>
          <a:lstStyle/>
          <a:p>
            <a:r>
              <a:rPr lang="en-US" dirty="0" smtClean="0"/>
              <a:t>July 2010</a:t>
            </a:r>
            <a:endParaRPr lang="en-GB" dirty="0" smtClean="0"/>
          </a:p>
        </p:txBody>
      </p:sp>
      <p:sp>
        <p:nvSpPr>
          <p:cNvPr id="11268" name="Rectangle 6"/>
          <p:cNvSpPr>
            <a:spLocks noGrp="1" noChangeArrowheads="1"/>
          </p:cNvSpPr>
          <p:nvPr>
            <p:ph type="ftr" sz="quarter" idx="4"/>
          </p:nvPr>
        </p:nvSpPr>
        <p:spPr>
          <a:noFill/>
        </p:spPr>
        <p:txBody>
          <a:bodyPr/>
          <a:lstStyle/>
          <a:p>
            <a:pPr lvl="4"/>
            <a:r>
              <a:rPr lang="en-GB" smtClean="0"/>
              <a:t>Andrew Myles, Cisco</a:t>
            </a:r>
          </a:p>
        </p:txBody>
      </p:sp>
      <p:sp>
        <p:nvSpPr>
          <p:cNvPr id="11269" name="Rectangle 7"/>
          <p:cNvSpPr>
            <a:spLocks noGrp="1" noChangeArrowheads="1"/>
          </p:cNvSpPr>
          <p:nvPr>
            <p:ph type="sldNum" sz="quarter" idx="5"/>
          </p:nvPr>
        </p:nvSpPr>
        <p:spPr>
          <a:noFill/>
        </p:spPr>
        <p:txBody>
          <a:bodyPr/>
          <a:lstStyle/>
          <a:p>
            <a:r>
              <a:rPr lang="en-GB" smtClean="0"/>
              <a:t>Page </a:t>
            </a:r>
            <a:fld id="{7F3AA8F3-0F4A-45BA-A64F-0DDB9B568E98}" type="slidenum">
              <a:rPr lang="en-GB" smtClean="0"/>
              <a:pPr/>
              <a:t>1</a:t>
            </a:fld>
            <a:endParaRPr lang="en-GB" smtClean="0"/>
          </a:p>
        </p:txBody>
      </p:sp>
      <p:sp>
        <p:nvSpPr>
          <p:cNvPr id="11270" name="Rectangle 2"/>
          <p:cNvSpPr>
            <a:spLocks noGrp="1" noRot="1" noChangeAspect="1" noChangeArrowheads="1" noTextEdit="1"/>
          </p:cNvSpPr>
          <p:nvPr>
            <p:ph type="sldImg"/>
          </p:nvPr>
        </p:nvSpPr>
        <p:spPr>
          <a:xfrm>
            <a:off x="922338" y="750888"/>
            <a:ext cx="4949825" cy="3711575"/>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the standards that will complete review and be up for vote for inclusion into</a:t>
            </a:r>
            <a:r>
              <a:rPr lang="en-US" baseline="0" dirty="0" smtClean="0"/>
              <a:t> the catalog of standards in the 4</a:t>
            </a:r>
            <a:r>
              <a:rPr lang="en-US" baseline="30000" dirty="0" smtClean="0"/>
              <a:t>th</a:t>
            </a:r>
            <a:r>
              <a:rPr lang="en-US" baseline="0" dirty="0" smtClean="0"/>
              <a:t> quarter of 2013 and most likely the first quarter of 2014</a:t>
            </a:r>
            <a:endParaRPr lang="en-US" dirty="0"/>
          </a:p>
        </p:txBody>
      </p:sp>
      <p:sp>
        <p:nvSpPr>
          <p:cNvPr id="4" name="Slide Number Placeholder 3"/>
          <p:cNvSpPr>
            <a:spLocks noGrp="1"/>
          </p:cNvSpPr>
          <p:nvPr>
            <p:ph type="sldNum" sz="quarter" idx="10"/>
          </p:nvPr>
        </p:nvSpPr>
        <p:spPr>
          <a:xfrm>
            <a:off x="3582244" y="9615488"/>
            <a:ext cx="76944" cy="184666"/>
          </a:xfrm>
        </p:spPr>
        <p:txBody>
          <a:bodyPr/>
          <a:lstStyle/>
          <a:p>
            <a:fld id="{7D86B4B4-2A38-47F3-8588-3212DB2FA93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status of the PAPs that are currently in process.  </a:t>
            </a:r>
          </a:p>
          <a:p>
            <a:endParaRPr lang="en-US" dirty="0" smtClean="0"/>
          </a:p>
          <a:p>
            <a:r>
              <a:rPr lang="en-US" b="1" i="0" dirty="0" smtClean="0"/>
              <a:t>Priority Action Plan</a:t>
            </a:r>
            <a:r>
              <a:rPr lang="en-US" i="0" dirty="0" smtClean="0"/>
              <a:t> (</a:t>
            </a:r>
            <a:r>
              <a:rPr lang="en-US" b="1" i="0" dirty="0" smtClean="0"/>
              <a:t>PAP</a:t>
            </a:r>
            <a:r>
              <a:rPr lang="en-US" i="0" dirty="0" smtClean="0"/>
              <a:t>) </a:t>
            </a:r>
            <a:r>
              <a:rPr lang="en-US" b="1" i="0" dirty="0" smtClean="0"/>
              <a:t>22</a:t>
            </a:r>
            <a:r>
              <a:rPr lang="en-US" i="0" dirty="0" smtClean="0"/>
              <a:t> </a:t>
            </a:r>
            <a:r>
              <a:rPr lang="en-US" dirty="0" smtClean="0"/>
              <a:t>Electric Vehicle (EV) Fueling Sub-metering Requirements – this is the most recent PAP</a:t>
            </a:r>
          </a:p>
          <a:p>
            <a:r>
              <a:rPr lang="en-US" dirty="0" smtClean="0"/>
              <a:t>PAP 21 is</a:t>
            </a:r>
            <a:r>
              <a:rPr lang="en-US" baseline="0" dirty="0" smtClean="0"/>
              <a:t> for weather information</a:t>
            </a:r>
          </a:p>
          <a:p>
            <a:endParaRPr lang="en-US" baseline="0" dirty="0" smtClean="0"/>
          </a:p>
          <a:p>
            <a:r>
              <a:rPr lang="en-US" baseline="0" dirty="0" smtClean="0"/>
              <a:t>PAPs 2 and 15 (wireless and PLC communications) are underway.  There were no sessions on these 2 PAPs during the meeting.  </a:t>
            </a:r>
          </a:p>
          <a:p>
            <a:endParaRPr lang="en-US" baseline="0" dirty="0" smtClean="0"/>
          </a:p>
        </p:txBody>
      </p:sp>
      <p:sp>
        <p:nvSpPr>
          <p:cNvPr id="4" name="Slide Number Placeholder 3"/>
          <p:cNvSpPr>
            <a:spLocks noGrp="1"/>
          </p:cNvSpPr>
          <p:nvPr>
            <p:ph type="sldNum" sz="quarter" idx="10"/>
          </p:nvPr>
        </p:nvSpPr>
        <p:spPr>
          <a:xfrm>
            <a:off x="3582244" y="9615488"/>
            <a:ext cx="76944" cy="184666"/>
          </a:xfrm>
        </p:spPr>
        <p:txBody>
          <a:bodyPr/>
          <a:lstStyle/>
          <a:p>
            <a:fld id="{7D86B4B4-2A38-47F3-8588-3212DB2FA93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most activity within the SGIP is with the DEWGs – the next 2 slides summarize the DEWG activities.</a:t>
            </a:r>
          </a:p>
          <a:p>
            <a:endParaRPr lang="en-US" dirty="0" smtClean="0"/>
          </a:p>
        </p:txBody>
      </p:sp>
      <p:sp>
        <p:nvSpPr>
          <p:cNvPr id="4" name="Slide Number Placeholder 3"/>
          <p:cNvSpPr>
            <a:spLocks noGrp="1"/>
          </p:cNvSpPr>
          <p:nvPr>
            <p:ph type="sldNum" sz="quarter" idx="10"/>
          </p:nvPr>
        </p:nvSpPr>
        <p:spPr>
          <a:xfrm>
            <a:off x="3582244" y="9615488"/>
            <a:ext cx="76944" cy="184666"/>
          </a:xfrm>
        </p:spPr>
        <p:txBody>
          <a:bodyPr/>
          <a:lstStyle/>
          <a:p>
            <a:fld id="{7D86B4B4-2A38-47F3-8588-3212DB2FA93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next two slides list the standing</a:t>
            </a:r>
            <a:r>
              <a:rPr lang="en-US" baseline="0" dirty="0" smtClean="0"/>
              <a:t> committee activities</a:t>
            </a:r>
            <a:endParaRPr lang="en-US" dirty="0" smtClean="0"/>
          </a:p>
          <a:p>
            <a:endParaRPr lang="en-US" dirty="0"/>
          </a:p>
        </p:txBody>
      </p:sp>
      <p:sp>
        <p:nvSpPr>
          <p:cNvPr id="4" name="Slide Number Placeholder 3"/>
          <p:cNvSpPr>
            <a:spLocks noGrp="1"/>
          </p:cNvSpPr>
          <p:nvPr>
            <p:ph type="sldNum" sz="quarter" idx="10"/>
          </p:nvPr>
        </p:nvSpPr>
        <p:spPr>
          <a:xfrm>
            <a:off x="3582244" y="9615488"/>
            <a:ext cx="76944" cy="184666"/>
          </a:xfrm>
        </p:spPr>
        <p:txBody>
          <a:bodyPr/>
          <a:lstStyle/>
          <a:p>
            <a:fld id="{7D86B4B4-2A38-47F3-8588-3212DB2FA934}"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582244" y="9615488"/>
            <a:ext cx="76944" cy="184666"/>
          </a:xfrm>
        </p:spPr>
        <p:txBody>
          <a:bodyPr/>
          <a:lstStyle/>
          <a:p>
            <a:fld id="{7D86B4B4-2A38-47F3-8588-3212DB2FA934}"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last two slides list what is in</a:t>
            </a:r>
            <a:r>
              <a:rPr lang="en-US" baseline="0" dirty="0" smtClean="0"/>
              <a:t> the planning process for future SGIP technical activities – nothing jumps out at me as being </a:t>
            </a:r>
            <a:r>
              <a:rPr lang="en-US" baseline="0" smtClean="0"/>
              <a:t>comms related</a:t>
            </a:r>
            <a:endParaRPr lang="en-US" dirty="0"/>
          </a:p>
        </p:txBody>
      </p:sp>
      <p:sp>
        <p:nvSpPr>
          <p:cNvPr id="4" name="Slide Number Placeholder 3"/>
          <p:cNvSpPr>
            <a:spLocks noGrp="1"/>
          </p:cNvSpPr>
          <p:nvPr>
            <p:ph type="sldNum" sz="quarter" idx="10"/>
          </p:nvPr>
        </p:nvSpPr>
        <p:spPr>
          <a:xfrm>
            <a:off x="3582244" y="9615488"/>
            <a:ext cx="76944" cy="184666"/>
          </a:xfrm>
        </p:spPr>
        <p:txBody>
          <a:bodyPr/>
          <a:lstStyle/>
          <a:p>
            <a:fld id="{7D86B4B4-2A38-47F3-8588-3212DB2FA934}"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xfrm>
            <a:off x="696913" y="334963"/>
            <a:ext cx="951222" cy="276999"/>
          </a:xfrm>
          <a:ln/>
        </p:spPr>
        <p:txBody>
          <a:bodyPr/>
          <a:lstStyle>
            <a:lvl1pPr>
              <a:defRPr/>
            </a:lvl1pPr>
          </a:lstStyle>
          <a:p>
            <a:pPr>
              <a:defRPr/>
            </a:pPr>
            <a:r>
              <a:rPr lang="en-GB" dirty="0" smtClean="0"/>
              <a:t>Sept 2013</a:t>
            </a:r>
            <a:endParaRPr lang="en-GB" dirty="0"/>
          </a:p>
        </p:txBody>
      </p:sp>
      <p:sp>
        <p:nvSpPr>
          <p:cNvPr id="5" name="Rectangle 5"/>
          <p:cNvSpPr>
            <a:spLocks noGrp="1" noChangeArrowheads="1"/>
          </p:cNvSpPr>
          <p:nvPr>
            <p:ph type="ftr" sz="quarter" idx="11"/>
          </p:nvPr>
        </p:nvSpPr>
        <p:spPr>
          <a:xfrm>
            <a:off x="7339428" y="6475413"/>
            <a:ext cx="1204497" cy="184666"/>
          </a:xfrm>
          <a:ln/>
        </p:spPr>
        <p:txBody>
          <a:bodyPr/>
          <a:lstStyle>
            <a:lvl1pPr>
              <a:defRPr/>
            </a:lvl1pPr>
          </a:lstStyle>
          <a:p>
            <a:pPr>
              <a:defRPr/>
            </a:pPr>
            <a:r>
              <a:rPr lang="en-GB" dirty="0" smtClean="0"/>
              <a:t>Tim Godfrey, EPRI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2256CE73-E7A4-4616-B4D0-747A45A65910}"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xfrm>
            <a:off x="696913" y="334963"/>
            <a:ext cx="955390" cy="276999"/>
          </a:xfrm>
          <a:ln/>
        </p:spPr>
        <p:txBody>
          <a:bodyPr/>
          <a:lstStyle>
            <a:lvl1pPr>
              <a:defRPr/>
            </a:lvl1pPr>
          </a:lstStyle>
          <a:p>
            <a:pPr>
              <a:defRPr/>
            </a:pPr>
            <a:r>
              <a:rPr lang="en-GB" dirty="0" smtClean="0"/>
              <a:t>Sept 2013</a:t>
            </a:r>
            <a:endParaRPr lang="en-GB" dirty="0"/>
          </a:p>
        </p:txBody>
      </p:sp>
      <p:sp>
        <p:nvSpPr>
          <p:cNvPr id="5" name="Rectangle 5"/>
          <p:cNvSpPr>
            <a:spLocks noGrp="1" noChangeArrowheads="1"/>
          </p:cNvSpPr>
          <p:nvPr>
            <p:ph type="ftr" sz="quarter" idx="11"/>
          </p:nvPr>
        </p:nvSpPr>
        <p:spPr>
          <a:xfrm>
            <a:off x="7339428" y="6475413"/>
            <a:ext cx="1204497" cy="184666"/>
          </a:xfrm>
          <a:ln/>
        </p:spPr>
        <p:txBody>
          <a:bodyPr/>
          <a:lstStyle>
            <a:lvl1pPr>
              <a:defRPr/>
            </a:lvl1pPr>
          </a:lstStyle>
          <a:p>
            <a:pPr>
              <a:defRPr/>
            </a:pPr>
            <a:r>
              <a:rPr lang="en-GB" dirty="0" smtClean="0"/>
              <a:t>Tim Godfrey, EPRI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43190CD6-18F2-44F1-A379-0C51A15702F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96913" y="334963"/>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dirty="0" smtClean="0"/>
            </a:lvl1pPr>
          </a:lstStyle>
          <a:p>
            <a:pPr>
              <a:defRPr/>
            </a:pPr>
            <a:r>
              <a:rPr lang="en-GB" dirty="0" smtClean="0"/>
              <a:t>Sept 2013</a:t>
            </a:r>
            <a:endParaRPr lang="en-GB" dirty="0"/>
          </a:p>
        </p:txBody>
      </p:sp>
      <p:sp>
        <p:nvSpPr>
          <p:cNvPr id="1029" name="Rectangle 5"/>
          <p:cNvSpPr>
            <a:spLocks noGrp="1" noChangeArrowheads="1"/>
          </p:cNvSpPr>
          <p:nvPr>
            <p:ph type="ftr" sz="quarter" idx="3"/>
          </p:nvPr>
        </p:nvSpPr>
        <p:spPr bwMode="auto">
          <a:xfrm>
            <a:off x="7339428" y="6475413"/>
            <a:ext cx="12044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Tim Godfrey, EPRI</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1E0ACB48-4140-472E-B12B-3AC085329595}" type="slidenum">
              <a:rPr lang="en-GB"/>
              <a:pPr>
                <a:defRPr/>
              </a:pPr>
              <a:t>‹#›</a:t>
            </a:fld>
            <a:endParaRPr lang="en-GB"/>
          </a:p>
        </p:txBody>
      </p:sp>
      <p:sp>
        <p:nvSpPr>
          <p:cNvPr id="1031" name="Rectangle 7"/>
          <p:cNvSpPr>
            <a:spLocks noChangeArrowheads="1"/>
          </p:cNvSpPr>
          <p:nvPr/>
        </p:nvSpPr>
        <p:spPr bwMode="auto">
          <a:xfrm>
            <a:off x="5149731" y="334963"/>
            <a:ext cx="3295774" cy="276999"/>
          </a:xfrm>
          <a:prstGeom prst="rect">
            <a:avLst/>
          </a:prstGeom>
          <a:noFill/>
          <a:ln w="9525">
            <a:noFill/>
            <a:miter lim="800000"/>
            <a:headEnd/>
            <a:tailEnd/>
          </a:ln>
          <a:effectLst/>
        </p:spPr>
        <p:txBody>
          <a:bodyPr wrap="none" lIns="0" tIns="0" rIns="0" bIns="0" anchor="b">
            <a:spAutoFit/>
          </a:bodyPr>
          <a:lstStyle/>
          <a:p>
            <a:pPr marL="457200" lvl="4" algn="r">
              <a:defRPr/>
            </a:pPr>
            <a:r>
              <a:rPr lang="en-GB" sz="1800" b="1" dirty="0"/>
              <a:t>doc.: </a:t>
            </a:r>
            <a:r>
              <a:rPr lang="en-GB" sz="1800" b="1"/>
              <a:t>IEEE </a:t>
            </a:r>
            <a:r>
              <a:rPr lang="en-GB" sz="1800" b="1" smtClean="0"/>
              <a:t>802.24-13/0047r1</a:t>
            </a:r>
            <a:endParaRPr lang="en-GB"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GB"/>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mbers.sgip.org/apps/group_public/document.php?document_id=24&amp;wg_abbrev=sgip-sgtc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members.sgip.org/apps/group_public/document.php?document_id=982&amp;wg_abbrev=sgip-sgtcc"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GB" dirty="0" smtClean="0"/>
              <a:t>SGIP Liaison Report to IEEE 802.24 </a:t>
            </a:r>
          </a:p>
        </p:txBody>
      </p:sp>
      <p:sp>
        <p:nvSpPr>
          <p:cNvPr id="1031" name="Rectangle 4"/>
          <p:cNvSpPr>
            <a:spLocks noGrp="1" noChangeArrowheads="1"/>
          </p:cNvSpPr>
          <p:nvPr>
            <p:ph idx="1"/>
          </p:nvPr>
        </p:nvSpPr>
        <p:spPr>
          <a:xfrm>
            <a:off x="685800" y="1772816"/>
            <a:ext cx="7772400" cy="4323184"/>
          </a:xfrm>
          <a:noFill/>
        </p:spPr>
        <p:txBody>
          <a:bodyPr/>
          <a:lstStyle/>
          <a:p>
            <a:pPr algn="ctr">
              <a:buFontTx/>
              <a:buNone/>
            </a:pPr>
            <a:r>
              <a:rPr lang="en-GB" sz="2000" dirty="0" smtClean="0"/>
              <a:t>Following the </a:t>
            </a:r>
            <a:r>
              <a:rPr lang="en-US" sz="2000" dirty="0" smtClean="0"/>
              <a:t>SGIP (2.0) Inaugural Conference Nov 5-7, 2013</a:t>
            </a:r>
            <a:endParaRPr lang="en-GB" sz="2000" dirty="0" smtClean="0"/>
          </a:p>
          <a:p>
            <a:pPr algn="ctr">
              <a:buFontTx/>
              <a:buNone/>
            </a:pPr>
            <a:endParaRPr lang="en-GB" sz="2000" dirty="0" smtClean="0"/>
          </a:p>
          <a:p>
            <a:pPr algn="ctr">
              <a:buFontTx/>
              <a:buNone/>
            </a:pPr>
            <a:endParaRPr lang="en-GB" sz="2000" dirty="0" smtClean="0"/>
          </a:p>
          <a:p>
            <a:pPr algn="ctr">
              <a:buFontTx/>
              <a:buNone/>
            </a:pPr>
            <a:r>
              <a:rPr lang="en-GB" sz="2000" dirty="0" smtClean="0"/>
              <a:t>Date:</a:t>
            </a:r>
            <a:r>
              <a:rPr lang="en-GB" sz="2000" b="0" dirty="0" smtClean="0"/>
              <a:t> 2013-11-13</a:t>
            </a:r>
          </a:p>
        </p:txBody>
      </p:sp>
      <p:sp>
        <p:nvSpPr>
          <p:cNvPr id="1027" name="Date Placeholder 3"/>
          <p:cNvSpPr>
            <a:spLocks noGrp="1"/>
          </p:cNvSpPr>
          <p:nvPr>
            <p:ph type="dt" sz="half" idx="10"/>
          </p:nvPr>
        </p:nvSpPr>
        <p:spPr>
          <a:noFill/>
        </p:spPr>
        <p:txBody>
          <a:bodyPr/>
          <a:lstStyle/>
          <a:p>
            <a:r>
              <a:rPr lang="en-GB" dirty="0" smtClean="0"/>
              <a:t>Sept 2013</a:t>
            </a:r>
            <a:endParaRPr lang="en-GB" dirty="0"/>
          </a:p>
        </p:txBody>
      </p:sp>
      <p:sp>
        <p:nvSpPr>
          <p:cNvPr id="1029" name="Slide Number Placeholder 5"/>
          <p:cNvSpPr>
            <a:spLocks noGrp="1"/>
          </p:cNvSpPr>
          <p:nvPr>
            <p:ph type="sldNum" sz="quarter" idx="12"/>
          </p:nvPr>
        </p:nvSpPr>
        <p:spPr>
          <a:noFill/>
        </p:spPr>
        <p:txBody>
          <a:bodyPr/>
          <a:lstStyle/>
          <a:p>
            <a:r>
              <a:rPr lang="en-GB" smtClean="0"/>
              <a:t>Slide </a:t>
            </a:r>
            <a:fld id="{5C54AB6B-C76C-43C0-8CF9-4AA7315BEFF1}" type="slidenum">
              <a:rPr lang="en-GB" smtClean="0"/>
              <a:pPr/>
              <a:t>1</a:t>
            </a:fld>
            <a:endParaRPr lang="en-GB" smtClean="0"/>
          </a:p>
        </p:txBody>
      </p:sp>
      <p:graphicFrame>
        <p:nvGraphicFramePr>
          <p:cNvPr id="1026" name="Object 5"/>
          <p:cNvGraphicFramePr>
            <a:graphicFrameLocks noChangeAspect="1"/>
          </p:cNvGraphicFramePr>
          <p:nvPr>
            <p:extLst>
              <p:ext uri="{D42A27DB-BD31-4B8C-83A1-F6EECF244321}">
                <p14:modId xmlns:p14="http://schemas.microsoft.com/office/powerpoint/2010/main" xmlns="" val="3518377133"/>
              </p:ext>
            </p:extLst>
          </p:nvPr>
        </p:nvGraphicFramePr>
        <p:xfrm>
          <a:off x="609600" y="3863975"/>
          <a:ext cx="8088313" cy="2274888"/>
        </p:xfrm>
        <a:graphic>
          <a:graphicData uri="http://schemas.openxmlformats.org/presentationml/2006/ole">
            <p:oleObj spid="_x0000_s1059" name="Document" r:id="rId4" imgW="8152664" imgH="2291343" progId="Word.Document.8">
              <p:embed/>
            </p:oleObj>
          </a:graphicData>
        </a:graphic>
      </p:graphicFrame>
      <p:sp>
        <p:nvSpPr>
          <p:cNvPr id="1032" name="Rectangle 6"/>
          <p:cNvSpPr>
            <a:spLocks noChangeArrowheads="1"/>
          </p:cNvSpPr>
          <p:nvPr/>
        </p:nvSpPr>
        <p:spPr bwMode="auto">
          <a:xfrm>
            <a:off x="755576" y="3573016"/>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GB" sz="2000" b="1" dirty="0" smtClean="0"/>
              <a:t>Author:</a:t>
            </a:r>
            <a:endParaRPr lang="en-GB"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Ballot Schedule-4</a:t>
            </a:r>
            <a:r>
              <a:rPr lang="en-US" b="1" baseline="30000" dirty="0" smtClean="0"/>
              <a:t>th</a:t>
            </a:r>
            <a:r>
              <a:rPr lang="en-US" b="1" dirty="0" smtClean="0"/>
              <a:t> quarter</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791643702"/>
              </p:ext>
            </p:extLst>
          </p:nvPr>
        </p:nvGraphicFramePr>
        <p:xfrm>
          <a:off x="768428" y="1861848"/>
          <a:ext cx="6823287" cy="3631160"/>
        </p:xfrm>
        <a:graphic>
          <a:graphicData uri="http://schemas.openxmlformats.org/drawingml/2006/table">
            <a:tbl>
              <a:tblPr firstRow="1" firstCol="1" bandRow="1">
                <a:tableStyleId>{5C22544A-7EE6-4342-B048-85BDC9FD1C3A}</a:tableStyleId>
              </a:tblPr>
              <a:tblGrid>
                <a:gridCol w="6823287"/>
              </a:tblGrid>
              <a:tr h="481070">
                <a:tc>
                  <a:txBody>
                    <a:bodyPr/>
                    <a:lstStyle/>
                    <a:p>
                      <a:pPr marL="342900" marR="0" lvl="0" indent="-342900">
                        <a:spcBef>
                          <a:spcPts val="0"/>
                        </a:spcBef>
                        <a:spcAft>
                          <a:spcPts val="0"/>
                        </a:spcAft>
                        <a:buFont typeface="Symbol"/>
                        <a:buChar char=""/>
                      </a:pPr>
                      <a:r>
                        <a:rPr lang="en-US" sz="2800" dirty="0" err="1">
                          <a:solidFill>
                            <a:schemeClr val="tx1"/>
                          </a:solidFill>
                          <a:effectLst/>
                        </a:rPr>
                        <a:t>Multispeak</a:t>
                      </a:r>
                      <a:r>
                        <a:rPr lang="en-US" sz="2800" dirty="0">
                          <a:solidFill>
                            <a:schemeClr val="tx1"/>
                          </a:solidFill>
                          <a:effectLst/>
                        </a:rPr>
                        <a:t> 3.0/Security</a:t>
                      </a:r>
                      <a:endParaRPr lang="en-US" sz="2800" dirty="0">
                        <a:solidFill>
                          <a:schemeClr val="tx1"/>
                        </a:solidFill>
                        <a:effectLst/>
                        <a:latin typeface="Calibri"/>
                        <a:ea typeface="Calibri"/>
                        <a:cs typeface="Times New Roman"/>
                      </a:endParaRPr>
                    </a:p>
                  </a:txBody>
                  <a:tcPr marL="91148" marR="91148" marT="0" marB="0"/>
                </a:tc>
              </a:tr>
              <a:tr h="481070">
                <a:tc>
                  <a:txBody>
                    <a:bodyPr/>
                    <a:lstStyle/>
                    <a:p>
                      <a:pPr marL="342900" marR="0" lvl="0" indent="-342900">
                        <a:spcBef>
                          <a:spcPts val="0"/>
                        </a:spcBef>
                        <a:spcAft>
                          <a:spcPts val="0"/>
                        </a:spcAft>
                        <a:buFont typeface="Symbol"/>
                        <a:buChar char=""/>
                      </a:pPr>
                      <a:r>
                        <a:rPr lang="en-US" sz="2800" dirty="0">
                          <a:solidFill>
                            <a:schemeClr val="tx1"/>
                          </a:solidFill>
                          <a:effectLst/>
                        </a:rPr>
                        <a:t>Open ADR 2.0a Profile Demand Response Energy Management</a:t>
                      </a:r>
                      <a:endParaRPr lang="en-US" sz="2800" dirty="0">
                        <a:solidFill>
                          <a:schemeClr val="tx1"/>
                        </a:solidFill>
                        <a:effectLst/>
                        <a:latin typeface="Calibri"/>
                        <a:ea typeface="Calibri"/>
                        <a:cs typeface="Times New Roman"/>
                      </a:endParaRPr>
                    </a:p>
                  </a:txBody>
                  <a:tcPr marL="91148" marR="91148" marT="0" marB="0"/>
                </a:tc>
              </a:tr>
              <a:tr h="481070">
                <a:tc>
                  <a:txBody>
                    <a:bodyPr/>
                    <a:lstStyle/>
                    <a:p>
                      <a:pPr marL="342900" marR="0" lvl="0" indent="-342900">
                        <a:spcBef>
                          <a:spcPts val="0"/>
                        </a:spcBef>
                        <a:spcAft>
                          <a:spcPts val="0"/>
                        </a:spcAft>
                        <a:buFont typeface="Symbol"/>
                        <a:buChar char=""/>
                      </a:pPr>
                      <a:r>
                        <a:rPr lang="en-US" sz="2800" dirty="0">
                          <a:solidFill>
                            <a:schemeClr val="tx1"/>
                          </a:solidFill>
                          <a:effectLst/>
                        </a:rPr>
                        <a:t>Open ADR 2.0b Profile Demand Response Energy Management</a:t>
                      </a:r>
                      <a:endParaRPr lang="en-US" sz="2800" dirty="0">
                        <a:solidFill>
                          <a:schemeClr val="tx1"/>
                        </a:solidFill>
                        <a:effectLst/>
                        <a:latin typeface="Calibri"/>
                        <a:ea typeface="Calibri"/>
                        <a:cs typeface="Times New Roman"/>
                      </a:endParaRPr>
                    </a:p>
                  </a:txBody>
                  <a:tcPr marL="91148" marR="91148" marT="0" marB="0"/>
                </a:tc>
              </a:tr>
              <a:tr h="481070">
                <a:tc>
                  <a:txBody>
                    <a:bodyPr/>
                    <a:lstStyle/>
                    <a:p>
                      <a:pPr marL="342900" marR="0" lvl="0" indent="-342900">
                        <a:spcBef>
                          <a:spcPts val="0"/>
                        </a:spcBef>
                        <a:spcAft>
                          <a:spcPts val="0"/>
                        </a:spcAft>
                        <a:buFont typeface="Symbol"/>
                        <a:buChar char=""/>
                      </a:pPr>
                      <a:r>
                        <a:rPr lang="en-US" sz="2800" dirty="0">
                          <a:solidFill>
                            <a:schemeClr val="tx1"/>
                          </a:solidFill>
                          <a:effectLst/>
                        </a:rPr>
                        <a:t>SEP 2.0</a:t>
                      </a:r>
                      <a:endParaRPr lang="en-US" sz="2800" dirty="0">
                        <a:solidFill>
                          <a:schemeClr val="tx1"/>
                        </a:solidFill>
                        <a:effectLst/>
                        <a:latin typeface="Calibri"/>
                        <a:ea typeface="Calibri"/>
                        <a:cs typeface="Times New Roman"/>
                      </a:endParaRPr>
                    </a:p>
                  </a:txBody>
                  <a:tcPr marL="91148" marR="91148" marT="0" marB="0"/>
                </a:tc>
              </a:tr>
              <a:tr h="481070">
                <a:tc>
                  <a:txBody>
                    <a:bodyPr/>
                    <a:lstStyle/>
                    <a:p>
                      <a:pPr marL="342900" marR="0" lvl="0" indent="-342900">
                        <a:spcBef>
                          <a:spcPts val="0"/>
                        </a:spcBef>
                        <a:spcAft>
                          <a:spcPts val="0"/>
                        </a:spcAft>
                        <a:buFont typeface="Symbol"/>
                        <a:buChar char=""/>
                      </a:pPr>
                      <a:r>
                        <a:rPr lang="en-US" sz="2800" dirty="0">
                          <a:solidFill>
                            <a:schemeClr val="tx1"/>
                          </a:solidFill>
                          <a:effectLst/>
                        </a:rPr>
                        <a:t>ITU-T G.9901-9904 series</a:t>
                      </a:r>
                      <a:endParaRPr lang="en-US" sz="2800" dirty="0">
                        <a:solidFill>
                          <a:schemeClr val="tx1"/>
                        </a:solidFill>
                        <a:effectLst/>
                        <a:latin typeface="Calibri"/>
                        <a:ea typeface="Calibri"/>
                        <a:cs typeface="Times New Roman"/>
                      </a:endParaRPr>
                    </a:p>
                  </a:txBody>
                  <a:tcPr marL="91148" marR="91148" marT="0" marB="0"/>
                </a:tc>
              </a:tr>
              <a:tr h="481070">
                <a:tc>
                  <a:txBody>
                    <a:bodyPr/>
                    <a:lstStyle/>
                    <a:p>
                      <a:pPr marL="342900" marR="0" lvl="0" indent="-342900">
                        <a:spcBef>
                          <a:spcPts val="0"/>
                        </a:spcBef>
                        <a:spcAft>
                          <a:spcPts val="0"/>
                        </a:spcAft>
                        <a:buFont typeface="Symbol"/>
                        <a:buChar char=""/>
                      </a:pPr>
                      <a:r>
                        <a:rPr lang="en-US" sz="2800" dirty="0">
                          <a:solidFill>
                            <a:schemeClr val="tx1"/>
                          </a:solidFill>
                          <a:effectLst/>
                        </a:rPr>
                        <a:t>CEA Series H2G</a:t>
                      </a:r>
                      <a:endParaRPr lang="en-US" sz="2800" dirty="0">
                        <a:solidFill>
                          <a:schemeClr val="tx1"/>
                        </a:solidFill>
                        <a:effectLst/>
                        <a:latin typeface="Calibri"/>
                        <a:ea typeface="Calibri"/>
                        <a:cs typeface="Times New Roman"/>
                      </a:endParaRPr>
                    </a:p>
                  </a:txBody>
                  <a:tcPr marL="91148" marR="91148" marT="0" marB="0"/>
                </a:tc>
              </a:tr>
            </a:tbl>
          </a:graphicData>
        </a:graphic>
      </p:graphicFrame>
    </p:spTree>
    <p:extLst>
      <p:ext uri="{BB962C8B-B14F-4D97-AF65-F5344CB8AC3E}">
        <p14:creationId xmlns:p14="http://schemas.microsoft.com/office/powerpoint/2010/main" xmlns="" val="2698425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Status of Priority Action Plans (PAPs)</a:t>
            </a:r>
            <a:endParaRPr lang="en-US" b="1" dirty="0"/>
          </a:p>
        </p:txBody>
      </p:sp>
      <p:sp>
        <p:nvSpPr>
          <p:cNvPr id="3" name="Content Placeholder 2"/>
          <p:cNvSpPr>
            <a:spLocks noGrp="1"/>
          </p:cNvSpPr>
          <p:nvPr>
            <p:ph idx="1"/>
          </p:nvPr>
        </p:nvSpPr>
        <p:spPr/>
        <p:txBody>
          <a:bodyPr>
            <a:normAutofit/>
          </a:bodyPr>
          <a:lstStyle/>
          <a:p>
            <a:pPr marL="0" indent="0">
              <a:buNone/>
            </a:pPr>
            <a:endParaRPr lang="en-US" sz="2000" dirty="0" smtClean="0"/>
          </a:p>
          <a:p>
            <a:endParaRPr lang="en-US" sz="2000" dirty="0" smtClean="0"/>
          </a:p>
          <a:p>
            <a:pPr marL="0" indent="0">
              <a:buNone/>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xmlns="" val="850840953"/>
              </p:ext>
            </p:extLst>
          </p:nvPr>
        </p:nvGraphicFramePr>
        <p:xfrm>
          <a:off x="1487278" y="1839819"/>
          <a:ext cx="6121039" cy="2453640"/>
        </p:xfrm>
        <a:graphic>
          <a:graphicData uri="http://schemas.openxmlformats.org/drawingml/2006/table">
            <a:tbl>
              <a:tblPr firstRow="1" firstCol="1" bandRow="1">
                <a:tableStyleId>{5C22544A-7EE6-4342-B048-85BDC9FD1C3A}</a:tableStyleId>
              </a:tblPr>
              <a:tblGrid>
                <a:gridCol w="1946877"/>
                <a:gridCol w="2087081"/>
                <a:gridCol w="2087081"/>
              </a:tblGrid>
              <a:tr h="907047">
                <a:tc>
                  <a:txBody>
                    <a:bodyPr/>
                    <a:lstStyle/>
                    <a:p>
                      <a:pPr marL="0" marR="0">
                        <a:lnSpc>
                          <a:spcPct val="115000"/>
                        </a:lnSpc>
                        <a:spcBef>
                          <a:spcPts val="0"/>
                        </a:spcBef>
                        <a:spcAft>
                          <a:spcPts val="0"/>
                        </a:spcAft>
                      </a:pPr>
                      <a:r>
                        <a:rPr lang="en-US" sz="2000" b="1" dirty="0">
                          <a:solidFill>
                            <a:schemeClr val="tx1"/>
                          </a:solidFill>
                          <a:effectLst/>
                        </a:rPr>
                        <a:t>IN PROCESS</a:t>
                      </a:r>
                      <a:endParaRPr lang="en-US" sz="2000" b="1" dirty="0">
                        <a:solidFill>
                          <a:schemeClr val="tx1"/>
                        </a:solidFill>
                        <a:effectLst/>
                        <a:latin typeface="Calibri"/>
                        <a:ea typeface="Calibri"/>
                        <a:cs typeface="Times New Roman"/>
                      </a:endParaRPr>
                    </a:p>
                  </a:txBody>
                  <a:tcPr marL="60308" marR="60308" marT="0" marB="0"/>
                </a:tc>
                <a:tc>
                  <a:txBody>
                    <a:bodyPr/>
                    <a:lstStyle/>
                    <a:p>
                      <a:pPr marL="0" marR="0">
                        <a:lnSpc>
                          <a:spcPct val="115000"/>
                        </a:lnSpc>
                        <a:spcBef>
                          <a:spcPts val="0"/>
                        </a:spcBef>
                        <a:spcAft>
                          <a:spcPts val="0"/>
                        </a:spcAft>
                      </a:pPr>
                      <a:r>
                        <a:rPr lang="en-US" sz="2000" b="1">
                          <a:solidFill>
                            <a:schemeClr val="tx1"/>
                          </a:solidFill>
                          <a:effectLst/>
                        </a:rPr>
                        <a:t>IN PMO</a:t>
                      </a:r>
                      <a:endParaRPr lang="en-US" sz="2000" b="1">
                        <a:solidFill>
                          <a:schemeClr val="tx1"/>
                        </a:solidFill>
                        <a:effectLst/>
                        <a:latin typeface="Calibri"/>
                        <a:ea typeface="Calibri"/>
                        <a:cs typeface="Times New Roman"/>
                      </a:endParaRPr>
                    </a:p>
                  </a:txBody>
                  <a:tcPr marL="60308" marR="60308" marT="0" marB="0"/>
                </a:tc>
                <a:tc>
                  <a:txBody>
                    <a:bodyPr/>
                    <a:lstStyle/>
                    <a:p>
                      <a:pPr marL="0" marR="0">
                        <a:lnSpc>
                          <a:spcPct val="115000"/>
                        </a:lnSpc>
                        <a:spcBef>
                          <a:spcPts val="0"/>
                        </a:spcBef>
                        <a:spcAft>
                          <a:spcPts val="0"/>
                        </a:spcAft>
                      </a:pPr>
                      <a:r>
                        <a:rPr lang="en-US" sz="2000" b="1" dirty="0">
                          <a:solidFill>
                            <a:schemeClr val="tx1"/>
                          </a:solidFill>
                          <a:effectLst/>
                        </a:rPr>
                        <a:t>WAITING FOR STANDARDS HANDBACK</a:t>
                      </a:r>
                      <a:endParaRPr lang="en-US" sz="2000" b="1" dirty="0">
                        <a:solidFill>
                          <a:schemeClr val="tx1"/>
                        </a:solidFill>
                        <a:effectLst/>
                        <a:latin typeface="Calibri"/>
                        <a:ea typeface="Calibri"/>
                        <a:cs typeface="Times New Roman"/>
                      </a:endParaRPr>
                    </a:p>
                  </a:txBody>
                  <a:tcPr marL="60308" marR="60308" marT="0" marB="0"/>
                </a:tc>
              </a:tr>
              <a:tr h="907047">
                <a:tc>
                  <a:txBody>
                    <a:bodyPr/>
                    <a:lstStyle/>
                    <a:p>
                      <a:pPr marL="0" marR="0">
                        <a:lnSpc>
                          <a:spcPct val="115000"/>
                        </a:lnSpc>
                        <a:spcBef>
                          <a:spcPts val="0"/>
                        </a:spcBef>
                        <a:spcAft>
                          <a:spcPts val="0"/>
                        </a:spcAft>
                      </a:pPr>
                      <a:r>
                        <a:rPr lang="en-US" sz="2000" b="1" dirty="0">
                          <a:solidFill>
                            <a:schemeClr val="tx1"/>
                          </a:solidFill>
                          <a:effectLst/>
                        </a:rPr>
                        <a:t>PAP 21, PAP 22</a:t>
                      </a:r>
                      <a:endParaRPr lang="en-US" sz="2000" b="1" dirty="0">
                        <a:solidFill>
                          <a:schemeClr val="tx1"/>
                        </a:solidFill>
                        <a:effectLst/>
                        <a:latin typeface="Calibri"/>
                        <a:ea typeface="Calibri"/>
                        <a:cs typeface="Times New Roman"/>
                      </a:endParaRPr>
                    </a:p>
                  </a:txBody>
                  <a:tcPr marL="60308" marR="60308" marT="0" marB="0"/>
                </a:tc>
                <a:tc>
                  <a:txBody>
                    <a:bodyPr/>
                    <a:lstStyle/>
                    <a:p>
                      <a:pPr marL="0" marR="0">
                        <a:lnSpc>
                          <a:spcPct val="115000"/>
                        </a:lnSpc>
                        <a:spcBef>
                          <a:spcPts val="0"/>
                        </a:spcBef>
                        <a:spcAft>
                          <a:spcPts val="0"/>
                        </a:spcAft>
                      </a:pPr>
                      <a:r>
                        <a:rPr lang="en-US" sz="2000" b="1" dirty="0">
                          <a:solidFill>
                            <a:schemeClr val="tx1"/>
                          </a:solidFill>
                          <a:effectLst/>
                        </a:rPr>
                        <a:t>PAP 2, PAP 15</a:t>
                      </a:r>
                      <a:endParaRPr lang="en-US" sz="2000" b="1" dirty="0">
                        <a:solidFill>
                          <a:schemeClr val="tx1"/>
                        </a:solidFill>
                        <a:effectLst/>
                        <a:latin typeface="Calibri"/>
                        <a:ea typeface="Calibri"/>
                        <a:cs typeface="Times New Roman"/>
                      </a:endParaRPr>
                    </a:p>
                  </a:txBody>
                  <a:tcPr marL="60308" marR="60308" marT="0" marB="0"/>
                </a:tc>
                <a:tc>
                  <a:txBody>
                    <a:bodyPr/>
                    <a:lstStyle/>
                    <a:p>
                      <a:pPr marL="0" marR="0">
                        <a:lnSpc>
                          <a:spcPct val="115000"/>
                        </a:lnSpc>
                        <a:spcBef>
                          <a:spcPts val="0"/>
                        </a:spcBef>
                        <a:spcAft>
                          <a:spcPts val="0"/>
                        </a:spcAft>
                      </a:pPr>
                      <a:r>
                        <a:rPr lang="en-US" sz="2000" b="1" dirty="0">
                          <a:solidFill>
                            <a:schemeClr val="tx1"/>
                          </a:solidFill>
                          <a:effectLst/>
                        </a:rPr>
                        <a:t>PAP 7, PAP 8</a:t>
                      </a:r>
                      <a:r>
                        <a:rPr lang="en-US" sz="2000" b="1" dirty="0" smtClean="0">
                          <a:solidFill>
                            <a:schemeClr val="tx1"/>
                          </a:solidFill>
                          <a:effectLst/>
                        </a:rPr>
                        <a:t>, PAP 9, PAP </a:t>
                      </a:r>
                      <a:r>
                        <a:rPr lang="en-US" sz="2000" b="1" dirty="0">
                          <a:solidFill>
                            <a:schemeClr val="tx1"/>
                          </a:solidFill>
                          <a:effectLst/>
                        </a:rPr>
                        <a:t>12</a:t>
                      </a:r>
                      <a:r>
                        <a:rPr lang="en-US" sz="2000" b="1" dirty="0" smtClean="0">
                          <a:solidFill>
                            <a:schemeClr val="tx1"/>
                          </a:solidFill>
                          <a:effectLst/>
                        </a:rPr>
                        <a:t>, PAP </a:t>
                      </a:r>
                      <a:r>
                        <a:rPr lang="en-US" sz="2000" b="1" dirty="0">
                          <a:solidFill>
                            <a:schemeClr val="tx1"/>
                          </a:solidFill>
                          <a:effectLst/>
                        </a:rPr>
                        <a:t>16, </a:t>
                      </a:r>
                      <a:r>
                        <a:rPr lang="en-US" sz="2000" b="1" dirty="0" smtClean="0">
                          <a:solidFill>
                            <a:schemeClr val="tx1"/>
                          </a:solidFill>
                          <a:effectLst/>
                        </a:rPr>
                        <a:t>PAP 17</a:t>
                      </a:r>
                      <a:r>
                        <a:rPr lang="en-US" sz="2000" b="1" dirty="0">
                          <a:solidFill>
                            <a:schemeClr val="tx1"/>
                          </a:solidFill>
                          <a:effectLst/>
                        </a:rPr>
                        <a:t>, PAP </a:t>
                      </a:r>
                      <a:r>
                        <a:rPr lang="en-US" sz="2000" b="1" dirty="0" smtClean="0">
                          <a:solidFill>
                            <a:schemeClr val="tx1"/>
                          </a:solidFill>
                          <a:effectLst/>
                        </a:rPr>
                        <a:t>19, PAP 20</a:t>
                      </a:r>
                      <a:endParaRPr lang="en-US" sz="2000" b="1" dirty="0">
                        <a:solidFill>
                          <a:schemeClr val="tx1"/>
                        </a:solidFill>
                        <a:effectLst/>
                        <a:latin typeface="Calibri"/>
                        <a:ea typeface="Calibri"/>
                        <a:cs typeface="Times New Roman"/>
                      </a:endParaRPr>
                    </a:p>
                  </a:txBody>
                  <a:tcPr marL="60308" marR="60308" marT="0" marB="0"/>
                </a:tc>
              </a:tr>
            </a:tbl>
          </a:graphicData>
        </a:graphic>
      </p:graphicFrame>
    </p:spTree>
    <p:extLst>
      <p:ext uri="{BB962C8B-B14F-4D97-AF65-F5344CB8AC3E}">
        <p14:creationId xmlns:p14="http://schemas.microsoft.com/office/powerpoint/2010/main" xmlns="" val="2698425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Domain Expert Working Groups (DEWGs)</a:t>
            </a:r>
            <a:endParaRPr lang="en-US" b="1" dirty="0"/>
          </a:p>
        </p:txBody>
      </p:sp>
      <p:sp>
        <p:nvSpPr>
          <p:cNvPr id="3" name="Content Placeholder 2"/>
          <p:cNvSpPr>
            <a:spLocks noGrp="1"/>
          </p:cNvSpPr>
          <p:nvPr>
            <p:ph idx="1"/>
          </p:nvPr>
        </p:nvSpPr>
        <p:spPr>
          <a:xfrm>
            <a:off x="683568" y="1628800"/>
            <a:ext cx="7772400" cy="4968552"/>
          </a:xfrm>
        </p:spPr>
        <p:txBody>
          <a:bodyPr>
            <a:normAutofit fontScale="85000" lnSpcReduction="20000"/>
          </a:bodyPr>
          <a:lstStyle/>
          <a:p>
            <a:pPr lvl="0"/>
            <a:r>
              <a:rPr lang="en-US" dirty="0"/>
              <a:t>Electromagnetic Interoperability Interference Working Group will begin work on edition 2 of the Smart Grid EMC White Paper, and developing a project for an application or best practice guide to apply EMC test standards to Smart Grid systems and devices.</a:t>
            </a:r>
          </a:p>
          <a:p>
            <a:pPr lvl="0"/>
            <a:r>
              <a:rPr lang="en-US" dirty="0"/>
              <a:t>Home to Grid DEWG ongoing projects include communications between utilities and home devices </a:t>
            </a:r>
            <a:r>
              <a:rPr lang="en-US" dirty="0" smtClean="0"/>
              <a:t>to facilitate </a:t>
            </a:r>
            <a:r>
              <a:rPr lang="en-US" dirty="0"/>
              <a:t>demand-response programs that implement energy management; adapting home appliances for energy management and Transactive Energy (tools for Grid stability); interoperability of micro inverters with home networks and devices; data aggregation and data privacy; and Internet Protocol (IP) interface in home devices for energy management.</a:t>
            </a:r>
          </a:p>
          <a:p>
            <a:pPr lvl="0"/>
            <a:r>
              <a:rPr lang="en-US" dirty="0"/>
              <a:t>The Joint Group of Business to Grid and Industry to Grid expects to complete White Papers on Electrical Storage vs. Thermal Storage and on Transactive Energy Retail Applications in early 2014.  There are also plans to develop White Papers for Energy Ecologies </a:t>
            </a:r>
            <a:r>
              <a:rPr lang="en-US" dirty="0" err="1"/>
              <a:t>Microgrid</a:t>
            </a:r>
            <a:r>
              <a:rPr lang="en-US" dirty="0"/>
              <a:t> and Transactive Energy for Residential Applications in 2014 as well as to launch a Priority Action Plan for Transactive Energy</a:t>
            </a:r>
            <a:r>
              <a:rPr lang="en-US" dirty="0" smtClean="0"/>
              <a:t>.</a:t>
            </a:r>
            <a:endParaRPr lang="en-US" dirty="0"/>
          </a:p>
          <a:p>
            <a:pPr marL="0" indent="0">
              <a:buNone/>
            </a:pPr>
            <a:endParaRPr lang="en-US" sz="2000" dirty="0" smtClean="0"/>
          </a:p>
        </p:txBody>
      </p:sp>
    </p:spTree>
    <p:extLst>
      <p:ext uri="{BB962C8B-B14F-4D97-AF65-F5344CB8AC3E}">
        <p14:creationId xmlns:p14="http://schemas.microsoft.com/office/powerpoint/2010/main" xmlns="" val="3506121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Domain Expert Working Groups (DEWGs)</a:t>
            </a:r>
            <a:endParaRPr lang="en-US" b="1" dirty="0"/>
          </a:p>
        </p:txBody>
      </p:sp>
      <p:sp>
        <p:nvSpPr>
          <p:cNvPr id="3" name="Content Placeholder 2"/>
          <p:cNvSpPr>
            <a:spLocks noGrp="1"/>
          </p:cNvSpPr>
          <p:nvPr>
            <p:ph idx="1"/>
          </p:nvPr>
        </p:nvSpPr>
        <p:spPr>
          <a:xfrm>
            <a:off x="683568" y="1556792"/>
            <a:ext cx="7772400" cy="4114800"/>
          </a:xfrm>
        </p:spPr>
        <p:txBody>
          <a:bodyPr>
            <a:noAutofit/>
          </a:bodyPr>
          <a:lstStyle/>
          <a:p>
            <a:r>
              <a:rPr lang="en-US" sz="1800" dirty="0"/>
              <a:t>Distributed Renewables, Generation and Storage Domain Expert Working Group (DRGS DEWG) is coordinating with the Departments of Energy and Defense to define use cases based on </a:t>
            </a:r>
            <a:r>
              <a:rPr lang="en-US" sz="1800" dirty="0" err="1"/>
              <a:t>Microgrid</a:t>
            </a:r>
            <a:r>
              <a:rPr lang="en-US" sz="1800" dirty="0"/>
              <a:t> demonstration projects and is developing architectures and models for information exchange.  DRGS DEWG also will be releasing “Distributed Energy Resources (DER): Hierarchical Classification of Use Cases and the Process for Developing Information Exchange Requirements and Object Models” in 2013.</a:t>
            </a:r>
          </a:p>
          <a:p>
            <a:pPr lvl="0"/>
            <a:r>
              <a:rPr lang="en-US" sz="1800" dirty="0"/>
              <a:t>With the fast emergence of Transactive Energy, the Business and Policy DEWG formed an ad hoc</a:t>
            </a:r>
            <a:r>
              <a:rPr lang="en-US" sz="1800" i="1" dirty="0"/>
              <a:t> </a:t>
            </a:r>
            <a:r>
              <a:rPr lang="en-US" sz="1800" dirty="0"/>
              <a:t>group to explore a framework for data sharing and usage agreements between interacting parties.</a:t>
            </a:r>
          </a:p>
          <a:p>
            <a:r>
              <a:rPr lang="en-US" sz="1800" dirty="0"/>
              <a:t>Transmission and Distribution DEWG continues to develop scenarios for Transmission Bus Distribution Load Model (TBLM) which facilitates communications between the transmission Energy Management System (EMS) and the Distribution Management System (DMS).  In 2013, it focused on developing Scenario 14 which addresses abnormal states of TBLM following Very Large Scale Events such as </a:t>
            </a:r>
            <a:r>
              <a:rPr lang="en-US" sz="1800" dirty="0" err="1"/>
              <a:t>Superstorm</a:t>
            </a:r>
            <a:r>
              <a:rPr lang="en-US" sz="1800" dirty="0"/>
              <a:t> Sandy</a:t>
            </a:r>
            <a:r>
              <a:rPr lang="en-US" sz="1800" dirty="0" smtClean="0"/>
              <a:t>.</a:t>
            </a:r>
            <a:endParaRPr lang="en-US" sz="1800" dirty="0"/>
          </a:p>
          <a:p>
            <a:pPr marL="0" indent="0">
              <a:buNone/>
            </a:pPr>
            <a:endParaRPr lang="en-US" sz="1800" dirty="0" smtClean="0"/>
          </a:p>
        </p:txBody>
      </p:sp>
    </p:spTree>
    <p:extLst>
      <p:ext uri="{BB962C8B-B14F-4D97-AF65-F5344CB8AC3E}">
        <p14:creationId xmlns:p14="http://schemas.microsoft.com/office/powerpoint/2010/main" xmlns="" val="41011782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Standing Member Committees</a:t>
            </a:r>
            <a:endParaRPr lang="en-US" b="1" dirty="0"/>
          </a:p>
        </p:txBody>
      </p:sp>
      <p:sp>
        <p:nvSpPr>
          <p:cNvPr id="3" name="Content Placeholder 2"/>
          <p:cNvSpPr>
            <a:spLocks noGrp="1"/>
          </p:cNvSpPr>
          <p:nvPr>
            <p:ph idx="1"/>
          </p:nvPr>
        </p:nvSpPr>
        <p:spPr/>
        <p:txBody>
          <a:bodyPr>
            <a:normAutofit fontScale="85000" lnSpcReduction="20000"/>
          </a:bodyPr>
          <a:lstStyle/>
          <a:p>
            <a:pPr lvl="0"/>
            <a:r>
              <a:rPr lang="en-US" dirty="0"/>
              <a:t>Smart Grid Cybersecurity Committee completed its Privacy  Roadmap,  the NISTIR 7628 User’s Guide, the draft of NISTIR 7628 Revision 1, and  mapping of NERC Critical Infrastructure Protection (CIP) v5 to NISTIR 7628 (Guidelines to Smart Guide for Cybersecurity)</a:t>
            </a:r>
          </a:p>
          <a:p>
            <a:pPr lvl="0"/>
            <a:r>
              <a:rPr lang="en-US" dirty="0"/>
              <a:t>Smart Grid Testing and Certification Committee has been very active in 2013 producing a variety of documents to Identify testing needs and priorities, particularly from the perspective of utilities.  The Interoperability Process Reference Manual (IPRM) version 2 along with a companion document of frequently asked questions, Interoperability Testing and Certification Authorities (ITCA) </a:t>
            </a:r>
            <a:r>
              <a:rPr lang="en-US" u="sng" dirty="0">
                <a:hlinkClick r:id="rId3"/>
              </a:rPr>
              <a:t>Development Guide </a:t>
            </a:r>
            <a:r>
              <a:rPr lang="en-US" dirty="0"/>
              <a:t>and FAQs and a </a:t>
            </a:r>
            <a:r>
              <a:rPr lang="en-US" u="sng" dirty="0">
                <a:hlinkClick r:id="rId4"/>
              </a:rPr>
              <a:t>White Paper</a:t>
            </a:r>
            <a:r>
              <a:rPr lang="en-US" dirty="0"/>
              <a:t> on Importance and Value of Testing and Certification for the Smart Grid were released.  In September 2013, SGTCC released its initial report on Priority Testing Issues for Utilities and expects to socialize this report during 2014.</a:t>
            </a:r>
          </a:p>
          <a:p>
            <a:pPr marL="0" indent="0">
              <a:buNone/>
            </a:pPr>
            <a:endParaRPr lang="en-US" sz="2000" dirty="0" smtClean="0"/>
          </a:p>
        </p:txBody>
      </p:sp>
    </p:spTree>
    <p:extLst>
      <p:ext uri="{BB962C8B-B14F-4D97-AF65-F5344CB8AC3E}">
        <p14:creationId xmlns:p14="http://schemas.microsoft.com/office/powerpoint/2010/main" xmlns="" val="2698425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Standing Member Committees</a:t>
            </a:r>
            <a:endParaRPr lang="en-US" b="1" dirty="0"/>
          </a:p>
        </p:txBody>
      </p:sp>
      <p:sp>
        <p:nvSpPr>
          <p:cNvPr id="3" name="Content Placeholder 2"/>
          <p:cNvSpPr>
            <a:spLocks noGrp="1"/>
          </p:cNvSpPr>
          <p:nvPr>
            <p:ph idx="1"/>
          </p:nvPr>
        </p:nvSpPr>
        <p:spPr>
          <a:xfrm>
            <a:off x="661700" y="1741958"/>
            <a:ext cx="7886700" cy="4351338"/>
          </a:xfrm>
        </p:spPr>
        <p:txBody>
          <a:bodyPr>
            <a:normAutofit fontScale="92500" lnSpcReduction="10000"/>
          </a:bodyPr>
          <a:lstStyle/>
          <a:p>
            <a:pPr lvl="0"/>
            <a:r>
              <a:rPr lang="en-US" dirty="0" smtClean="0"/>
              <a:t>Smart </a:t>
            </a:r>
            <a:r>
              <a:rPr lang="en-US" dirty="0"/>
              <a:t>Grid Architecture Committee worked closely with the European Union to coordinate architectures with European Union on Methodology &amp; Interoperability Work Packages and launched Transactive Energy Working Party and Business to Grid DEWG is near completion on its Transactive Energy Retail Applications White Paper.</a:t>
            </a:r>
          </a:p>
          <a:p>
            <a:pPr lvl="0"/>
            <a:r>
              <a:rPr lang="en-US" dirty="0"/>
              <a:t>Smart Grid Implementation Methods Committee has launched two major projects with a strong focus on real-world implementation of interoperability experiences with Smart Grid.</a:t>
            </a:r>
          </a:p>
          <a:p>
            <a:pPr lvl="2"/>
            <a:r>
              <a:rPr lang="en-US" sz="2400" dirty="0"/>
              <a:t>Interoperability Implementation Experiences (IIE) monthly series with standardized deliverables</a:t>
            </a:r>
          </a:p>
          <a:p>
            <a:pPr lvl="2"/>
            <a:r>
              <a:rPr lang="en-US" sz="2400" dirty="0"/>
              <a:t>Interoperability Mapping Tool</a:t>
            </a:r>
          </a:p>
          <a:p>
            <a:pPr marL="0" indent="0">
              <a:buNone/>
            </a:pPr>
            <a:endParaRPr lang="en-US" sz="2000" dirty="0" smtClean="0"/>
          </a:p>
        </p:txBody>
      </p:sp>
    </p:spTree>
    <p:extLst>
      <p:ext uri="{BB962C8B-B14F-4D97-AF65-F5344CB8AC3E}">
        <p14:creationId xmlns:p14="http://schemas.microsoft.com/office/powerpoint/2010/main" xmlns="" val="2704657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p:txBody>
          <a:bodyPr>
            <a:normAutofit fontScale="92500" lnSpcReduction="20000"/>
          </a:bodyPr>
          <a:lstStyle/>
          <a:p>
            <a:r>
              <a:rPr lang="en-US" smtClean="0"/>
              <a:t>DTO/PMO report will include highlights of the business portion of the TC meeting.</a:t>
            </a:r>
          </a:p>
          <a:p>
            <a:r>
              <a:rPr lang="en-US" smtClean="0"/>
              <a:t>Transactive Energy Management:</a:t>
            </a:r>
          </a:p>
          <a:p>
            <a:pPr lvl="1"/>
            <a:r>
              <a:rPr lang="en-US" sz="2000" smtClean="0"/>
              <a:t>SGAC Transactive Energy Management Working Party</a:t>
            </a:r>
          </a:p>
          <a:p>
            <a:pPr lvl="1"/>
            <a:r>
              <a:rPr lang="en-US" sz="2000" smtClean="0"/>
              <a:t>BnP DEWG Transactive Energy Adhoc Group</a:t>
            </a:r>
          </a:p>
          <a:p>
            <a:pPr lvl="1"/>
            <a:r>
              <a:rPr lang="en-US" sz="2000" smtClean="0"/>
              <a:t>B2G/I2G DEWG working on tariff ideas</a:t>
            </a:r>
          </a:p>
          <a:p>
            <a:pPr lvl="1"/>
            <a:r>
              <a:rPr lang="en-US" sz="2000" smtClean="0"/>
              <a:t>DOE Office of Electricity working on customer side</a:t>
            </a:r>
          </a:p>
          <a:p>
            <a:pPr lvl="1"/>
            <a:r>
              <a:rPr lang="en-US" sz="2000" smtClean="0"/>
              <a:t>PAP is not needed at this time</a:t>
            </a:r>
          </a:p>
          <a:p>
            <a:pPr lvl="1"/>
            <a:r>
              <a:rPr lang="en-US" sz="2000" smtClean="0"/>
              <a:t>Opportunity to work with GWAC on roadmap</a:t>
            </a:r>
          </a:p>
          <a:p>
            <a:r>
              <a:rPr lang="en-US" sz="2400" smtClean="0"/>
              <a:t>Cybersecurity:</a:t>
            </a:r>
          </a:p>
          <a:p>
            <a:pPr lvl="1"/>
            <a:r>
              <a:rPr lang="en-US" sz="2000" smtClean="0"/>
              <a:t>Discussed resilience and utility definition of resilience</a:t>
            </a:r>
          </a:p>
          <a:p>
            <a:pPr lvl="1"/>
            <a:r>
              <a:rPr lang="en-US" sz="2000" smtClean="0"/>
              <a:t>Executive Order 13636 – Cybersecurity Framework</a:t>
            </a:r>
            <a:br>
              <a:rPr lang="en-US" sz="2000" smtClean="0"/>
            </a:br>
            <a:endParaRPr lang="en-US" smtClean="0"/>
          </a:p>
        </p:txBody>
      </p:sp>
      <p:sp>
        <p:nvSpPr>
          <p:cNvPr id="3" name="Title 2"/>
          <p:cNvSpPr>
            <a:spLocks noGrp="1"/>
          </p:cNvSpPr>
          <p:nvPr>
            <p:ph type="title"/>
          </p:nvPr>
        </p:nvSpPr>
        <p:spPr/>
        <p:txBody>
          <a:bodyPr/>
          <a:lstStyle/>
          <a:p>
            <a:pPr algn="ctr">
              <a:defRPr/>
            </a:pPr>
            <a:r>
              <a:rPr lang="en-US" sz="2800" dirty="0" smtClean="0">
                <a:effectLst/>
              </a:rPr>
              <a:t>Summary of Tuesday’s Technical Committee Meeting and Moderated Discussions</a:t>
            </a:r>
            <a:endParaRPr lang="en-US" sz="2800" dirty="0">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p:txBody>
          <a:bodyPr/>
          <a:lstStyle/>
          <a:p>
            <a:r>
              <a:rPr lang="en-US" smtClean="0"/>
              <a:t>Emerging PAPs:</a:t>
            </a:r>
          </a:p>
          <a:p>
            <a:pPr lvl="1"/>
            <a:r>
              <a:rPr lang="en-US" sz="2000" smtClean="0"/>
              <a:t>AMI Key Management – ANSI C12.19 PAP?</a:t>
            </a:r>
          </a:p>
          <a:p>
            <a:pPr lvl="1"/>
            <a:r>
              <a:rPr lang="en-US" sz="2000" smtClean="0"/>
              <a:t>Transactive Energy Retail Applications – DEWGs covering – may propose PAP to develop standardized format for tariffs</a:t>
            </a:r>
          </a:p>
          <a:p>
            <a:pPr lvl="1"/>
            <a:r>
              <a:rPr lang="en-US" sz="2000" smtClean="0"/>
              <a:t>Sensors for Transmission and Distribution Networks – TnD DEWG – whitepaper in 2</a:t>
            </a:r>
            <a:r>
              <a:rPr lang="en-US" sz="2000" baseline="30000" smtClean="0"/>
              <a:t>nd</a:t>
            </a:r>
            <a:r>
              <a:rPr lang="en-US" sz="2000" smtClean="0"/>
              <a:t> Q 2014</a:t>
            </a:r>
          </a:p>
          <a:p>
            <a:pPr lvl="1"/>
            <a:r>
              <a:rPr lang="en-US" sz="2000" smtClean="0"/>
              <a:t>Data sharing and Usage Agreements – BnP discussed – mixed opinions </a:t>
            </a:r>
          </a:p>
          <a:p>
            <a:pPr lvl="1"/>
            <a:r>
              <a:rPr lang="en-US" sz="2000" smtClean="0"/>
              <a:t>Distributed Pressure Sensors for Natural Gas – meeting during TC meeting  - new PAP?</a:t>
            </a:r>
          </a:p>
          <a:p>
            <a:r>
              <a:rPr lang="en-US" smtClean="0"/>
              <a:t>Microgrids – may need work on “information exchange” – by DRGS DEWG or new PAP  </a:t>
            </a:r>
          </a:p>
        </p:txBody>
      </p:sp>
      <p:sp>
        <p:nvSpPr>
          <p:cNvPr id="3" name="Title 2"/>
          <p:cNvSpPr>
            <a:spLocks noGrp="1"/>
          </p:cNvSpPr>
          <p:nvPr>
            <p:ph type="title"/>
          </p:nvPr>
        </p:nvSpPr>
        <p:spPr/>
        <p:txBody>
          <a:bodyPr/>
          <a:lstStyle/>
          <a:p>
            <a:pPr algn="ctr">
              <a:defRPr/>
            </a:pPr>
            <a:r>
              <a:rPr lang="en-US" sz="2800" dirty="0" smtClean="0">
                <a:effectLst/>
              </a:rPr>
              <a:t>Summary of Moderated Discussion Continued</a:t>
            </a:r>
            <a:endParaRPr lang="en-US" sz="2800" dirty="0">
              <a:effectLst/>
            </a:endParaRP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14998</TotalTime>
  <Words>905</Words>
  <Application>Microsoft Office PowerPoint</Application>
  <PresentationFormat>On-screen Show (4:3)</PresentationFormat>
  <Paragraphs>79</Paragraphs>
  <Slides>9</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802-11-Submission</vt:lpstr>
      <vt:lpstr>Document</vt:lpstr>
      <vt:lpstr>SGIP Liaison Report to IEEE 802.24 </vt:lpstr>
      <vt:lpstr>Ballot Schedule-4th quarter</vt:lpstr>
      <vt:lpstr>Status of Priority Action Plans (PAPs)</vt:lpstr>
      <vt:lpstr>Domain Expert Working Groups (DEWGs)</vt:lpstr>
      <vt:lpstr>Domain Expert Working Groups (DEWGs)</vt:lpstr>
      <vt:lpstr>Standing Member Committees</vt:lpstr>
      <vt:lpstr>Standing Member Committees</vt:lpstr>
      <vt:lpstr>Summary of Tuesday’s Technical Committee Meeting and Moderated Discussions</vt:lpstr>
      <vt:lpstr>Summary of Moderated Discussion 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Liaison Report</dc:title>
  <dc:creator>Tim Godfrey</dc:creator>
  <cp:lastModifiedBy>Tim Godfrey</cp:lastModifiedBy>
  <cp:revision>762</cp:revision>
  <cp:lastPrinted>1998-02-10T13:28:06Z</cp:lastPrinted>
  <dcterms:created xsi:type="dcterms:W3CDTF">2004-12-02T14:01:45Z</dcterms:created>
  <dcterms:modified xsi:type="dcterms:W3CDTF">2013-11-14T22:35:35Z</dcterms:modified>
</cp:coreProperties>
</file>