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9" r:id="rId2"/>
  </p:sldMasterIdLst>
  <p:notesMasterIdLst>
    <p:notesMasterId r:id="rId53"/>
  </p:notesMasterIdLst>
  <p:handoutMasterIdLst>
    <p:handoutMasterId r:id="rId54"/>
  </p:handoutMasterIdLst>
  <p:sldIdLst>
    <p:sldId id="344" r:id="rId3"/>
    <p:sldId id="805" r:id="rId4"/>
    <p:sldId id="939" r:id="rId5"/>
    <p:sldId id="2006" r:id="rId6"/>
    <p:sldId id="2013" r:id="rId7"/>
    <p:sldId id="947" r:id="rId8"/>
    <p:sldId id="949" r:id="rId9"/>
    <p:sldId id="948" r:id="rId10"/>
    <p:sldId id="2035" r:id="rId11"/>
    <p:sldId id="2036" r:id="rId12"/>
    <p:sldId id="950" r:id="rId13"/>
    <p:sldId id="946" r:id="rId14"/>
    <p:sldId id="2011" r:id="rId15"/>
    <p:sldId id="852" r:id="rId16"/>
    <p:sldId id="855" r:id="rId17"/>
    <p:sldId id="856" r:id="rId18"/>
    <p:sldId id="857" r:id="rId19"/>
    <p:sldId id="858" r:id="rId20"/>
    <p:sldId id="859" r:id="rId21"/>
    <p:sldId id="860" r:id="rId22"/>
    <p:sldId id="861" r:id="rId23"/>
    <p:sldId id="876" r:id="rId24"/>
    <p:sldId id="865" r:id="rId25"/>
    <p:sldId id="868" r:id="rId26"/>
    <p:sldId id="2049" r:id="rId27"/>
    <p:sldId id="2050" r:id="rId28"/>
    <p:sldId id="2051" r:id="rId29"/>
    <p:sldId id="2052" r:id="rId30"/>
    <p:sldId id="940" r:id="rId31"/>
    <p:sldId id="893" r:id="rId32"/>
    <p:sldId id="894" r:id="rId33"/>
    <p:sldId id="941" r:id="rId34"/>
    <p:sldId id="944" r:id="rId35"/>
    <p:sldId id="808" r:id="rId36"/>
    <p:sldId id="2047" r:id="rId37"/>
    <p:sldId id="937" r:id="rId38"/>
    <p:sldId id="942" r:id="rId39"/>
    <p:sldId id="394" r:id="rId40"/>
    <p:sldId id="2037" r:id="rId41"/>
    <p:sldId id="2046" r:id="rId42"/>
    <p:sldId id="2039" r:id="rId43"/>
    <p:sldId id="2040" r:id="rId44"/>
    <p:sldId id="2041" r:id="rId45"/>
    <p:sldId id="2042" r:id="rId46"/>
    <p:sldId id="2043" r:id="rId47"/>
    <p:sldId id="376" r:id="rId48"/>
    <p:sldId id="951" r:id="rId49"/>
    <p:sldId id="952" r:id="rId50"/>
    <p:sldId id="2045" r:id="rId51"/>
    <p:sldId id="2044"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6600FF"/>
    <a:srgbClr val="99FF99"/>
    <a:srgbClr val="3333CC"/>
    <a:srgbClr val="000099"/>
    <a:srgbClr val="CCFFFF"/>
    <a:srgbClr val="FFFF00"/>
    <a:srgbClr val="0066FF"/>
    <a:srgbClr val="0066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93125" autoAdjust="0"/>
  </p:normalViewPr>
  <p:slideViewPr>
    <p:cSldViewPr>
      <p:cViewPr varScale="1">
        <p:scale>
          <a:sx n="86" d="100"/>
          <a:sy n="86" d="100"/>
        </p:scale>
        <p:origin x="461"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388"/>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5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5959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5959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959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A9E50E06-50B3-4FC2-AC17-DEA0F00A4BA9}" type="slidenum">
              <a:rPr lang="en-US"/>
              <a:pPr/>
              <a:t>‹#›</a:t>
            </a:fld>
            <a:endParaRPr lang="en-US"/>
          </a:p>
        </p:txBody>
      </p:sp>
    </p:spTree>
    <p:extLst>
      <p:ext uri="{BB962C8B-B14F-4D97-AF65-F5344CB8AC3E}">
        <p14:creationId xmlns:p14="http://schemas.microsoft.com/office/powerpoint/2010/main" val="4117927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075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8C041DF-CFC1-4E0E-BCDC-37694F65EEEE}" type="slidenum">
              <a:rPr lang="en-US"/>
              <a:pPr/>
              <a:t>‹#›</a:t>
            </a:fld>
            <a:endParaRPr lang="en-US"/>
          </a:p>
        </p:txBody>
      </p:sp>
    </p:spTree>
    <p:extLst>
      <p:ext uri="{BB962C8B-B14F-4D97-AF65-F5344CB8AC3E}">
        <p14:creationId xmlns:p14="http://schemas.microsoft.com/office/powerpoint/2010/main" val="2856992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a:noFill/>
          <a:ln/>
        </p:spPr>
        <p:txBody>
          <a:bodyPr/>
          <a:lstStyle/>
          <a:p>
            <a:endParaRPr lang="en-US" dirty="0">
              <a:ea typeface="MS PGothic"/>
            </a:endParaRPr>
          </a:p>
        </p:txBody>
      </p:sp>
    </p:spTree>
    <p:extLst>
      <p:ext uri="{BB962C8B-B14F-4D97-AF65-F5344CB8AC3E}">
        <p14:creationId xmlns:p14="http://schemas.microsoft.com/office/powerpoint/2010/main" val="1867934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88"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E6E00513-54D1-431C-9C3F-EBF639625508}" type="slidenum">
              <a:rPr lang="en-CA" sz="1200">
                <a:solidFill>
                  <a:srgbClr val="000000"/>
                </a:solidFill>
                <a:latin typeface="Arial"/>
                <a:ea typeface="ＭＳ Ｐゴシック"/>
              </a:rPr>
              <a:t>27</a:t>
            </a:fld>
            <a:endParaRPr/>
          </a:p>
        </p:txBody>
      </p:sp>
    </p:spTree>
    <p:extLst>
      <p:ext uri="{BB962C8B-B14F-4D97-AF65-F5344CB8AC3E}">
        <p14:creationId xmlns:p14="http://schemas.microsoft.com/office/powerpoint/2010/main" val="2710739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0"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63B85EBC-F17F-459D-A63F-19049EBABE68}" type="slidenum">
              <a:rPr lang="en-CA" sz="1200">
                <a:solidFill>
                  <a:srgbClr val="000000"/>
                </a:solidFill>
                <a:latin typeface="Arial"/>
                <a:ea typeface="ＭＳ Ｐゴシック"/>
              </a:rPr>
              <a:t>28</a:t>
            </a:fld>
            <a:endParaRPr/>
          </a:p>
        </p:txBody>
      </p:sp>
    </p:spTree>
    <p:extLst>
      <p:ext uri="{BB962C8B-B14F-4D97-AF65-F5344CB8AC3E}">
        <p14:creationId xmlns:p14="http://schemas.microsoft.com/office/powerpoint/2010/main" val="2480919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a:noFill/>
          <a:ln/>
        </p:spPr>
        <p:txBody>
          <a:bodyPr/>
          <a:lstStyle/>
          <a:p>
            <a:endParaRPr lang="en-US">
              <a:ea typeface="MS PGothic"/>
            </a:endParaRPr>
          </a:p>
        </p:txBody>
      </p:sp>
    </p:spTree>
    <p:extLst>
      <p:ext uri="{BB962C8B-B14F-4D97-AF65-F5344CB8AC3E}">
        <p14:creationId xmlns:p14="http://schemas.microsoft.com/office/powerpoint/2010/main" val="1600863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a:noFill/>
          <a:ln/>
        </p:spPr>
        <p:txBody>
          <a:bodyPr/>
          <a:lstStyle/>
          <a:p>
            <a:endParaRPr lang="en-US">
              <a:ea typeface="MS PGothic"/>
            </a:endParaRPr>
          </a:p>
        </p:txBody>
      </p:sp>
    </p:spTree>
    <p:extLst>
      <p:ext uri="{BB962C8B-B14F-4D97-AF65-F5344CB8AC3E}">
        <p14:creationId xmlns:p14="http://schemas.microsoft.com/office/powerpoint/2010/main" val="1896017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a:noFill/>
          <a:ln/>
        </p:spPr>
        <p:txBody>
          <a:bodyPr/>
          <a:lstStyle/>
          <a:p>
            <a:endParaRPr lang="en-US">
              <a:ea typeface="MS PGothic"/>
            </a:endParaRPr>
          </a:p>
        </p:txBody>
      </p:sp>
    </p:spTree>
    <p:extLst>
      <p:ext uri="{BB962C8B-B14F-4D97-AF65-F5344CB8AC3E}">
        <p14:creationId xmlns:p14="http://schemas.microsoft.com/office/powerpoint/2010/main" val="2487204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a:noFill/>
          <a:ln/>
        </p:spPr>
        <p:txBody>
          <a:bodyPr/>
          <a:lstStyle/>
          <a:p>
            <a:endParaRPr lang="en-US">
              <a:ea typeface="MS PGothic"/>
            </a:endParaRPr>
          </a:p>
        </p:txBody>
      </p:sp>
    </p:spTree>
    <p:extLst>
      <p:ext uri="{BB962C8B-B14F-4D97-AF65-F5344CB8AC3E}">
        <p14:creationId xmlns:p14="http://schemas.microsoft.com/office/powerpoint/2010/main" val="1395618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a:noFill/>
          <a:ln/>
        </p:spPr>
        <p:txBody>
          <a:bodyPr/>
          <a:lstStyle/>
          <a:p>
            <a:endParaRPr lang="en-US">
              <a:ea typeface="MS PGothic"/>
            </a:endParaRPr>
          </a:p>
        </p:txBody>
      </p:sp>
    </p:spTree>
    <p:extLst>
      <p:ext uri="{BB962C8B-B14F-4D97-AF65-F5344CB8AC3E}">
        <p14:creationId xmlns:p14="http://schemas.microsoft.com/office/powerpoint/2010/main" val="911574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4"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5BEBB609-49DC-49B3-B82B-DBEBD549A6DB}" type="slidenum">
              <a:rPr lang="en-CA" sz="1200">
                <a:solidFill>
                  <a:srgbClr val="000000"/>
                </a:solidFill>
                <a:latin typeface="Arial"/>
                <a:ea typeface="ＭＳ Ｐゴシック"/>
              </a:rPr>
              <a:t>36</a:t>
            </a:fld>
            <a:endParaRPr/>
          </a:p>
        </p:txBody>
      </p:sp>
    </p:spTree>
    <p:extLst>
      <p:ext uri="{BB962C8B-B14F-4D97-AF65-F5344CB8AC3E}">
        <p14:creationId xmlns:p14="http://schemas.microsoft.com/office/powerpoint/2010/main" val="1302978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a:noFill/>
          <a:ln/>
        </p:spPr>
        <p:txBody>
          <a:bodyPr/>
          <a:lstStyle/>
          <a:p>
            <a:endParaRPr lang="en-US">
              <a:ea typeface="MS PGothic"/>
            </a:endParaRPr>
          </a:p>
        </p:txBody>
      </p:sp>
    </p:spTree>
    <p:extLst>
      <p:ext uri="{BB962C8B-B14F-4D97-AF65-F5344CB8AC3E}">
        <p14:creationId xmlns:p14="http://schemas.microsoft.com/office/powerpoint/2010/main" val="2698582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39</a:t>
            </a:fld>
            <a:endParaRPr/>
          </a:p>
        </p:txBody>
      </p:sp>
    </p:spTree>
    <p:extLst>
      <p:ext uri="{BB962C8B-B14F-4D97-AF65-F5344CB8AC3E}">
        <p14:creationId xmlns:p14="http://schemas.microsoft.com/office/powerpoint/2010/main" val="385591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5DDA97-7ADE-4FCB-80F1-B1E12C3E2F2B}" type="slidenum">
              <a:rPr lang="en-US" smtClean="0"/>
              <a:pPr/>
              <a:t>2</a:t>
            </a:fld>
            <a:endParaRPr lang="en-US" dirty="0"/>
          </a:p>
        </p:txBody>
      </p:sp>
    </p:spTree>
    <p:extLst>
      <p:ext uri="{BB962C8B-B14F-4D97-AF65-F5344CB8AC3E}">
        <p14:creationId xmlns:p14="http://schemas.microsoft.com/office/powerpoint/2010/main" val="114673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40</a:t>
            </a:fld>
            <a:endParaRPr/>
          </a:p>
        </p:txBody>
      </p:sp>
    </p:spTree>
    <p:extLst>
      <p:ext uri="{BB962C8B-B14F-4D97-AF65-F5344CB8AC3E}">
        <p14:creationId xmlns:p14="http://schemas.microsoft.com/office/powerpoint/2010/main" val="3851753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41</a:t>
            </a:fld>
            <a:endParaRPr/>
          </a:p>
        </p:txBody>
      </p:sp>
    </p:spTree>
    <p:extLst>
      <p:ext uri="{BB962C8B-B14F-4D97-AF65-F5344CB8AC3E}">
        <p14:creationId xmlns:p14="http://schemas.microsoft.com/office/powerpoint/2010/main" val="2104484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42</a:t>
            </a:fld>
            <a:endParaRPr/>
          </a:p>
        </p:txBody>
      </p:sp>
    </p:spTree>
    <p:extLst>
      <p:ext uri="{BB962C8B-B14F-4D97-AF65-F5344CB8AC3E}">
        <p14:creationId xmlns:p14="http://schemas.microsoft.com/office/powerpoint/2010/main" val="3670321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43</a:t>
            </a:fld>
            <a:endParaRPr/>
          </a:p>
        </p:txBody>
      </p:sp>
    </p:spTree>
    <p:extLst>
      <p:ext uri="{BB962C8B-B14F-4D97-AF65-F5344CB8AC3E}">
        <p14:creationId xmlns:p14="http://schemas.microsoft.com/office/powerpoint/2010/main" val="723022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44</a:t>
            </a:fld>
            <a:endParaRPr/>
          </a:p>
        </p:txBody>
      </p:sp>
    </p:spTree>
    <p:extLst>
      <p:ext uri="{BB962C8B-B14F-4D97-AF65-F5344CB8AC3E}">
        <p14:creationId xmlns:p14="http://schemas.microsoft.com/office/powerpoint/2010/main" val="2593124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45</a:t>
            </a:fld>
            <a:endParaRPr/>
          </a:p>
        </p:txBody>
      </p:sp>
    </p:spTree>
    <p:extLst>
      <p:ext uri="{BB962C8B-B14F-4D97-AF65-F5344CB8AC3E}">
        <p14:creationId xmlns:p14="http://schemas.microsoft.com/office/powerpoint/2010/main" val="1690069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48</a:t>
            </a:fld>
            <a:endParaRPr/>
          </a:p>
        </p:txBody>
      </p:sp>
    </p:spTree>
    <p:extLst>
      <p:ext uri="{BB962C8B-B14F-4D97-AF65-F5344CB8AC3E}">
        <p14:creationId xmlns:p14="http://schemas.microsoft.com/office/powerpoint/2010/main" val="1494289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50</a:t>
            </a:fld>
            <a:endParaRPr/>
          </a:p>
        </p:txBody>
      </p:sp>
    </p:spTree>
    <p:extLst>
      <p:ext uri="{BB962C8B-B14F-4D97-AF65-F5344CB8AC3E}">
        <p14:creationId xmlns:p14="http://schemas.microsoft.com/office/powerpoint/2010/main" val="4250459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6</a:t>
            </a:fld>
            <a:endParaRPr/>
          </a:p>
        </p:txBody>
      </p:sp>
    </p:spTree>
    <p:extLst>
      <p:ext uri="{BB962C8B-B14F-4D97-AF65-F5344CB8AC3E}">
        <p14:creationId xmlns:p14="http://schemas.microsoft.com/office/powerpoint/2010/main" val="138544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7</a:t>
            </a:fld>
            <a:endParaRPr/>
          </a:p>
        </p:txBody>
      </p:sp>
    </p:spTree>
    <p:extLst>
      <p:ext uri="{BB962C8B-B14F-4D97-AF65-F5344CB8AC3E}">
        <p14:creationId xmlns:p14="http://schemas.microsoft.com/office/powerpoint/2010/main" val="467522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8</a:t>
            </a:fld>
            <a:endParaRPr/>
          </a:p>
        </p:txBody>
      </p:sp>
    </p:spTree>
    <p:extLst>
      <p:ext uri="{BB962C8B-B14F-4D97-AF65-F5344CB8AC3E}">
        <p14:creationId xmlns:p14="http://schemas.microsoft.com/office/powerpoint/2010/main" val="2967047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11</a:t>
            </a:fld>
            <a:endParaRPr/>
          </a:p>
        </p:txBody>
      </p:sp>
    </p:spTree>
    <p:extLst>
      <p:ext uri="{BB962C8B-B14F-4D97-AF65-F5344CB8AC3E}">
        <p14:creationId xmlns:p14="http://schemas.microsoft.com/office/powerpoint/2010/main" val="1007621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9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DC689D61-E3F2-4A35-98E7-3848A487E38E}" type="slidenum">
              <a:rPr lang="en-CA" sz="1200">
                <a:solidFill>
                  <a:srgbClr val="000000"/>
                </a:solidFill>
                <a:latin typeface="Arial"/>
                <a:ea typeface="ＭＳ Ｐゴシック"/>
              </a:rPr>
              <a:t>12</a:t>
            </a:fld>
            <a:endParaRPr/>
          </a:p>
        </p:txBody>
      </p:sp>
    </p:spTree>
    <p:extLst>
      <p:ext uri="{BB962C8B-B14F-4D97-AF65-F5344CB8AC3E}">
        <p14:creationId xmlns:p14="http://schemas.microsoft.com/office/powerpoint/2010/main" val="1763803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84"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92A2ED7B-EF29-48AB-9DBF-E449B2CBB138}" type="slidenum">
              <a:rPr lang="en-CA" sz="1200">
                <a:solidFill>
                  <a:srgbClr val="000000"/>
                </a:solidFill>
                <a:latin typeface="Arial"/>
                <a:ea typeface="ＭＳ Ｐゴシック"/>
              </a:rPr>
              <a:t>25</a:t>
            </a:fld>
            <a:endParaRPr/>
          </a:p>
        </p:txBody>
      </p:sp>
    </p:spTree>
    <p:extLst>
      <p:ext uri="{BB962C8B-B14F-4D97-AF65-F5344CB8AC3E}">
        <p14:creationId xmlns:p14="http://schemas.microsoft.com/office/powerpoint/2010/main" val="1951147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PlaceHolder 1"/>
          <p:cNvSpPr>
            <a:spLocks noGrp="1"/>
          </p:cNvSpPr>
          <p:nvPr>
            <p:ph type="body"/>
          </p:nvPr>
        </p:nvSpPr>
        <p:spPr>
          <a:xfrm>
            <a:off x="685800" y="4343400"/>
            <a:ext cx="5484240" cy="4112640"/>
          </a:xfrm>
          <a:prstGeom prst="rect">
            <a:avLst/>
          </a:prstGeom>
        </p:spPr>
        <p:txBody>
          <a:bodyPr lIns="0" tIns="0" rIns="0" bIns="0"/>
          <a:lstStyle/>
          <a:p>
            <a:endParaRPr/>
          </a:p>
        </p:txBody>
      </p:sp>
      <p:sp>
        <p:nvSpPr>
          <p:cNvPr id="286" name="CustomShape 2"/>
          <p:cNvSpPr/>
          <p:nvPr/>
        </p:nvSpPr>
        <p:spPr>
          <a:xfrm>
            <a:off x="3884760" y="8685360"/>
            <a:ext cx="2969640" cy="455040"/>
          </a:xfrm>
          <a:prstGeom prst="rect">
            <a:avLst/>
          </a:prstGeom>
          <a:noFill/>
          <a:ln>
            <a:noFill/>
          </a:ln>
        </p:spPr>
        <p:txBody>
          <a:bodyPr lIns="90000" tIns="45000" rIns="90000" bIns="45000" anchor="b"/>
          <a:lstStyle/>
          <a:p>
            <a:pPr algn="r">
              <a:lnSpc>
                <a:spcPct val="100000"/>
              </a:lnSpc>
            </a:pPr>
            <a:fld id="{E24DDBEA-5D65-46D2-9575-05C1120F87BA}" type="slidenum">
              <a:rPr lang="en-CA" sz="1200">
                <a:solidFill>
                  <a:srgbClr val="000000"/>
                </a:solidFill>
                <a:latin typeface="Arial"/>
                <a:ea typeface="ＭＳ Ｐゴシック"/>
              </a:rPr>
              <a:t>26</a:t>
            </a:fld>
            <a:endParaRPr/>
          </a:p>
        </p:txBody>
      </p:sp>
    </p:spTree>
    <p:extLst>
      <p:ext uri="{BB962C8B-B14F-4D97-AF65-F5344CB8AC3E}">
        <p14:creationId xmlns:p14="http://schemas.microsoft.com/office/powerpoint/2010/main" val="769564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30754" name="Rectangle 2"/>
          <p:cNvSpPr>
            <a:spLocks noChangeArrowheads="1"/>
          </p:cNvSpPr>
          <p:nvPr/>
        </p:nvSpPr>
        <p:spPr bwMode="auto">
          <a:xfrm>
            <a:off x="14288" y="6597650"/>
            <a:ext cx="9129712" cy="260350"/>
          </a:xfrm>
          <a:prstGeom prst="rect">
            <a:avLst/>
          </a:prstGeom>
          <a:solidFill>
            <a:srgbClr val="2FADDF"/>
          </a:solidFill>
          <a:ln w="9525">
            <a:solidFill>
              <a:srgbClr val="2FADDF"/>
            </a:solidFill>
            <a:miter lim="800000"/>
            <a:headEnd/>
            <a:tailEnd/>
          </a:ln>
          <a:effectLst/>
        </p:spPr>
        <p:txBody>
          <a:bodyPr wrap="none" anchor="ctr"/>
          <a:lstStyle/>
          <a:p>
            <a:endParaRPr lang="en-US"/>
          </a:p>
        </p:txBody>
      </p:sp>
      <p:sp>
        <p:nvSpPr>
          <p:cNvPr id="330755" name="Rectangle 3"/>
          <p:cNvSpPr>
            <a:spLocks noChangeArrowheads="1"/>
          </p:cNvSpPr>
          <p:nvPr/>
        </p:nvSpPr>
        <p:spPr bwMode="auto">
          <a:xfrm>
            <a:off x="3175" y="3175"/>
            <a:ext cx="9136063" cy="260350"/>
          </a:xfrm>
          <a:prstGeom prst="rect">
            <a:avLst/>
          </a:prstGeom>
          <a:solidFill>
            <a:srgbClr val="2FADDF"/>
          </a:solidFill>
          <a:ln w="9525">
            <a:solidFill>
              <a:srgbClr val="2FADDF"/>
            </a:solidFill>
            <a:miter lim="800000"/>
            <a:headEnd/>
            <a:tailEnd/>
          </a:ln>
          <a:effectLst/>
        </p:spPr>
        <p:txBody>
          <a:bodyPr wrap="none" anchor="ctr"/>
          <a:lstStyle/>
          <a:p>
            <a:endParaRPr lang="en-US"/>
          </a:p>
        </p:txBody>
      </p:sp>
      <p:sp>
        <p:nvSpPr>
          <p:cNvPr id="330756" name="Rectangle 4"/>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30757"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30758" name="Text Box 6"/>
          <p:cNvSpPr txBox="1">
            <a:spLocks noChangeArrowheads="1"/>
          </p:cNvSpPr>
          <p:nvPr/>
        </p:nvSpPr>
        <p:spPr bwMode="auto">
          <a:xfrm>
            <a:off x="7958138" y="6589713"/>
            <a:ext cx="1150937" cy="274637"/>
          </a:xfrm>
          <a:prstGeom prst="rect">
            <a:avLst/>
          </a:prstGeom>
          <a:noFill/>
          <a:ln w="9525">
            <a:noFill/>
            <a:miter lim="800000"/>
            <a:headEnd/>
            <a:tailEnd/>
          </a:ln>
          <a:effectLst/>
        </p:spPr>
        <p:txBody>
          <a:bodyPr>
            <a:spAutoFit/>
          </a:bodyPr>
          <a:lstStyle/>
          <a:p>
            <a:pPr algn="r" eaLnBrk="1" hangingPunct="1">
              <a:spcBef>
                <a:spcPct val="50000"/>
              </a:spcBef>
            </a:pPr>
            <a:r>
              <a:rPr lang="en-US" sz="1200">
                <a:solidFill>
                  <a:schemeClr val="bg1"/>
                </a:solidFill>
              </a:rPr>
              <a:t>Page </a:t>
            </a:r>
            <a:fld id="{4CDAC405-A5E5-4E3A-9C56-AFA30CD1445B}" type="slidenum">
              <a:rPr lang="en-US" sz="1200">
                <a:solidFill>
                  <a:schemeClr val="bg1"/>
                </a:solidFill>
              </a:rPr>
              <a:pPr algn="r" eaLnBrk="1" hangingPunct="1">
                <a:spcBef>
                  <a:spcPct val="50000"/>
                </a:spcBef>
              </a:pPr>
              <a:t>‹#›</a:t>
            </a:fld>
            <a:endParaRPr lang="en-US" sz="1200">
              <a:solidFill>
                <a:schemeClr val="bg1"/>
              </a:solidFill>
            </a:endParaRPr>
          </a:p>
        </p:txBody>
      </p:sp>
      <p:grpSp>
        <p:nvGrpSpPr>
          <p:cNvPr id="330761" name="Group 9"/>
          <p:cNvGrpSpPr>
            <a:grpSpLocks/>
          </p:cNvGrpSpPr>
          <p:nvPr/>
        </p:nvGrpSpPr>
        <p:grpSpPr bwMode="auto">
          <a:xfrm>
            <a:off x="228600" y="5715000"/>
            <a:ext cx="793750" cy="709613"/>
            <a:chOff x="3288" y="3482"/>
            <a:chExt cx="500" cy="447"/>
          </a:xfrm>
        </p:grpSpPr>
        <p:sp>
          <p:nvSpPr>
            <p:cNvPr id="330762" name="Rectangle 10"/>
            <p:cNvSpPr>
              <a:spLocks noChangeArrowheads="1"/>
            </p:cNvSpPr>
            <p:nvPr userDrawn="1"/>
          </p:nvSpPr>
          <p:spPr bwMode="auto">
            <a:xfrm>
              <a:off x="3288" y="3521"/>
              <a:ext cx="454" cy="363"/>
            </a:xfrm>
            <a:prstGeom prst="rect">
              <a:avLst/>
            </a:prstGeom>
            <a:solidFill>
              <a:srgbClr val="2FB1DF"/>
            </a:solidFill>
            <a:ln w="9525" algn="ctr">
              <a:noFill/>
              <a:miter lim="800000"/>
              <a:headEnd/>
              <a:tailEnd/>
            </a:ln>
            <a:effectLst/>
          </p:spPr>
          <p:txBody>
            <a:bodyPr wrap="none" anchor="ctr"/>
            <a:lstStyle/>
            <a:p>
              <a:endParaRPr lang="en-US"/>
            </a:p>
          </p:txBody>
        </p:sp>
        <p:sp>
          <p:nvSpPr>
            <p:cNvPr id="330763" name="Text Box 11"/>
            <p:cNvSpPr txBox="1">
              <a:spLocks noChangeArrowheads="1"/>
            </p:cNvSpPr>
            <p:nvPr userDrawn="1"/>
          </p:nvSpPr>
          <p:spPr bwMode="auto">
            <a:xfrm>
              <a:off x="3297" y="3482"/>
              <a:ext cx="485" cy="279"/>
            </a:xfrm>
            <a:prstGeom prst="rect">
              <a:avLst/>
            </a:prstGeom>
            <a:noFill/>
            <a:ln w="9525" algn="ctr">
              <a:noFill/>
              <a:miter lim="800000"/>
              <a:headEnd/>
              <a:tailEnd/>
            </a:ln>
            <a:effectLst/>
          </p:spPr>
          <p:txBody>
            <a:bodyPr wrap="none">
              <a:spAutoFit/>
            </a:bodyPr>
            <a:lstStyle/>
            <a:p>
              <a:r>
                <a:rPr lang="en-US" sz="2300" b="1" dirty="0">
                  <a:solidFill>
                    <a:schemeClr val="bg1"/>
                  </a:solidFill>
                </a:rPr>
                <a:t>EEE</a:t>
              </a:r>
            </a:p>
          </p:txBody>
        </p:sp>
        <p:sp>
          <p:nvSpPr>
            <p:cNvPr id="330764" name="Line 12"/>
            <p:cNvSpPr>
              <a:spLocks noChangeShapeType="1"/>
            </p:cNvSpPr>
            <p:nvPr userDrawn="1"/>
          </p:nvSpPr>
          <p:spPr bwMode="auto">
            <a:xfrm>
              <a:off x="3331" y="3542"/>
              <a:ext cx="0" cy="317"/>
            </a:xfrm>
            <a:prstGeom prst="line">
              <a:avLst/>
            </a:prstGeom>
            <a:noFill/>
            <a:ln w="38100">
              <a:solidFill>
                <a:schemeClr val="accent2"/>
              </a:solidFill>
              <a:round/>
              <a:headEnd/>
              <a:tailEnd/>
            </a:ln>
            <a:effectLst/>
          </p:spPr>
          <p:txBody>
            <a:bodyPr/>
            <a:lstStyle/>
            <a:p>
              <a:endParaRPr lang="en-US"/>
            </a:p>
          </p:txBody>
        </p:sp>
        <p:sp>
          <p:nvSpPr>
            <p:cNvPr id="330765" name="Text Box 13"/>
            <p:cNvSpPr txBox="1">
              <a:spLocks noChangeArrowheads="1"/>
            </p:cNvSpPr>
            <p:nvPr userDrawn="1"/>
          </p:nvSpPr>
          <p:spPr bwMode="auto">
            <a:xfrm>
              <a:off x="3303" y="3641"/>
              <a:ext cx="485" cy="288"/>
            </a:xfrm>
            <a:prstGeom prst="rect">
              <a:avLst/>
            </a:prstGeom>
            <a:noFill/>
            <a:ln w="9525" algn="ctr">
              <a:noFill/>
              <a:miter lim="800000"/>
              <a:headEnd/>
              <a:tailEnd/>
            </a:ln>
            <a:effectLst/>
          </p:spPr>
          <p:txBody>
            <a:bodyPr wrap="none"/>
            <a:lstStyle/>
            <a:p>
              <a:r>
                <a:rPr lang="en-US" b="1">
                  <a:solidFill>
                    <a:schemeClr val="bg1"/>
                  </a:solidFill>
                </a:rPr>
                <a:t>802</a:t>
              </a:r>
            </a:p>
          </p:txBody>
        </p:sp>
      </p:grpSp>
      <p:sp>
        <p:nvSpPr>
          <p:cNvPr id="13" name="Text Box 7">
            <a:extLst>
              <a:ext uri="{FF2B5EF4-FFF2-40B4-BE49-F238E27FC236}">
                <a16:creationId xmlns:a16="http://schemas.microsoft.com/office/drawing/2014/main" id="{21FA549A-DC7B-4894-9ECB-515ABA3BDBF3}"/>
              </a:ext>
            </a:extLst>
          </p:cNvPr>
          <p:cNvSpPr txBox="1">
            <a:spLocks noChangeArrowheads="1"/>
          </p:cNvSpPr>
          <p:nvPr userDrawn="1"/>
        </p:nvSpPr>
        <p:spPr bwMode="auto">
          <a:xfrm>
            <a:off x="0" y="6591300"/>
            <a:ext cx="9144000" cy="276999"/>
          </a:xfrm>
          <a:prstGeom prst="rect">
            <a:avLst/>
          </a:prstGeom>
          <a:noFill/>
          <a:ln w="9525">
            <a:noFill/>
            <a:miter lim="800000"/>
            <a:headEnd/>
            <a:tailEnd/>
          </a:ln>
          <a:effectLst/>
        </p:spPr>
        <p:txBody>
          <a:bodyPr>
            <a:spAutoFit/>
          </a:bodyPr>
          <a:lstStyle/>
          <a:p>
            <a:pPr algn="ctr" eaLnBrk="1" hangingPunct="1"/>
            <a:r>
              <a:rPr lang="en-US" sz="1200" dirty="0">
                <a:solidFill>
                  <a:schemeClr val="bg1"/>
                </a:solidFill>
              </a:rPr>
              <a:t>IEEE P802.22.3</a:t>
            </a:r>
            <a:r>
              <a:rPr lang="en-US" sz="1200" baseline="0" dirty="0">
                <a:solidFill>
                  <a:schemeClr val="bg1"/>
                </a:solidFill>
              </a:rPr>
              <a:t> SCOS, </a:t>
            </a:r>
            <a:r>
              <a:rPr lang="en-GB" sz="1200" baseline="0" dirty="0">
                <a:solidFill>
                  <a:schemeClr val="bg1"/>
                </a:solidFill>
              </a:rPr>
              <a:t>IEEE 802 Wireless Interim Meeting, May 15, 2019, Atlanta, Georgia, USA</a:t>
            </a:r>
            <a:endParaRPr lang="en-US" sz="1200" dirty="0">
              <a:solidFill>
                <a:schemeClr val="bg1"/>
              </a:solidFill>
            </a:endParaRPr>
          </a:p>
        </p:txBody>
      </p:sp>
      <p:sp>
        <p:nvSpPr>
          <p:cNvPr id="15" name="Rectangle 14">
            <a:extLst>
              <a:ext uri="{FF2B5EF4-FFF2-40B4-BE49-F238E27FC236}">
                <a16:creationId xmlns:a16="http://schemas.microsoft.com/office/drawing/2014/main" id="{DE088208-B4C5-4C15-B7ED-BB30BFCA5B2F}"/>
              </a:ext>
            </a:extLst>
          </p:cNvPr>
          <p:cNvSpPr/>
          <p:nvPr userDrawn="1"/>
        </p:nvSpPr>
        <p:spPr>
          <a:xfrm>
            <a:off x="0" y="0"/>
            <a:ext cx="1835759" cy="276999"/>
          </a:xfrm>
          <a:prstGeom prst="rect">
            <a:avLst/>
          </a:prstGeom>
        </p:spPr>
        <p:txBody>
          <a:bodyPr wrap="none">
            <a:spAutoFit/>
          </a:bodyPr>
          <a:lstStyle/>
          <a:p>
            <a:r>
              <a:rPr lang="en-US" sz="1200" b="0" i="0" dirty="0">
                <a:solidFill>
                  <a:schemeClr val="bg1"/>
                </a:solidFill>
                <a:effectLst/>
                <a:latin typeface="Verdana" panose="020B0604030504040204" pitchFamily="34" charset="0"/>
              </a:rPr>
              <a:t>22-19-0026-00-0000</a:t>
            </a:r>
            <a:endParaRPr lang="en-US" sz="1200" b="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404813"/>
            <a:ext cx="2108200" cy="5462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0825" y="404813"/>
            <a:ext cx="6175375" cy="5462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04813"/>
            <a:ext cx="2057400" cy="5721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04813"/>
            <a:ext cx="6019800" cy="57213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0825"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41825"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0" name="Rectangle 2"/>
          <p:cNvSpPr>
            <a:spLocks noChangeArrowheads="1"/>
          </p:cNvSpPr>
          <p:nvPr/>
        </p:nvSpPr>
        <p:spPr bwMode="auto">
          <a:xfrm>
            <a:off x="0" y="6604000"/>
            <a:ext cx="9139238" cy="260350"/>
          </a:xfrm>
          <a:prstGeom prst="rect">
            <a:avLst/>
          </a:prstGeom>
          <a:solidFill>
            <a:srgbClr val="2FB1DF"/>
          </a:solidFill>
          <a:ln w="9525">
            <a:solidFill>
              <a:srgbClr val="2FB1DF"/>
            </a:solidFill>
            <a:miter lim="800000"/>
            <a:headEnd/>
            <a:tailEnd/>
          </a:ln>
          <a:effectLst/>
        </p:spPr>
        <p:txBody>
          <a:bodyPr wrap="none" anchor="ctr"/>
          <a:lstStyle/>
          <a:p>
            <a:endParaRPr lang="en-US"/>
          </a:p>
        </p:txBody>
      </p:sp>
      <p:sp>
        <p:nvSpPr>
          <p:cNvPr id="329731" name="Rectangle 3"/>
          <p:cNvSpPr>
            <a:spLocks noChangeArrowheads="1"/>
          </p:cNvSpPr>
          <p:nvPr/>
        </p:nvSpPr>
        <p:spPr bwMode="auto">
          <a:xfrm>
            <a:off x="3175" y="3175"/>
            <a:ext cx="9136063" cy="260350"/>
          </a:xfrm>
          <a:prstGeom prst="rect">
            <a:avLst/>
          </a:prstGeom>
          <a:solidFill>
            <a:srgbClr val="2FB1DF"/>
          </a:solidFill>
          <a:ln w="9525">
            <a:solidFill>
              <a:srgbClr val="2FADDF"/>
            </a:solidFill>
            <a:miter lim="800000"/>
            <a:headEnd/>
            <a:tailEnd/>
          </a:ln>
          <a:effectLst/>
        </p:spPr>
        <p:txBody>
          <a:bodyPr wrap="none" anchor="ctr"/>
          <a:lstStyle/>
          <a:p>
            <a:endParaRPr lang="en-US"/>
          </a:p>
        </p:txBody>
      </p:sp>
      <p:sp>
        <p:nvSpPr>
          <p:cNvPr id="329732" name="Rectangle 4"/>
          <p:cNvSpPr>
            <a:spLocks noGrp="1" noChangeArrowheads="1"/>
          </p:cNvSpPr>
          <p:nvPr>
            <p:ph type="title"/>
          </p:nvPr>
        </p:nvSpPr>
        <p:spPr bwMode="auto">
          <a:xfrm>
            <a:off x="457200" y="404813"/>
            <a:ext cx="8229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29733" name="Rectangle 5"/>
          <p:cNvSpPr>
            <a:spLocks noGrp="1" noChangeArrowheads="1"/>
          </p:cNvSpPr>
          <p:nvPr>
            <p:ph type="body" idx="1"/>
          </p:nvPr>
        </p:nvSpPr>
        <p:spPr bwMode="auto">
          <a:xfrm>
            <a:off x="250825" y="13414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34" name="Line 6"/>
          <p:cNvSpPr>
            <a:spLocks noChangeShapeType="1"/>
          </p:cNvSpPr>
          <p:nvPr/>
        </p:nvSpPr>
        <p:spPr bwMode="auto">
          <a:xfrm>
            <a:off x="395288" y="1268413"/>
            <a:ext cx="8353425" cy="0"/>
          </a:xfrm>
          <a:prstGeom prst="line">
            <a:avLst/>
          </a:prstGeom>
          <a:noFill/>
          <a:ln w="9525">
            <a:solidFill>
              <a:srgbClr val="2FADDF"/>
            </a:solidFill>
            <a:round/>
            <a:headEnd/>
            <a:tailEnd/>
          </a:ln>
          <a:effectLst/>
        </p:spPr>
        <p:txBody>
          <a:bodyPr/>
          <a:lstStyle/>
          <a:p>
            <a:endParaRPr lang="en-US"/>
          </a:p>
        </p:txBody>
      </p:sp>
      <p:sp>
        <p:nvSpPr>
          <p:cNvPr id="329735" name="Text Box 7"/>
          <p:cNvSpPr txBox="1">
            <a:spLocks noChangeArrowheads="1"/>
          </p:cNvSpPr>
          <p:nvPr/>
        </p:nvSpPr>
        <p:spPr bwMode="auto">
          <a:xfrm>
            <a:off x="7958138" y="6589713"/>
            <a:ext cx="1150937" cy="274637"/>
          </a:xfrm>
          <a:prstGeom prst="rect">
            <a:avLst/>
          </a:prstGeom>
          <a:noFill/>
          <a:ln w="9525">
            <a:noFill/>
            <a:miter lim="800000"/>
            <a:headEnd/>
            <a:tailEnd/>
          </a:ln>
          <a:effectLst/>
        </p:spPr>
        <p:txBody>
          <a:bodyPr>
            <a:spAutoFit/>
          </a:bodyPr>
          <a:lstStyle/>
          <a:p>
            <a:pPr algn="r" eaLnBrk="1" hangingPunct="1">
              <a:spcBef>
                <a:spcPct val="50000"/>
              </a:spcBef>
            </a:pPr>
            <a:r>
              <a:rPr lang="en-US" sz="1200">
                <a:solidFill>
                  <a:schemeClr val="bg1"/>
                </a:solidFill>
              </a:rPr>
              <a:t>Page </a:t>
            </a:r>
            <a:fld id="{A7F1A0DA-353F-4B4F-BB07-A9A2A15D2959}" type="slidenum">
              <a:rPr lang="en-US" sz="1200">
                <a:solidFill>
                  <a:schemeClr val="bg1"/>
                </a:solidFill>
              </a:rPr>
              <a:pPr algn="r" eaLnBrk="1" hangingPunct="1">
                <a:spcBef>
                  <a:spcPct val="50000"/>
                </a:spcBef>
              </a:pPr>
              <a:t>‹#›</a:t>
            </a:fld>
            <a:endParaRPr lang="en-US" sz="1200">
              <a:solidFill>
                <a:schemeClr val="bg1"/>
              </a:solidFill>
            </a:endParaRPr>
          </a:p>
        </p:txBody>
      </p:sp>
      <p:grpSp>
        <p:nvGrpSpPr>
          <p:cNvPr id="329748" name="Group 20"/>
          <p:cNvGrpSpPr>
            <a:grpSpLocks/>
          </p:cNvGrpSpPr>
          <p:nvPr/>
        </p:nvGrpSpPr>
        <p:grpSpPr bwMode="auto">
          <a:xfrm>
            <a:off x="228600" y="5715000"/>
            <a:ext cx="793750" cy="709613"/>
            <a:chOff x="3288" y="3482"/>
            <a:chExt cx="500" cy="447"/>
          </a:xfrm>
        </p:grpSpPr>
        <p:sp>
          <p:nvSpPr>
            <p:cNvPr id="329746" name="Rectangle 18"/>
            <p:cNvSpPr>
              <a:spLocks noChangeArrowheads="1"/>
            </p:cNvSpPr>
            <p:nvPr userDrawn="1"/>
          </p:nvSpPr>
          <p:spPr bwMode="auto">
            <a:xfrm>
              <a:off x="3288" y="3521"/>
              <a:ext cx="454" cy="363"/>
            </a:xfrm>
            <a:prstGeom prst="rect">
              <a:avLst/>
            </a:prstGeom>
            <a:solidFill>
              <a:srgbClr val="2FB1DF"/>
            </a:solidFill>
            <a:ln w="9525" algn="ctr">
              <a:noFill/>
              <a:miter lim="800000"/>
              <a:headEnd/>
              <a:tailEnd/>
            </a:ln>
            <a:effectLst/>
          </p:spPr>
          <p:txBody>
            <a:bodyPr wrap="none" anchor="ctr"/>
            <a:lstStyle/>
            <a:p>
              <a:endParaRPr lang="en-US"/>
            </a:p>
          </p:txBody>
        </p:sp>
        <p:sp>
          <p:nvSpPr>
            <p:cNvPr id="329743" name="Text Box 15"/>
            <p:cNvSpPr txBox="1">
              <a:spLocks noChangeArrowheads="1"/>
            </p:cNvSpPr>
            <p:nvPr userDrawn="1"/>
          </p:nvSpPr>
          <p:spPr bwMode="auto">
            <a:xfrm>
              <a:off x="3297" y="3482"/>
              <a:ext cx="485" cy="279"/>
            </a:xfrm>
            <a:prstGeom prst="rect">
              <a:avLst/>
            </a:prstGeom>
            <a:noFill/>
            <a:ln w="9525" algn="ctr">
              <a:noFill/>
              <a:miter lim="800000"/>
              <a:headEnd/>
              <a:tailEnd/>
            </a:ln>
            <a:effectLst/>
          </p:spPr>
          <p:txBody>
            <a:bodyPr wrap="none">
              <a:spAutoFit/>
            </a:bodyPr>
            <a:lstStyle/>
            <a:p>
              <a:r>
                <a:rPr lang="en-US" sz="2300" b="1">
                  <a:solidFill>
                    <a:schemeClr val="bg1"/>
                  </a:solidFill>
                </a:rPr>
                <a:t>EEE</a:t>
              </a:r>
            </a:p>
          </p:txBody>
        </p:sp>
        <p:sp>
          <p:nvSpPr>
            <p:cNvPr id="329745" name="Line 17"/>
            <p:cNvSpPr>
              <a:spLocks noChangeShapeType="1"/>
            </p:cNvSpPr>
            <p:nvPr userDrawn="1"/>
          </p:nvSpPr>
          <p:spPr bwMode="auto">
            <a:xfrm>
              <a:off x="3331" y="3542"/>
              <a:ext cx="0" cy="317"/>
            </a:xfrm>
            <a:prstGeom prst="line">
              <a:avLst/>
            </a:prstGeom>
            <a:noFill/>
            <a:ln w="38100">
              <a:solidFill>
                <a:schemeClr val="accent2"/>
              </a:solidFill>
              <a:round/>
              <a:headEnd/>
              <a:tailEnd/>
            </a:ln>
            <a:effectLst/>
          </p:spPr>
          <p:txBody>
            <a:bodyPr/>
            <a:lstStyle/>
            <a:p>
              <a:endParaRPr lang="en-US"/>
            </a:p>
          </p:txBody>
        </p:sp>
        <p:sp>
          <p:nvSpPr>
            <p:cNvPr id="329747" name="Text Box 19"/>
            <p:cNvSpPr txBox="1">
              <a:spLocks noChangeArrowheads="1"/>
            </p:cNvSpPr>
            <p:nvPr userDrawn="1"/>
          </p:nvSpPr>
          <p:spPr bwMode="auto">
            <a:xfrm>
              <a:off x="3303" y="3641"/>
              <a:ext cx="485" cy="288"/>
            </a:xfrm>
            <a:prstGeom prst="rect">
              <a:avLst/>
            </a:prstGeom>
            <a:noFill/>
            <a:ln w="9525" algn="ctr">
              <a:noFill/>
              <a:miter lim="800000"/>
              <a:headEnd/>
              <a:tailEnd/>
            </a:ln>
            <a:effectLst/>
          </p:spPr>
          <p:txBody>
            <a:bodyPr wrap="none"/>
            <a:lstStyle/>
            <a:p>
              <a:r>
                <a:rPr lang="en-US" b="1" dirty="0">
                  <a:solidFill>
                    <a:schemeClr val="bg1"/>
                  </a:solidFill>
                </a:rPr>
                <a:t>802</a:t>
              </a:r>
            </a:p>
          </p:txBody>
        </p:sp>
      </p:grpSp>
      <p:sp>
        <p:nvSpPr>
          <p:cNvPr id="14" name="Text Box 7">
            <a:extLst>
              <a:ext uri="{FF2B5EF4-FFF2-40B4-BE49-F238E27FC236}">
                <a16:creationId xmlns:a16="http://schemas.microsoft.com/office/drawing/2014/main" id="{FCDCF47A-CBC8-4921-8758-D2F855FE1595}"/>
              </a:ext>
            </a:extLst>
          </p:cNvPr>
          <p:cNvSpPr txBox="1">
            <a:spLocks noChangeArrowheads="1"/>
          </p:cNvSpPr>
          <p:nvPr userDrawn="1"/>
        </p:nvSpPr>
        <p:spPr bwMode="auto">
          <a:xfrm>
            <a:off x="0" y="6591300"/>
            <a:ext cx="9144000" cy="276999"/>
          </a:xfrm>
          <a:prstGeom prst="rect">
            <a:avLst/>
          </a:prstGeom>
          <a:noFill/>
          <a:ln w="9525">
            <a:noFill/>
            <a:miter lim="800000"/>
            <a:headEnd/>
            <a:tailEnd/>
          </a:ln>
          <a:effectLst/>
        </p:spPr>
        <p:txBody>
          <a:bodyPr>
            <a:spAutoFit/>
          </a:bodyPr>
          <a:lstStyle/>
          <a:p>
            <a:pPr algn="ctr" eaLnBrk="1" hangingPunct="1"/>
            <a:r>
              <a:rPr lang="en-US" sz="1200" dirty="0">
                <a:solidFill>
                  <a:schemeClr val="bg1"/>
                </a:solidFill>
              </a:rPr>
              <a:t>IEEE P802.22.3</a:t>
            </a:r>
            <a:r>
              <a:rPr lang="en-US" sz="1200" baseline="0" dirty="0">
                <a:solidFill>
                  <a:schemeClr val="bg1"/>
                </a:solidFill>
              </a:rPr>
              <a:t> SCOS, </a:t>
            </a:r>
            <a:r>
              <a:rPr lang="en-GB" sz="1200" baseline="0" dirty="0">
                <a:solidFill>
                  <a:schemeClr val="bg1"/>
                </a:solidFill>
              </a:rPr>
              <a:t>IEEE 802 Wireless Interim Meeting, May 15, 2019, Atlanta, Georgia, USA</a:t>
            </a:r>
            <a:endParaRPr lang="en-US" sz="1200" dirty="0">
              <a:solidFill>
                <a:schemeClr val="bg1"/>
              </a:solidFill>
            </a:endParaRPr>
          </a:p>
        </p:txBody>
      </p:sp>
      <p:sp>
        <p:nvSpPr>
          <p:cNvPr id="2" name="Rectangle 1">
            <a:extLst>
              <a:ext uri="{FF2B5EF4-FFF2-40B4-BE49-F238E27FC236}">
                <a16:creationId xmlns:a16="http://schemas.microsoft.com/office/drawing/2014/main" id="{692AA9A4-0579-48F9-B6F4-EAD703F3D4F4}"/>
              </a:ext>
            </a:extLst>
          </p:cNvPr>
          <p:cNvSpPr/>
          <p:nvPr userDrawn="1"/>
        </p:nvSpPr>
        <p:spPr>
          <a:xfrm>
            <a:off x="0" y="0"/>
            <a:ext cx="1835759" cy="276999"/>
          </a:xfrm>
          <a:prstGeom prst="rect">
            <a:avLst/>
          </a:prstGeom>
        </p:spPr>
        <p:txBody>
          <a:bodyPr wrap="none">
            <a:spAutoFit/>
          </a:bodyPr>
          <a:lstStyle/>
          <a:p>
            <a:r>
              <a:rPr lang="en-US" sz="1200" b="0" i="0" dirty="0">
                <a:solidFill>
                  <a:schemeClr val="bg1"/>
                </a:solidFill>
                <a:effectLst/>
                <a:latin typeface="Verdana" panose="020B0604030504040204" pitchFamily="34" charset="0"/>
              </a:rPr>
              <a:t>22-19-0026-00-0000</a:t>
            </a:r>
            <a:endParaRPr lang="en-US" sz="1200" b="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defRPr>
      </a:lvl2pPr>
      <a:lvl3pPr algn="ctr" rtl="0" eaLnBrk="1" fontAlgn="base" hangingPunct="1">
        <a:spcBef>
          <a:spcPct val="0"/>
        </a:spcBef>
        <a:spcAft>
          <a:spcPct val="0"/>
        </a:spcAft>
        <a:defRPr sz="3600">
          <a:solidFill>
            <a:schemeClr val="tx2"/>
          </a:solidFill>
          <a:latin typeface="Arial" charset="0"/>
        </a:defRPr>
      </a:lvl3pPr>
      <a:lvl4pPr algn="ctr" rtl="0" eaLnBrk="1" fontAlgn="base" hangingPunct="1">
        <a:spcBef>
          <a:spcPct val="0"/>
        </a:spcBef>
        <a:spcAft>
          <a:spcPct val="0"/>
        </a:spcAft>
        <a:defRPr sz="3600">
          <a:solidFill>
            <a:schemeClr val="tx2"/>
          </a:solidFill>
          <a:latin typeface="Arial" charset="0"/>
        </a:defRPr>
      </a:lvl4pPr>
      <a:lvl5pPr algn="ctr" rtl="0" eaLnBrk="1" fontAlgn="base" hangingPunct="1">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0610" name="Rectangle 2"/>
          <p:cNvSpPr>
            <a:spLocks noChangeArrowheads="1"/>
          </p:cNvSpPr>
          <p:nvPr/>
        </p:nvSpPr>
        <p:spPr bwMode="auto">
          <a:xfrm>
            <a:off x="0" y="6604000"/>
            <a:ext cx="9139238" cy="260350"/>
          </a:xfrm>
          <a:prstGeom prst="rect">
            <a:avLst/>
          </a:prstGeom>
          <a:solidFill>
            <a:srgbClr val="2FB1DF"/>
          </a:solidFill>
          <a:ln w="9525">
            <a:solidFill>
              <a:srgbClr val="2FB1DF"/>
            </a:solidFill>
            <a:miter lim="800000"/>
            <a:headEnd/>
            <a:tailEnd/>
          </a:ln>
          <a:effectLst/>
        </p:spPr>
        <p:txBody>
          <a:bodyPr wrap="none" anchor="ctr"/>
          <a:lstStyle/>
          <a:p>
            <a:endParaRPr lang="en-US"/>
          </a:p>
        </p:txBody>
      </p:sp>
      <p:sp>
        <p:nvSpPr>
          <p:cNvPr id="580611" name="Rectangle 3"/>
          <p:cNvSpPr>
            <a:spLocks noChangeArrowheads="1"/>
          </p:cNvSpPr>
          <p:nvPr/>
        </p:nvSpPr>
        <p:spPr bwMode="auto">
          <a:xfrm>
            <a:off x="3175" y="3175"/>
            <a:ext cx="9136063" cy="260350"/>
          </a:xfrm>
          <a:prstGeom prst="rect">
            <a:avLst/>
          </a:prstGeom>
          <a:solidFill>
            <a:srgbClr val="2FB1DF"/>
          </a:solidFill>
          <a:ln w="9525">
            <a:solidFill>
              <a:srgbClr val="2FADDF"/>
            </a:solidFill>
            <a:miter lim="800000"/>
            <a:headEnd/>
            <a:tailEnd/>
          </a:ln>
          <a:effectLst/>
        </p:spPr>
        <p:txBody>
          <a:bodyPr wrap="none" anchor="ctr"/>
          <a:lstStyle/>
          <a:p>
            <a:endParaRPr lang="en-US"/>
          </a:p>
        </p:txBody>
      </p:sp>
      <p:sp>
        <p:nvSpPr>
          <p:cNvPr id="580612" name="Rectangle 4"/>
          <p:cNvSpPr>
            <a:spLocks noGrp="1" noChangeArrowheads="1"/>
          </p:cNvSpPr>
          <p:nvPr>
            <p:ph type="title"/>
          </p:nvPr>
        </p:nvSpPr>
        <p:spPr bwMode="auto">
          <a:xfrm>
            <a:off x="457200" y="404813"/>
            <a:ext cx="82296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80614" name="Line 6"/>
          <p:cNvSpPr>
            <a:spLocks noChangeShapeType="1"/>
          </p:cNvSpPr>
          <p:nvPr/>
        </p:nvSpPr>
        <p:spPr bwMode="auto">
          <a:xfrm>
            <a:off x="395288" y="1268413"/>
            <a:ext cx="8353425" cy="0"/>
          </a:xfrm>
          <a:prstGeom prst="line">
            <a:avLst/>
          </a:prstGeom>
          <a:noFill/>
          <a:ln w="9525">
            <a:solidFill>
              <a:srgbClr val="2FADDF"/>
            </a:solidFill>
            <a:round/>
            <a:headEnd/>
            <a:tailEnd/>
          </a:ln>
          <a:effectLst/>
        </p:spPr>
        <p:txBody>
          <a:bodyPr/>
          <a:lstStyle/>
          <a:p>
            <a:endParaRPr lang="en-US"/>
          </a:p>
        </p:txBody>
      </p:sp>
      <p:sp>
        <p:nvSpPr>
          <p:cNvPr id="580615" name="Text Box 7"/>
          <p:cNvSpPr txBox="1">
            <a:spLocks noChangeArrowheads="1"/>
          </p:cNvSpPr>
          <p:nvPr/>
        </p:nvSpPr>
        <p:spPr bwMode="auto">
          <a:xfrm>
            <a:off x="7958138" y="6589713"/>
            <a:ext cx="1150937" cy="274637"/>
          </a:xfrm>
          <a:prstGeom prst="rect">
            <a:avLst/>
          </a:prstGeom>
          <a:noFill/>
          <a:ln w="9525">
            <a:noFill/>
            <a:miter lim="800000"/>
            <a:headEnd/>
            <a:tailEnd/>
          </a:ln>
          <a:effectLst/>
        </p:spPr>
        <p:txBody>
          <a:bodyPr>
            <a:spAutoFit/>
          </a:bodyPr>
          <a:lstStyle/>
          <a:p>
            <a:pPr algn="r" eaLnBrk="1" hangingPunct="1">
              <a:spcBef>
                <a:spcPct val="50000"/>
              </a:spcBef>
            </a:pPr>
            <a:r>
              <a:rPr lang="en-US" sz="1200">
                <a:solidFill>
                  <a:schemeClr val="bg1"/>
                </a:solidFill>
              </a:rPr>
              <a:t>Page </a:t>
            </a:r>
            <a:fld id="{053D4EC6-3CB5-4A11-AE8C-DD78B5AD364F}" type="slidenum">
              <a:rPr lang="en-US" sz="1200">
                <a:solidFill>
                  <a:schemeClr val="bg1"/>
                </a:solidFill>
              </a:rPr>
              <a:pPr algn="r" eaLnBrk="1" hangingPunct="1">
                <a:spcBef>
                  <a:spcPct val="50000"/>
                </a:spcBef>
              </a:pPr>
              <a:t>‹#›</a:t>
            </a:fld>
            <a:endParaRPr lang="en-US" sz="1200">
              <a:solidFill>
                <a:schemeClr val="bg1"/>
              </a:solidFill>
            </a:endParaRPr>
          </a:p>
        </p:txBody>
      </p:sp>
      <p:sp>
        <p:nvSpPr>
          <p:cNvPr id="580616" name="Text Box 8"/>
          <p:cNvSpPr txBox="1">
            <a:spLocks noChangeArrowheads="1"/>
          </p:cNvSpPr>
          <p:nvPr/>
        </p:nvSpPr>
        <p:spPr bwMode="auto">
          <a:xfrm>
            <a:off x="0" y="6589713"/>
            <a:ext cx="952500" cy="274637"/>
          </a:xfrm>
          <a:prstGeom prst="rect">
            <a:avLst/>
          </a:prstGeom>
          <a:noFill/>
          <a:ln w="9525" algn="ctr">
            <a:noFill/>
            <a:miter lim="800000"/>
            <a:headEnd/>
            <a:tailEnd/>
          </a:ln>
          <a:effectLst/>
        </p:spPr>
        <p:txBody>
          <a:bodyPr wrap="none">
            <a:spAutoFit/>
          </a:bodyPr>
          <a:lstStyle/>
          <a:p>
            <a:pPr eaLnBrk="1" hangingPunct="1"/>
            <a:r>
              <a:rPr lang="en-US" sz="1200">
                <a:solidFill>
                  <a:schemeClr val="bg1"/>
                </a:solidFill>
              </a:rPr>
              <a:t>Version 1.0</a:t>
            </a:r>
          </a:p>
        </p:txBody>
      </p:sp>
      <p:sp>
        <p:nvSpPr>
          <p:cNvPr id="580617" name="Text Box 9"/>
          <p:cNvSpPr txBox="1">
            <a:spLocks noChangeArrowheads="1"/>
          </p:cNvSpPr>
          <p:nvPr/>
        </p:nvSpPr>
        <p:spPr bwMode="auto">
          <a:xfrm>
            <a:off x="0" y="6591300"/>
            <a:ext cx="9144000" cy="274638"/>
          </a:xfrm>
          <a:prstGeom prst="rect">
            <a:avLst/>
          </a:prstGeom>
          <a:noFill/>
          <a:ln w="9525">
            <a:noFill/>
            <a:miter lim="800000"/>
            <a:headEnd/>
            <a:tailEnd/>
          </a:ln>
          <a:effectLst/>
        </p:spPr>
        <p:txBody>
          <a:bodyPr>
            <a:spAutoFit/>
          </a:bodyPr>
          <a:lstStyle/>
          <a:p>
            <a:pPr algn="ctr" eaLnBrk="1" hangingPunct="1"/>
            <a:r>
              <a:rPr lang="en-US" sz="1200">
                <a:solidFill>
                  <a:schemeClr val="bg1"/>
                </a:solidFill>
              </a:rPr>
              <a:t>IEEE 802 March 2011 workshop</a:t>
            </a:r>
          </a:p>
        </p:txBody>
      </p:sp>
      <p:sp>
        <p:nvSpPr>
          <p:cNvPr id="9" name="Rectangle 8">
            <a:extLst>
              <a:ext uri="{FF2B5EF4-FFF2-40B4-BE49-F238E27FC236}">
                <a16:creationId xmlns:a16="http://schemas.microsoft.com/office/drawing/2014/main" id="{B3DC51B3-0572-4F8A-B4F9-FD71AF7E7F63}"/>
              </a:ext>
            </a:extLst>
          </p:cNvPr>
          <p:cNvSpPr/>
          <p:nvPr userDrawn="1"/>
        </p:nvSpPr>
        <p:spPr>
          <a:xfrm>
            <a:off x="0" y="0"/>
            <a:ext cx="1835759" cy="276999"/>
          </a:xfrm>
          <a:prstGeom prst="rect">
            <a:avLst/>
          </a:prstGeom>
        </p:spPr>
        <p:txBody>
          <a:bodyPr wrap="none">
            <a:spAutoFit/>
          </a:bodyPr>
          <a:lstStyle/>
          <a:p>
            <a:r>
              <a:rPr lang="en-US" sz="1200" b="0" i="0" dirty="0">
                <a:solidFill>
                  <a:schemeClr val="bg1"/>
                </a:solidFill>
                <a:effectLst/>
                <a:latin typeface="Verdana" panose="020B0604030504040204" pitchFamily="34" charset="0"/>
              </a:rPr>
              <a:t>22-19-0026-00-0000</a:t>
            </a:r>
            <a:endParaRPr lang="en-US" sz="1200" b="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ecobs.ee.washington.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7.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304800" y="609600"/>
            <a:ext cx="8610600" cy="1143000"/>
          </a:xfr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r>
              <a:rPr lang="en-US" sz="3200" b="1" dirty="0"/>
              <a:t>IEEE P802.22.3: Spectrum Characterization and Occupancy Sensing (SCOS)</a:t>
            </a:r>
          </a:p>
        </p:txBody>
      </p:sp>
      <p:sp>
        <p:nvSpPr>
          <p:cNvPr id="16386" name="Rectangle 3"/>
          <p:cNvSpPr>
            <a:spLocks noGrp="1" noChangeArrowheads="1"/>
          </p:cNvSpPr>
          <p:nvPr>
            <p:ph type="subTitle" idx="1"/>
          </p:nvPr>
        </p:nvSpPr>
        <p:spPr>
          <a:xfrm>
            <a:off x="304800" y="2057400"/>
            <a:ext cx="8458200" cy="4191000"/>
          </a:xfrm>
        </p:spPr>
        <p:txBody>
          <a:bodyPr/>
          <a:lstStyle/>
          <a:p>
            <a:r>
              <a:rPr lang="en-US" sz="2400" dirty="0"/>
              <a:t>Apurva N. Mody (WhiteSpace Alliance) </a:t>
            </a:r>
          </a:p>
          <a:p>
            <a:r>
              <a:rPr lang="en-US" sz="2400" dirty="0"/>
              <a:t>Oliver Holland (Advanced Wireless Technology Group, Ltd.)</a:t>
            </a:r>
          </a:p>
          <a:p>
            <a:r>
              <a:rPr lang="en-US" sz="2400" dirty="0"/>
              <a:t>Roger Hislop (Internet Solutions)</a:t>
            </a:r>
          </a:p>
          <a:p>
            <a:r>
              <a:rPr lang="en-US" sz="2400" dirty="0"/>
              <a:t>Mike Cotton (National Telecommunications and Information Administration)</a:t>
            </a:r>
          </a:p>
          <a:p>
            <a:r>
              <a:rPr lang="en-US" sz="2400" dirty="0"/>
              <a:t>Gianfranco Miele (University of </a:t>
            </a:r>
            <a:r>
              <a:rPr lang="en-US" sz="2400" dirty="0" err="1"/>
              <a:t>Cassino</a:t>
            </a:r>
            <a:r>
              <a:rPr lang="en-US" sz="2400" dirty="0"/>
              <a:t>)</a:t>
            </a:r>
          </a:p>
          <a:p>
            <a:endParaRPr lang="en-US" sz="2400" dirty="0"/>
          </a:p>
          <a:p>
            <a:endParaRPr lang="en-US" sz="1000" dirty="0">
              <a:ea typeface="MS PGothic"/>
            </a:endParaRPr>
          </a:p>
          <a:p>
            <a:r>
              <a:rPr lang="en-US" sz="2400" b="1" i="1" dirty="0">
                <a:effectLst>
                  <a:outerShdw blurRad="38100" dist="38100" dir="2700000" algn="tl">
                    <a:srgbClr val="000000">
                      <a:alpha val="43137"/>
                    </a:srgbClr>
                  </a:outerShdw>
                </a:effectLst>
                <a:ea typeface="MS PGothic"/>
              </a:rPr>
              <a:t>IEEE 802 Wireless Interim Meeting, May 15, 2019</a:t>
            </a:r>
          </a:p>
          <a:p>
            <a:r>
              <a:rPr lang="en-US" sz="2400" b="1" i="1" dirty="0">
                <a:effectLst>
                  <a:outerShdw blurRad="38100" dist="38100" dir="2700000" algn="tl">
                    <a:srgbClr val="000000">
                      <a:alpha val="43137"/>
                    </a:srgbClr>
                  </a:outerShdw>
                </a:effectLst>
                <a:ea typeface="MS PGothic"/>
              </a:rPr>
              <a:t>Atlanta, Georgia, USA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710DA36-A8B5-4AFA-9999-9B45A1B36D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43600" y="1308501"/>
            <a:ext cx="2819400" cy="2266196"/>
          </a:xfrm>
          <a:prstGeom prst="rect">
            <a:avLst/>
          </a:prstGeom>
        </p:spPr>
      </p:pic>
      <p:sp>
        <p:nvSpPr>
          <p:cNvPr id="6" name="Text Placeholder 2">
            <a:extLst>
              <a:ext uri="{FF2B5EF4-FFF2-40B4-BE49-F238E27FC236}">
                <a16:creationId xmlns:a16="http://schemas.microsoft.com/office/drawing/2014/main" id="{07002D60-5A4C-4B9B-986A-2607BC1070E2}"/>
              </a:ext>
            </a:extLst>
          </p:cNvPr>
          <p:cNvSpPr txBox="1">
            <a:spLocks/>
          </p:cNvSpPr>
          <p:nvPr/>
        </p:nvSpPr>
        <p:spPr>
          <a:xfrm>
            <a:off x="42768" y="1544520"/>
            <a:ext cx="9056197" cy="2646480"/>
          </a:xfrm>
          <a:prstGeom prst="rect">
            <a:avLst/>
          </a:prstGeom>
        </p:spPr>
        <p:txBody>
          <a:bodyPr>
            <a:normAutofit/>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CA" sz="2000" dirty="0"/>
              <a:t>Regulatory Frameworks (continued)</a:t>
            </a:r>
          </a:p>
          <a:p>
            <a:pPr marL="914400" lvl="1" indent="-457200">
              <a:buFont typeface="Arial" panose="020B0604020202020204" pitchFamily="34" charset="0"/>
              <a:buChar char="•"/>
            </a:pPr>
            <a:r>
              <a:rPr lang="en-CA" sz="1800" dirty="0"/>
              <a:t>CBRS example (continued)</a:t>
            </a:r>
          </a:p>
        </p:txBody>
      </p:sp>
      <p:sp>
        <p:nvSpPr>
          <p:cNvPr id="7" name="TextBox 6">
            <a:extLst>
              <a:ext uri="{FF2B5EF4-FFF2-40B4-BE49-F238E27FC236}">
                <a16:creationId xmlns:a16="http://schemas.microsoft.com/office/drawing/2014/main" id="{A8EA5E09-7EC5-497B-8D84-1C69510267CD}"/>
              </a:ext>
            </a:extLst>
          </p:cNvPr>
          <p:cNvSpPr txBox="1"/>
          <p:nvPr/>
        </p:nvSpPr>
        <p:spPr>
          <a:xfrm>
            <a:off x="228600" y="4191000"/>
            <a:ext cx="9305595" cy="707886"/>
          </a:xfrm>
          <a:prstGeom prst="rect">
            <a:avLst/>
          </a:prstGeom>
          <a:noFill/>
        </p:spPr>
        <p:txBody>
          <a:bodyPr wrap="square" rtlCol="0">
            <a:spAutoFit/>
          </a:bodyPr>
          <a:lstStyle/>
          <a:p>
            <a:r>
              <a:rPr lang="en-US" sz="2000" b="1" dirty="0">
                <a:latin typeface="+mj-lt"/>
              </a:rPr>
              <a:t>Exclusion Region depends on multiple factors: sensitivity of victim receiver,  interference margin, secondary </a:t>
            </a:r>
            <a:r>
              <a:rPr lang="en-US" sz="2000" b="1" dirty="0" err="1">
                <a:latin typeface="+mj-lt"/>
              </a:rPr>
              <a:t>txmit</a:t>
            </a:r>
            <a:r>
              <a:rPr lang="en-US" sz="2000" b="1" dirty="0">
                <a:latin typeface="+mj-lt"/>
              </a:rPr>
              <a:t> power, path loss model</a:t>
            </a:r>
          </a:p>
        </p:txBody>
      </p:sp>
      <p:sp>
        <p:nvSpPr>
          <p:cNvPr id="9" name="TextBox 8">
            <a:extLst>
              <a:ext uri="{FF2B5EF4-FFF2-40B4-BE49-F238E27FC236}">
                <a16:creationId xmlns:a16="http://schemas.microsoft.com/office/drawing/2014/main" id="{FCBA7F23-58D2-4A7A-A8BB-6BF7C72AB7EF}"/>
              </a:ext>
            </a:extLst>
          </p:cNvPr>
          <p:cNvSpPr txBox="1"/>
          <p:nvPr/>
        </p:nvSpPr>
        <p:spPr>
          <a:xfrm>
            <a:off x="209939" y="4990469"/>
            <a:ext cx="8140626" cy="707886"/>
          </a:xfrm>
          <a:prstGeom prst="rect">
            <a:avLst/>
          </a:prstGeom>
          <a:noFill/>
        </p:spPr>
        <p:txBody>
          <a:bodyPr wrap="none" rtlCol="0">
            <a:spAutoFit/>
          </a:bodyPr>
          <a:lstStyle/>
          <a:p>
            <a:r>
              <a:rPr lang="en-US" sz="2000" b="1" dirty="0">
                <a:solidFill>
                  <a:srgbClr val="0070C0"/>
                </a:solidFill>
                <a:latin typeface="+mj-lt"/>
              </a:rPr>
              <a:t>Incumbent Licensee: ‘primary’ (to be protected from interference)</a:t>
            </a:r>
          </a:p>
          <a:p>
            <a:r>
              <a:rPr lang="en-US" sz="2000" b="1" dirty="0">
                <a:solidFill>
                  <a:srgbClr val="0070C0"/>
                </a:solidFill>
                <a:latin typeface="+mj-lt"/>
              </a:rPr>
              <a:t>New User: `secondary’ (no interference protection)</a:t>
            </a:r>
          </a:p>
        </p:txBody>
      </p:sp>
      <p:sp>
        <p:nvSpPr>
          <p:cNvPr id="10" name="Rectangle 9">
            <a:extLst>
              <a:ext uri="{FF2B5EF4-FFF2-40B4-BE49-F238E27FC236}">
                <a16:creationId xmlns:a16="http://schemas.microsoft.com/office/drawing/2014/main" id="{A15AC5A8-94C7-4D51-A85E-52035DE866C9}"/>
              </a:ext>
            </a:extLst>
          </p:cNvPr>
          <p:cNvSpPr/>
          <p:nvPr/>
        </p:nvSpPr>
        <p:spPr bwMode="auto">
          <a:xfrm>
            <a:off x="114300" y="6046453"/>
            <a:ext cx="8153400" cy="405894"/>
          </a:xfrm>
          <a:prstGeom prst="rect">
            <a:avLst/>
          </a:prstGeom>
          <a:solidFill>
            <a:srgbClr val="00B0F0"/>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rPr>
              <a:t>Ef</a:t>
            </a:r>
            <a:r>
              <a:rPr lang="en-US" sz="1600" b="1" dirty="0">
                <a:solidFill>
                  <a:schemeClr val="bg1"/>
                </a:solidFill>
                <a:latin typeface="Arial" panose="020B0604020202020204" pitchFamily="34" charset="0"/>
                <a:ea typeface="ＭＳ Ｐゴシック" panose="020B0600070205080204" pitchFamily="34" charset="-128"/>
              </a:rPr>
              <a:t>fective Sharing can be Staged to be Successful</a:t>
            </a:r>
            <a:endParaRPr kumimoji="0" lang="en-US" sz="1600" b="1"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endParaRPr>
          </a:p>
        </p:txBody>
      </p:sp>
      <p:sp>
        <p:nvSpPr>
          <p:cNvPr id="11" name="CustomShape 1">
            <a:extLst>
              <a:ext uri="{FF2B5EF4-FFF2-40B4-BE49-F238E27FC236}">
                <a16:creationId xmlns:a16="http://schemas.microsoft.com/office/drawing/2014/main" id="{86C24593-4F8E-43E9-A40A-116A5F5DE3D8}"/>
              </a:ext>
            </a:extLst>
          </p:cNvPr>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Flexible Spectrum Access</a:t>
            </a:r>
            <a:endParaRPr lang="en-GB" sz="3200" dirty="0"/>
          </a:p>
        </p:txBody>
      </p:sp>
      <p:sp>
        <p:nvSpPr>
          <p:cNvPr id="13" name="Text Placeholder 2">
            <a:extLst>
              <a:ext uri="{FF2B5EF4-FFF2-40B4-BE49-F238E27FC236}">
                <a16:creationId xmlns:a16="http://schemas.microsoft.com/office/drawing/2014/main" id="{3227AB9F-6C36-4DF6-A752-537736EB7588}"/>
              </a:ext>
            </a:extLst>
          </p:cNvPr>
          <p:cNvSpPr txBox="1">
            <a:spLocks/>
          </p:cNvSpPr>
          <p:nvPr/>
        </p:nvSpPr>
        <p:spPr>
          <a:xfrm>
            <a:off x="914400" y="2321903"/>
            <a:ext cx="8065597" cy="1960680"/>
          </a:xfrm>
          <a:prstGeom prst="rect">
            <a:avLst/>
          </a:prstGeom>
        </p:spPr>
        <p:txBody>
          <a:bodyPr>
            <a:normAutofit fontScale="85000" lnSpcReduction="20000"/>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0070C0"/>
                </a:solidFill>
                <a:latin typeface="+mj-lt"/>
              </a:rPr>
              <a:t>Exclusion Zone</a:t>
            </a:r>
            <a:r>
              <a:rPr lang="en-US" sz="2000" dirty="0">
                <a:solidFill>
                  <a:srgbClr val="0070C0"/>
                </a:solidFill>
                <a:latin typeface="+mj-lt"/>
              </a:rPr>
              <a:t>:</a:t>
            </a:r>
            <a:r>
              <a:rPr lang="en-US" sz="2000" dirty="0">
                <a:solidFill>
                  <a:srgbClr val="FF0000"/>
                </a:solidFill>
                <a:latin typeface="+mj-lt"/>
              </a:rPr>
              <a:t> </a:t>
            </a:r>
            <a:r>
              <a:rPr lang="en-US" sz="2000" dirty="0">
                <a:latin typeface="+mj-lt"/>
              </a:rPr>
              <a:t>A region around the primary </a:t>
            </a:r>
          </a:p>
          <a:p>
            <a:pPr marL="0" indent="0">
              <a:buFontTx/>
              <a:buNone/>
            </a:pPr>
            <a:r>
              <a:rPr lang="en-US" sz="2000" dirty="0">
                <a:latin typeface="+mj-lt"/>
              </a:rPr>
              <a:t>    with no co-channel active secondary </a:t>
            </a:r>
            <a:r>
              <a:rPr lang="en-US" sz="2000" dirty="0" err="1">
                <a:latin typeface="+mj-lt"/>
              </a:rPr>
              <a:t>txmission</a:t>
            </a:r>
            <a:endParaRPr lang="en-US" sz="2000" dirty="0">
              <a:latin typeface="+mj-lt"/>
            </a:endParaRPr>
          </a:p>
          <a:p>
            <a:r>
              <a:rPr lang="en-US" sz="2000" b="1" dirty="0">
                <a:solidFill>
                  <a:srgbClr val="0070C0"/>
                </a:solidFill>
                <a:latin typeface="+mj-lt"/>
              </a:rPr>
              <a:t>Protection Zone</a:t>
            </a:r>
            <a:r>
              <a:rPr lang="en-US" sz="2000" dirty="0">
                <a:solidFill>
                  <a:srgbClr val="0070C0"/>
                </a:solidFill>
                <a:latin typeface="+mj-lt"/>
              </a:rPr>
              <a:t>:</a:t>
            </a:r>
            <a:r>
              <a:rPr lang="en-US" sz="2000" dirty="0">
                <a:solidFill>
                  <a:srgbClr val="FF0000"/>
                </a:solidFill>
                <a:latin typeface="+mj-lt"/>
              </a:rPr>
              <a:t>  </a:t>
            </a:r>
            <a:r>
              <a:rPr lang="en-US" sz="2000" dirty="0">
                <a:latin typeface="+mj-lt"/>
              </a:rPr>
              <a:t>A region with active </a:t>
            </a:r>
          </a:p>
          <a:p>
            <a:pPr marL="0" indent="0">
              <a:buFontTx/>
              <a:buNone/>
            </a:pPr>
            <a:r>
              <a:rPr lang="en-US" sz="2000" dirty="0">
                <a:latin typeface="+mj-lt"/>
              </a:rPr>
              <a:t>     secondary </a:t>
            </a:r>
            <a:r>
              <a:rPr lang="en-US" sz="2000" dirty="0" err="1">
                <a:latin typeface="+mj-lt"/>
              </a:rPr>
              <a:t>txmitters</a:t>
            </a:r>
            <a:r>
              <a:rPr lang="en-US" sz="2000" dirty="0">
                <a:latin typeface="+mj-lt"/>
              </a:rPr>
              <a:t>, but with constraints so as</a:t>
            </a:r>
          </a:p>
          <a:p>
            <a:pPr marL="0" indent="0">
              <a:buFontTx/>
              <a:buNone/>
            </a:pPr>
            <a:r>
              <a:rPr lang="en-US" sz="2000" dirty="0">
                <a:latin typeface="+mj-lt"/>
              </a:rPr>
              <a:t>     stay within `acceptable interference’ limits </a:t>
            </a:r>
            <a:endParaRPr lang="en-US" sz="1400" dirty="0">
              <a:latin typeface="+mj-lt"/>
            </a:endParaRPr>
          </a:p>
          <a:p>
            <a:r>
              <a:rPr lang="en-US" sz="2000" b="1" dirty="0">
                <a:solidFill>
                  <a:srgbClr val="0070C0"/>
                </a:solidFill>
                <a:latin typeface="+mj-lt"/>
              </a:rPr>
              <a:t>Design Objective: minimize exclusion region subject to protection of  primary.</a:t>
            </a:r>
          </a:p>
        </p:txBody>
      </p:sp>
    </p:spTree>
    <p:extLst>
      <p:ext uri="{BB962C8B-B14F-4D97-AF65-F5344CB8AC3E}">
        <p14:creationId xmlns:p14="http://schemas.microsoft.com/office/powerpoint/2010/main" val="3658066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30480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Flexible Spectrum Access—Implications and Need for SCOS</a:t>
            </a:r>
            <a:endParaRPr sz="3200" dirty="0"/>
          </a:p>
        </p:txBody>
      </p:sp>
      <p:sp>
        <p:nvSpPr>
          <p:cNvPr id="272" name="CustomShape 2"/>
          <p:cNvSpPr/>
          <p:nvPr/>
        </p:nvSpPr>
        <p:spPr>
          <a:xfrm>
            <a:off x="381000" y="1288680"/>
            <a:ext cx="8305800" cy="4502520"/>
          </a:xfrm>
          <a:prstGeom prst="rect">
            <a:avLst/>
          </a:prstGeom>
          <a:solidFill>
            <a:srgbClr val="FFFFFF"/>
          </a:solidFill>
          <a:ln>
            <a:noFill/>
          </a:ln>
        </p:spPr>
        <p:txBody>
          <a:bodyPr lIns="90000" tIns="45000" rIns="90000" bIns="45000"/>
          <a:lstStyle/>
          <a:p>
            <a:pPr marL="457200" indent="-457200">
              <a:buFont typeface="Arial" panose="020B0604020202020204" pitchFamily="34" charset="0"/>
              <a:buChar char="•"/>
            </a:pPr>
            <a:r>
              <a:rPr lang="en-CA" sz="2000" dirty="0">
                <a:latin typeface="Arial"/>
              </a:rPr>
              <a:t>Sensing is part of some spectrum sharing frameworks (e.g., CBRS, TV White Space in US case, etc.).</a:t>
            </a:r>
          </a:p>
          <a:p>
            <a:pPr marL="457200" indent="-457200">
              <a:buFont typeface="Arial" panose="020B0604020202020204" pitchFamily="34" charset="0"/>
              <a:buChar char="•"/>
            </a:pPr>
            <a:r>
              <a:rPr lang="en-CA" sz="2000" dirty="0">
                <a:latin typeface="Arial"/>
              </a:rPr>
              <a:t>Sensing can assist the frameworks in other ways (e.g., help to measure and better optimise propagation and the utilised propagation model, help to monitor for possible interference being caused, help to detect malfunctioning or malicious devices, </a:t>
            </a:r>
            <a:r>
              <a:rPr lang="en-CA" sz="2000" dirty="0" err="1">
                <a:latin typeface="Arial"/>
              </a:rPr>
              <a:t>etc</a:t>
            </a:r>
            <a:r>
              <a:rPr lang="en-CA" sz="2000" dirty="0">
                <a:latin typeface="Arial"/>
              </a:rPr>
              <a:t>).</a:t>
            </a:r>
          </a:p>
          <a:p>
            <a:pPr marL="457200" indent="-457200">
              <a:buFont typeface="Arial" panose="020B0604020202020204" pitchFamily="34" charset="0"/>
              <a:buChar char="•"/>
            </a:pPr>
            <a:r>
              <a:rPr lang="en-CA" sz="2000" dirty="0">
                <a:latin typeface="Arial"/>
              </a:rPr>
              <a:t>In general:</a:t>
            </a:r>
          </a:p>
          <a:p>
            <a:pPr marL="914400" lvl="1" indent="-457200">
              <a:buFont typeface="Arial" panose="020B0604020202020204" pitchFamily="34" charset="0"/>
              <a:buChar char="•"/>
            </a:pPr>
            <a:r>
              <a:rPr lang="en-CA" sz="2000" dirty="0">
                <a:latin typeface="Arial"/>
              </a:rPr>
              <a:t>Need to sense for interference; localise interference, due to greater range/use of flexible spectrum access devices being used.</a:t>
            </a:r>
          </a:p>
          <a:p>
            <a:pPr marL="914400" lvl="1" indent="-457200">
              <a:buFont typeface="Arial" panose="020B0604020202020204" pitchFamily="34" charset="0"/>
              <a:buChar char="•"/>
            </a:pPr>
            <a:r>
              <a:rPr lang="en-CA" sz="2000" dirty="0">
                <a:latin typeface="Arial"/>
              </a:rPr>
              <a:t>Also greater range and number of devices using the spectrum.</a:t>
            </a:r>
          </a:p>
          <a:p>
            <a:pPr marL="914400" lvl="1" indent="-457200">
              <a:buFont typeface="Arial" panose="020B0604020202020204" pitchFamily="34" charset="0"/>
              <a:buChar char="•"/>
            </a:pPr>
            <a:r>
              <a:rPr lang="en-CA" sz="2000" dirty="0">
                <a:latin typeface="Arial"/>
              </a:rPr>
              <a:t>Spectrum analysis (e.g., efficiency, many other uses).</a:t>
            </a:r>
          </a:p>
        </p:txBody>
      </p:sp>
    </p:spTree>
    <p:extLst>
      <p:ext uri="{BB962C8B-B14F-4D97-AF65-F5344CB8AC3E}">
        <p14:creationId xmlns:p14="http://schemas.microsoft.com/office/powerpoint/2010/main" val="114157262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Background and Need for the Standard</a:t>
            </a:r>
            <a:endParaRPr sz="3200" dirty="0"/>
          </a:p>
        </p:txBody>
      </p:sp>
      <p:sp>
        <p:nvSpPr>
          <p:cNvPr id="272" name="CustomShape 2"/>
          <p:cNvSpPr/>
          <p:nvPr/>
        </p:nvSpPr>
        <p:spPr>
          <a:xfrm>
            <a:off x="152400" y="1288680"/>
            <a:ext cx="8915400" cy="4502520"/>
          </a:xfrm>
          <a:prstGeom prst="rect">
            <a:avLst/>
          </a:prstGeom>
          <a:solidFill>
            <a:srgbClr val="FFFFFF"/>
          </a:solidFill>
          <a:ln>
            <a:noFill/>
          </a:ln>
        </p:spPr>
        <p:txBody>
          <a:bodyPr lIns="90000" tIns="45000" rIns="90000" bIns="45000"/>
          <a:lstStyle/>
          <a:p>
            <a:pPr marL="457200" indent="-457200">
              <a:buFont typeface="Arial" panose="020B0604020202020204" pitchFamily="34" charset="0"/>
              <a:buChar char="•"/>
            </a:pPr>
            <a:r>
              <a:rPr lang="en-CA" sz="2000" dirty="0">
                <a:latin typeface="Arial"/>
              </a:rPr>
              <a:t>Standards are needed</a:t>
            </a:r>
            <a:endParaRPr sz="1200" dirty="0"/>
          </a:p>
          <a:p>
            <a:pPr marL="914400" lvl="1" indent="-457200">
              <a:buFont typeface="Arial" panose="020B0604020202020204" pitchFamily="34" charset="0"/>
              <a:buChar char="•"/>
            </a:pPr>
            <a:r>
              <a:rPr lang="en-CA" sz="2000" dirty="0">
                <a:latin typeface="Arial"/>
              </a:rPr>
              <a:t>to get consistent results</a:t>
            </a:r>
            <a:endParaRPr sz="1200" dirty="0"/>
          </a:p>
          <a:p>
            <a:pPr marL="914400" lvl="1" indent="-457200">
              <a:buFont typeface="Arial" panose="020B0604020202020204" pitchFamily="34" charset="0"/>
              <a:buChar char="•"/>
            </a:pPr>
            <a:endParaRPr lang="en-CA" sz="1100" dirty="0">
              <a:latin typeface="Arial"/>
            </a:endParaRPr>
          </a:p>
          <a:p>
            <a:pPr marL="914400" lvl="1" indent="-457200">
              <a:buFont typeface="Arial" panose="020B0604020202020204" pitchFamily="34" charset="0"/>
              <a:buChar char="•"/>
            </a:pPr>
            <a:r>
              <a:rPr lang="en-CA" sz="2000" dirty="0">
                <a:latin typeface="Arial"/>
              </a:rPr>
              <a:t>allowing correlation of result amongst many devices</a:t>
            </a:r>
            <a:endParaRPr lang="en-CA" sz="1200" dirty="0"/>
          </a:p>
          <a:p>
            <a:pPr marL="914400" lvl="1" indent="-457200">
              <a:buFont typeface="Arial" panose="020B0604020202020204" pitchFamily="34" charset="0"/>
              <a:buChar char="•"/>
            </a:pPr>
            <a:endParaRPr lang="en-CA" sz="1100" dirty="0">
              <a:latin typeface="Arial"/>
            </a:endParaRPr>
          </a:p>
          <a:p>
            <a:pPr marL="914400" lvl="1" indent="-457200">
              <a:buFont typeface="Arial" panose="020B0604020202020204" pitchFamily="34" charset="0"/>
              <a:buChar char="•"/>
            </a:pPr>
            <a:r>
              <a:rPr lang="en-CA" sz="2000" dirty="0">
                <a:latin typeface="Arial"/>
              </a:rPr>
              <a:t>which ultimately will be the strength of SCOS</a:t>
            </a:r>
            <a:endParaRPr lang="en-CA" sz="1200" dirty="0"/>
          </a:p>
          <a:p>
            <a:pPr marL="914400" lvl="1" indent="-457200">
              <a:buFont typeface="Arial" panose="020B0604020202020204" pitchFamily="34" charset="0"/>
              <a:buChar char="•"/>
            </a:pPr>
            <a:endParaRPr lang="en-CA" sz="1100" dirty="0">
              <a:latin typeface="Arial"/>
            </a:endParaRPr>
          </a:p>
          <a:p>
            <a:pPr marL="914400" lvl="1" indent="-457200">
              <a:buFont typeface="Arial" panose="020B0604020202020204" pitchFamily="34" charset="0"/>
              <a:buChar char="•"/>
            </a:pPr>
            <a:r>
              <a:rPr lang="en-CA" sz="2000" dirty="0">
                <a:latin typeface="Arial"/>
              </a:rPr>
              <a:t>allowing the vast amount of fallow spectrum</a:t>
            </a:r>
            <a:endParaRPr lang="en-CA" sz="1200" dirty="0"/>
          </a:p>
          <a:p>
            <a:pPr marL="914400" lvl="1" indent="-457200">
              <a:buFont typeface="Arial" panose="020B0604020202020204" pitchFamily="34" charset="0"/>
              <a:buChar char="•"/>
            </a:pPr>
            <a:endParaRPr lang="en-CA" sz="1100" dirty="0">
              <a:latin typeface="Arial"/>
            </a:endParaRPr>
          </a:p>
          <a:p>
            <a:pPr marL="914400" lvl="1" indent="-457200">
              <a:buFont typeface="Arial" panose="020B0604020202020204" pitchFamily="34" charset="0"/>
              <a:buChar char="•"/>
            </a:pPr>
            <a:r>
              <a:rPr lang="en-CA" sz="2000" dirty="0">
                <a:latin typeface="Arial"/>
              </a:rPr>
              <a:t>to become available for opportunistic use</a:t>
            </a:r>
            <a:endParaRPr lang="en-CA" sz="1200" dirty="0"/>
          </a:p>
          <a:p>
            <a:pPr marL="914400" lvl="1" indent="-457200">
              <a:buFont typeface="Arial" panose="020B0604020202020204" pitchFamily="34" charset="0"/>
              <a:buChar char="•"/>
            </a:pPr>
            <a:endParaRPr lang="en-CA" sz="1200" dirty="0">
              <a:latin typeface="Arial"/>
            </a:endParaRPr>
          </a:p>
          <a:p>
            <a:pPr marL="914400" lvl="1" indent="-457200">
              <a:buFont typeface="Arial" panose="020B0604020202020204" pitchFamily="34" charset="0"/>
              <a:buChar char="•"/>
            </a:pPr>
            <a:r>
              <a:rPr lang="en-CA" sz="2000" dirty="0">
                <a:latin typeface="Arial"/>
              </a:rPr>
              <a:t>and allow everyone to view, in quasi real time</a:t>
            </a:r>
            <a:endParaRPr lang="en-CA" sz="1200" dirty="0"/>
          </a:p>
          <a:p>
            <a:pPr marL="914400" lvl="1" indent="-457200">
              <a:buFont typeface="Arial" panose="020B0604020202020204" pitchFamily="34" charset="0"/>
              <a:buChar char="•"/>
            </a:pPr>
            <a:endParaRPr lang="en-CA" sz="1100" dirty="0">
              <a:latin typeface="Arial"/>
            </a:endParaRPr>
          </a:p>
          <a:p>
            <a:pPr marL="914400" lvl="1" indent="-457200">
              <a:buFont typeface="Arial" panose="020B0604020202020204" pitchFamily="34" charset="0"/>
              <a:buChar char="•"/>
            </a:pPr>
            <a:r>
              <a:rPr lang="en-CA" sz="2000" dirty="0">
                <a:latin typeface="Arial"/>
              </a:rPr>
              <a:t>Store vast amount of data in a standardized format</a:t>
            </a:r>
          </a:p>
          <a:p>
            <a:pPr marL="914400" lvl="1" indent="-457200">
              <a:buFont typeface="Arial" panose="020B0604020202020204" pitchFamily="34" charset="0"/>
              <a:buChar char="•"/>
            </a:pPr>
            <a:endParaRPr lang="en-CA" sz="1200" dirty="0">
              <a:latin typeface="Arial"/>
            </a:endParaRPr>
          </a:p>
          <a:p>
            <a:pPr marL="914400" lvl="1" indent="-457200">
              <a:buFont typeface="Arial" panose="020B0604020202020204" pitchFamily="34" charset="0"/>
              <a:buChar char="•"/>
            </a:pPr>
            <a:r>
              <a:rPr lang="en-CA" sz="2000" dirty="0">
                <a:latin typeface="Arial"/>
              </a:rPr>
              <a:t>the actual spectrum use</a:t>
            </a:r>
            <a:r>
              <a:rPr lang="en-CA" sz="1200" dirty="0"/>
              <a:t> </a:t>
            </a:r>
            <a:r>
              <a:rPr lang="en-CA" sz="2000" dirty="0">
                <a:latin typeface="Arial"/>
              </a:rPr>
              <a:t>and the fallow spectrum that can be shared by other users</a:t>
            </a:r>
            <a:endParaRPr sz="1200" dirty="0"/>
          </a:p>
        </p:txBody>
      </p:sp>
    </p:spTree>
    <p:extLst>
      <p:ext uri="{BB962C8B-B14F-4D97-AF65-F5344CB8AC3E}">
        <p14:creationId xmlns:p14="http://schemas.microsoft.com/office/powerpoint/2010/main" val="146061753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F6D31-67A6-4AC5-9976-EDF5272245AD}"/>
              </a:ext>
            </a:extLst>
          </p:cNvPr>
          <p:cNvSpPr>
            <a:spLocks noGrp="1"/>
          </p:cNvSpPr>
          <p:nvPr>
            <p:ph type="title"/>
          </p:nvPr>
        </p:nvSpPr>
        <p:spPr>
          <a:xfrm>
            <a:off x="152400" y="404813"/>
            <a:ext cx="8686800" cy="792162"/>
          </a:xfrm>
        </p:spPr>
        <p:txBody>
          <a:bodyPr/>
          <a:lstStyle/>
          <a:p>
            <a:r>
              <a:rPr lang="en-US" sz="2400" b="1" dirty="0">
                <a:solidFill>
                  <a:srgbClr val="000000"/>
                </a:solidFill>
                <a:latin typeface="Arial" panose="020B0604020202020204" pitchFamily="34" charset="0"/>
                <a:cs typeface="Arial" panose="020B0604020202020204" pitchFamily="34" charset="0"/>
              </a:rPr>
              <a:t>Spectrum Sharing Today—Spectrum Sensing</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304800" y="1469164"/>
            <a:ext cx="8458200" cy="2062103"/>
          </a:xfrm>
          <a:prstGeom prst="rect">
            <a:avLst/>
          </a:prstGeom>
        </p:spPr>
        <p:txBody>
          <a:bodyPr wrap="square">
            <a:spAutoFit/>
          </a:bodyPr>
          <a:lstStyle/>
          <a:p>
            <a:pPr marL="285750" indent="-285750">
              <a:spcAft>
                <a:spcPts val="1200"/>
              </a:spcAft>
              <a:buFont typeface="Arial" panose="020B0604020202020204" pitchFamily="34" charset="0"/>
              <a:buChar char="•"/>
            </a:pPr>
            <a:r>
              <a:rPr lang="en-US" sz="2000" dirty="0">
                <a:solidFill>
                  <a:srgbClr val="4C4C4C"/>
                </a:solidFill>
                <a:latin typeface="Raleway"/>
              </a:rPr>
              <a:t>Energy detection</a:t>
            </a:r>
          </a:p>
          <a:p>
            <a:pPr marL="285750" indent="-285750">
              <a:spcAft>
                <a:spcPts val="1200"/>
              </a:spcAft>
              <a:buFont typeface="Arial" panose="020B0604020202020204" pitchFamily="34" charset="0"/>
              <a:buChar char="•"/>
            </a:pPr>
            <a:r>
              <a:rPr lang="en-US" sz="2000" dirty="0">
                <a:solidFill>
                  <a:srgbClr val="4C4C4C"/>
                </a:solidFill>
                <a:latin typeface="Raleway"/>
              </a:rPr>
              <a:t>Feature detection, e.g.,</a:t>
            </a:r>
          </a:p>
          <a:p>
            <a:pPr marL="742950" lvl="1" indent="-285750">
              <a:spcAft>
                <a:spcPts val="1200"/>
              </a:spcAft>
              <a:buFont typeface="Arial" panose="020B0604020202020204" pitchFamily="34" charset="0"/>
              <a:buChar char="•"/>
            </a:pPr>
            <a:r>
              <a:rPr lang="en-US" sz="1600" dirty="0">
                <a:solidFill>
                  <a:srgbClr val="4C4C4C"/>
                </a:solidFill>
                <a:latin typeface="Raleway"/>
              </a:rPr>
              <a:t>Cyclic prefix</a:t>
            </a:r>
          </a:p>
          <a:p>
            <a:pPr marL="742950" lvl="1" indent="-285750">
              <a:spcAft>
                <a:spcPts val="1200"/>
              </a:spcAft>
              <a:buFont typeface="Arial" panose="020B0604020202020204" pitchFamily="34" charset="0"/>
              <a:buChar char="•"/>
            </a:pPr>
            <a:r>
              <a:rPr lang="en-US" sz="1600" dirty="0">
                <a:solidFill>
                  <a:srgbClr val="4C4C4C"/>
                </a:solidFill>
                <a:latin typeface="Raleway"/>
              </a:rPr>
              <a:t>Autocorrelation</a:t>
            </a:r>
          </a:p>
          <a:p>
            <a:pPr marL="742950" lvl="1" indent="-285750">
              <a:spcAft>
                <a:spcPts val="1200"/>
              </a:spcAft>
              <a:buFont typeface="Arial" panose="020B0604020202020204" pitchFamily="34" charset="0"/>
              <a:buChar char="•"/>
            </a:pPr>
            <a:r>
              <a:rPr lang="en-US" sz="1600" dirty="0" err="1">
                <a:solidFill>
                  <a:srgbClr val="4C4C4C"/>
                </a:solidFill>
                <a:latin typeface="Raleway"/>
              </a:rPr>
              <a:t>Cyclostationary</a:t>
            </a:r>
            <a:endParaRPr lang="en-US" sz="1600" dirty="0">
              <a:solidFill>
                <a:srgbClr val="4C4C4C"/>
              </a:solidFill>
              <a:latin typeface="Raleway"/>
            </a:endParaRPr>
          </a:p>
        </p:txBody>
      </p:sp>
      <p:pic>
        <p:nvPicPr>
          <p:cNvPr id="9" name="Picture 2">
            <a:extLst>
              <a:ext uri="{FF2B5EF4-FFF2-40B4-BE49-F238E27FC236}">
                <a16:creationId xmlns:a16="http://schemas.microsoft.com/office/drawing/2014/main" id="{BDCA2E0E-8CD6-46D9-A854-06FF50FDE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6216"/>
          <a:stretch>
            <a:fillRect/>
          </a:stretch>
        </p:blipFill>
        <p:spPr>
          <a:xfrm>
            <a:off x="4572000" y="3458308"/>
            <a:ext cx="4532312" cy="3141662"/>
          </a:xfrm>
          <a:prstGeom prst="rect">
            <a:avLst/>
          </a:prstGeom>
        </p:spPr>
      </p:pic>
      <p:graphicFrame>
        <p:nvGraphicFramePr>
          <p:cNvPr id="10" name="Object 2">
            <a:extLst>
              <a:ext uri="{FF2B5EF4-FFF2-40B4-BE49-F238E27FC236}">
                <a16:creationId xmlns:a16="http://schemas.microsoft.com/office/drawing/2014/main" id="{DD935D9D-0DBC-481D-BA27-A5534D826E41}"/>
              </a:ext>
            </a:extLst>
          </p:cNvPr>
          <p:cNvGraphicFramePr>
            <a:graphicFrameLocks noChangeAspect="1"/>
          </p:cNvGraphicFramePr>
          <p:nvPr>
            <p:extLst/>
          </p:nvPr>
        </p:nvGraphicFramePr>
        <p:xfrm>
          <a:off x="609600" y="3635375"/>
          <a:ext cx="3881438" cy="2765425"/>
        </p:xfrm>
        <a:graphic>
          <a:graphicData uri="http://schemas.openxmlformats.org/presentationml/2006/ole">
            <mc:AlternateContent xmlns:mc="http://schemas.openxmlformats.org/markup-compatibility/2006">
              <mc:Choice xmlns:v="urn:schemas-microsoft-com:vml" Requires="v">
                <p:oleObj spid="_x0000_s1072" name="Equation" r:id="rId4" imgW="2298600" imgH="1638000" progId="Equation.3">
                  <p:embed/>
                </p:oleObj>
              </mc:Choice>
              <mc:Fallback>
                <p:oleObj name="Equation" r:id="rId4" imgW="2298600" imgH="1638000" progId="Equation.3">
                  <p:embed/>
                  <p:pic>
                    <p:nvPicPr>
                      <p:cNvPr id="10" name="Object 2">
                        <a:extLst>
                          <a:ext uri="{FF2B5EF4-FFF2-40B4-BE49-F238E27FC236}">
                            <a16:creationId xmlns:a16="http://schemas.microsoft.com/office/drawing/2014/main" id="{DD935D9D-0DBC-481D-BA27-A5534D826E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635375"/>
                        <a:ext cx="3881438" cy="2765425"/>
                      </a:xfrm>
                      <a:prstGeom prst="rect">
                        <a:avLst/>
                      </a:prstGeom>
                      <a:noFill/>
                      <a:ln w="9525">
                        <a:noFill/>
                        <a:miter lim="800000"/>
                        <a:headEnd/>
                        <a:tailEnd/>
                      </a:ln>
                    </p:spPr>
                  </p:pic>
                </p:oleObj>
              </mc:Fallback>
            </mc:AlternateContent>
          </a:graphicData>
        </a:graphic>
      </p:graphicFrame>
      <p:graphicFrame>
        <p:nvGraphicFramePr>
          <p:cNvPr id="11" name="Object 3">
            <a:extLst>
              <a:ext uri="{FF2B5EF4-FFF2-40B4-BE49-F238E27FC236}">
                <a16:creationId xmlns:a16="http://schemas.microsoft.com/office/drawing/2014/main" id="{9985E8CC-2F20-466E-894C-6634FB02FBF1}"/>
              </a:ext>
            </a:extLst>
          </p:cNvPr>
          <p:cNvGraphicFramePr>
            <a:graphicFrameLocks noChangeAspect="1"/>
          </p:cNvGraphicFramePr>
          <p:nvPr>
            <p:extLst/>
          </p:nvPr>
        </p:nvGraphicFramePr>
        <p:xfrm>
          <a:off x="5105400" y="1404693"/>
          <a:ext cx="2976242" cy="2329107"/>
        </p:xfrm>
        <a:graphic>
          <a:graphicData uri="http://schemas.openxmlformats.org/presentationml/2006/ole">
            <mc:AlternateContent xmlns:mc="http://schemas.openxmlformats.org/markup-compatibility/2006">
              <mc:Choice xmlns:v="urn:schemas-microsoft-com:vml" Requires="v">
                <p:oleObj spid="_x0000_s1073" name="Equation" r:id="rId6" imgW="1790640" imgH="1434960" progId="Equation.3">
                  <p:embed/>
                </p:oleObj>
              </mc:Choice>
              <mc:Fallback>
                <p:oleObj name="Equation" r:id="rId6" imgW="1790640" imgH="1434960" progId="Equation.3">
                  <p:embed/>
                  <p:pic>
                    <p:nvPicPr>
                      <p:cNvPr id="11" name="Object 3">
                        <a:extLst>
                          <a:ext uri="{FF2B5EF4-FFF2-40B4-BE49-F238E27FC236}">
                            <a16:creationId xmlns:a16="http://schemas.microsoft.com/office/drawing/2014/main" id="{9985E8CC-2F20-466E-894C-6634FB02FB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1404693"/>
                        <a:ext cx="2976242" cy="2329107"/>
                      </a:xfrm>
                      <a:prstGeom prst="rect">
                        <a:avLst/>
                      </a:prstGeom>
                      <a:noFill/>
                      <a:ln w="9525">
                        <a:noFill/>
                        <a:miter lim="800000"/>
                        <a:headEnd/>
                        <a:tailEnd/>
                      </a:ln>
                    </p:spPr>
                  </p:pic>
                </p:oleObj>
              </mc:Fallback>
            </mc:AlternateContent>
          </a:graphicData>
        </a:graphic>
      </p:graphicFrame>
      <p:sp>
        <p:nvSpPr>
          <p:cNvPr id="3" name="TextBox 2">
            <a:extLst>
              <a:ext uri="{FF2B5EF4-FFF2-40B4-BE49-F238E27FC236}">
                <a16:creationId xmlns:a16="http://schemas.microsoft.com/office/drawing/2014/main" id="{E0A02818-5A00-42DF-8D89-5475BDDF9617}"/>
              </a:ext>
            </a:extLst>
          </p:cNvPr>
          <p:cNvSpPr txBox="1"/>
          <p:nvPr/>
        </p:nvSpPr>
        <p:spPr>
          <a:xfrm>
            <a:off x="152400" y="6172200"/>
            <a:ext cx="4953000" cy="430887"/>
          </a:xfrm>
          <a:prstGeom prst="rect">
            <a:avLst/>
          </a:prstGeom>
          <a:noFill/>
        </p:spPr>
        <p:txBody>
          <a:bodyPr wrap="square" rtlCol="0">
            <a:spAutoFit/>
          </a:bodyPr>
          <a:lstStyle/>
          <a:p>
            <a:r>
              <a:rPr lang="en-US" sz="1100" dirty="0"/>
              <a:t>Partially adapted from content presented in O. Holland, M. </a:t>
            </a:r>
            <a:r>
              <a:rPr lang="en-US" sz="1100" dirty="0" err="1"/>
              <a:t>Nekovee</a:t>
            </a:r>
            <a:r>
              <a:rPr lang="en-US" sz="1100" dirty="0"/>
              <a:t>, “Spectrum Awareness”, ICT-ACROPOLIS Summer School 2011, Florence, Italy, June 2011</a:t>
            </a:r>
            <a:endParaRPr lang="en-GB" sz="1100" dirty="0"/>
          </a:p>
        </p:txBody>
      </p:sp>
    </p:spTree>
    <p:extLst>
      <p:ext uri="{BB962C8B-B14F-4D97-AF65-F5344CB8AC3E}">
        <p14:creationId xmlns:p14="http://schemas.microsoft.com/office/powerpoint/2010/main" val="2124076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752600" y="2590800"/>
            <a:ext cx="1219200" cy="2971800"/>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55" name="Title 1"/>
          <p:cNvSpPr>
            <a:spLocks noGrp="1"/>
          </p:cNvSpPr>
          <p:nvPr>
            <p:ph type="title"/>
          </p:nvPr>
        </p:nvSpPr>
        <p:spPr>
          <a:xfrm>
            <a:off x="322263" y="152400"/>
            <a:ext cx="8229600" cy="1143000"/>
          </a:xfrm>
        </p:spPr>
        <p:txBody>
          <a:bodyPr/>
          <a:lstStyle/>
          <a:p>
            <a:r>
              <a:rPr lang="en-US" altLang="en-US" sz="2400" b="1" dirty="0"/>
              <a:t>UW Spectrum Observatory (</a:t>
            </a:r>
            <a:r>
              <a:rPr lang="en-US" altLang="en-US" sz="2400" b="1" dirty="0" err="1"/>
              <a:t>SpecObs</a:t>
            </a:r>
            <a:r>
              <a:rPr lang="en-US" altLang="en-US" sz="2400" b="1" dirty="0"/>
              <a:t>) Database </a:t>
            </a:r>
          </a:p>
        </p:txBody>
      </p:sp>
      <p:sp>
        <p:nvSpPr>
          <p:cNvPr id="23556" name="Rectangle 5"/>
          <p:cNvSpPr>
            <a:spLocks noChangeArrowheads="1"/>
          </p:cNvSpPr>
          <p:nvPr/>
        </p:nvSpPr>
        <p:spPr bwMode="auto">
          <a:xfrm>
            <a:off x="1981200" y="5586413"/>
            <a:ext cx="5638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2400">
                <a:ea typeface="宋体" panose="02010600030101010101" pitchFamily="2" charset="-122"/>
                <a:hlinkClick r:id="rId2"/>
              </a:rPr>
              <a:t>http://specobs.ee.washington.edu/</a:t>
            </a:r>
            <a:endParaRPr lang="en-US" altLang="en-US" sz="2400">
              <a:ea typeface="宋体" panose="02010600030101010101" pitchFamily="2" charset="-122"/>
            </a:endParaRPr>
          </a:p>
          <a:p>
            <a:pPr eaLnBrk="1" hangingPunct="1">
              <a:spcBef>
                <a:spcPct val="0"/>
              </a:spcBef>
              <a:buClrTx/>
              <a:buSzTx/>
              <a:buFontTx/>
              <a:buNone/>
            </a:pPr>
            <a:endParaRPr lang="en-US" altLang="en-US" sz="2400">
              <a:ea typeface="宋体" panose="02010600030101010101" pitchFamily="2" charset="-122"/>
            </a:endParaRPr>
          </a:p>
        </p:txBody>
      </p:sp>
      <p:pic>
        <p:nvPicPr>
          <p:cNvPr id="235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887253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48400" y="1600200"/>
            <a:ext cx="1752600" cy="307777"/>
          </a:xfrm>
          <a:prstGeom prst="rect">
            <a:avLst/>
          </a:prstGeom>
          <a:solidFill>
            <a:schemeClr val="bg1"/>
          </a:solidFill>
        </p:spPr>
        <p:txBody>
          <a:bodyPr wrap="square" rtlCol="0">
            <a:spAutoFit/>
          </a:bodyPr>
          <a:lstStyle/>
          <a:p>
            <a:pPr algn="ctr"/>
            <a:r>
              <a:rPr lang="en-US" sz="1400" b="1" dirty="0"/>
              <a:t>FCC Database</a:t>
            </a:r>
          </a:p>
        </p:txBody>
      </p:sp>
    </p:spTree>
    <p:extLst>
      <p:ext uri="{BB962C8B-B14F-4D97-AF65-F5344CB8AC3E}">
        <p14:creationId xmlns:p14="http://schemas.microsoft.com/office/powerpoint/2010/main" val="2700200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96976"/>
            <a:ext cx="8253413" cy="445169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6038" y="1916113"/>
            <a:ext cx="3995737" cy="865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7652" name="TextBox 4"/>
          <p:cNvSpPr txBox="1">
            <a:spLocks noChangeArrowheads="1"/>
          </p:cNvSpPr>
          <p:nvPr/>
        </p:nvSpPr>
        <p:spPr bwMode="auto">
          <a:xfrm>
            <a:off x="207963" y="682625"/>
            <a:ext cx="3671887"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ko-KR" sz="2000" dirty="0">
                <a:ea typeface="宋体" panose="02010600030101010101" pitchFamily="2" charset="-122"/>
              </a:rPr>
              <a:t>Query data by various options</a:t>
            </a:r>
            <a:endParaRPr lang="ko-KR" altLang="en-US" sz="2000" dirty="0">
              <a:ea typeface="宋体" panose="02010600030101010101" pitchFamily="2" charset="-122"/>
            </a:endParaRPr>
          </a:p>
        </p:txBody>
      </p:sp>
      <p:sp>
        <p:nvSpPr>
          <p:cNvPr id="27653" name="TextBox 6"/>
          <p:cNvSpPr txBox="1">
            <a:spLocks noChangeArrowheads="1"/>
          </p:cNvSpPr>
          <p:nvPr/>
        </p:nvSpPr>
        <p:spPr bwMode="auto">
          <a:xfrm>
            <a:off x="5148263" y="260350"/>
            <a:ext cx="3671887" cy="8001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ko-KR" sz="2400" dirty="0">
                <a:ea typeface="宋体" panose="02010600030101010101" pitchFamily="2" charset="-122"/>
              </a:rPr>
              <a:t>Show TV White Space Data</a:t>
            </a:r>
          </a:p>
          <a:p>
            <a:pPr eaLnBrk="1" hangingPunct="1">
              <a:spcBef>
                <a:spcPct val="0"/>
              </a:spcBef>
              <a:buClrTx/>
              <a:buSzTx/>
              <a:buFontTx/>
              <a:buNone/>
            </a:pPr>
            <a:r>
              <a:rPr lang="en-US" altLang="ko-KR" sz="1400" dirty="0">
                <a:ea typeface="宋体" panose="02010600030101010101" pitchFamily="2" charset="-122"/>
              </a:rPr>
              <a:t>(Example Data for</a:t>
            </a:r>
          </a:p>
          <a:p>
            <a:pPr eaLnBrk="1" hangingPunct="1">
              <a:spcBef>
                <a:spcPct val="0"/>
              </a:spcBef>
              <a:buClrTx/>
              <a:buSzTx/>
              <a:buFontTx/>
              <a:buNone/>
            </a:pPr>
            <a:r>
              <a:rPr lang="en-US" altLang="ko-KR" sz="1400" dirty="0">
                <a:ea typeface="宋体" panose="02010600030101010101" pitchFamily="2" charset="-122"/>
              </a:rPr>
              <a:t>latitude : 40.3832, longitude : -96.0511)</a:t>
            </a:r>
            <a:endParaRPr lang="ko-KR" altLang="en-US" sz="1400" dirty="0">
              <a:ea typeface="宋体" panose="02010600030101010101" pitchFamily="2" charset="-122"/>
            </a:endParaRPr>
          </a:p>
        </p:txBody>
      </p:sp>
      <p:sp>
        <p:nvSpPr>
          <p:cNvPr id="8" name="Rectangle 7"/>
          <p:cNvSpPr/>
          <p:nvPr/>
        </p:nvSpPr>
        <p:spPr>
          <a:xfrm>
            <a:off x="4986338" y="1895475"/>
            <a:ext cx="3995737" cy="4270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cxnSp>
        <p:nvCxnSpPr>
          <p:cNvPr id="9" name="Straight Arrow Connector 8"/>
          <p:cNvCxnSpPr>
            <a:stCxn id="8" idx="0"/>
            <a:endCxn id="27653" idx="2"/>
          </p:cNvCxnSpPr>
          <p:nvPr/>
        </p:nvCxnSpPr>
        <p:spPr>
          <a:xfrm flipV="1">
            <a:off x="6985000" y="1060450"/>
            <a:ext cx="0" cy="83502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656" name="TextBox 10"/>
          <p:cNvSpPr txBox="1">
            <a:spLocks noChangeArrowheads="1"/>
          </p:cNvSpPr>
          <p:nvPr/>
        </p:nvSpPr>
        <p:spPr bwMode="auto">
          <a:xfrm>
            <a:off x="1312863" y="5743919"/>
            <a:ext cx="3673475" cy="707886"/>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ko-KR" sz="2000" dirty="0">
                <a:ea typeface="宋体" panose="02010600030101010101" pitchFamily="2" charset="-122"/>
              </a:rPr>
              <a:t>Protection region of each TV channel</a:t>
            </a:r>
            <a:endParaRPr lang="ko-KR" altLang="en-US" sz="2000" dirty="0">
              <a:ea typeface="宋体" panose="02010600030101010101" pitchFamily="2" charset="-122"/>
            </a:endParaRPr>
          </a:p>
        </p:txBody>
      </p:sp>
      <p:cxnSp>
        <p:nvCxnSpPr>
          <p:cNvPr id="12" name="Straight Arrow Connector 11"/>
          <p:cNvCxnSpPr/>
          <p:nvPr/>
        </p:nvCxnSpPr>
        <p:spPr>
          <a:xfrm flipH="1" flipV="1">
            <a:off x="2652713" y="5265738"/>
            <a:ext cx="0" cy="82708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0"/>
            <a:endCxn id="27652" idx="2"/>
          </p:cNvCxnSpPr>
          <p:nvPr/>
        </p:nvCxnSpPr>
        <p:spPr>
          <a:xfrm flipV="1">
            <a:off x="2043907" y="1082735"/>
            <a:ext cx="0" cy="83337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217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229600" cy="1139825"/>
          </a:xfrm>
        </p:spPr>
        <p:txBody>
          <a:bodyPr/>
          <a:lstStyle/>
          <a:p>
            <a:r>
              <a:rPr lang="en-US" altLang="en-US" sz="2400" b="1" dirty="0"/>
              <a:t>Scenario 1: FCC Defined Coverage Area for Single TV Channel</a:t>
            </a:r>
          </a:p>
        </p:txBody>
      </p:sp>
      <p:graphicFrame>
        <p:nvGraphicFramePr>
          <p:cNvPr id="17" name="Table 16"/>
          <p:cNvGraphicFramePr>
            <a:graphicFrameLocks noGrp="1"/>
          </p:cNvGraphicFramePr>
          <p:nvPr/>
        </p:nvGraphicFramePr>
        <p:xfrm>
          <a:off x="4114800" y="3940175"/>
          <a:ext cx="4778376" cy="1447799"/>
        </p:xfrm>
        <a:graphic>
          <a:graphicData uri="http://schemas.openxmlformats.org/drawingml/2006/table">
            <a:tbl>
              <a:tblPr firstRow="1" bandRow="1">
                <a:tableStyleId>{5C22544A-7EE6-4342-B048-85BDC9FD1C3A}</a:tableStyleId>
              </a:tblPr>
              <a:tblGrid>
                <a:gridCol w="1194594">
                  <a:extLst>
                    <a:ext uri="{9D8B030D-6E8A-4147-A177-3AD203B41FA5}">
                      <a16:colId xmlns:a16="http://schemas.microsoft.com/office/drawing/2014/main" val="20000"/>
                    </a:ext>
                  </a:extLst>
                </a:gridCol>
                <a:gridCol w="1194594">
                  <a:extLst>
                    <a:ext uri="{9D8B030D-6E8A-4147-A177-3AD203B41FA5}">
                      <a16:colId xmlns:a16="http://schemas.microsoft.com/office/drawing/2014/main" val="20001"/>
                    </a:ext>
                  </a:extLst>
                </a:gridCol>
                <a:gridCol w="1194594">
                  <a:extLst>
                    <a:ext uri="{9D8B030D-6E8A-4147-A177-3AD203B41FA5}">
                      <a16:colId xmlns:a16="http://schemas.microsoft.com/office/drawing/2014/main" val="20002"/>
                    </a:ext>
                  </a:extLst>
                </a:gridCol>
                <a:gridCol w="1194594">
                  <a:extLst>
                    <a:ext uri="{9D8B030D-6E8A-4147-A177-3AD203B41FA5}">
                      <a16:colId xmlns:a16="http://schemas.microsoft.com/office/drawing/2014/main" val="20003"/>
                    </a:ext>
                  </a:extLst>
                </a:gridCol>
              </a:tblGrid>
              <a:tr h="602069">
                <a:tc>
                  <a:txBody>
                    <a:bodyPr/>
                    <a:lstStyle/>
                    <a:p>
                      <a:pPr algn="ctr"/>
                      <a:r>
                        <a:rPr lang="en-US" sz="1200" dirty="0"/>
                        <a:t>TV Type</a:t>
                      </a:r>
                    </a:p>
                  </a:txBody>
                  <a:tcPr marL="91444" marR="91444" anchor="ctr"/>
                </a:tc>
                <a:tc>
                  <a:txBody>
                    <a:bodyPr/>
                    <a:lstStyle/>
                    <a:p>
                      <a:pPr algn="ctr"/>
                      <a:r>
                        <a:rPr lang="en-US" sz="1200" dirty="0"/>
                        <a:t>Channel </a:t>
                      </a:r>
                    </a:p>
                    <a:p>
                      <a:pPr algn="ctr"/>
                      <a:r>
                        <a:rPr lang="en-US" sz="1200" dirty="0"/>
                        <a:t>2- 6</a:t>
                      </a:r>
                    </a:p>
                  </a:txBody>
                  <a:tcPr marL="91444" marR="91444" anchor="ctr"/>
                </a:tc>
                <a:tc>
                  <a:txBody>
                    <a:bodyPr/>
                    <a:lstStyle/>
                    <a:p>
                      <a:pPr algn="ctr"/>
                      <a:r>
                        <a:rPr lang="en-US" sz="1200" dirty="0"/>
                        <a:t>Channel </a:t>
                      </a:r>
                    </a:p>
                    <a:p>
                      <a:pPr algn="ctr"/>
                      <a:r>
                        <a:rPr lang="en-US" sz="1200" dirty="0"/>
                        <a:t>7 – 13</a:t>
                      </a:r>
                    </a:p>
                  </a:txBody>
                  <a:tcPr marL="91444" marR="91444" anchor="ctr"/>
                </a:tc>
                <a:tc>
                  <a:txBody>
                    <a:bodyPr/>
                    <a:lstStyle/>
                    <a:p>
                      <a:pPr algn="ctr"/>
                      <a:r>
                        <a:rPr lang="en-US" sz="1200" dirty="0"/>
                        <a:t>Channel </a:t>
                      </a:r>
                    </a:p>
                    <a:p>
                      <a:pPr algn="ctr"/>
                      <a:r>
                        <a:rPr lang="en-US" sz="1200" dirty="0"/>
                        <a:t>14 - 51</a:t>
                      </a:r>
                    </a:p>
                  </a:txBody>
                  <a:tcPr marL="91444" marR="91444" anchor="ctr"/>
                </a:tc>
                <a:extLst>
                  <a:ext uri="{0D108BD9-81ED-4DB2-BD59-A6C34878D82A}">
                    <a16:rowId xmlns:a16="http://schemas.microsoft.com/office/drawing/2014/main" val="10000"/>
                  </a:ext>
                </a:extLst>
              </a:tr>
              <a:tr h="422865">
                <a:tc>
                  <a:txBody>
                    <a:bodyPr/>
                    <a:lstStyle/>
                    <a:p>
                      <a:pPr algn="ctr"/>
                      <a:r>
                        <a:rPr lang="en-US" sz="1200" dirty="0"/>
                        <a:t>Analog</a:t>
                      </a:r>
                    </a:p>
                  </a:txBody>
                  <a:tcPr marL="91444" marR="91444" anchor="ctr"/>
                </a:tc>
                <a:tc>
                  <a:txBody>
                    <a:bodyPr/>
                    <a:lstStyle/>
                    <a:p>
                      <a:pPr algn="ctr"/>
                      <a:r>
                        <a:rPr lang="en-US" sz="1200" dirty="0"/>
                        <a:t>47</a:t>
                      </a:r>
                    </a:p>
                  </a:txBody>
                  <a:tcPr marL="91444" marR="91444" anchor="ctr"/>
                </a:tc>
                <a:tc>
                  <a:txBody>
                    <a:bodyPr/>
                    <a:lstStyle/>
                    <a:p>
                      <a:pPr algn="ctr"/>
                      <a:r>
                        <a:rPr lang="en-US" sz="1200" dirty="0"/>
                        <a:t>56</a:t>
                      </a:r>
                    </a:p>
                  </a:txBody>
                  <a:tcPr marL="91444" marR="91444" anchor="ctr"/>
                </a:tc>
                <a:tc>
                  <a:txBody>
                    <a:bodyPr/>
                    <a:lstStyle/>
                    <a:p>
                      <a:pPr algn="ctr"/>
                      <a:r>
                        <a:rPr lang="en-US" sz="1200" dirty="0"/>
                        <a:t>64</a:t>
                      </a:r>
                    </a:p>
                  </a:txBody>
                  <a:tcPr marL="91444" marR="91444" anchor="ctr"/>
                </a:tc>
                <a:extLst>
                  <a:ext uri="{0D108BD9-81ED-4DB2-BD59-A6C34878D82A}">
                    <a16:rowId xmlns:a16="http://schemas.microsoft.com/office/drawing/2014/main" val="10001"/>
                  </a:ext>
                </a:extLst>
              </a:tr>
              <a:tr h="422865">
                <a:tc>
                  <a:txBody>
                    <a:bodyPr/>
                    <a:lstStyle/>
                    <a:p>
                      <a:pPr algn="ctr"/>
                      <a:r>
                        <a:rPr lang="en-US" sz="1200" dirty="0"/>
                        <a:t>Digital</a:t>
                      </a:r>
                    </a:p>
                  </a:txBody>
                  <a:tcPr marL="91444" marR="91444" anchor="ctr"/>
                </a:tc>
                <a:tc>
                  <a:txBody>
                    <a:bodyPr/>
                    <a:lstStyle/>
                    <a:p>
                      <a:pPr algn="ctr"/>
                      <a:r>
                        <a:rPr lang="en-US" sz="1200" dirty="0"/>
                        <a:t>28</a:t>
                      </a:r>
                    </a:p>
                  </a:txBody>
                  <a:tcPr marL="91444" marR="91444" anchor="ctr"/>
                </a:tc>
                <a:tc>
                  <a:txBody>
                    <a:bodyPr/>
                    <a:lstStyle/>
                    <a:p>
                      <a:pPr algn="ctr"/>
                      <a:r>
                        <a:rPr lang="en-US" sz="1200" dirty="0"/>
                        <a:t>36</a:t>
                      </a:r>
                    </a:p>
                  </a:txBody>
                  <a:tcPr marL="91444" marR="91444" anchor="ctr"/>
                </a:tc>
                <a:tc>
                  <a:txBody>
                    <a:bodyPr/>
                    <a:lstStyle/>
                    <a:p>
                      <a:pPr algn="ctr"/>
                      <a:r>
                        <a:rPr lang="en-US" sz="1200" dirty="0"/>
                        <a:t>41</a:t>
                      </a:r>
                    </a:p>
                  </a:txBody>
                  <a:tcPr marL="91444" marR="91444" anchor="ctr"/>
                </a:tc>
                <a:extLst>
                  <a:ext uri="{0D108BD9-81ED-4DB2-BD59-A6C34878D82A}">
                    <a16:rowId xmlns:a16="http://schemas.microsoft.com/office/drawing/2014/main" val="10002"/>
                  </a:ext>
                </a:extLst>
              </a:tr>
            </a:tbl>
          </a:graphicData>
        </a:graphic>
      </p:graphicFrame>
      <p:sp>
        <p:nvSpPr>
          <p:cNvPr id="9" name="Content Placeholder 8"/>
          <p:cNvSpPr>
            <a:spLocks noGrp="1"/>
          </p:cNvSpPr>
          <p:nvPr>
            <p:ph idx="1"/>
          </p:nvPr>
        </p:nvSpPr>
        <p:spPr>
          <a:xfrm>
            <a:off x="1604960" y="923928"/>
            <a:ext cx="7920040" cy="1371600"/>
          </a:xfrm>
        </p:spPr>
        <p:txBody>
          <a:bodyPr>
            <a:normAutofit fontScale="70000" lnSpcReduction="20000"/>
          </a:bodyPr>
          <a:lstStyle/>
          <a:p>
            <a:pPr marL="0" indent="0">
              <a:buFont typeface="Wingdings" panose="05000000000000000000" pitchFamily="2" charset="2"/>
              <a:buNone/>
              <a:defRPr/>
            </a:pPr>
            <a:r>
              <a:rPr lang="en-US" dirty="0"/>
              <a:t> </a:t>
            </a:r>
          </a:p>
          <a:p>
            <a:pPr lvl="1">
              <a:defRPr/>
            </a:pPr>
            <a:r>
              <a:rPr lang="en-US" sz="3400" dirty="0"/>
              <a:t>Geographic area within the TV station’s noise-limited contour</a:t>
            </a:r>
          </a:p>
          <a:p>
            <a:pPr marL="0" indent="0">
              <a:buFont typeface="Wingdings" panose="05000000000000000000" pitchFamily="2" charset="2"/>
              <a:buNone/>
              <a:defRPr/>
            </a:pPr>
            <a:r>
              <a:rPr lang="en-US" dirty="0"/>
              <a:t>        </a:t>
            </a:r>
            <a:r>
              <a:rPr lang="en-US" dirty="0">
                <a:sym typeface="Wingdings" panose="05000000000000000000" pitchFamily="2" charset="2"/>
              </a:rPr>
              <a:t> </a:t>
            </a:r>
            <a:r>
              <a:rPr lang="en-US" sz="2900" dirty="0"/>
              <a:t>Defined with F-Curve and Field Strength Threshold</a:t>
            </a:r>
          </a:p>
          <a:p>
            <a:pPr lvl="1">
              <a:defRPr/>
            </a:pPr>
            <a:endParaRPr lang="en-US" dirty="0"/>
          </a:p>
          <a:p>
            <a:pPr lvl="1">
              <a:defRPr/>
            </a:pPr>
            <a:endParaRPr lang="en-US" dirty="0"/>
          </a:p>
        </p:txBody>
      </p:sp>
      <p:sp>
        <p:nvSpPr>
          <p:cNvPr id="28699" name="CustomShape 6"/>
          <p:cNvSpPr>
            <a:spLocks noChangeArrowheads="1"/>
          </p:cNvSpPr>
          <p:nvPr/>
        </p:nvSpPr>
        <p:spPr bwMode="auto">
          <a:xfrm>
            <a:off x="4267200" y="5387975"/>
            <a:ext cx="40925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sz="1400">
                <a:solidFill>
                  <a:srgbClr val="292934"/>
                </a:solidFill>
              </a:rPr>
              <a:t>Table 1. </a:t>
            </a:r>
            <a:r>
              <a:rPr lang="en-US" altLang="en-US" sz="1400"/>
              <a:t>Field Strength (dBuV/m) Threshold to define TV coverage</a:t>
            </a:r>
          </a:p>
          <a:p>
            <a:endParaRPr lang="en-US" altLang="en-US" sz="1400"/>
          </a:p>
        </p:txBody>
      </p:sp>
      <p:pic>
        <p:nvPicPr>
          <p:cNvPr id="2870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797" y="3873500"/>
            <a:ext cx="2946803" cy="2689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701" name="CustomShape 6"/>
          <p:cNvSpPr>
            <a:spLocks noChangeArrowheads="1"/>
          </p:cNvSpPr>
          <p:nvPr/>
        </p:nvSpPr>
        <p:spPr bwMode="auto">
          <a:xfrm>
            <a:off x="152400" y="3352800"/>
            <a:ext cx="31654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r>
              <a:rPr lang="en-US" altLang="en-US" sz="1400" dirty="0">
                <a:solidFill>
                  <a:srgbClr val="292934"/>
                </a:solidFill>
              </a:rPr>
              <a:t>Coverage Area computed by F-Curve</a:t>
            </a:r>
            <a:r>
              <a:rPr lang="en-US" altLang="en-US" sz="1400" dirty="0"/>
              <a:t> </a:t>
            </a:r>
            <a:r>
              <a:rPr lang="en-US" altLang="en-US" sz="1400" dirty="0">
                <a:solidFill>
                  <a:srgbClr val="292934"/>
                </a:solidFill>
              </a:rPr>
              <a:t>(KIRO-TV in Seattle)</a:t>
            </a:r>
            <a:endParaRPr lang="en-US" altLang="en-US" sz="1400" dirty="0"/>
          </a:p>
        </p:txBody>
      </p:sp>
      <p:pic>
        <p:nvPicPr>
          <p:cNvPr id="2870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62117"/>
            <a:ext cx="7889875"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06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z="3200" b="1" dirty="0"/>
              <a:t>Longley-Rice Model</a:t>
            </a:r>
          </a:p>
        </p:txBody>
      </p:sp>
      <p:sp>
        <p:nvSpPr>
          <p:cNvPr id="3" name="Content Placeholder 2"/>
          <p:cNvSpPr>
            <a:spLocks noGrp="1"/>
          </p:cNvSpPr>
          <p:nvPr>
            <p:ph idx="1"/>
          </p:nvPr>
        </p:nvSpPr>
        <p:spPr>
          <a:xfrm>
            <a:off x="152400" y="1503362"/>
            <a:ext cx="8229600" cy="1697038"/>
          </a:xfrm>
        </p:spPr>
        <p:txBody>
          <a:bodyPr>
            <a:normAutofit fontScale="62500" lnSpcReduction="20000"/>
          </a:bodyPr>
          <a:lstStyle/>
          <a:p>
            <a:pPr>
              <a:defRPr/>
            </a:pPr>
            <a:r>
              <a:rPr lang="en-US" dirty="0"/>
              <a:t>L-R P2P mode</a:t>
            </a:r>
          </a:p>
          <a:p>
            <a:pPr lvl="1">
              <a:defRPr/>
            </a:pPr>
            <a:r>
              <a:rPr lang="en-US" dirty="0"/>
              <a:t>Input – </a:t>
            </a:r>
            <a:r>
              <a:rPr lang="en-US" b="1" dirty="0"/>
              <a:t>All elevation value </a:t>
            </a:r>
            <a:r>
              <a:rPr lang="en-US" dirty="0"/>
              <a:t>(every 100 m) and distance between TX and RX</a:t>
            </a:r>
          </a:p>
          <a:p>
            <a:pPr lvl="1">
              <a:defRPr/>
            </a:pPr>
            <a:r>
              <a:rPr lang="en-US" dirty="0"/>
              <a:t>Output – Field Strength (</a:t>
            </a:r>
            <a:r>
              <a:rPr lang="en-US" dirty="0" err="1"/>
              <a:t>dBuV</a:t>
            </a:r>
            <a:r>
              <a:rPr lang="en-US" dirty="0"/>
              <a:t>/m)</a:t>
            </a:r>
          </a:p>
          <a:p>
            <a:pPr lvl="1">
              <a:defRPr/>
            </a:pPr>
            <a:r>
              <a:rPr lang="en-US" dirty="0"/>
              <a:t>Takes account for LOS, diffraction, scatter effect with terrain data</a:t>
            </a:r>
          </a:p>
          <a:p>
            <a:pPr lvl="1">
              <a:defRPr/>
            </a:pPr>
            <a:r>
              <a:rPr lang="en-US" dirty="0"/>
              <a:t>The below figures show L-R P2P mode is sensitive to terrain elevation</a:t>
            </a:r>
          </a:p>
          <a:p>
            <a:pPr>
              <a:defRPr/>
            </a:pPr>
            <a:endParaRPr lang="en-US" dirty="0"/>
          </a:p>
        </p:txBody>
      </p:sp>
      <p:pic>
        <p:nvPicPr>
          <p:cNvPr id="3277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505200"/>
            <a:ext cx="4028706"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536951"/>
            <a:ext cx="4141929"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Box 6"/>
          <p:cNvSpPr txBox="1">
            <a:spLocks noChangeArrowheads="1"/>
          </p:cNvSpPr>
          <p:nvPr/>
        </p:nvSpPr>
        <p:spPr bwMode="auto">
          <a:xfrm>
            <a:off x="685800" y="3429000"/>
            <a:ext cx="3276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a:r>
              <a:rPr lang="en-US" altLang="en-US" sz="1200"/>
              <a:t>Elevation of azimuth 0 degree (KIRO-TV)</a:t>
            </a:r>
          </a:p>
        </p:txBody>
      </p:sp>
      <p:sp>
        <p:nvSpPr>
          <p:cNvPr id="32776" name="TextBox 7"/>
          <p:cNvSpPr txBox="1">
            <a:spLocks noChangeArrowheads="1"/>
          </p:cNvSpPr>
          <p:nvPr/>
        </p:nvSpPr>
        <p:spPr bwMode="auto">
          <a:xfrm>
            <a:off x="5087938" y="3433763"/>
            <a:ext cx="34464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a:r>
              <a:rPr lang="en-US" altLang="en-US" sz="1200"/>
              <a:t>Field strength of azimuth 0 degree (KIRO-TV)</a:t>
            </a:r>
          </a:p>
        </p:txBody>
      </p:sp>
      <p:sp>
        <p:nvSpPr>
          <p:cNvPr id="9" name="Oval 8"/>
          <p:cNvSpPr/>
          <p:nvPr/>
        </p:nvSpPr>
        <p:spPr>
          <a:xfrm>
            <a:off x="2743200" y="3810000"/>
            <a:ext cx="533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7085013" y="3886200"/>
            <a:ext cx="5334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846027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41325" y="331789"/>
            <a:ext cx="8229600" cy="811212"/>
          </a:xfrm>
        </p:spPr>
        <p:txBody>
          <a:bodyPr/>
          <a:lstStyle/>
          <a:p>
            <a:r>
              <a:rPr lang="en-US" altLang="en-US" sz="3200" b="1" dirty="0" err="1"/>
              <a:t>SpecObs</a:t>
            </a:r>
            <a:r>
              <a:rPr lang="en-US" altLang="en-US" sz="3200" b="1" dirty="0"/>
              <a:t> Coverage using L-R P2P </a:t>
            </a:r>
          </a:p>
        </p:txBody>
      </p:sp>
      <p:sp>
        <p:nvSpPr>
          <p:cNvPr id="3" name="Content Placeholder 2"/>
          <p:cNvSpPr>
            <a:spLocks noGrp="1"/>
          </p:cNvSpPr>
          <p:nvPr>
            <p:ph idx="1"/>
          </p:nvPr>
        </p:nvSpPr>
        <p:spPr>
          <a:xfrm>
            <a:off x="457200" y="1447800"/>
            <a:ext cx="8229600" cy="1090613"/>
          </a:xfrm>
        </p:spPr>
        <p:txBody>
          <a:bodyPr>
            <a:normAutofit fontScale="55000" lnSpcReduction="20000"/>
          </a:bodyPr>
          <a:lstStyle/>
          <a:p>
            <a:pPr>
              <a:defRPr/>
            </a:pPr>
            <a:r>
              <a:rPr lang="en-US" b="1" dirty="0"/>
              <a:t>Method using classification algorithm</a:t>
            </a:r>
          </a:p>
          <a:p>
            <a:pPr lvl="1">
              <a:defRPr/>
            </a:pPr>
            <a:r>
              <a:rPr lang="en-US" b="1" dirty="0"/>
              <a:t>Calculate field strength at all dense points around transmitters with L-R P2P mode</a:t>
            </a:r>
          </a:p>
          <a:p>
            <a:pPr lvl="1">
              <a:defRPr/>
            </a:pPr>
            <a:r>
              <a:rPr lang="en-US" b="1" dirty="0"/>
              <a:t>Run K- NN algorithm to classify points as WS or service regions</a:t>
            </a:r>
          </a:p>
          <a:p>
            <a:pPr lvl="1">
              <a:defRPr/>
            </a:pPr>
            <a:endParaRPr lang="en-US" b="1" dirty="0"/>
          </a:p>
        </p:txBody>
      </p:sp>
      <p:pic>
        <p:nvPicPr>
          <p:cNvPr id="3379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5938" y="3124200"/>
            <a:ext cx="45434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95601"/>
            <a:ext cx="3865561" cy="285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Box 10"/>
          <p:cNvSpPr txBox="1">
            <a:spLocks noChangeArrowheads="1"/>
          </p:cNvSpPr>
          <p:nvPr/>
        </p:nvSpPr>
        <p:spPr bwMode="auto">
          <a:xfrm>
            <a:off x="685800" y="2514600"/>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a:r>
              <a:rPr lang="en-US" altLang="en-US" sz="1200" dirty="0"/>
              <a:t>Estimation of L-R field strength</a:t>
            </a:r>
          </a:p>
          <a:p>
            <a:pPr algn="ctr"/>
            <a:r>
              <a:rPr lang="en-US" altLang="en-US" sz="1200" dirty="0"/>
              <a:t>(KIRO-TV)</a:t>
            </a:r>
          </a:p>
        </p:txBody>
      </p:sp>
      <p:sp>
        <p:nvSpPr>
          <p:cNvPr id="33800" name="TextBox 11"/>
          <p:cNvSpPr txBox="1">
            <a:spLocks noChangeArrowheads="1"/>
          </p:cNvSpPr>
          <p:nvPr/>
        </p:nvSpPr>
        <p:spPr bwMode="auto">
          <a:xfrm>
            <a:off x="5180013" y="2590800"/>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a:r>
              <a:rPr lang="en-US" altLang="en-US" sz="1200" dirty="0"/>
              <a:t>Comparison of coverage (KIRO-TV)</a:t>
            </a:r>
          </a:p>
          <a:p>
            <a:pPr algn="ctr"/>
            <a:r>
              <a:rPr lang="en-US" altLang="en-US" sz="1200" dirty="0"/>
              <a:t>L-R P2P </a:t>
            </a:r>
            <a:r>
              <a:rPr lang="en-US" altLang="en-US" sz="1200" dirty="0" err="1"/>
              <a:t>Vs</a:t>
            </a:r>
            <a:r>
              <a:rPr lang="en-US" altLang="en-US" sz="1200" dirty="0"/>
              <a:t> F-Curve</a:t>
            </a:r>
          </a:p>
        </p:txBody>
      </p:sp>
    </p:spTree>
    <p:extLst>
      <p:ext uri="{BB962C8B-B14F-4D97-AF65-F5344CB8AC3E}">
        <p14:creationId xmlns:p14="http://schemas.microsoft.com/office/powerpoint/2010/main" val="2134955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z="2800" b="1" dirty="0"/>
              <a:t>Scenario 2 : Two Co-channel TV stations</a:t>
            </a:r>
          </a:p>
        </p:txBody>
      </p:sp>
      <p:sp>
        <p:nvSpPr>
          <p:cNvPr id="3" name="Content Placeholder 2"/>
          <p:cNvSpPr>
            <a:spLocks noGrp="1"/>
          </p:cNvSpPr>
          <p:nvPr>
            <p:ph idx="1"/>
          </p:nvPr>
        </p:nvSpPr>
        <p:spPr>
          <a:xfrm>
            <a:off x="179388" y="1254125"/>
            <a:ext cx="8382000" cy="1219200"/>
          </a:xfrm>
        </p:spPr>
        <p:txBody>
          <a:bodyPr>
            <a:normAutofit fontScale="62500" lnSpcReduction="20000"/>
          </a:bodyPr>
          <a:lstStyle/>
          <a:p>
            <a:pPr marL="0" indent="0">
              <a:buFont typeface="Wingdings" panose="05000000000000000000" pitchFamily="2" charset="2"/>
              <a:buNone/>
              <a:defRPr/>
            </a:pPr>
            <a:endParaRPr lang="en-US" b="1" dirty="0"/>
          </a:p>
          <a:p>
            <a:pPr lvl="1">
              <a:defRPr/>
            </a:pPr>
            <a:r>
              <a:rPr lang="en-US" b="1" dirty="0"/>
              <a:t>Two nearby DTV stations operating  co-channel (channel 39)</a:t>
            </a:r>
          </a:p>
          <a:p>
            <a:pPr marL="344487" lvl="1" indent="0">
              <a:buFont typeface="Wingdings" panose="05000000000000000000" pitchFamily="2" charset="2"/>
              <a:buNone/>
              <a:defRPr/>
            </a:pPr>
            <a:r>
              <a:rPr lang="en-US" b="1" dirty="0"/>
              <a:t>        -  coverage regions partially overlap per F-curve</a:t>
            </a:r>
          </a:p>
          <a:p>
            <a:pPr lvl="1">
              <a:defRPr/>
            </a:pPr>
            <a:r>
              <a:rPr lang="en-US" b="1" dirty="0"/>
              <a:t>High possibility of co-channel interference</a:t>
            </a:r>
          </a:p>
        </p:txBody>
      </p:sp>
      <p:pic>
        <p:nvPicPr>
          <p:cNvPr id="3482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040063"/>
            <a:ext cx="2971800"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248400" y="3200400"/>
            <a:ext cx="1981200" cy="18970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en-US" sz="1600" b="1" dirty="0">
                <a:solidFill>
                  <a:schemeClr val="bg1"/>
                </a:solidFill>
              </a:rPr>
              <a:t>Desired Station</a:t>
            </a:r>
          </a:p>
          <a:p>
            <a:pPr>
              <a:defRPr/>
            </a:pPr>
            <a:r>
              <a:rPr lang="en-US" sz="1200" dirty="0"/>
              <a:t>Channel: 39</a:t>
            </a:r>
            <a:br>
              <a:rPr lang="en-US" sz="1200" dirty="0"/>
            </a:br>
            <a:r>
              <a:rPr lang="en-US" sz="1200" dirty="0"/>
              <a:t>Call sign: WMYT-TV</a:t>
            </a:r>
            <a:br>
              <a:rPr lang="en-US" sz="1200" dirty="0"/>
            </a:br>
            <a:r>
              <a:rPr lang="en-US" sz="1200" dirty="0"/>
              <a:t>Service type: DT</a:t>
            </a:r>
            <a:br>
              <a:rPr lang="en-US" sz="1200" dirty="0"/>
            </a:br>
            <a:r>
              <a:rPr lang="en-US" sz="1200" dirty="0"/>
              <a:t>ERP: 225.0 kW</a:t>
            </a:r>
            <a:br>
              <a:rPr lang="en-US" sz="1200" dirty="0"/>
            </a:br>
            <a:r>
              <a:rPr lang="en-US" sz="1200" dirty="0"/>
              <a:t>HAAT: 571.0 m</a:t>
            </a:r>
            <a:br>
              <a:rPr lang="en-US" sz="1200" dirty="0"/>
            </a:br>
            <a:r>
              <a:rPr lang="en-US" sz="1200" dirty="0"/>
              <a:t>Antenna Type: ND</a:t>
            </a:r>
            <a:br>
              <a:rPr lang="en-US" sz="1200" dirty="0"/>
            </a:br>
            <a:r>
              <a:rPr lang="en-US" sz="1200" dirty="0"/>
              <a:t>Coordinate: </a:t>
            </a:r>
            <a:br>
              <a:rPr lang="en-US" sz="1200" dirty="0"/>
            </a:br>
            <a:r>
              <a:rPr lang="en-US" sz="1200" dirty="0"/>
              <a:t>35.36222,-81.15528</a:t>
            </a:r>
          </a:p>
        </p:txBody>
      </p:sp>
      <p:sp>
        <p:nvSpPr>
          <p:cNvPr id="7" name="Rectangle 6"/>
          <p:cNvSpPr/>
          <p:nvPr/>
        </p:nvSpPr>
        <p:spPr>
          <a:xfrm>
            <a:off x="647700" y="3733800"/>
            <a:ext cx="1828800" cy="18780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en-US" sz="1400" b="1" dirty="0">
                <a:solidFill>
                  <a:schemeClr val="bg1"/>
                </a:solidFill>
              </a:rPr>
              <a:t>Undesired Station</a:t>
            </a:r>
          </a:p>
          <a:p>
            <a:pPr>
              <a:defRPr/>
            </a:pPr>
            <a:r>
              <a:rPr lang="en-US" sz="1200" dirty="0"/>
              <a:t>Channel: 39</a:t>
            </a:r>
            <a:br>
              <a:rPr lang="en-US" sz="1200" dirty="0"/>
            </a:br>
            <a:r>
              <a:rPr lang="en-US" sz="1200" dirty="0"/>
              <a:t>Call sign: WKTC</a:t>
            </a:r>
            <a:br>
              <a:rPr lang="en-US" sz="1200" dirty="0"/>
            </a:br>
            <a:r>
              <a:rPr lang="en-US" sz="1200" dirty="0"/>
              <a:t>Service type: DT</a:t>
            </a:r>
            <a:br>
              <a:rPr lang="en-US" sz="1200" dirty="0"/>
            </a:br>
            <a:r>
              <a:rPr lang="en-US" sz="1200" dirty="0"/>
              <a:t>ERP: 500.0 kW</a:t>
            </a:r>
            <a:br>
              <a:rPr lang="en-US" sz="1200" dirty="0"/>
            </a:br>
            <a:r>
              <a:rPr lang="en-US" sz="1200" dirty="0"/>
              <a:t>HAAT: 391.0 m</a:t>
            </a:r>
            <a:br>
              <a:rPr lang="en-US" sz="1200" dirty="0"/>
            </a:br>
            <a:r>
              <a:rPr lang="en-US" sz="1200" dirty="0"/>
              <a:t>Antenna Type: DA</a:t>
            </a:r>
            <a:br>
              <a:rPr lang="en-US" sz="1200" dirty="0"/>
            </a:br>
            <a:r>
              <a:rPr lang="en-US" sz="1200" dirty="0"/>
              <a:t>Coordinate: </a:t>
            </a:r>
            <a:br>
              <a:rPr lang="en-US" sz="1200" dirty="0"/>
            </a:br>
            <a:r>
              <a:rPr lang="en-US" sz="1200" dirty="0"/>
              <a:t>34.11611,-80.76417</a:t>
            </a:r>
          </a:p>
        </p:txBody>
      </p:sp>
      <p:cxnSp>
        <p:nvCxnSpPr>
          <p:cNvPr id="8" name="Straight Arrow Connector 7"/>
          <p:cNvCxnSpPr>
            <a:stCxn id="7" idx="3"/>
          </p:cNvCxnSpPr>
          <p:nvPr/>
        </p:nvCxnSpPr>
        <p:spPr>
          <a:xfrm>
            <a:off x="2476500" y="4673600"/>
            <a:ext cx="189388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1"/>
          </p:cNvCxnSpPr>
          <p:nvPr/>
        </p:nvCxnSpPr>
        <p:spPr>
          <a:xfrm flipH="1">
            <a:off x="4343400" y="4149725"/>
            <a:ext cx="1905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826" name="TextBox 9"/>
          <p:cNvSpPr txBox="1">
            <a:spLocks noChangeArrowheads="1"/>
          </p:cNvSpPr>
          <p:nvPr/>
        </p:nvSpPr>
        <p:spPr bwMode="auto">
          <a:xfrm>
            <a:off x="2525713" y="2497138"/>
            <a:ext cx="31892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a:r>
              <a:rPr lang="en-US" altLang="en-US" sz="1200"/>
              <a:t>Coverage area for WMYT-TV and WKTC (F-Curve)</a:t>
            </a:r>
          </a:p>
        </p:txBody>
      </p:sp>
    </p:spTree>
    <p:extLst>
      <p:ext uri="{BB962C8B-B14F-4D97-AF65-F5344CB8AC3E}">
        <p14:creationId xmlns:p14="http://schemas.microsoft.com/office/powerpoint/2010/main" val="326947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2760" y="1406128"/>
            <a:ext cx="7998840" cy="4708981"/>
          </a:xfrm>
          <a:prstGeom prst="rect">
            <a:avLst/>
          </a:prstGeom>
          <a:noFill/>
        </p:spPr>
        <p:txBody>
          <a:bodyPr wrap="square">
            <a:spAutoFit/>
          </a:bodyPr>
          <a:lstStyle/>
          <a:p>
            <a:pPr marL="285750" indent="-285750">
              <a:spcAft>
                <a:spcPts val="400"/>
              </a:spcAft>
              <a:buFont typeface="Arial" panose="020B0604020202020204" pitchFamily="34" charset="0"/>
              <a:buChar char="•"/>
            </a:pPr>
            <a:r>
              <a:rPr lang="en-US" sz="2000" dirty="0"/>
              <a:t>Background and Need for the Standard</a:t>
            </a:r>
          </a:p>
          <a:p>
            <a:pPr marL="285750" indent="-285750">
              <a:spcAft>
                <a:spcPts val="400"/>
              </a:spcAft>
              <a:buFont typeface="Arial" panose="020B0604020202020204" pitchFamily="34" charset="0"/>
              <a:buChar char="•"/>
            </a:pPr>
            <a:r>
              <a:rPr lang="en-US" sz="2000" dirty="0"/>
              <a:t>IEEE P802.22.3 </a:t>
            </a:r>
          </a:p>
          <a:p>
            <a:pPr marL="742950" lvl="1" indent="-285750">
              <a:spcAft>
                <a:spcPts val="400"/>
              </a:spcAft>
              <a:buFont typeface="Arial" panose="020B0604020202020204" pitchFamily="34" charset="0"/>
              <a:buChar char="•"/>
            </a:pPr>
            <a:r>
              <a:rPr lang="en-US" sz="2000" dirty="0"/>
              <a:t>PAR</a:t>
            </a:r>
          </a:p>
          <a:p>
            <a:pPr marL="742950" lvl="1" indent="-285750">
              <a:spcAft>
                <a:spcPts val="400"/>
              </a:spcAft>
              <a:buFont typeface="Arial" panose="020B0604020202020204" pitchFamily="34" charset="0"/>
              <a:buChar char="•"/>
            </a:pPr>
            <a:r>
              <a:rPr lang="en-US" sz="2000" dirty="0"/>
              <a:t>Current Status</a:t>
            </a:r>
          </a:p>
          <a:p>
            <a:pPr marL="285750" indent="-285750">
              <a:spcAft>
                <a:spcPts val="400"/>
              </a:spcAft>
              <a:buFont typeface="Arial" panose="020B0604020202020204" pitchFamily="34" charset="0"/>
              <a:buChar char="•"/>
            </a:pPr>
            <a:r>
              <a:rPr lang="en-US" sz="2000" dirty="0"/>
              <a:t>IEEE P802.22.3 Draft Standard</a:t>
            </a:r>
          </a:p>
          <a:p>
            <a:pPr marL="742950" lvl="1" indent="-285750">
              <a:spcAft>
                <a:spcPts val="400"/>
              </a:spcAft>
              <a:buFont typeface="Arial" panose="020B0604020202020204" pitchFamily="34" charset="0"/>
              <a:buChar char="•"/>
            </a:pPr>
            <a:r>
              <a:rPr lang="en-US" sz="2000" dirty="0"/>
              <a:t>Reference Applications</a:t>
            </a:r>
          </a:p>
          <a:p>
            <a:pPr marL="742950" lvl="1" indent="-285750">
              <a:spcAft>
                <a:spcPts val="400"/>
              </a:spcAft>
              <a:buFont typeface="Arial" panose="020B0604020202020204" pitchFamily="34" charset="0"/>
              <a:buChar char="•"/>
            </a:pPr>
            <a:r>
              <a:rPr lang="en-US" sz="2000" dirty="0"/>
              <a:t>Requirements</a:t>
            </a:r>
          </a:p>
          <a:p>
            <a:pPr marL="742950" lvl="1" indent="-285750">
              <a:spcAft>
                <a:spcPts val="400"/>
              </a:spcAft>
              <a:buFont typeface="Arial" panose="020B0604020202020204" pitchFamily="34" charset="0"/>
              <a:buChar char="•"/>
            </a:pPr>
            <a:r>
              <a:rPr lang="en-US" sz="2000" dirty="0"/>
              <a:t>Architecture</a:t>
            </a:r>
          </a:p>
          <a:p>
            <a:pPr marL="742950" lvl="1" indent="-285750">
              <a:spcAft>
                <a:spcPts val="400"/>
              </a:spcAft>
              <a:buFont typeface="Arial" panose="020B0604020202020204" pitchFamily="34" charset="0"/>
              <a:buChar char="•"/>
            </a:pPr>
            <a:r>
              <a:rPr lang="en-US" sz="2000" dirty="0"/>
              <a:t>Services</a:t>
            </a:r>
          </a:p>
          <a:p>
            <a:pPr marL="742950" lvl="1" indent="-285750">
              <a:spcAft>
                <a:spcPts val="400"/>
              </a:spcAft>
              <a:buFont typeface="Arial" panose="020B0604020202020204" pitchFamily="34" charset="0"/>
              <a:buChar char="•"/>
            </a:pPr>
            <a:r>
              <a:rPr lang="en-US" sz="2000" dirty="0"/>
              <a:t>Information Model</a:t>
            </a:r>
          </a:p>
          <a:p>
            <a:pPr marL="742950" lvl="1" indent="-285750">
              <a:spcAft>
                <a:spcPts val="400"/>
              </a:spcAft>
              <a:buFont typeface="Arial" panose="020B0604020202020204" pitchFamily="34" charset="0"/>
              <a:buChar char="•"/>
            </a:pPr>
            <a:r>
              <a:rPr lang="en-US" sz="2000" dirty="0"/>
              <a:t>Applications and Modes of Operation</a:t>
            </a:r>
          </a:p>
          <a:p>
            <a:pPr marL="285750" indent="-285750">
              <a:spcAft>
                <a:spcPts val="400"/>
              </a:spcAft>
              <a:buFont typeface="Arial" panose="020B0604020202020204" pitchFamily="34" charset="0"/>
              <a:buChar char="•"/>
            </a:pPr>
            <a:r>
              <a:rPr lang="en-US" sz="2000" dirty="0"/>
              <a:t>Why IEEE 802.15?</a:t>
            </a:r>
          </a:p>
          <a:p>
            <a:pPr marL="285750" indent="-285750">
              <a:spcAft>
                <a:spcPts val="400"/>
              </a:spcAft>
              <a:buFont typeface="Arial" panose="020B0604020202020204" pitchFamily="34" charset="0"/>
              <a:buChar char="•"/>
            </a:pPr>
            <a:r>
              <a:rPr lang="en-US" sz="2000" dirty="0"/>
              <a:t>Conclusion and Request</a:t>
            </a:r>
          </a:p>
        </p:txBody>
      </p:sp>
      <p:sp>
        <p:nvSpPr>
          <p:cNvPr id="6" name="CustomShape 1">
            <a:extLst>
              <a:ext uri="{FF2B5EF4-FFF2-40B4-BE49-F238E27FC236}">
                <a16:creationId xmlns:a16="http://schemas.microsoft.com/office/drawing/2014/main" id="{75474765-06A3-458D-BE97-4BE2BA3C79FC}"/>
              </a:ext>
            </a:extLst>
          </p:cNvPr>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Outline</a:t>
            </a:r>
            <a:endParaRPr lang="en-GB" sz="3200" dirty="0"/>
          </a:p>
        </p:txBody>
      </p:sp>
    </p:spTree>
    <p:extLst>
      <p:ext uri="{BB962C8B-B14F-4D97-AF65-F5344CB8AC3E}">
        <p14:creationId xmlns:p14="http://schemas.microsoft.com/office/powerpoint/2010/main" val="19562484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3200" b="1" dirty="0" err="1"/>
              <a:t>SpecObs</a:t>
            </a:r>
            <a:r>
              <a:rPr lang="en-US" altLang="en-US" sz="3200" b="1" dirty="0"/>
              <a:t> Results </a:t>
            </a:r>
          </a:p>
        </p:txBody>
      </p:sp>
      <p:sp>
        <p:nvSpPr>
          <p:cNvPr id="12" name="Content Placeholder 2"/>
          <p:cNvSpPr txBox="1">
            <a:spLocks/>
          </p:cNvSpPr>
          <p:nvPr/>
        </p:nvSpPr>
        <p:spPr>
          <a:xfrm>
            <a:off x="342900" y="1311279"/>
            <a:ext cx="8458200" cy="1587500"/>
          </a:xfrm>
          <a:prstGeom prst="rect">
            <a:avLst/>
          </a:prstGeom>
        </p:spPr>
        <p:txBody>
          <a:bodyPr>
            <a:normAutofit fontScale="77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defRPr/>
            </a:pPr>
            <a:r>
              <a:rPr lang="en-US" sz="2900" b="1" dirty="0"/>
              <a:t>Result of TV Coverage (WMYT-TV)</a:t>
            </a:r>
          </a:p>
          <a:p>
            <a:pPr lvl="1">
              <a:defRPr/>
            </a:pPr>
            <a:r>
              <a:rPr lang="en-US" sz="2600" b="1" dirty="0"/>
              <a:t>Calculates SNR-based coverage and SINR-based coverage</a:t>
            </a:r>
          </a:p>
          <a:p>
            <a:pPr lvl="1">
              <a:defRPr/>
            </a:pPr>
            <a:r>
              <a:rPr lang="en-US" sz="2600" b="1" dirty="0"/>
              <a:t>Run KNN algorithm to compute a closed-loop coverage</a:t>
            </a:r>
          </a:p>
          <a:p>
            <a:pPr lvl="1">
              <a:defRPr/>
            </a:pPr>
            <a:r>
              <a:rPr lang="en-US" sz="2600" b="1" dirty="0"/>
              <a:t>SINR-based coverage are lost some service regions of WMYT-TV due to interference from WKTC</a:t>
            </a:r>
          </a:p>
          <a:p>
            <a:pPr lvl="1">
              <a:defRPr/>
            </a:pPr>
            <a:endParaRPr lang="en-US" dirty="0"/>
          </a:p>
        </p:txBody>
      </p:sp>
      <p:sp>
        <p:nvSpPr>
          <p:cNvPr id="35845" name="TextBox 12"/>
          <p:cNvSpPr txBox="1">
            <a:spLocks noChangeArrowheads="1"/>
          </p:cNvSpPr>
          <p:nvPr/>
        </p:nvSpPr>
        <p:spPr bwMode="auto">
          <a:xfrm>
            <a:off x="760413" y="2841627"/>
            <a:ext cx="3621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a:r>
              <a:rPr lang="en-US" altLang="en-US" sz="1200" dirty="0"/>
              <a:t>WMYT-TV service region and coverage based on SNR threshold (16 dB) and K = 250 </a:t>
            </a:r>
          </a:p>
          <a:p>
            <a:pPr algn="ctr"/>
            <a:r>
              <a:rPr lang="es-ES" altLang="en-US" sz="1200" dirty="0"/>
              <a:t>Total error </a:t>
            </a:r>
            <a:r>
              <a:rPr lang="es-ES" altLang="en-US" sz="1200" dirty="0" err="1"/>
              <a:t>rate</a:t>
            </a:r>
            <a:r>
              <a:rPr lang="es-ES" altLang="en-US" sz="1200" dirty="0"/>
              <a:t> = </a:t>
            </a:r>
            <a:r>
              <a:rPr lang="en-US" altLang="en-US" sz="1200" dirty="0"/>
              <a:t>15.376</a:t>
            </a:r>
            <a:r>
              <a:rPr lang="es-ES" altLang="en-US" sz="1200" dirty="0"/>
              <a:t> % </a:t>
            </a:r>
          </a:p>
          <a:p>
            <a:pPr algn="ctr"/>
            <a:r>
              <a:rPr lang="es-ES" altLang="en-US" sz="1200" dirty="0" err="1"/>
              <a:t>Type</a:t>
            </a:r>
            <a:r>
              <a:rPr lang="es-ES" altLang="en-US" sz="1200" dirty="0"/>
              <a:t> 1 (8.218 %) + </a:t>
            </a:r>
            <a:r>
              <a:rPr lang="es-ES" altLang="en-US" sz="1200" dirty="0" err="1"/>
              <a:t>Type</a:t>
            </a:r>
            <a:r>
              <a:rPr lang="es-ES" altLang="en-US" sz="1200" dirty="0"/>
              <a:t> 2 (7.158 %) </a:t>
            </a:r>
            <a:endParaRPr lang="en-US" altLang="en-US" sz="1200" dirty="0"/>
          </a:p>
          <a:p>
            <a:pPr algn="ctr"/>
            <a:endParaRPr lang="en-US" altLang="en-US" sz="1200" dirty="0"/>
          </a:p>
        </p:txBody>
      </p:sp>
      <p:pic>
        <p:nvPicPr>
          <p:cNvPr id="3584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2136" y="3733800"/>
            <a:ext cx="3379363"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489326"/>
            <a:ext cx="3733800" cy="3132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Box 14"/>
          <p:cNvSpPr txBox="1">
            <a:spLocks noChangeArrowheads="1"/>
          </p:cNvSpPr>
          <p:nvPr/>
        </p:nvSpPr>
        <p:spPr bwMode="auto">
          <a:xfrm>
            <a:off x="4953000" y="2743200"/>
            <a:ext cx="3505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a:r>
              <a:rPr lang="en-US" altLang="en-US" sz="1200"/>
              <a:t>WMYT-TV service region and coverage based on SINR threshold (15.16 dB) and K = 250</a:t>
            </a:r>
          </a:p>
          <a:p>
            <a:pPr algn="ctr"/>
            <a:r>
              <a:rPr lang="es-ES" altLang="en-US" sz="1200"/>
              <a:t>Total error rate = </a:t>
            </a:r>
            <a:r>
              <a:rPr lang="en-US" altLang="en-US" sz="1200"/>
              <a:t>13.916</a:t>
            </a:r>
            <a:r>
              <a:rPr lang="es-ES" altLang="en-US" sz="1200"/>
              <a:t> % </a:t>
            </a:r>
          </a:p>
          <a:p>
            <a:pPr algn="ctr"/>
            <a:r>
              <a:rPr lang="es-ES" altLang="en-US" sz="1200"/>
              <a:t>Type 1 (6.491 %) + Type 2 (7.425 %) </a:t>
            </a:r>
            <a:endParaRPr lang="en-US" altLang="en-US" sz="1200"/>
          </a:p>
        </p:txBody>
      </p:sp>
    </p:spTree>
    <p:extLst>
      <p:ext uri="{BB962C8B-B14F-4D97-AF65-F5344CB8AC3E}">
        <p14:creationId xmlns:p14="http://schemas.microsoft.com/office/powerpoint/2010/main" val="2873268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z="3200" b="1" dirty="0"/>
              <a:t> </a:t>
            </a:r>
            <a:r>
              <a:rPr lang="en-US" altLang="en-US" sz="3200" b="1" dirty="0" err="1"/>
              <a:t>SpecObs</a:t>
            </a:r>
            <a:r>
              <a:rPr lang="en-US" altLang="en-US" sz="3200" b="1" dirty="0"/>
              <a:t> Results Comparison</a:t>
            </a:r>
          </a:p>
        </p:txBody>
      </p:sp>
      <p:sp>
        <p:nvSpPr>
          <p:cNvPr id="3" name="Content Placeholder 2"/>
          <p:cNvSpPr>
            <a:spLocks noGrp="1"/>
          </p:cNvSpPr>
          <p:nvPr>
            <p:ph idx="1"/>
          </p:nvPr>
        </p:nvSpPr>
        <p:spPr>
          <a:xfrm>
            <a:off x="427038" y="1430338"/>
            <a:ext cx="8229600" cy="1066800"/>
          </a:xfrm>
        </p:spPr>
        <p:txBody>
          <a:bodyPr>
            <a:normAutofit fontScale="77500" lnSpcReduction="20000"/>
          </a:bodyPr>
          <a:lstStyle/>
          <a:p>
            <a:pPr>
              <a:defRPr/>
            </a:pPr>
            <a:r>
              <a:rPr lang="en-US" dirty="0"/>
              <a:t>Comparison of TV Coverage</a:t>
            </a:r>
          </a:p>
          <a:p>
            <a:pPr lvl="1">
              <a:defRPr/>
            </a:pPr>
            <a:r>
              <a:rPr lang="en-US" dirty="0"/>
              <a:t>SINR-based coverage of two stations are distinct </a:t>
            </a:r>
          </a:p>
          <a:p>
            <a:pPr lvl="1">
              <a:defRPr/>
            </a:pPr>
            <a:r>
              <a:rPr lang="en-US" dirty="0"/>
              <a:t>Our approach shows better estimation of coverage</a:t>
            </a:r>
          </a:p>
          <a:p>
            <a:pPr lvl="1">
              <a:defRPr/>
            </a:pPr>
            <a:endParaRPr lang="en-US" dirty="0"/>
          </a:p>
          <a:p>
            <a:pPr>
              <a:defRPr/>
            </a:pPr>
            <a:endParaRPr lang="en-US" dirty="0"/>
          </a:p>
        </p:txBody>
      </p:sp>
      <p:pic>
        <p:nvPicPr>
          <p:cNvPr id="3686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17838"/>
            <a:ext cx="403606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05138"/>
            <a:ext cx="4114800" cy="344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7"/>
          <p:cNvSpPr txBox="1">
            <a:spLocks noChangeArrowheads="1"/>
          </p:cNvSpPr>
          <p:nvPr/>
        </p:nvSpPr>
        <p:spPr bwMode="auto">
          <a:xfrm>
            <a:off x="893763" y="2895600"/>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a:r>
              <a:rPr lang="en-US" altLang="en-US" sz="1200"/>
              <a:t>SNR-based Coverage comparison </a:t>
            </a:r>
          </a:p>
          <a:p>
            <a:pPr algn="ctr"/>
            <a:r>
              <a:rPr lang="en-US" altLang="en-US" sz="1200"/>
              <a:t>for WMYT-TV and WKTC </a:t>
            </a:r>
          </a:p>
        </p:txBody>
      </p:sp>
      <p:sp>
        <p:nvSpPr>
          <p:cNvPr id="36872" name="TextBox 8"/>
          <p:cNvSpPr txBox="1">
            <a:spLocks noChangeArrowheads="1"/>
          </p:cNvSpPr>
          <p:nvPr/>
        </p:nvSpPr>
        <p:spPr bwMode="auto">
          <a:xfrm>
            <a:off x="5419725" y="2895600"/>
            <a:ext cx="304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algn="ctr"/>
            <a:r>
              <a:rPr lang="en-US" altLang="en-US" sz="1200"/>
              <a:t>SINR-based Coverage comparison </a:t>
            </a:r>
          </a:p>
          <a:p>
            <a:pPr algn="ctr"/>
            <a:r>
              <a:rPr lang="en-US" altLang="en-US" sz="1200"/>
              <a:t>for WMYT-TV and WKTC </a:t>
            </a:r>
          </a:p>
        </p:txBody>
      </p:sp>
    </p:spTree>
    <p:extLst>
      <p:ext uri="{BB962C8B-B14F-4D97-AF65-F5344CB8AC3E}">
        <p14:creationId xmlns:p14="http://schemas.microsoft.com/office/powerpoint/2010/main" val="2315179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2"/>
          <p:cNvSpPr>
            <a:spLocks noGrp="1"/>
          </p:cNvSpPr>
          <p:nvPr>
            <p:ph type="sldNum" sz="quarter" idx="4294967295"/>
          </p:nvPr>
        </p:nvSpPr>
        <p:spPr>
          <a:xfrm>
            <a:off x="8458200" y="6477000"/>
            <a:ext cx="533400" cy="231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fld id="{DEB61CC3-459D-48C6-B020-62B5993025F5}" type="slidenum">
              <a:rPr lang="en-US" altLang="en-US" sz="1200" smtClean="0">
                <a:ea typeface="宋体" panose="02010600030101010101" pitchFamily="2" charset="-122"/>
              </a:rPr>
              <a:pPr algn="ctr">
                <a:spcBef>
                  <a:spcPct val="0"/>
                </a:spcBef>
                <a:buClrTx/>
                <a:buSzTx/>
                <a:buFontTx/>
                <a:buNone/>
              </a:pPr>
              <a:t>22</a:t>
            </a:fld>
            <a:endParaRPr lang="en-US" altLang="en-US" sz="1200">
              <a:ea typeface="宋体" panose="02010600030101010101" pitchFamily="2" charset="-122"/>
            </a:endParaRPr>
          </a:p>
        </p:txBody>
      </p:sp>
      <p:sp>
        <p:nvSpPr>
          <p:cNvPr id="45059" name="Title 1"/>
          <p:cNvSpPr txBox="1">
            <a:spLocks/>
          </p:cNvSpPr>
          <p:nvPr/>
        </p:nvSpPr>
        <p:spPr bwMode="auto">
          <a:xfrm>
            <a:off x="304800" y="3810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3600" b="1" dirty="0">
                <a:ea typeface="宋体" panose="02010600030101010101" pitchFamily="2" charset="-122"/>
              </a:rPr>
              <a:t> TV White Space Capacity</a:t>
            </a:r>
          </a:p>
        </p:txBody>
      </p:sp>
      <p:sp>
        <p:nvSpPr>
          <p:cNvPr id="5" name="Content Placeholder 2"/>
          <p:cNvSpPr txBox="1">
            <a:spLocks/>
          </p:cNvSpPr>
          <p:nvPr/>
        </p:nvSpPr>
        <p:spPr>
          <a:xfrm>
            <a:off x="292608" y="1752600"/>
            <a:ext cx="8534400" cy="2541587"/>
          </a:xfrm>
          <a:prstGeom prst="rect">
            <a:avLst/>
          </a:prstGeom>
        </p:spPr>
        <p:txBody>
          <a:bodyPr>
            <a:normAutofit fontScale="925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811530" lvl="1" indent="-457200" eaLnBrk="1" fontAlgn="auto" hangingPunct="1">
              <a:spcAft>
                <a:spcPts val="0"/>
              </a:spcAft>
              <a:buFont typeface="Wingdings" pitchFamily="2" charset="2"/>
              <a:buChar char="§"/>
              <a:defRPr/>
            </a:pPr>
            <a:r>
              <a:rPr lang="en-US" dirty="0">
                <a:solidFill>
                  <a:srgbClr val="0033CC"/>
                </a:solidFill>
                <a:cs typeface="Times New Roman" pitchFamily="18" charset="0"/>
              </a:rPr>
              <a:t>Need to go beyond just WS listing, need to answer</a:t>
            </a:r>
          </a:p>
          <a:p>
            <a:pPr marL="354330" lvl="1" indent="0" eaLnBrk="1" fontAlgn="auto" hangingPunct="1">
              <a:spcAft>
                <a:spcPts val="0"/>
              </a:spcAft>
              <a:buFontTx/>
              <a:buNone/>
              <a:defRPr/>
            </a:pPr>
            <a:r>
              <a:rPr lang="en-US" dirty="0">
                <a:cs typeface="Times New Roman" pitchFamily="18" charset="0"/>
              </a:rPr>
              <a:t>“How much white space </a:t>
            </a:r>
            <a:r>
              <a:rPr lang="en-US" i="1" dirty="0">
                <a:cs typeface="Times New Roman" pitchFamily="18" charset="0"/>
              </a:rPr>
              <a:t>capacity</a:t>
            </a:r>
            <a:r>
              <a:rPr lang="en-US" dirty="0">
                <a:cs typeface="Times New Roman" pitchFamily="18" charset="0"/>
              </a:rPr>
              <a:t> is available to secondary users at a location ? ”</a:t>
            </a:r>
          </a:p>
          <a:p>
            <a:pPr marL="354330" lvl="1" indent="0" eaLnBrk="1" fontAlgn="auto" hangingPunct="1">
              <a:spcAft>
                <a:spcPts val="0"/>
              </a:spcAft>
              <a:buFontTx/>
              <a:buNone/>
              <a:defRPr/>
            </a:pPr>
            <a:r>
              <a:rPr lang="en-US" dirty="0">
                <a:cs typeface="Times New Roman" pitchFamily="18" charset="0"/>
              </a:rPr>
              <a:t> </a:t>
            </a:r>
            <a:r>
              <a:rPr lang="en-US" dirty="0">
                <a:cs typeface="Times New Roman" pitchFamily="18" charset="0"/>
                <a:sym typeface="Wingdings" pitchFamily="2" charset="2"/>
              </a:rPr>
              <a:t> </a:t>
            </a:r>
            <a:r>
              <a:rPr lang="en-US" dirty="0">
                <a:cs typeface="Times New Roman" pitchFamily="18" charset="0"/>
              </a:rPr>
              <a:t>max rate a  </a:t>
            </a:r>
            <a:r>
              <a:rPr lang="en-US" i="1" dirty="0">
                <a:solidFill>
                  <a:srgbClr val="0033CC"/>
                </a:solidFill>
                <a:cs typeface="Times New Roman" pitchFamily="18" charset="0"/>
              </a:rPr>
              <a:t>single</a:t>
            </a:r>
            <a:r>
              <a:rPr lang="en-US" i="1" dirty="0">
                <a:solidFill>
                  <a:srgbClr val="FF0000"/>
                </a:solidFill>
                <a:cs typeface="Times New Roman" pitchFamily="18" charset="0"/>
              </a:rPr>
              <a:t> </a:t>
            </a:r>
            <a:r>
              <a:rPr lang="en-US" dirty="0">
                <a:cs typeface="Times New Roman" pitchFamily="18" charset="0"/>
              </a:rPr>
              <a:t>secondary user may reliably </a:t>
            </a:r>
          </a:p>
          <a:p>
            <a:pPr marL="354330" lvl="1" indent="0" eaLnBrk="1" fontAlgn="auto" hangingPunct="1">
              <a:spcAft>
                <a:spcPts val="0"/>
              </a:spcAft>
              <a:buFontTx/>
              <a:buNone/>
              <a:defRPr/>
            </a:pPr>
            <a:r>
              <a:rPr lang="en-US" dirty="0">
                <a:cs typeface="Times New Roman" pitchFamily="18" charset="0"/>
              </a:rPr>
              <a:t>      transmit  at a point </a:t>
            </a:r>
          </a:p>
          <a:p>
            <a:pPr marL="354330" lvl="1" indent="0" eaLnBrk="1" fontAlgn="auto" hangingPunct="1">
              <a:spcAft>
                <a:spcPts val="0"/>
              </a:spcAft>
              <a:buFontTx/>
              <a:buNone/>
              <a:defRPr/>
            </a:pPr>
            <a:endParaRPr lang="en-US" dirty="0">
              <a:cs typeface="Times New Roman" pitchFamily="18" charset="0"/>
            </a:endParaRPr>
          </a:p>
          <a:p>
            <a:pPr marL="0" indent="0" eaLnBrk="1" fontAlgn="auto" hangingPunct="1">
              <a:spcAft>
                <a:spcPts val="0"/>
              </a:spcAft>
              <a:buFontTx/>
              <a:buNone/>
              <a:defRPr/>
            </a:pPr>
            <a:endParaRPr lang="en-US" dirty="0"/>
          </a:p>
          <a:p>
            <a:pPr marL="114300" indent="0"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2134691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altLang="en-US" sz="2800" b="1" dirty="0">
                <a:solidFill>
                  <a:schemeClr val="tx1"/>
                </a:solidFill>
              </a:rPr>
              <a:t>Channel Availability Statistics</a:t>
            </a:r>
          </a:p>
        </p:txBody>
      </p:sp>
      <p:pic>
        <p:nvPicPr>
          <p:cNvPr id="512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1524000"/>
            <a:ext cx="8010525"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600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01800"/>
            <a:ext cx="8818562" cy="4751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7" name="TextBox 7"/>
          <p:cNvSpPr txBox="1">
            <a:spLocks noChangeArrowheads="1"/>
          </p:cNvSpPr>
          <p:nvPr/>
        </p:nvSpPr>
        <p:spPr bwMode="auto">
          <a:xfrm>
            <a:off x="1938338" y="1701991"/>
            <a:ext cx="4800600" cy="830263"/>
          </a:xfrm>
          <a:prstGeom prst="rect">
            <a:avLst/>
          </a:prstGeom>
          <a:solidFill>
            <a:srgbClr val="FFFF00"/>
          </a:solidFill>
          <a:ln w="9525">
            <a:solidFill>
              <a:srgbClr val="FFC000"/>
            </a:solidFill>
            <a:miter lim="800000"/>
            <a:headEnd/>
            <a:tailEnd/>
          </a:ln>
        </p:spPr>
        <p:txBody>
          <a:bodyPr>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ko-KR" sz="2400" dirty="0">
                <a:ea typeface="宋体" panose="02010600030101010101" pitchFamily="2" charset="-122"/>
              </a:rPr>
              <a:t>Shows  available sum capacity </a:t>
            </a:r>
          </a:p>
          <a:p>
            <a:pPr eaLnBrk="1" hangingPunct="1">
              <a:spcBef>
                <a:spcPct val="0"/>
              </a:spcBef>
              <a:buClrTx/>
              <a:buSzTx/>
              <a:buFontTx/>
              <a:buNone/>
            </a:pPr>
            <a:r>
              <a:rPr lang="en-US" altLang="ko-KR" sz="2400" dirty="0">
                <a:ea typeface="宋体" panose="02010600030101010101" pitchFamily="2" charset="-122"/>
              </a:rPr>
              <a:t>over the U.S graphically </a:t>
            </a:r>
            <a:endParaRPr lang="ko-KR" altLang="en-US" sz="2400" dirty="0">
              <a:ea typeface="宋体" panose="02010600030101010101" pitchFamily="2" charset="-122"/>
            </a:endParaRPr>
          </a:p>
        </p:txBody>
      </p:sp>
      <p:cxnSp>
        <p:nvCxnSpPr>
          <p:cNvPr id="9" name="Straight Arrow Connector 8"/>
          <p:cNvCxnSpPr>
            <a:stCxn id="52227" idx="2"/>
          </p:cNvCxnSpPr>
          <p:nvPr/>
        </p:nvCxnSpPr>
        <p:spPr>
          <a:xfrm flipH="1">
            <a:off x="3990976" y="2532254"/>
            <a:ext cx="347662" cy="204946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2"/>
          <p:cNvSpPr>
            <a:spLocks noGrp="1" noChangeArrowheads="1"/>
          </p:cNvSpPr>
          <p:nvPr>
            <p:ph type="title"/>
          </p:nvPr>
        </p:nvSpPr>
        <p:spPr>
          <a:xfrm>
            <a:off x="457200" y="350838"/>
            <a:ext cx="8153400" cy="868362"/>
          </a:xfrm>
        </p:spPr>
        <p:txBody>
          <a:bodyPr/>
          <a:lstStyle/>
          <a:p>
            <a:r>
              <a:rPr lang="en-US" altLang="en-US" sz="2800" b="1" dirty="0"/>
              <a:t>Advantage of Combining SOS with Current Database Architecture</a:t>
            </a:r>
          </a:p>
        </p:txBody>
      </p:sp>
    </p:spTree>
    <p:extLst>
      <p:ext uri="{BB962C8B-B14F-4D97-AF65-F5344CB8AC3E}">
        <p14:creationId xmlns:p14="http://schemas.microsoft.com/office/powerpoint/2010/main" val="1138235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533520" y="304920"/>
            <a:ext cx="7998840" cy="531360"/>
          </a:xfrm>
          <a:prstGeom prst="rect">
            <a:avLst/>
          </a:prstGeom>
          <a:noFill/>
          <a:ln>
            <a:noFill/>
          </a:ln>
        </p:spPr>
      </p:sp>
      <p:sp>
        <p:nvSpPr>
          <p:cNvPr id="114" name="CustomShape 2"/>
          <p:cNvSpPr/>
          <p:nvPr/>
        </p:nvSpPr>
        <p:spPr>
          <a:xfrm>
            <a:off x="2331000" y="2505960"/>
            <a:ext cx="889560" cy="344880"/>
          </a:xfrm>
          <a:prstGeom prst="rect">
            <a:avLst/>
          </a:prstGeom>
          <a:noFill/>
          <a:ln>
            <a:noFill/>
          </a:ln>
        </p:spPr>
        <p:txBody>
          <a:bodyPr lIns="90000" tIns="45000" rIns="90000" bIns="45000"/>
          <a:lstStyle/>
          <a:p>
            <a:r>
              <a:rPr lang="en-CA">
                <a:latin typeface="Arial"/>
              </a:rPr>
              <a:t>Acarsd</a:t>
            </a:r>
            <a:endParaRPr/>
          </a:p>
        </p:txBody>
      </p:sp>
      <p:pic>
        <p:nvPicPr>
          <p:cNvPr id="115" name="Picture 114"/>
          <p:cNvPicPr/>
          <p:nvPr/>
        </p:nvPicPr>
        <p:blipFill>
          <a:blip r:embed="rId3"/>
          <a:stretch>
            <a:fillRect/>
          </a:stretch>
        </p:blipFill>
        <p:spPr>
          <a:xfrm>
            <a:off x="913320" y="2361960"/>
            <a:ext cx="7957800" cy="2878560"/>
          </a:xfrm>
          <a:prstGeom prst="rect">
            <a:avLst/>
          </a:prstGeom>
          <a:ln>
            <a:noFill/>
          </a:ln>
        </p:spPr>
      </p:pic>
      <p:sp>
        <p:nvSpPr>
          <p:cNvPr id="116" name="CustomShape 3"/>
          <p:cNvSpPr/>
          <p:nvPr/>
        </p:nvSpPr>
        <p:spPr>
          <a:xfrm>
            <a:off x="3117420" y="5397840"/>
            <a:ext cx="2826180" cy="1155360"/>
          </a:xfrm>
          <a:prstGeom prst="rect">
            <a:avLst/>
          </a:prstGeom>
          <a:noFill/>
          <a:ln>
            <a:noFill/>
          </a:ln>
        </p:spPr>
        <p:txBody>
          <a:bodyPr lIns="90000" tIns="45000" rIns="90000" bIns="45000"/>
          <a:lstStyle/>
          <a:p>
            <a:pPr algn="ctr"/>
            <a:r>
              <a:rPr lang="en-CA" dirty="0">
                <a:latin typeface="Arial"/>
              </a:rPr>
              <a:t>Tuner</a:t>
            </a:r>
            <a:endParaRPr dirty="0"/>
          </a:p>
          <a:p>
            <a:pPr algn="ctr"/>
            <a:r>
              <a:rPr lang="en-CA" dirty="0">
                <a:latin typeface="Arial"/>
              </a:rPr>
              <a:t>6/7/8 MHz BW</a:t>
            </a:r>
            <a:endParaRPr dirty="0"/>
          </a:p>
          <a:p>
            <a:pPr algn="ctr"/>
            <a:r>
              <a:rPr lang="en-CA" dirty="0">
                <a:latin typeface="Arial"/>
              </a:rPr>
              <a:t>24-1766 MHz</a:t>
            </a:r>
            <a:endParaRPr dirty="0"/>
          </a:p>
        </p:txBody>
      </p:sp>
      <p:sp>
        <p:nvSpPr>
          <p:cNvPr id="117" name="Line 4"/>
          <p:cNvSpPr/>
          <p:nvPr/>
        </p:nvSpPr>
        <p:spPr>
          <a:xfrm flipH="1" flipV="1">
            <a:off x="3222000" y="3855600"/>
            <a:ext cx="1197600" cy="1542240"/>
          </a:xfrm>
          <a:prstGeom prst="line">
            <a:avLst/>
          </a:prstGeom>
          <a:ln>
            <a:solidFill>
              <a:srgbClr val="000000"/>
            </a:solidFill>
            <a:tailEnd type="triangle" w="med" len="med"/>
          </a:ln>
        </p:spPr>
      </p:sp>
      <p:sp>
        <p:nvSpPr>
          <p:cNvPr id="118" name="CustomShape 5"/>
          <p:cNvSpPr/>
          <p:nvPr/>
        </p:nvSpPr>
        <p:spPr>
          <a:xfrm>
            <a:off x="4559340" y="1583880"/>
            <a:ext cx="2442960" cy="778080"/>
          </a:xfrm>
          <a:prstGeom prst="rect">
            <a:avLst/>
          </a:prstGeom>
          <a:noFill/>
          <a:ln>
            <a:noFill/>
          </a:ln>
        </p:spPr>
        <p:txBody>
          <a:bodyPr lIns="90000" tIns="45000" rIns="90000" bIns="45000"/>
          <a:lstStyle/>
          <a:p>
            <a:r>
              <a:rPr lang="en-CA" dirty="0">
                <a:latin typeface="Arial"/>
              </a:rPr>
              <a:t>USB3 I/Q 2.5Ms/s A/D</a:t>
            </a:r>
            <a:endParaRPr dirty="0"/>
          </a:p>
        </p:txBody>
      </p:sp>
      <p:sp>
        <p:nvSpPr>
          <p:cNvPr id="119" name="Line 6"/>
          <p:cNvSpPr/>
          <p:nvPr/>
        </p:nvSpPr>
        <p:spPr>
          <a:xfrm flipH="1">
            <a:off x="5223240" y="2361960"/>
            <a:ext cx="263160" cy="878400"/>
          </a:xfrm>
          <a:prstGeom prst="line">
            <a:avLst/>
          </a:prstGeom>
          <a:ln>
            <a:solidFill>
              <a:srgbClr val="000000"/>
            </a:solidFill>
            <a:tailEnd type="triangle" w="med" len="med"/>
          </a:ln>
        </p:spPr>
      </p:sp>
      <p:sp>
        <p:nvSpPr>
          <p:cNvPr id="120" name="CustomShape 7"/>
          <p:cNvSpPr/>
          <p:nvPr/>
        </p:nvSpPr>
        <p:spPr>
          <a:xfrm>
            <a:off x="1295400" y="5734080"/>
            <a:ext cx="1115880" cy="666720"/>
          </a:xfrm>
          <a:prstGeom prst="rect">
            <a:avLst/>
          </a:prstGeom>
          <a:noFill/>
          <a:ln>
            <a:noFill/>
          </a:ln>
        </p:spPr>
        <p:txBody>
          <a:bodyPr wrap="none" lIns="90000" tIns="45000" rIns="90000" bIns="45000"/>
          <a:lstStyle/>
          <a:p>
            <a:pPr algn="ctr"/>
            <a:r>
              <a:rPr lang="en-CA" sz="2000" dirty="0"/>
              <a:t>Antenna</a:t>
            </a:r>
            <a:endParaRPr sz="4000" dirty="0"/>
          </a:p>
          <a:p>
            <a:pPr algn="ctr"/>
            <a:r>
              <a:rPr lang="en-CA" sz="2000" dirty="0"/>
              <a:t>Port</a:t>
            </a:r>
            <a:endParaRPr sz="4000" dirty="0"/>
          </a:p>
        </p:txBody>
      </p:sp>
      <p:sp>
        <p:nvSpPr>
          <p:cNvPr id="121" name="Line 8"/>
          <p:cNvSpPr/>
          <p:nvPr/>
        </p:nvSpPr>
        <p:spPr>
          <a:xfrm flipV="1">
            <a:off x="1800000" y="5240880"/>
            <a:ext cx="180000" cy="493200"/>
          </a:xfrm>
          <a:prstGeom prst="line">
            <a:avLst/>
          </a:prstGeom>
          <a:ln>
            <a:solidFill>
              <a:srgbClr val="000000"/>
            </a:solidFill>
            <a:tailEnd type="triangle" w="med" len="med"/>
          </a:ln>
        </p:spPr>
      </p:sp>
      <p:sp>
        <p:nvSpPr>
          <p:cNvPr id="11" name="CustomShape 1"/>
          <p:cNvSpPr/>
          <p:nvPr/>
        </p:nvSpPr>
        <p:spPr>
          <a:xfrm>
            <a:off x="517140" y="457320"/>
            <a:ext cx="7998840" cy="609480"/>
          </a:xfrm>
          <a:prstGeom prst="rect">
            <a:avLst/>
          </a:prstGeom>
          <a:noFill/>
          <a:ln>
            <a:noFill/>
          </a:ln>
        </p:spPr>
        <p:txBody>
          <a:bodyPr lIns="90000" tIns="45000" rIns="90000" bIns="45000"/>
          <a:lstStyle/>
          <a:p>
            <a:pPr algn="ctr">
              <a:lnSpc>
                <a:spcPct val="100000"/>
              </a:lnSpc>
            </a:pPr>
            <a:r>
              <a:rPr lang="en-CA" sz="3200" b="1" dirty="0">
                <a:solidFill>
                  <a:srgbClr val="000000"/>
                </a:solidFill>
                <a:latin typeface="Arial"/>
              </a:rPr>
              <a:t>Example of SCOS-IoT</a:t>
            </a:r>
            <a:endParaRPr sz="2800" dirty="0"/>
          </a:p>
        </p:txBody>
      </p:sp>
      <p:sp>
        <p:nvSpPr>
          <p:cNvPr id="2" name="TextBox 1"/>
          <p:cNvSpPr txBox="1"/>
          <p:nvPr/>
        </p:nvSpPr>
        <p:spPr>
          <a:xfrm>
            <a:off x="381000" y="1371600"/>
            <a:ext cx="3810000" cy="830997"/>
          </a:xfrm>
          <a:prstGeom prst="rect">
            <a:avLst/>
          </a:prstGeom>
          <a:noFill/>
        </p:spPr>
        <p:txBody>
          <a:bodyPr wrap="square" rtlCol="0">
            <a:spAutoFit/>
          </a:bodyPr>
          <a:lstStyle/>
          <a:p>
            <a:r>
              <a:rPr lang="en-US" sz="2400" dirty="0"/>
              <a:t>Spectrum sensing can fit in a USB dongle </a:t>
            </a:r>
          </a:p>
        </p:txBody>
      </p:sp>
    </p:spTree>
    <p:extLst>
      <p:ext uri="{BB962C8B-B14F-4D97-AF65-F5344CB8AC3E}">
        <p14:creationId xmlns:p14="http://schemas.microsoft.com/office/powerpoint/2010/main" val="199400526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533520" y="304920"/>
            <a:ext cx="7998840" cy="531360"/>
          </a:xfrm>
          <a:prstGeom prst="rect">
            <a:avLst/>
          </a:prstGeom>
          <a:noFill/>
          <a:ln>
            <a:noFill/>
          </a:ln>
        </p:spPr>
        <p:txBody>
          <a:bodyPr lIns="90000" tIns="45000" rIns="90000" bIns="45000"/>
          <a:lstStyle/>
          <a:p>
            <a:pPr algn="ctr">
              <a:lnSpc>
                <a:spcPct val="100000"/>
              </a:lnSpc>
            </a:pPr>
            <a:r>
              <a:rPr lang="en-CA" sz="2800" b="1" dirty="0">
                <a:solidFill>
                  <a:srgbClr val="000000"/>
                </a:solidFill>
                <a:latin typeface="Arial"/>
              </a:rPr>
              <a:t>Spectrum Sensing Implementation</a:t>
            </a:r>
            <a:endParaRPr dirty="0"/>
          </a:p>
          <a:p>
            <a:pPr algn="ctr">
              <a:lnSpc>
                <a:spcPct val="100000"/>
              </a:lnSpc>
            </a:pPr>
            <a:r>
              <a:rPr lang="en-CA" sz="2200" b="1" dirty="0">
                <a:solidFill>
                  <a:srgbClr val="000000"/>
                </a:solidFill>
                <a:latin typeface="Arial"/>
              </a:rPr>
              <a:t>Why standards are needed</a:t>
            </a:r>
            <a:endParaRPr dirty="0"/>
          </a:p>
          <a:p>
            <a:pPr algn="ctr">
              <a:lnSpc>
                <a:spcPct val="100000"/>
              </a:lnSpc>
            </a:pPr>
            <a:endParaRPr dirty="0"/>
          </a:p>
        </p:txBody>
      </p:sp>
      <p:sp>
        <p:nvSpPr>
          <p:cNvPr id="123" name="CustomShape 2"/>
          <p:cNvSpPr/>
          <p:nvPr/>
        </p:nvSpPr>
        <p:spPr>
          <a:xfrm>
            <a:off x="152400" y="1371600"/>
            <a:ext cx="8686800" cy="4267200"/>
          </a:xfrm>
          <a:prstGeom prst="rect">
            <a:avLst/>
          </a:prstGeom>
          <a:solidFill>
            <a:srgbClr val="FFFFFF"/>
          </a:solidFill>
          <a:ln>
            <a:noFill/>
          </a:ln>
        </p:spPr>
        <p:txBody>
          <a:bodyPr lIns="90000" tIns="45000" rIns="90000" bIns="45000"/>
          <a:lstStyle/>
          <a:p>
            <a:pPr marL="457200" indent="-457200">
              <a:buFont typeface="Arial" panose="020B0604020202020204" pitchFamily="34" charset="0"/>
              <a:buChar char="•"/>
            </a:pPr>
            <a:r>
              <a:rPr lang="en-CA" sz="2800" dirty="0">
                <a:latin typeface="Arial"/>
              </a:rPr>
              <a:t>Current market has a plethora of implementations</a:t>
            </a:r>
            <a:endParaRPr sz="1600" dirty="0"/>
          </a:p>
          <a:p>
            <a:pPr marL="285750" indent="-285750">
              <a:buFont typeface="Arial" panose="020B0604020202020204" pitchFamily="34" charset="0"/>
              <a:buChar char="•"/>
            </a:pPr>
            <a:endParaRPr sz="1600" dirty="0"/>
          </a:p>
          <a:p>
            <a:pPr marL="457200" indent="-457200">
              <a:buFont typeface="Arial" panose="020B0604020202020204" pitchFamily="34" charset="0"/>
              <a:buChar char="•"/>
            </a:pPr>
            <a:r>
              <a:rPr lang="en-CA" sz="2800" dirty="0">
                <a:latin typeface="Arial"/>
              </a:rPr>
              <a:t>This is mainly due to</a:t>
            </a:r>
            <a:endParaRPr lang="en-CA" sz="1600" dirty="0"/>
          </a:p>
          <a:p>
            <a:pPr marL="914400" lvl="1" indent="-457200">
              <a:buFont typeface="Arial" panose="020B0604020202020204" pitchFamily="34" charset="0"/>
              <a:buChar char="•"/>
            </a:pPr>
            <a:r>
              <a:rPr lang="en-CA" sz="2800" dirty="0">
                <a:latin typeface="Arial"/>
              </a:rPr>
              <a:t>market is developing faster than standards</a:t>
            </a:r>
            <a:endParaRPr lang="en-CA" sz="1600" dirty="0"/>
          </a:p>
          <a:p>
            <a:pPr marL="914400" lvl="1" indent="-457200">
              <a:buFont typeface="Arial" panose="020B0604020202020204" pitchFamily="34" charset="0"/>
              <a:buChar char="•"/>
            </a:pPr>
            <a:r>
              <a:rPr lang="en-CA" sz="2800" dirty="0">
                <a:latin typeface="Arial"/>
              </a:rPr>
              <a:t>in a vacuum of standards</a:t>
            </a:r>
            <a:endParaRPr sz="1600" dirty="0"/>
          </a:p>
          <a:p>
            <a:pPr marL="1371600" lvl="2" indent="-457200">
              <a:buFont typeface="Arial" panose="020B0604020202020204" pitchFamily="34" charset="0"/>
              <a:buChar char="•"/>
            </a:pPr>
            <a:r>
              <a:rPr lang="en-CA" sz="2800" dirty="0">
                <a:latin typeface="Arial"/>
              </a:rPr>
              <a:t>inconsistent performance amongst manufacturers rules</a:t>
            </a:r>
            <a:endParaRPr sz="1600" dirty="0"/>
          </a:p>
          <a:p>
            <a:pPr marL="285750" indent="-285750">
              <a:buFont typeface="Arial" panose="020B0604020202020204" pitchFamily="34" charset="0"/>
              <a:buChar char="•"/>
            </a:pPr>
            <a:endParaRPr sz="1600" dirty="0"/>
          </a:p>
          <a:p>
            <a:pPr marL="457200" indent="-457200">
              <a:buFont typeface="Arial" panose="020B0604020202020204" pitchFamily="34" charset="0"/>
              <a:buChar char="•"/>
            </a:pPr>
            <a:r>
              <a:rPr lang="en-CA" sz="2800" dirty="0">
                <a:latin typeface="Arial"/>
              </a:rPr>
              <a:t>Every manufacturer goes their way, making their own devices</a:t>
            </a:r>
          </a:p>
        </p:txBody>
      </p:sp>
    </p:spTree>
    <p:extLst>
      <p:ext uri="{BB962C8B-B14F-4D97-AF65-F5344CB8AC3E}">
        <p14:creationId xmlns:p14="http://schemas.microsoft.com/office/powerpoint/2010/main" val="47470856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533520" y="230640"/>
            <a:ext cx="7998840" cy="531360"/>
          </a:xfrm>
          <a:prstGeom prst="rect">
            <a:avLst/>
          </a:prstGeom>
          <a:noFill/>
          <a:ln>
            <a:noFill/>
          </a:ln>
        </p:spPr>
        <p:txBody>
          <a:bodyPr lIns="90000" tIns="45000" rIns="90000" bIns="45000"/>
          <a:lstStyle/>
          <a:p>
            <a:pPr algn="ctr">
              <a:lnSpc>
                <a:spcPct val="100000"/>
              </a:lnSpc>
            </a:pPr>
            <a:r>
              <a:rPr lang="en-CA" b="1" dirty="0">
                <a:solidFill>
                  <a:srgbClr val="000000"/>
                </a:solidFill>
                <a:latin typeface="Arial"/>
              </a:rPr>
              <a:t>Spectrum Sensing Implementation</a:t>
            </a:r>
            <a:endParaRPr sz="2000" dirty="0"/>
          </a:p>
          <a:p>
            <a:pPr algn="ctr">
              <a:lnSpc>
                <a:spcPct val="100000"/>
              </a:lnSpc>
            </a:pPr>
            <a:r>
              <a:rPr lang="en-CA" sz="2000" b="1" dirty="0">
                <a:solidFill>
                  <a:srgbClr val="000000"/>
                </a:solidFill>
                <a:latin typeface="Arial"/>
              </a:rPr>
              <a:t>Broad Market potential – currently, we have a jungle of SOS SDR candidates &amp; tools </a:t>
            </a:r>
            <a:endParaRPr sz="2000" dirty="0"/>
          </a:p>
          <a:p>
            <a:pPr algn="ctr">
              <a:lnSpc>
                <a:spcPct val="100000"/>
              </a:lnSpc>
            </a:pPr>
            <a:r>
              <a:rPr lang="en-CA" sz="1800" b="1" dirty="0">
                <a:solidFill>
                  <a:srgbClr val="0033CC"/>
                </a:solidFill>
                <a:latin typeface="Arial"/>
              </a:rPr>
              <a:t>The current  maverick expansion scenario in a standards vacuum</a:t>
            </a:r>
            <a:endParaRPr sz="2000" dirty="0">
              <a:solidFill>
                <a:srgbClr val="0033CC"/>
              </a:solidFill>
            </a:endParaRPr>
          </a:p>
        </p:txBody>
      </p:sp>
      <p:sp>
        <p:nvSpPr>
          <p:cNvPr id="125" name="CustomShape 2"/>
          <p:cNvSpPr/>
          <p:nvPr/>
        </p:nvSpPr>
        <p:spPr>
          <a:xfrm>
            <a:off x="221040" y="4638240"/>
            <a:ext cx="787320" cy="344880"/>
          </a:xfrm>
          <a:prstGeom prst="rect">
            <a:avLst/>
          </a:prstGeom>
          <a:noFill/>
          <a:ln>
            <a:noFill/>
          </a:ln>
        </p:spPr>
        <p:txBody>
          <a:bodyPr lIns="90000" tIns="45000" rIns="90000" bIns="45000"/>
          <a:lstStyle/>
          <a:p>
            <a:r>
              <a:rPr lang="en-CA" sz="1600">
                <a:latin typeface="Arial"/>
              </a:rPr>
              <a:t>SRD#</a:t>
            </a:r>
            <a:endParaRPr sz="1600"/>
          </a:p>
        </p:txBody>
      </p:sp>
      <p:sp>
        <p:nvSpPr>
          <p:cNvPr id="126" name="CustomShape 3"/>
          <p:cNvSpPr/>
          <p:nvPr/>
        </p:nvSpPr>
        <p:spPr>
          <a:xfrm>
            <a:off x="1230120" y="2395800"/>
            <a:ext cx="990000" cy="344880"/>
          </a:xfrm>
          <a:prstGeom prst="rect">
            <a:avLst/>
          </a:prstGeom>
          <a:noFill/>
          <a:ln>
            <a:noFill/>
          </a:ln>
        </p:spPr>
        <p:txBody>
          <a:bodyPr lIns="90000" tIns="45000" rIns="90000" bIns="45000"/>
          <a:lstStyle/>
          <a:p>
            <a:r>
              <a:rPr lang="en-CA" sz="1600">
                <a:latin typeface="Arial"/>
              </a:rPr>
              <a:t>HDSDR</a:t>
            </a:r>
            <a:endParaRPr sz="1600"/>
          </a:p>
        </p:txBody>
      </p:sp>
      <p:sp>
        <p:nvSpPr>
          <p:cNvPr id="127" name="CustomShape 4"/>
          <p:cNvSpPr/>
          <p:nvPr/>
        </p:nvSpPr>
        <p:spPr>
          <a:xfrm>
            <a:off x="856080" y="3414960"/>
            <a:ext cx="2401200" cy="344880"/>
          </a:xfrm>
          <a:prstGeom prst="rect">
            <a:avLst/>
          </a:prstGeom>
          <a:noFill/>
          <a:ln>
            <a:noFill/>
          </a:ln>
        </p:spPr>
        <p:txBody>
          <a:bodyPr lIns="90000" tIns="45000" rIns="90000" bIns="45000"/>
          <a:lstStyle/>
          <a:p>
            <a:r>
              <a:rPr lang="en-CA" sz="1600">
                <a:latin typeface="Arial"/>
              </a:rPr>
              <a:t>SDR-RADIO.COM V2</a:t>
            </a:r>
            <a:endParaRPr sz="1600"/>
          </a:p>
        </p:txBody>
      </p:sp>
      <p:sp>
        <p:nvSpPr>
          <p:cNvPr id="128" name="CustomShape 5"/>
          <p:cNvSpPr/>
          <p:nvPr/>
        </p:nvSpPr>
        <p:spPr>
          <a:xfrm>
            <a:off x="4758840" y="2481120"/>
            <a:ext cx="811800" cy="344880"/>
          </a:xfrm>
          <a:prstGeom prst="rect">
            <a:avLst/>
          </a:prstGeom>
          <a:noFill/>
          <a:ln>
            <a:noFill/>
          </a:ln>
        </p:spPr>
        <p:txBody>
          <a:bodyPr lIns="90000" tIns="45000" rIns="90000" bIns="45000"/>
          <a:lstStyle/>
          <a:p>
            <a:r>
              <a:rPr lang="en-CA" sz="1600">
                <a:latin typeface="Arial"/>
              </a:rPr>
              <a:t>Linrad</a:t>
            </a:r>
            <a:endParaRPr sz="1600"/>
          </a:p>
        </p:txBody>
      </p:sp>
      <p:sp>
        <p:nvSpPr>
          <p:cNvPr id="129" name="CustomShape 6"/>
          <p:cNvSpPr/>
          <p:nvPr/>
        </p:nvSpPr>
        <p:spPr>
          <a:xfrm>
            <a:off x="3671280" y="3307320"/>
            <a:ext cx="852840" cy="344880"/>
          </a:xfrm>
          <a:prstGeom prst="rect">
            <a:avLst/>
          </a:prstGeom>
          <a:noFill/>
          <a:ln>
            <a:noFill/>
          </a:ln>
        </p:spPr>
        <p:txBody>
          <a:bodyPr lIns="90000" tIns="45000" rIns="90000" bIns="45000"/>
          <a:lstStyle/>
          <a:p>
            <a:r>
              <a:rPr lang="en-CA" sz="1600">
                <a:latin typeface="Arial"/>
              </a:rPr>
              <a:t>GQRX</a:t>
            </a:r>
            <a:endParaRPr sz="1600"/>
          </a:p>
        </p:txBody>
      </p:sp>
      <p:sp>
        <p:nvSpPr>
          <p:cNvPr id="130" name="CustomShape 7"/>
          <p:cNvSpPr/>
          <p:nvPr/>
        </p:nvSpPr>
        <p:spPr>
          <a:xfrm>
            <a:off x="7014960" y="2368440"/>
            <a:ext cx="951840" cy="344880"/>
          </a:xfrm>
          <a:prstGeom prst="rect">
            <a:avLst/>
          </a:prstGeom>
          <a:noFill/>
          <a:ln>
            <a:noFill/>
          </a:ln>
        </p:spPr>
        <p:txBody>
          <a:bodyPr lIns="90000" tIns="45000" rIns="90000" bIns="45000"/>
          <a:lstStyle/>
          <a:p>
            <a:r>
              <a:rPr lang="en-CA" sz="1600" dirty="0">
                <a:latin typeface="Arial"/>
              </a:rPr>
              <a:t>Studio1</a:t>
            </a:r>
            <a:endParaRPr sz="1600" dirty="0"/>
          </a:p>
        </p:txBody>
      </p:sp>
      <p:sp>
        <p:nvSpPr>
          <p:cNvPr id="131" name="CustomShape 8"/>
          <p:cNvSpPr/>
          <p:nvPr/>
        </p:nvSpPr>
        <p:spPr>
          <a:xfrm>
            <a:off x="2570400" y="4727520"/>
            <a:ext cx="1230840" cy="344880"/>
          </a:xfrm>
          <a:prstGeom prst="rect">
            <a:avLst/>
          </a:prstGeom>
          <a:noFill/>
          <a:ln>
            <a:noFill/>
          </a:ln>
        </p:spPr>
        <p:txBody>
          <a:bodyPr lIns="90000" tIns="45000" rIns="90000" bIns="45000"/>
          <a:lstStyle/>
          <a:p>
            <a:r>
              <a:rPr lang="en-CA" sz="1600">
                <a:latin typeface="Arial"/>
              </a:rPr>
              <a:t>ShinySDR</a:t>
            </a:r>
            <a:endParaRPr sz="1600"/>
          </a:p>
        </p:txBody>
      </p:sp>
      <p:sp>
        <p:nvSpPr>
          <p:cNvPr id="132" name="CustomShape 9"/>
          <p:cNvSpPr/>
          <p:nvPr/>
        </p:nvSpPr>
        <p:spPr>
          <a:xfrm>
            <a:off x="6021360" y="4078440"/>
            <a:ext cx="1238400" cy="344880"/>
          </a:xfrm>
          <a:prstGeom prst="rect">
            <a:avLst/>
          </a:prstGeom>
          <a:noFill/>
          <a:ln>
            <a:noFill/>
          </a:ln>
        </p:spPr>
        <p:txBody>
          <a:bodyPr lIns="90000" tIns="45000" rIns="90000" bIns="45000"/>
          <a:lstStyle/>
          <a:p>
            <a:r>
              <a:rPr lang="en-CA" sz="1600">
                <a:latin typeface="Arial"/>
              </a:rPr>
              <a:t>WebRadio</a:t>
            </a:r>
            <a:endParaRPr sz="1600"/>
          </a:p>
        </p:txBody>
      </p:sp>
      <p:sp>
        <p:nvSpPr>
          <p:cNvPr id="133" name="CustomShape 10"/>
          <p:cNvSpPr/>
          <p:nvPr/>
        </p:nvSpPr>
        <p:spPr>
          <a:xfrm>
            <a:off x="7977240" y="5522040"/>
            <a:ext cx="837720" cy="344880"/>
          </a:xfrm>
          <a:prstGeom prst="rect">
            <a:avLst/>
          </a:prstGeom>
          <a:noFill/>
          <a:ln>
            <a:noFill/>
          </a:ln>
        </p:spPr>
        <p:txBody>
          <a:bodyPr lIns="90000" tIns="45000" rIns="90000" bIns="45000"/>
          <a:lstStyle/>
          <a:p>
            <a:r>
              <a:rPr lang="en-CA" sz="1600">
                <a:latin typeface="Arial"/>
              </a:rPr>
              <a:t>Sodira</a:t>
            </a:r>
            <a:endParaRPr sz="1600"/>
          </a:p>
        </p:txBody>
      </p:sp>
      <p:sp>
        <p:nvSpPr>
          <p:cNvPr id="134" name="CustomShape 11"/>
          <p:cNvSpPr/>
          <p:nvPr/>
        </p:nvSpPr>
        <p:spPr>
          <a:xfrm>
            <a:off x="7674480" y="5195880"/>
            <a:ext cx="1328400" cy="344880"/>
          </a:xfrm>
          <a:prstGeom prst="rect">
            <a:avLst/>
          </a:prstGeom>
          <a:noFill/>
          <a:ln>
            <a:noFill/>
          </a:ln>
        </p:spPr>
        <p:txBody>
          <a:bodyPr lIns="90000" tIns="45000" rIns="90000" bIns="45000"/>
          <a:lstStyle/>
          <a:p>
            <a:r>
              <a:rPr lang="en-CA" sz="1600">
                <a:latin typeface="Arial"/>
              </a:rPr>
              <a:t>SDR Touch</a:t>
            </a:r>
            <a:endParaRPr sz="1600"/>
          </a:p>
        </p:txBody>
      </p:sp>
      <p:sp>
        <p:nvSpPr>
          <p:cNvPr id="135" name="CustomShape 12"/>
          <p:cNvSpPr/>
          <p:nvPr/>
        </p:nvSpPr>
        <p:spPr>
          <a:xfrm>
            <a:off x="2187360" y="5996880"/>
            <a:ext cx="1666800" cy="344880"/>
          </a:xfrm>
          <a:prstGeom prst="rect">
            <a:avLst/>
          </a:prstGeom>
          <a:noFill/>
          <a:ln>
            <a:noFill/>
          </a:ln>
        </p:spPr>
        <p:txBody>
          <a:bodyPr lIns="90000" tIns="45000" rIns="90000" bIns="45000"/>
          <a:lstStyle/>
          <a:p>
            <a:r>
              <a:rPr lang="en-CA" sz="1600">
                <a:latin typeface="Arial"/>
              </a:rPr>
              <a:t>Wavesink Plus</a:t>
            </a:r>
            <a:endParaRPr sz="1600"/>
          </a:p>
        </p:txBody>
      </p:sp>
      <p:sp>
        <p:nvSpPr>
          <p:cNvPr id="136" name="CustomShape 13"/>
          <p:cNvSpPr/>
          <p:nvPr/>
        </p:nvSpPr>
        <p:spPr>
          <a:xfrm>
            <a:off x="5517000" y="2680560"/>
            <a:ext cx="901800" cy="344880"/>
          </a:xfrm>
          <a:prstGeom prst="rect">
            <a:avLst/>
          </a:prstGeom>
          <a:noFill/>
          <a:ln>
            <a:noFill/>
          </a:ln>
        </p:spPr>
        <p:txBody>
          <a:bodyPr lIns="90000" tIns="45000" rIns="90000" bIns="45000"/>
          <a:lstStyle/>
          <a:p>
            <a:r>
              <a:rPr lang="en-CA" sz="1600">
                <a:latin typeface="Arial"/>
              </a:rPr>
              <a:t>cuSDR</a:t>
            </a:r>
            <a:endParaRPr sz="1600"/>
          </a:p>
        </p:txBody>
      </p:sp>
      <p:sp>
        <p:nvSpPr>
          <p:cNvPr id="137" name="CustomShape 14"/>
          <p:cNvSpPr/>
          <p:nvPr/>
        </p:nvSpPr>
        <p:spPr>
          <a:xfrm>
            <a:off x="3460680" y="2652840"/>
            <a:ext cx="1307160" cy="344880"/>
          </a:xfrm>
          <a:prstGeom prst="rect">
            <a:avLst/>
          </a:prstGeom>
          <a:noFill/>
          <a:ln>
            <a:noFill/>
          </a:ln>
        </p:spPr>
        <p:txBody>
          <a:bodyPr lIns="90000" tIns="45000" rIns="90000" bIns="45000"/>
          <a:lstStyle/>
          <a:p>
            <a:r>
              <a:rPr lang="en-CA" sz="1600">
                <a:latin typeface="Arial"/>
              </a:rPr>
              <a:t>PowerSDR</a:t>
            </a:r>
            <a:endParaRPr sz="1600"/>
          </a:p>
        </p:txBody>
      </p:sp>
      <p:sp>
        <p:nvSpPr>
          <p:cNvPr id="138" name="CustomShape 15"/>
          <p:cNvSpPr/>
          <p:nvPr/>
        </p:nvSpPr>
        <p:spPr>
          <a:xfrm>
            <a:off x="6627960" y="3252240"/>
            <a:ext cx="1127520" cy="344880"/>
          </a:xfrm>
          <a:prstGeom prst="rect">
            <a:avLst/>
          </a:prstGeom>
          <a:noFill/>
          <a:ln>
            <a:noFill/>
          </a:ln>
        </p:spPr>
        <p:txBody>
          <a:bodyPr lIns="90000" tIns="45000" rIns="90000" bIns="45000"/>
          <a:lstStyle/>
          <a:p>
            <a:r>
              <a:rPr lang="en-CA" sz="1600">
                <a:latin typeface="Arial"/>
              </a:rPr>
              <a:t>QtRadio</a:t>
            </a:r>
            <a:endParaRPr sz="1600"/>
          </a:p>
        </p:txBody>
      </p:sp>
      <p:sp>
        <p:nvSpPr>
          <p:cNvPr id="139" name="CustomShape 16"/>
          <p:cNvSpPr/>
          <p:nvPr/>
        </p:nvSpPr>
        <p:spPr>
          <a:xfrm>
            <a:off x="1200240" y="4482360"/>
            <a:ext cx="1230840" cy="344880"/>
          </a:xfrm>
          <a:prstGeom prst="rect">
            <a:avLst/>
          </a:prstGeom>
          <a:noFill/>
          <a:ln>
            <a:noFill/>
          </a:ln>
        </p:spPr>
        <p:txBody>
          <a:bodyPr lIns="90000" tIns="45000" rIns="90000" bIns="45000"/>
          <a:lstStyle/>
          <a:p>
            <a:r>
              <a:rPr lang="en-CA" sz="1600">
                <a:latin typeface="Arial"/>
              </a:rPr>
              <a:t>Multimode</a:t>
            </a:r>
            <a:endParaRPr sz="1600"/>
          </a:p>
        </p:txBody>
      </p:sp>
      <p:sp>
        <p:nvSpPr>
          <p:cNvPr id="140" name="CustomShape 17"/>
          <p:cNvSpPr/>
          <p:nvPr/>
        </p:nvSpPr>
        <p:spPr>
          <a:xfrm>
            <a:off x="3662640" y="4241160"/>
            <a:ext cx="1458000" cy="344880"/>
          </a:xfrm>
          <a:prstGeom prst="rect">
            <a:avLst/>
          </a:prstGeom>
          <a:noFill/>
          <a:ln>
            <a:noFill/>
          </a:ln>
        </p:spPr>
        <p:txBody>
          <a:bodyPr lIns="90000" tIns="45000" rIns="90000" bIns="45000"/>
          <a:lstStyle/>
          <a:p>
            <a:r>
              <a:rPr lang="en-CA" sz="1600">
                <a:latin typeface="Arial"/>
              </a:rPr>
              <a:t>Sdrangelove</a:t>
            </a:r>
            <a:endParaRPr sz="1600"/>
          </a:p>
        </p:txBody>
      </p:sp>
      <p:sp>
        <p:nvSpPr>
          <p:cNvPr id="141" name="CustomShape 18"/>
          <p:cNvSpPr/>
          <p:nvPr/>
        </p:nvSpPr>
        <p:spPr>
          <a:xfrm>
            <a:off x="4847040" y="2157120"/>
            <a:ext cx="1040400" cy="344880"/>
          </a:xfrm>
          <a:prstGeom prst="rect">
            <a:avLst/>
          </a:prstGeom>
          <a:noFill/>
          <a:ln>
            <a:noFill/>
          </a:ln>
        </p:spPr>
        <p:txBody>
          <a:bodyPr lIns="90000" tIns="45000" rIns="90000" bIns="45000"/>
          <a:lstStyle/>
          <a:p>
            <a:r>
              <a:rPr lang="en-CA" sz="1600">
                <a:latin typeface="Arial"/>
              </a:rPr>
              <a:t>SeeDeR</a:t>
            </a:r>
            <a:endParaRPr sz="1600"/>
          </a:p>
        </p:txBody>
      </p:sp>
      <p:sp>
        <p:nvSpPr>
          <p:cNvPr id="142" name="CustomShape 19"/>
          <p:cNvSpPr/>
          <p:nvPr/>
        </p:nvSpPr>
        <p:spPr>
          <a:xfrm>
            <a:off x="2386440" y="1829160"/>
            <a:ext cx="916920" cy="344880"/>
          </a:xfrm>
          <a:prstGeom prst="rect">
            <a:avLst/>
          </a:prstGeom>
          <a:noFill/>
          <a:ln>
            <a:noFill/>
          </a:ln>
        </p:spPr>
        <p:txBody>
          <a:bodyPr lIns="90000" tIns="45000" rIns="90000" bIns="45000"/>
          <a:lstStyle/>
          <a:p>
            <a:r>
              <a:rPr lang="en-CA" sz="1600" dirty="0" err="1">
                <a:latin typeface="Arial"/>
              </a:rPr>
              <a:t>SoftFM</a:t>
            </a:r>
            <a:endParaRPr sz="1600" dirty="0"/>
          </a:p>
        </p:txBody>
      </p:sp>
      <p:sp>
        <p:nvSpPr>
          <p:cNvPr id="143" name="CustomShape 20"/>
          <p:cNvSpPr/>
          <p:nvPr/>
        </p:nvSpPr>
        <p:spPr>
          <a:xfrm>
            <a:off x="6646320" y="6067800"/>
            <a:ext cx="1230840" cy="344880"/>
          </a:xfrm>
          <a:prstGeom prst="rect">
            <a:avLst/>
          </a:prstGeom>
          <a:noFill/>
          <a:ln>
            <a:noFill/>
          </a:ln>
        </p:spPr>
        <p:txBody>
          <a:bodyPr lIns="90000" tIns="45000" rIns="90000" bIns="45000"/>
          <a:lstStyle/>
          <a:p>
            <a:r>
              <a:rPr lang="en-CA" sz="1600">
                <a:latin typeface="Arial"/>
              </a:rPr>
              <a:t>Panorama</a:t>
            </a:r>
            <a:endParaRPr sz="1600"/>
          </a:p>
        </p:txBody>
      </p:sp>
      <p:sp>
        <p:nvSpPr>
          <p:cNvPr id="144" name="CustomShape 21"/>
          <p:cNvSpPr/>
          <p:nvPr/>
        </p:nvSpPr>
        <p:spPr>
          <a:xfrm>
            <a:off x="8015040" y="2616120"/>
            <a:ext cx="851400" cy="344880"/>
          </a:xfrm>
          <a:prstGeom prst="rect">
            <a:avLst/>
          </a:prstGeom>
          <a:noFill/>
          <a:ln>
            <a:noFill/>
          </a:ln>
        </p:spPr>
        <p:txBody>
          <a:bodyPr lIns="90000" tIns="45000" rIns="90000" bIns="45000"/>
          <a:lstStyle/>
          <a:p>
            <a:r>
              <a:rPr lang="en-CA" sz="1600">
                <a:latin typeface="Arial"/>
              </a:rPr>
              <a:t>SDR-J</a:t>
            </a:r>
            <a:endParaRPr sz="1600"/>
          </a:p>
        </p:txBody>
      </p:sp>
      <p:sp>
        <p:nvSpPr>
          <p:cNvPr id="145" name="CustomShape 22"/>
          <p:cNvSpPr/>
          <p:nvPr/>
        </p:nvSpPr>
        <p:spPr>
          <a:xfrm>
            <a:off x="2267280" y="4029840"/>
            <a:ext cx="1421280" cy="344880"/>
          </a:xfrm>
          <a:prstGeom prst="rect">
            <a:avLst/>
          </a:prstGeom>
          <a:noFill/>
          <a:ln>
            <a:noFill/>
          </a:ln>
        </p:spPr>
        <p:txBody>
          <a:bodyPr lIns="90000" tIns="45000" rIns="90000" bIns="45000"/>
          <a:lstStyle/>
          <a:p>
            <a:r>
              <a:rPr lang="en-CA" sz="1600">
                <a:latin typeface="Arial"/>
              </a:rPr>
              <a:t>DAB_Player</a:t>
            </a:r>
            <a:endParaRPr sz="1600"/>
          </a:p>
        </p:txBody>
      </p:sp>
      <p:sp>
        <p:nvSpPr>
          <p:cNvPr id="146" name="CustomShape 23"/>
          <p:cNvSpPr/>
          <p:nvPr/>
        </p:nvSpPr>
        <p:spPr>
          <a:xfrm>
            <a:off x="5529240" y="4847040"/>
            <a:ext cx="2942280" cy="344880"/>
          </a:xfrm>
          <a:prstGeom prst="rect">
            <a:avLst/>
          </a:prstGeom>
          <a:noFill/>
          <a:ln>
            <a:noFill/>
          </a:ln>
        </p:spPr>
        <p:txBody>
          <a:bodyPr lIns="90000" tIns="45000" rIns="90000" bIns="45000"/>
          <a:lstStyle/>
          <a:p>
            <a:r>
              <a:rPr lang="en-CA" sz="1600">
                <a:latin typeface="Arial"/>
              </a:rPr>
              <a:t>Radio Receiver for Chrome</a:t>
            </a:r>
            <a:endParaRPr sz="1600"/>
          </a:p>
        </p:txBody>
      </p:sp>
      <p:sp>
        <p:nvSpPr>
          <p:cNvPr id="147" name="CustomShape 24"/>
          <p:cNvSpPr/>
          <p:nvPr/>
        </p:nvSpPr>
        <p:spPr>
          <a:xfrm>
            <a:off x="1538280" y="5315040"/>
            <a:ext cx="801000" cy="344880"/>
          </a:xfrm>
          <a:prstGeom prst="rect">
            <a:avLst/>
          </a:prstGeom>
          <a:noFill/>
          <a:ln>
            <a:noFill/>
          </a:ln>
        </p:spPr>
        <p:txBody>
          <a:bodyPr lIns="90000" tIns="45000" rIns="90000" bIns="45000"/>
          <a:lstStyle/>
          <a:p>
            <a:r>
              <a:rPr lang="en-CA" sz="1600">
                <a:latin typeface="Arial"/>
              </a:rPr>
              <a:t>ADSB</a:t>
            </a:r>
            <a:endParaRPr sz="1600"/>
          </a:p>
        </p:txBody>
      </p:sp>
      <p:sp>
        <p:nvSpPr>
          <p:cNvPr id="148" name="CustomShape 25"/>
          <p:cNvSpPr/>
          <p:nvPr/>
        </p:nvSpPr>
        <p:spPr>
          <a:xfrm>
            <a:off x="5715000" y="1676400"/>
            <a:ext cx="1357200" cy="344880"/>
          </a:xfrm>
          <a:prstGeom prst="rect">
            <a:avLst/>
          </a:prstGeom>
          <a:noFill/>
          <a:ln>
            <a:noFill/>
          </a:ln>
        </p:spPr>
        <p:txBody>
          <a:bodyPr lIns="90000" tIns="45000" rIns="90000" bIns="45000"/>
          <a:lstStyle/>
          <a:p>
            <a:r>
              <a:rPr lang="en-CA" sz="1600" dirty="0" err="1">
                <a:latin typeface="Arial"/>
              </a:rPr>
              <a:t>Modesdeco</a:t>
            </a:r>
            <a:endParaRPr sz="1600" dirty="0"/>
          </a:p>
        </p:txBody>
      </p:sp>
      <p:sp>
        <p:nvSpPr>
          <p:cNvPr id="149" name="CustomShape 26"/>
          <p:cNvSpPr/>
          <p:nvPr/>
        </p:nvSpPr>
        <p:spPr>
          <a:xfrm>
            <a:off x="3219840" y="5296680"/>
            <a:ext cx="1166760" cy="344880"/>
          </a:xfrm>
          <a:prstGeom prst="rect">
            <a:avLst/>
          </a:prstGeom>
          <a:noFill/>
          <a:ln>
            <a:noFill/>
          </a:ln>
        </p:spPr>
        <p:txBody>
          <a:bodyPr lIns="90000" tIns="45000" rIns="90000" bIns="45000"/>
          <a:lstStyle/>
          <a:p>
            <a:r>
              <a:rPr lang="en-CA" sz="1600">
                <a:latin typeface="Arial"/>
              </a:rPr>
              <a:t>coca1090</a:t>
            </a:r>
            <a:endParaRPr sz="1600"/>
          </a:p>
        </p:txBody>
      </p:sp>
      <p:sp>
        <p:nvSpPr>
          <p:cNvPr id="150" name="CustomShape 27"/>
          <p:cNvSpPr/>
          <p:nvPr/>
        </p:nvSpPr>
        <p:spPr>
          <a:xfrm>
            <a:off x="4351320" y="5712480"/>
            <a:ext cx="1577520" cy="344880"/>
          </a:xfrm>
          <a:prstGeom prst="rect">
            <a:avLst/>
          </a:prstGeom>
          <a:noFill/>
          <a:ln>
            <a:noFill/>
          </a:ln>
        </p:spPr>
        <p:txBody>
          <a:bodyPr lIns="90000" tIns="45000" rIns="90000" bIns="45000"/>
          <a:lstStyle/>
          <a:p>
            <a:r>
              <a:rPr lang="en-CA" sz="1600">
                <a:latin typeface="Arial"/>
              </a:rPr>
              <a:t>gr-air-modes</a:t>
            </a:r>
            <a:endParaRPr sz="1600"/>
          </a:p>
        </p:txBody>
      </p:sp>
      <p:sp>
        <p:nvSpPr>
          <p:cNvPr id="151" name="CustomShape 28"/>
          <p:cNvSpPr/>
          <p:nvPr/>
        </p:nvSpPr>
        <p:spPr>
          <a:xfrm>
            <a:off x="1734840" y="3013560"/>
            <a:ext cx="2930040" cy="344880"/>
          </a:xfrm>
          <a:prstGeom prst="rect">
            <a:avLst/>
          </a:prstGeom>
          <a:noFill/>
          <a:ln>
            <a:noFill/>
          </a:ln>
        </p:spPr>
        <p:txBody>
          <a:bodyPr lIns="90000" tIns="45000" rIns="90000" bIns="45000"/>
          <a:lstStyle/>
          <a:p>
            <a:r>
              <a:rPr lang="en-CA" sz="1600" dirty="0">
                <a:latin typeface="Arial"/>
              </a:rPr>
              <a:t>ADS-B Decoder and Radar</a:t>
            </a:r>
            <a:endParaRPr sz="1600" dirty="0"/>
          </a:p>
        </p:txBody>
      </p:sp>
      <p:sp>
        <p:nvSpPr>
          <p:cNvPr id="152" name="CustomShape 29"/>
          <p:cNvSpPr/>
          <p:nvPr/>
        </p:nvSpPr>
        <p:spPr>
          <a:xfrm>
            <a:off x="651600" y="4941360"/>
            <a:ext cx="1514160" cy="344880"/>
          </a:xfrm>
          <a:prstGeom prst="rect">
            <a:avLst/>
          </a:prstGeom>
          <a:noFill/>
          <a:ln>
            <a:noFill/>
          </a:ln>
        </p:spPr>
        <p:txBody>
          <a:bodyPr lIns="90000" tIns="45000" rIns="90000" bIns="45000"/>
          <a:lstStyle/>
          <a:p>
            <a:r>
              <a:rPr lang="en-CA" sz="1600">
                <a:latin typeface="Arial"/>
              </a:rPr>
              <a:t>SDRWeather</a:t>
            </a:r>
            <a:endParaRPr sz="1600"/>
          </a:p>
        </p:txBody>
      </p:sp>
      <p:sp>
        <p:nvSpPr>
          <p:cNvPr id="153" name="CustomShape 30"/>
          <p:cNvSpPr/>
          <p:nvPr/>
        </p:nvSpPr>
        <p:spPr>
          <a:xfrm>
            <a:off x="7584480" y="1737360"/>
            <a:ext cx="1116720" cy="344880"/>
          </a:xfrm>
          <a:prstGeom prst="rect">
            <a:avLst/>
          </a:prstGeom>
          <a:noFill/>
          <a:ln>
            <a:noFill/>
          </a:ln>
        </p:spPr>
        <p:txBody>
          <a:bodyPr lIns="90000" tIns="45000" rIns="90000" bIns="45000"/>
          <a:lstStyle/>
          <a:p>
            <a:r>
              <a:rPr lang="en-CA" sz="1600">
                <a:latin typeface="Arial"/>
              </a:rPr>
              <a:t>acars_ng</a:t>
            </a:r>
            <a:endParaRPr sz="1600"/>
          </a:p>
        </p:txBody>
      </p:sp>
      <p:sp>
        <p:nvSpPr>
          <p:cNvPr id="154" name="CustomShape 31"/>
          <p:cNvSpPr/>
          <p:nvPr/>
        </p:nvSpPr>
        <p:spPr>
          <a:xfrm>
            <a:off x="4100760" y="4892760"/>
            <a:ext cx="1130400" cy="344880"/>
          </a:xfrm>
          <a:prstGeom prst="rect">
            <a:avLst/>
          </a:prstGeom>
          <a:noFill/>
          <a:ln>
            <a:noFill/>
          </a:ln>
        </p:spPr>
        <p:txBody>
          <a:bodyPr lIns="90000" tIns="45000" rIns="90000" bIns="45000"/>
          <a:lstStyle/>
          <a:p>
            <a:r>
              <a:rPr lang="en-CA" sz="1600">
                <a:latin typeface="Arial"/>
              </a:rPr>
              <a:t>Acarsdec</a:t>
            </a:r>
            <a:endParaRPr sz="1600"/>
          </a:p>
        </p:txBody>
      </p:sp>
      <p:sp>
        <p:nvSpPr>
          <p:cNvPr id="155" name="CustomShape 32"/>
          <p:cNvSpPr/>
          <p:nvPr/>
        </p:nvSpPr>
        <p:spPr>
          <a:xfrm>
            <a:off x="6609600" y="5618160"/>
            <a:ext cx="1080000" cy="344880"/>
          </a:xfrm>
          <a:prstGeom prst="rect">
            <a:avLst/>
          </a:prstGeom>
          <a:noFill/>
          <a:ln>
            <a:noFill/>
          </a:ln>
        </p:spPr>
        <p:txBody>
          <a:bodyPr lIns="90000" tIns="45000" rIns="90000" bIns="45000"/>
          <a:lstStyle/>
          <a:p>
            <a:r>
              <a:rPr lang="en-CA" sz="1600">
                <a:latin typeface="Arial"/>
              </a:rPr>
              <a:t>TVSharp</a:t>
            </a:r>
            <a:endParaRPr sz="1600"/>
          </a:p>
        </p:txBody>
      </p:sp>
      <p:sp>
        <p:nvSpPr>
          <p:cNvPr id="156" name="CustomShape 33"/>
          <p:cNvSpPr/>
          <p:nvPr/>
        </p:nvSpPr>
        <p:spPr>
          <a:xfrm>
            <a:off x="7701840" y="4011480"/>
            <a:ext cx="1230840" cy="344880"/>
          </a:xfrm>
          <a:prstGeom prst="rect">
            <a:avLst/>
          </a:prstGeom>
          <a:noFill/>
          <a:ln>
            <a:noFill/>
          </a:ln>
        </p:spPr>
        <p:txBody>
          <a:bodyPr lIns="90000" tIns="45000" rIns="90000" bIns="45000"/>
          <a:lstStyle/>
          <a:p>
            <a:r>
              <a:rPr lang="en-CA" sz="1600">
                <a:latin typeface="Arial"/>
              </a:rPr>
              <a:t>Unitrunker</a:t>
            </a:r>
            <a:endParaRPr sz="1600"/>
          </a:p>
        </p:txBody>
      </p:sp>
      <p:sp>
        <p:nvSpPr>
          <p:cNvPr id="157" name="CustomShape 34"/>
          <p:cNvSpPr/>
          <p:nvPr/>
        </p:nvSpPr>
        <p:spPr>
          <a:xfrm>
            <a:off x="4378680" y="3929040"/>
            <a:ext cx="1006920" cy="344880"/>
          </a:xfrm>
          <a:prstGeom prst="rect">
            <a:avLst/>
          </a:prstGeom>
          <a:noFill/>
          <a:ln>
            <a:noFill/>
          </a:ln>
        </p:spPr>
        <p:txBody>
          <a:bodyPr lIns="90000" tIns="45000" rIns="90000" bIns="45000"/>
          <a:lstStyle/>
          <a:p>
            <a:r>
              <a:rPr lang="en-CA" sz="1600">
                <a:latin typeface="Arial"/>
              </a:rPr>
              <a:t>Trunk88</a:t>
            </a:r>
            <a:endParaRPr sz="1600"/>
          </a:p>
        </p:txBody>
      </p:sp>
      <p:sp>
        <p:nvSpPr>
          <p:cNvPr id="158" name="CustomShape 35"/>
          <p:cNvSpPr/>
          <p:nvPr/>
        </p:nvSpPr>
        <p:spPr>
          <a:xfrm>
            <a:off x="532800" y="2680560"/>
            <a:ext cx="1953360" cy="344880"/>
          </a:xfrm>
          <a:prstGeom prst="rect">
            <a:avLst/>
          </a:prstGeom>
          <a:noFill/>
          <a:ln>
            <a:noFill/>
          </a:ln>
        </p:spPr>
        <p:txBody>
          <a:bodyPr lIns="90000" tIns="45000" rIns="90000" bIns="45000"/>
          <a:lstStyle/>
          <a:p>
            <a:r>
              <a:rPr lang="en-CA" sz="1600">
                <a:latin typeface="Arial"/>
              </a:rPr>
              <a:t>NRF905 Decoder</a:t>
            </a:r>
            <a:endParaRPr sz="1600"/>
          </a:p>
        </p:txBody>
      </p:sp>
      <p:sp>
        <p:nvSpPr>
          <p:cNvPr id="159" name="CustomShape 36"/>
          <p:cNvSpPr/>
          <p:nvPr/>
        </p:nvSpPr>
        <p:spPr>
          <a:xfrm>
            <a:off x="1523880" y="5643000"/>
            <a:ext cx="2398320" cy="344880"/>
          </a:xfrm>
          <a:prstGeom prst="rect">
            <a:avLst/>
          </a:prstGeom>
          <a:noFill/>
          <a:ln>
            <a:noFill/>
          </a:ln>
        </p:spPr>
        <p:txBody>
          <a:bodyPr lIns="90000" tIns="45000" rIns="90000" bIns="45000"/>
          <a:lstStyle/>
          <a:p>
            <a:r>
              <a:rPr lang="en-CA" sz="1600">
                <a:latin typeface="Arial"/>
              </a:rPr>
              <a:t>NRF24-BTLE Decode</a:t>
            </a:r>
            <a:endParaRPr sz="1600"/>
          </a:p>
        </p:txBody>
      </p:sp>
      <p:sp>
        <p:nvSpPr>
          <p:cNvPr id="160" name="CustomShape 37"/>
          <p:cNvSpPr/>
          <p:nvPr/>
        </p:nvSpPr>
        <p:spPr>
          <a:xfrm>
            <a:off x="1028160" y="6095520"/>
            <a:ext cx="1112040" cy="344880"/>
          </a:xfrm>
          <a:prstGeom prst="rect">
            <a:avLst/>
          </a:prstGeom>
          <a:noFill/>
          <a:ln>
            <a:noFill/>
          </a:ln>
        </p:spPr>
        <p:txBody>
          <a:bodyPr lIns="90000" tIns="45000" rIns="90000" bIns="45000"/>
          <a:lstStyle/>
          <a:p>
            <a:r>
              <a:rPr lang="en-CA" sz="1600">
                <a:latin typeface="Arial"/>
              </a:rPr>
              <a:t>RTL_433</a:t>
            </a:r>
            <a:endParaRPr sz="1600"/>
          </a:p>
        </p:txBody>
      </p:sp>
      <p:sp>
        <p:nvSpPr>
          <p:cNvPr id="161" name="CustomShape 38"/>
          <p:cNvSpPr/>
          <p:nvPr/>
        </p:nvSpPr>
        <p:spPr>
          <a:xfrm>
            <a:off x="651600" y="4087440"/>
            <a:ext cx="1182240" cy="344880"/>
          </a:xfrm>
          <a:prstGeom prst="rect">
            <a:avLst/>
          </a:prstGeom>
          <a:noFill/>
          <a:ln>
            <a:noFill/>
          </a:ln>
        </p:spPr>
        <p:txBody>
          <a:bodyPr lIns="90000" tIns="45000" rIns="90000" bIns="45000"/>
          <a:lstStyle/>
          <a:p>
            <a:r>
              <a:rPr lang="en-CA" sz="1600">
                <a:latin typeface="Arial"/>
              </a:rPr>
              <a:t>GR-Elster</a:t>
            </a:r>
            <a:endParaRPr sz="1600"/>
          </a:p>
        </p:txBody>
      </p:sp>
      <p:sp>
        <p:nvSpPr>
          <p:cNvPr id="162" name="CustomShape 39"/>
          <p:cNvSpPr/>
          <p:nvPr/>
        </p:nvSpPr>
        <p:spPr>
          <a:xfrm>
            <a:off x="6149160" y="2269800"/>
            <a:ext cx="660960" cy="344880"/>
          </a:xfrm>
          <a:prstGeom prst="rect">
            <a:avLst/>
          </a:prstGeom>
          <a:noFill/>
          <a:ln>
            <a:noFill/>
          </a:ln>
        </p:spPr>
        <p:txBody>
          <a:bodyPr lIns="90000" tIns="45000" rIns="90000" bIns="45000"/>
          <a:lstStyle/>
          <a:p>
            <a:r>
              <a:rPr lang="en-CA" sz="1600">
                <a:latin typeface="Arial"/>
              </a:rPr>
              <a:t>ec3k</a:t>
            </a:r>
            <a:endParaRPr sz="1600"/>
          </a:p>
        </p:txBody>
      </p:sp>
      <p:sp>
        <p:nvSpPr>
          <p:cNvPr id="163" name="CustomShape 40"/>
          <p:cNvSpPr/>
          <p:nvPr/>
        </p:nvSpPr>
        <p:spPr>
          <a:xfrm>
            <a:off x="6416640" y="3690360"/>
            <a:ext cx="762840" cy="344880"/>
          </a:xfrm>
          <a:prstGeom prst="rect">
            <a:avLst/>
          </a:prstGeom>
          <a:noFill/>
          <a:ln>
            <a:noFill/>
          </a:ln>
        </p:spPr>
        <p:txBody>
          <a:bodyPr lIns="90000" tIns="45000" rIns="90000" bIns="45000"/>
          <a:lstStyle/>
          <a:p>
            <a:r>
              <a:rPr lang="en-CA" sz="1600">
                <a:latin typeface="Arial"/>
              </a:rPr>
              <a:t>rtlamr</a:t>
            </a:r>
            <a:endParaRPr sz="1600"/>
          </a:p>
        </p:txBody>
      </p:sp>
      <p:sp>
        <p:nvSpPr>
          <p:cNvPr id="164" name="CustomShape 41"/>
          <p:cNvSpPr/>
          <p:nvPr/>
        </p:nvSpPr>
        <p:spPr>
          <a:xfrm>
            <a:off x="6407640" y="5241600"/>
            <a:ext cx="1080000" cy="344880"/>
          </a:xfrm>
          <a:prstGeom prst="rect">
            <a:avLst/>
          </a:prstGeom>
          <a:noFill/>
          <a:ln>
            <a:noFill/>
          </a:ln>
        </p:spPr>
        <p:txBody>
          <a:bodyPr lIns="90000" tIns="45000" rIns="90000" bIns="45000"/>
          <a:lstStyle/>
          <a:p>
            <a:r>
              <a:rPr lang="en-CA" sz="1600">
                <a:latin typeface="Arial"/>
              </a:rPr>
              <a:t>GR-RDS</a:t>
            </a:r>
            <a:endParaRPr sz="1600"/>
          </a:p>
        </p:txBody>
      </p:sp>
      <p:sp>
        <p:nvSpPr>
          <p:cNvPr id="165" name="CustomShape 42"/>
          <p:cNvSpPr/>
          <p:nvPr/>
        </p:nvSpPr>
        <p:spPr>
          <a:xfrm>
            <a:off x="8004960" y="5868360"/>
            <a:ext cx="1040400" cy="344880"/>
          </a:xfrm>
          <a:prstGeom prst="rect">
            <a:avLst/>
          </a:prstGeom>
          <a:noFill/>
          <a:ln>
            <a:noFill/>
          </a:ln>
        </p:spPr>
        <p:txBody>
          <a:bodyPr lIns="90000" tIns="45000" rIns="90000" bIns="45000"/>
          <a:lstStyle/>
          <a:p>
            <a:r>
              <a:rPr lang="en-CA" sz="1600">
                <a:latin typeface="Arial"/>
              </a:rPr>
              <a:t>Airprobe</a:t>
            </a:r>
            <a:endParaRPr sz="1600"/>
          </a:p>
        </p:txBody>
      </p:sp>
      <p:sp>
        <p:nvSpPr>
          <p:cNvPr id="166" name="CustomShape 43"/>
          <p:cNvSpPr/>
          <p:nvPr/>
        </p:nvSpPr>
        <p:spPr>
          <a:xfrm>
            <a:off x="3345840" y="2306520"/>
            <a:ext cx="967320" cy="344880"/>
          </a:xfrm>
          <a:prstGeom prst="rect">
            <a:avLst/>
          </a:prstGeom>
          <a:noFill/>
          <a:ln>
            <a:noFill/>
          </a:ln>
        </p:spPr>
        <p:txBody>
          <a:bodyPr lIns="90000" tIns="45000" rIns="90000" bIns="45000"/>
          <a:lstStyle/>
          <a:p>
            <a:r>
              <a:rPr lang="en-CA" sz="1600">
                <a:latin typeface="Arial"/>
              </a:rPr>
              <a:t>GR-AIS</a:t>
            </a:r>
            <a:endParaRPr sz="1600"/>
          </a:p>
        </p:txBody>
      </p:sp>
      <p:sp>
        <p:nvSpPr>
          <p:cNvPr id="167" name="CustomShape 44"/>
          <p:cNvSpPr/>
          <p:nvPr/>
        </p:nvSpPr>
        <p:spPr>
          <a:xfrm>
            <a:off x="5191560" y="2998440"/>
            <a:ext cx="1573920" cy="344880"/>
          </a:xfrm>
          <a:prstGeom prst="rect">
            <a:avLst/>
          </a:prstGeom>
          <a:noFill/>
          <a:ln>
            <a:noFill/>
          </a:ln>
        </p:spPr>
        <p:txBody>
          <a:bodyPr lIns="90000" tIns="45000" rIns="90000" bIns="45000"/>
          <a:lstStyle/>
          <a:p>
            <a:r>
              <a:rPr lang="en-CA" sz="1600">
                <a:latin typeface="Arial"/>
              </a:rPr>
              <a:t>GR-Phosphor</a:t>
            </a:r>
            <a:endParaRPr sz="1600"/>
          </a:p>
        </p:txBody>
      </p:sp>
      <p:sp>
        <p:nvSpPr>
          <p:cNvPr id="168" name="CustomShape 45"/>
          <p:cNvSpPr/>
          <p:nvPr/>
        </p:nvSpPr>
        <p:spPr>
          <a:xfrm>
            <a:off x="2478600" y="4341960"/>
            <a:ext cx="973440" cy="344880"/>
          </a:xfrm>
          <a:prstGeom prst="rect">
            <a:avLst/>
          </a:prstGeom>
          <a:noFill/>
          <a:ln>
            <a:noFill/>
          </a:ln>
        </p:spPr>
        <p:txBody>
          <a:bodyPr lIns="90000" tIns="45000" rIns="90000" bIns="45000"/>
          <a:lstStyle/>
          <a:p>
            <a:r>
              <a:rPr lang="en-CA" sz="1600">
                <a:latin typeface="Arial"/>
              </a:rPr>
              <a:t>ViewRF</a:t>
            </a:r>
            <a:endParaRPr sz="1600"/>
          </a:p>
        </p:txBody>
      </p:sp>
      <p:sp>
        <p:nvSpPr>
          <p:cNvPr id="169" name="CustomShape 46"/>
          <p:cNvSpPr/>
          <p:nvPr/>
        </p:nvSpPr>
        <p:spPr>
          <a:xfrm>
            <a:off x="7203600" y="3637800"/>
            <a:ext cx="1506600" cy="344880"/>
          </a:xfrm>
          <a:prstGeom prst="rect">
            <a:avLst/>
          </a:prstGeom>
          <a:noFill/>
          <a:ln>
            <a:noFill/>
          </a:ln>
        </p:spPr>
        <p:txBody>
          <a:bodyPr lIns="90000" tIns="45000" rIns="90000" bIns="45000"/>
          <a:lstStyle/>
          <a:p>
            <a:r>
              <a:rPr lang="en-CA" sz="1600">
                <a:latin typeface="Arial"/>
              </a:rPr>
              <a:t>LTE-Scanner</a:t>
            </a:r>
            <a:endParaRPr sz="1600"/>
          </a:p>
        </p:txBody>
      </p:sp>
      <p:sp>
        <p:nvSpPr>
          <p:cNvPr id="170" name="CustomShape 47"/>
          <p:cNvSpPr/>
          <p:nvPr/>
        </p:nvSpPr>
        <p:spPr>
          <a:xfrm>
            <a:off x="5259960" y="3598560"/>
            <a:ext cx="1076760" cy="344880"/>
          </a:xfrm>
          <a:prstGeom prst="rect">
            <a:avLst/>
          </a:prstGeom>
          <a:noFill/>
          <a:ln>
            <a:noFill/>
          </a:ln>
        </p:spPr>
        <p:txBody>
          <a:bodyPr lIns="90000" tIns="45000" rIns="90000" bIns="45000"/>
          <a:lstStyle/>
          <a:p>
            <a:r>
              <a:rPr lang="en-CA" sz="1600">
                <a:latin typeface="Arial"/>
              </a:rPr>
              <a:t>LibRadio</a:t>
            </a:r>
            <a:endParaRPr sz="1600"/>
          </a:p>
        </p:txBody>
      </p:sp>
      <p:sp>
        <p:nvSpPr>
          <p:cNvPr id="171" name="CustomShape 48"/>
          <p:cNvSpPr/>
          <p:nvPr/>
        </p:nvSpPr>
        <p:spPr>
          <a:xfrm>
            <a:off x="3552480" y="1936800"/>
            <a:ext cx="1345320" cy="344880"/>
          </a:xfrm>
          <a:prstGeom prst="rect">
            <a:avLst/>
          </a:prstGeom>
          <a:noFill/>
          <a:ln>
            <a:noFill/>
          </a:ln>
        </p:spPr>
        <p:txBody>
          <a:bodyPr lIns="90000" tIns="45000" rIns="90000" bIns="45000"/>
          <a:lstStyle/>
          <a:p>
            <a:r>
              <a:rPr lang="en-CA" sz="1600">
                <a:latin typeface="Arial"/>
              </a:rPr>
              <a:t>GNU Radio</a:t>
            </a:r>
            <a:endParaRPr sz="1600"/>
          </a:p>
        </p:txBody>
      </p:sp>
      <p:sp>
        <p:nvSpPr>
          <p:cNvPr id="172" name="CustomShape 49"/>
          <p:cNvSpPr/>
          <p:nvPr/>
        </p:nvSpPr>
        <p:spPr>
          <a:xfrm>
            <a:off x="292680" y="3011040"/>
            <a:ext cx="1128600" cy="344880"/>
          </a:xfrm>
          <a:prstGeom prst="rect">
            <a:avLst/>
          </a:prstGeom>
          <a:noFill/>
          <a:ln>
            <a:noFill/>
          </a:ln>
        </p:spPr>
        <p:txBody>
          <a:bodyPr lIns="90000" tIns="45000" rIns="90000" bIns="45000"/>
          <a:lstStyle/>
          <a:p>
            <a:r>
              <a:rPr lang="en-CA" sz="1600">
                <a:latin typeface="Arial"/>
              </a:rPr>
              <a:t>Redhawk</a:t>
            </a:r>
            <a:endParaRPr sz="1600"/>
          </a:p>
        </p:txBody>
      </p:sp>
      <p:sp>
        <p:nvSpPr>
          <p:cNvPr id="173" name="CustomShape 50"/>
          <p:cNvSpPr/>
          <p:nvPr/>
        </p:nvSpPr>
        <p:spPr>
          <a:xfrm>
            <a:off x="3330000" y="3607560"/>
            <a:ext cx="1166760" cy="344880"/>
          </a:xfrm>
          <a:prstGeom prst="rect">
            <a:avLst/>
          </a:prstGeom>
          <a:noFill/>
          <a:ln>
            <a:noFill/>
          </a:ln>
        </p:spPr>
        <p:txBody>
          <a:bodyPr lIns="90000" tIns="45000" rIns="90000" bIns="45000"/>
          <a:lstStyle/>
          <a:p>
            <a:r>
              <a:rPr lang="en-CA" sz="1600">
                <a:latin typeface="Arial"/>
              </a:rPr>
              <a:t>SDR_Lab</a:t>
            </a:r>
            <a:endParaRPr sz="1600"/>
          </a:p>
        </p:txBody>
      </p:sp>
      <p:sp>
        <p:nvSpPr>
          <p:cNvPr id="174" name="CustomShape 51"/>
          <p:cNvSpPr/>
          <p:nvPr/>
        </p:nvSpPr>
        <p:spPr>
          <a:xfrm>
            <a:off x="196200" y="1900080"/>
            <a:ext cx="1133280" cy="344880"/>
          </a:xfrm>
          <a:prstGeom prst="rect">
            <a:avLst/>
          </a:prstGeom>
          <a:noFill/>
          <a:ln>
            <a:noFill/>
          </a:ln>
        </p:spPr>
        <p:txBody>
          <a:bodyPr lIns="90000" tIns="45000" rIns="90000" bIns="45000"/>
          <a:lstStyle/>
          <a:p>
            <a:r>
              <a:rPr lang="en-CA" sz="1600">
                <a:latin typeface="Arial"/>
              </a:rPr>
              <a:t>WxtoIMG</a:t>
            </a:r>
            <a:endParaRPr sz="1600"/>
          </a:p>
        </p:txBody>
      </p:sp>
      <p:sp>
        <p:nvSpPr>
          <p:cNvPr id="175" name="CustomShape 52"/>
          <p:cNvSpPr/>
          <p:nvPr/>
        </p:nvSpPr>
        <p:spPr>
          <a:xfrm>
            <a:off x="1606320" y="2049480"/>
            <a:ext cx="712800" cy="344880"/>
          </a:xfrm>
          <a:prstGeom prst="rect">
            <a:avLst/>
          </a:prstGeom>
          <a:noFill/>
          <a:ln>
            <a:noFill/>
          </a:ln>
        </p:spPr>
        <p:txBody>
          <a:bodyPr lIns="90000" tIns="45000" rIns="90000" bIns="45000"/>
          <a:lstStyle/>
          <a:p>
            <a:r>
              <a:rPr lang="en-CA" sz="1600">
                <a:latin typeface="Arial"/>
              </a:rPr>
              <a:t>PDW</a:t>
            </a:r>
            <a:endParaRPr sz="1600"/>
          </a:p>
        </p:txBody>
      </p:sp>
      <p:sp>
        <p:nvSpPr>
          <p:cNvPr id="176" name="CustomShape 53"/>
          <p:cNvSpPr/>
          <p:nvPr/>
        </p:nvSpPr>
        <p:spPr>
          <a:xfrm>
            <a:off x="4778280" y="3286440"/>
            <a:ext cx="1003680" cy="344880"/>
          </a:xfrm>
          <a:prstGeom prst="rect">
            <a:avLst/>
          </a:prstGeom>
          <a:noFill/>
          <a:ln>
            <a:noFill/>
          </a:ln>
        </p:spPr>
        <p:txBody>
          <a:bodyPr lIns="90000" tIns="45000" rIns="90000" bIns="45000"/>
          <a:lstStyle/>
          <a:p>
            <a:r>
              <a:rPr lang="en-CA" sz="1600">
                <a:latin typeface="Arial"/>
              </a:rPr>
              <a:t>DREAM</a:t>
            </a:r>
            <a:endParaRPr sz="1600"/>
          </a:p>
        </p:txBody>
      </p:sp>
      <p:sp>
        <p:nvSpPr>
          <p:cNvPr id="177" name="CustomShape 54"/>
          <p:cNvSpPr/>
          <p:nvPr/>
        </p:nvSpPr>
        <p:spPr>
          <a:xfrm>
            <a:off x="3818880" y="6159600"/>
            <a:ext cx="1598040" cy="344880"/>
          </a:xfrm>
          <a:prstGeom prst="rect">
            <a:avLst/>
          </a:prstGeom>
          <a:noFill/>
          <a:ln>
            <a:noFill/>
          </a:ln>
        </p:spPr>
        <p:txBody>
          <a:bodyPr lIns="90000" tIns="45000" rIns="90000" bIns="45000"/>
          <a:lstStyle/>
          <a:p>
            <a:r>
              <a:rPr lang="en-CA" sz="1600">
                <a:latin typeface="Arial"/>
              </a:rPr>
              <a:t>SondeMonitor</a:t>
            </a:r>
            <a:endParaRPr sz="1600"/>
          </a:p>
        </p:txBody>
      </p:sp>
      <p:sp>
        <p:nvSpPr>
          <p:cNvPr id="178" name="CustomShape 55"/>
          <p:cNvSpPr/>
          <p:nvPr/>
        </p:nvSpPr>
        <p:spPr>
          <a:xfrm>
            <a:off x="5634720" y="6058800"/>
            <a:ext cx="900000" cy="344880"/>
          </a:xfrm>
          <a:prstGeom prst="rect">
            <a:avLst/>
          </a:prstGeom>
          <a:noFill/>
          <a:ln>
            <a:noFill/>
          </a:ln>
        </p:spPr>
        <p:txBody>
          <a:bodyPr lIns="90000" tIns="45000" rIns="90000" bIns="45000"/>
          <a:lstStyle/>
          <a:p>
            <a:r>
              <a:rPr lang="en-CA" sz="1600">
                <a:latin typeface="Arial"/>
              </a:rPr>
              <a:t>dl-fldigi</a:t>
            </a:r>
            <a:endParaRPr sz="1600"/>
          </a:p>
        </p:txBody>
      </p:sp>
      <p:sp>
        <p:nvSpPr>
          <p:cNvPr id="179" name="CustomShape 56"/>
          <p:cNvSpPr/>
          <p:nvPr/>
        </p:nvSpPr>
        <p:spPr>
          <a:xfrm>
            <a:off x="6003720" y="4479840"/>
            <a:ext cx="1421280" cy="344880"/>
          </a:xfrm>
          <a:prstGeom prst="rect">
            <a:avLst/>
          </a:prstGeom>
          <a:noFill/>
          <a:ln>
            <a:noFill/>
          </a:ln>
        </p:spPr>
        <p:txBody>
          <a:bodyPr lIns="90000" tIns="45000" rIns="90000" bIns="45000"/>
          <a:lstStyle/>
          <a:p>
            <a:r>
              <a:rPr lang="en-CA" sz="1600">
                <a:latin typeface="Arial"/>
              </a:rPr>
              <a:t>PlanePlotter</a:t>
            </a:r>
            <a:endParaRPr sz="1600"/>
          </a:p>
        </p:txBody>
      </p:sp>
      <p:sp>
        <p:nvSpPr>
          <p:cNvPr id="180" name="CustomShape 57"/>
          <p:cNvSpPr/>
          <p:nvPr/>
        </p:nvSpPr>
        <p:spPr>
          <a:xfrm>
            <a:off x="100800" y="4353840"/>
            <a:ext cx="939600" cy="344880"/>
          </a:xfrm>
          <a:prstGeom prst="rect">
            <a:avLst/>
          </a:prstGeom>
          <a:noFill/>
          <a:ln>
            <a:noFill/>
          </a:ln>
        </p:spPr>
        <p:txBody>
          <a:bodyPr lIns="90000" tIns="45000" rIns="90000" bIns="45000"/>
          <a:lstStyle/>
          <a:p>
            <a:r>
              <a:rPr lang="en-CA" sz="1600">
                <a:latin typeface="Arial"/>
              </a:rPr>
              <a:t>GlobeS</a:t>
            </a:r>
            <a:endParaRPr sz="1600"/>
          </a:p>
        </p:txBody>
      </p:sp>
      <p:sp>
        <p:nvSpPr>
          <p:cNvPr id="181" name="CustomShape 58"/>
          <p:cNvSpPr/>
          <p:nvPr/>
        </p:nvSpPr>
        <p:spPr>
          <a:xfrm>
            <a:off x="4749480" y="5296680"/>
            <a:ext cx="1473120" cy="344880"/>
          </a:xfrm>
          <a:prstGeom prst="rect">
            <a:avLst/>
          </a:prstGeom>
          <a:noFill/>
          <a:ln>
            <a:noFill/>
          </a:ln>
        </p:spPr>
        <p:txBody>
          <a:bodyPr lIns="90000" tIns="45000" rIns="90000" bIns="45000"/>
          <a:lstStyle/>
          <a:p>
            <a:r>
              <a:rPr lang="en-CA" sz="1600">
                <a:latin typeface="Arial"/>
              </a:rPr>
              <a:t>adsbSCOPE</a:t>
            </a:r>
            <a:endParaRPr sz="1600"/>
          </a:p>
        </p:txBody>
      </p:sp>
      <p:sp>
        <p:nvSpPr>
          <p:cNvPr id="182" name="CustomShape 59"/>
          <p:cNvSpPr/>
          <p:nvPr/>
        </p:nvSpPr>
        <p:spPr>
          <a:xfrm>
            <a:off x="275400" y="3736080"/>
            <a:ext cx="2241360" cy="344880"/>
          </a:xfrm>
          <a:prstGeom prst="rect">
            <a:avLst/>
          </a:prstGeom>
          <a:noFill/>
          <a:ln>
            <a:noFill/>
          </a:ln>
        </p:spPr>
        <p:txBody>
          <a:bodyPr lIns="90000" tIns="45000" rIns="90000" bIns="45000"/>
          <a:lstStyle/>
          <a:p>
            <a:r>
              <a:rPr lang="en-CA" sz="1600">
                <a:latin typeface="Arial"/>
              </a:rPr>
              <a:t>Virtuel Radar Server</a:t>
            </a:r>
            <a:endParaRPr sz="1600"/>
          </a:p>
        </p:txBody>
      </p:sp>
      <p:sp>
        <p:nvSpPr>
          <p:cNvPr id="183" name="CustomShape 60"/>
          <p:cNvSpPr/>
          <p:nvPr/>
        </p:nvSpPr>
        <p:spPr>
          <a:xfrm>
            <a:off x="2331000" y="2505960"/>
            <a:ext cx="889560" cy="344880"/>
          </a:xfrm>
          <a:prstGeom prst="rect">
            <a:avLst/>
          </a:prstGeom>
          <a:noFill/>
          <a:ln>
            <a:noFill/>
          </a:ln>
        </p:spPr>
        <p:txBody>
          <a:bodyPr lIns="90000" tIns="45000" rIns="90000" bIns="45000"/>
          <a:lstStyle/>
          <a:p>
            <a:r>
              <a:rPr lang="en-CA" sz="1600">
                <a:latin typeface="Arial"/>
              </a:rPr>
              <a:t>Acarsd</a:t>
            </a:r>
            <a:endParaRPr sz="1600"/>
          </a:p>
        </p:txBody>
      </p:sp>
      <p:sp>
        <p:nvSpPr>
          <p:cNvPr id="184" name="CustomShape 61"/>
          <p:cNvSpPr/>
          <p:nvPr/>
        </p:nvSpPr>
        <p:spPr>
          <a:xfrm>
            <a:off x="4112640" y="4587480"/>
            <a:ext cx="1294920" cy="344880"/>
          </a:xfrm>
          <a:prstGeom prst="rect">
            <a:avLst/>
          </a:prstGeom>
          <a:noFill/>
          <a:ln>
            <a:noFill/>
          </a:ln>
        </p:spPr>
        <p:txBody>
          <a:bodyPr lIns="90000" tIns="45000" rIns="90000" bIns="45000"/>
          <a:lstStyle/>
          <a:p>
            <a:r>
              <a:rPr lang="en-CA" sz="1600">
                <a:latin typeface="Arial"/>
              </a:rPr>
              <a:t>ShipPlotter</a:t>
            </a:r>
            <a:endParaRPr sz="1600"/>
          </a:p>
        </p:txBody>
      </p:sp>
      <p:sp>
        <p:nvSpPr>
          <p:cNvPr id="185" name="CustomShape 62"/>
          <p:cNvSpPr/>
          <p:nvPr/>
        </p:nvSpPr>
        <p:spPr>
          <a:xfrm>
            <a:off x="6912360" y="2744640"/>
            <a:ext cx="991440" cy="344880"/>
          </a:xfrm>
          <a:prstGeom prst="rect">
            <a:avLst/>
          </a:prstGeom>
          <a:noFill/>
          <a:ln>
            <a:noFill/>
          </a:ln>
        </p:spPr>
        <p:txBody>
          <a:bodyPr lIns="90000" tIns="45000" rIns="90000" bIns="45000"/>
          <a:lstStyle/>
          <a:p>
            <a:r>
              <a:rPr lang="en-CA" sz="1600">
                <a:latin typeface="Arial"/>
              </a:rPr>
              <a:t>AISMon</a:t>
            </a:r>
            <a:endParaRPr sz="1600"/>
          </a:p>
        </p:txBody>
      </p:sp>
      <p:sp>
        <p:nvSpPr>
          <p:cNvPr id="186" name="CustomShape 63"/>
          <p:cNvSpPr/>
          <p:nvPr/>
        </p:nvSpPr>
        <p:spPr>
          <a:xfrm>
            <a:off x="7839720" y="3114360"/>
            <a:ext cx="1218600" cy="344880"/>
          </a:xfrm>
          <a:prstGeom prst="rect">
            <a:avLst/>
          </a:prstGeom>
          <a:noFill/>
          <a:ln>
            <a:noFill/>
          </a:ln>
        </p:spPr>
        <p:txBody>
          <a:bodyPr lIns="90000" tIns="45000" rIns="90000" bIns="45000"/>
          <a:lstStyle/>
          <a:p>
            <a:r>
              <a:rPr lang="en-CA" sz="1600">
                <a:latin typeface="Arial"/>
              </a:rPr>
              <a:t>OpenCPN</a:t>
            </a:r>
            <a:endParaRPr sz="1600"/>
          </a:p>
        </p:txBody>
      </p:sp>
      <p:sp>
        <p:nvSpPr>
          <p:cNvPr id="187" name="CustomShape 64"/>
          <p:cNvSpPr/>
          <p:nvPr/>
        </p:nvSpPr>
        <p:spPr>
          <a:xfrm>
            <a:off x="357840" y="5379480"/>
            <a:ext cx="1180440" cy="344880"/>
          </a:xfrm>
          <a:prstGeom prst="rect">
            <a:avLst/>
          </a:prstGeom>
          <a:noFill/>
          <a:ln>
            <a:noFill/>
          </a:ln>
        </p:spPr>
        <p:txBody>
          <a:bodyPr lIns="90000" tIns="45000" rIns="90000" bIns="45000"/>
          <a:lstStyle/>
          <a:p>
            <a:r>
              <a:rPr lang="en-CA" sz="1600">
                <a:latin typeface="Arial"/>
              </a:rPr>
              <a:t>RDS_Spy</a:t>
            </a:r>
            <a:endParaRPr sz="1600"/>
          </a:p>
        </p:txBody>
      </p:sp>
      <p:sp>
        <p:nvSpPr>
          <p:cNvPr id="188" name="CustomShape 65"/>
          <p:cNvSpPr/>
          <p:nvPr/>
        </p:nvSpPr>
        <p:spPr>
          <a:xfrm>
            <a:off x="8013960" y="2230560"/>
            <a:ext cx="1003680" cy="344880"/>
          </a:xfrm>
          <a:prstGeom prst="rect">
            <a:avLst/>
          </a:prstGeom>
          <a:noFill/>
          <a:ln>
            <a:noFill/>
          </a:ln>
        </p:spPr>
        <p:txBody>
          <a:bodyPr lIns="90000" tIns="45000" rIns="90000" bIns="45000"/>
          <a:lstStyle/>
          <a:p>
            <a:r>
              <a:rPr lang="en-CA" sz="1600">
                <a:latin typeface="Arial"/>
              </a:rPr>
              <a:t>Orbitron</a:t>
            </a:r>
            <a:endParaRPr sz="1600"/>
          </a:p>
        </p:txBody>
      </p:sp>
      <p:sp>
        <p:nvSpPr>
          <p:cNvPr id="189" name="CustomShape 66"/>
          <p:cNvSpPr/>
          <p:nvPr/>
        </p:nvSpPr>
        <p:spPr>
          <a:xfrm>
            <a:off x="7756920" y="4433760"/>
            <a:ext cx="1116720" cy="344880"/>
          </a:xfrm>
          <a:prstGeom prst="rect">
            <a:avLst/>
          </a:prstGeom>
          <a:noFill/>
          <a:ln>
            <a:noFill/>
          </a:ln>
        </p:spPr>
        <p:txBody>
          <a:bodyPr lIns="90000" tIns="45000" rIns="90000" bIns="45000"/>
          <a:lstStyle/>
          <a:p>
            <a:r>
              <a:rPr lang="en-CA" sz="1600">
                <a:latin typeface="Arial"/>
              </a:rPr>
              <a:t>FunCube</a:t>
            </a:r>
            <a:endParaRPr sz="1600"/>
          </a:p>
        </p:txBody>
      </p:sp>
      <p:sp>
        <p:nvSpPr>
          <p:cNvPr id="190" name="CustomShape 67"/>
          <p:cNvSpPr/>
          <p:nvPr/>
        </p:nvSpPr>
        <p:spPr>
          <a:xfrm>
            <a:off x="2430360" y="5094720"/>
            <a:ext cx="826920" cy="344880"/>
          </a:xfrm>
          <a:prstGeom prst="rect">
            <a:avLst/>
          </a:prstGeom>
          <a:noFill/>
          <a:ln>
            <a:noFill/>
          </a:ln>
        </p:spPr>
        <p:txBody>
          <a:bodyPr lIns="90000" tIns="45000" rIns="90000" bIns="45000"/>
          <a:lstStyle/>
          <a:p>
            <a:r>
              <a:rPr lang="en-CA" sz="1600">
                <a:latin typeface="Arial"/>
              </a:rPr>
              <a:t>GNSS</a:t>
            </a:r>
            <a:endParaRPr sz="1600"/>
          </a:p>
        </p:txBody>
      </p:sp>
      <p:sp>
        <p:nvSpPr>
          <p:cNvPr id="191" name="CustomShape 68"/>
          <p:cNvSpPr/>
          <p:nvPr/>
        </p:nvSpPr>
        <p:spPr>
          <a:xfrm>
            <a:off x="229320" y="2297520"/>
            <a:ext cx="762840" cy="344880"/>
          </a:xfrm>
          <a:prstGeom prst="rect">
            <a:avLst/>
          </a:prstGeom>
          <a:noFill/>
          <a:ln>
            <a:noFill/>
          </a:ln>
        </p:spPr>
        <p:txBody>
          <a:bodyPr lIns="90000" tIns="45000" rIns="90000" bIns="45000"/>
          <a:lstStyle/>
          <a:p>
            <a:r>
              <a:rPr lang="en-CA" sz="1600">
                <a:latin typeface="Arial"/>
              </a:rPr>
              <a:t>DStar</a:t>
            </a:r>
            <a:endParaRPr sz="1600"/>
          </a:p>
        </p:txBody>
      </p:sp>
      <p:sp>
        <p:nvSpPr>
          <p:cNvPr id="192" name="CustomShape 69"/>
          <p:cNvSpPr/>
          <p:nvPr/>
        </p:nvSpPr>
        <p:spPr>
          <a:xfrm>
            <a:off x="4274640" y="2957760"/>
            <a:ext cx="832680" cy="346680"/>
          </a:xfrm>
          <a:prstGeom prst="rect">
            <a:avLst/>
          </a:prstGeom>
          <a:noFill/>
          <a:ln>
            <a:noFill/>
          </a:ln>
        </p:spPr>
        <p:txBody>
          <a:bodyPr wrap="none" lIns="90000" tIns="45000" rIns="90000" bIns="45000"/>
          <a:lstStyle/>
          <a:p>
            <a:r>
              <a:rPr lang="en-CA" sz="1600">
                <a:latin typeface="Arial"/>
              </a:rPr>
              <a:t>RTL-SDR</a:t>
            </a:r>
            <a:endParaRPr sz="1600"/>
          </a:p>
        </p:txBody>
      </p:sp>
      <p:sp>
        <p:nvSpPr>
          <p:cNvPr id="193" name="CustomShape 70"/>
          <p:cNvSpPr/>
          <p:nvPr/>
        </p:nvSpPr>
        <p:spPr>
          <a:xfrm>
            <a:off x="4926960" y="4320000"/>
            <a:ext cx="832680" cy="346680"/>
          </a:xfrm>
          <a:prstGeom prst="rect">
            <a:avLst/>
          </a:prstGeom>
          <a:noFill/>
          <a:ln>
            <a:noFill/>
          </a:ln>
        </p:spPr>
        <p:txBody>
          <a:bodyPr wrap="none" lIns="90000" tIns="45000" rIns="90000" bIns="45000"/>
          <a:lstStyle/>
          <a:p>
            <a:r>
              <a:rPr lang="en-CA" sz="1600">
                <a:latin typeface="Arial"/>
              </a:rPr>
              <a:t>AmeriSys</a:t>
            </a:r>
            <a:endParaRPr sz="1600"/>
          </a:p>
        </p:txBody>
      </p:sp>
      <p:sp>
        <p:nvSpPr>
          <p:cNvPr id="194" name="CustomShape 71"/>
          <p:cNvSpPr/>
          <p:nvPr/>
        </p:nvSpPr>
        <p:spPr>
          <a:xfrm>
            <a:off x="152400" y="3387120"/>
            <a:ext cx="832680" cy="346680"/>
          </a:xfrm>
          <a:prstGeom prst="rect">
            <a:avLst/>
          </a:prstGeom>
          <a:noFill/>
          <a:ln>
            <a:noFill/>
          </a:ln>
        </p:spPr>
        <p:txBody>
          <a:bodyPr wrap="none" lIns="90000" tIns="45000" rIns="90000" bIns="45000"/>
          <a:lstStyle/>
          <a:p>
            <a:r>
              <a:rPr lang="en-CA" sz="1600" dirty="0" err="1">
                <a:latin typeface="Arial"/>
              </a:rPr>
              <a:t>Nutaq</a:t>
            </a:r>
            <a:endParaRPr sz="1600" dirty="0"/>
          </a:p>
        </p:txBody>
      </p:sp>
      <p:sp>
        <p:nvSpPr>
          <p:cNvPr id="195" name="CustomShape 72"/>
          <p:cNvSpPr/>
          <p:nvPr/>
        </p:nvSpPr>
        <p:spPr>
          <a:xfrm>
            <a:off x="5400000" y="5580000"/>
            <a:ext cx="832680" cy="346680"/>
          </a:xfrm>
          <a:prstGeom prst="rect">
            <a:avLst/>
          </a:prstGeom>
          <a:noFill/>
          <a:ln>
            <a:noFill/>
          </a:ln>
        </p:spPr>
        <p:txBody>
          <a:bodyPr wrap="none" lIns="90000" tIns="45000" rIns="90000" bIns="45000"/>
          <a:lstStyle/>
          <a:p>
            <a:r>
              <a:rPr lang="en-CA" sz="1600">
                <a:latin typeface="Arial"/>
              </a:rPr>
              <a:t>Ettus</a:t>
            </a:r>
            <a:endParaRPr sz="1600"/>
          </a:p>
        </p:txBody>
      </p:sp>
      <p:sp>
        <p:nvSpPr>
          <p:cNvPr id="74" name="CustomShape 19"/>
          <p:cNvSpPr/>
          <p:nvPr/>
        </p:nvSpPr>
        <p:spPr>
          <a:xfrm>
            <a:off x="6781800" y="2057400"/>
            <a:ext cx="1600380" cy="402360"/>
          </a:xfrm>
          <a:prstGeom prst="rect">
            <a:avLst/>
          </a:prstGeom>
          <a:noFill/>
          <a:ln>
            <a:noFill/>
          </a:ln>
        </p:spPr>
        <p:txBody>
          <a:bodyPr lIns="90000" tIns="45000" rIns="90000" bIns="45000"/>
          <a:lstStyle/>
          <a:p>
            <a:r>
              <a:rPr lang="en-CA" sz="1600" dirty="0">
                <a:latin typeface="Arial"/>
              </a:rPr>
              <a:t>BAE Systems </a:t>
            </a:r>
            <a:endParaRPr sz="1600" dirty="0"/>
          </a:p>
        </p:txBody>
      </p:sp>
      <p:sp>
        <p:nvSpPr>
          <p:cNvPr id="75" name="CustomShape 19"/>
          <p:cNvSpPr/>
          <p:nvPr/>
        </p:nvSpPr>
        <p:spPr>
          <a:xfrm>
            <a:off x="1219020" y="1655040"/>
            <a:ext cx="1600380" cy="402360"/>
          </a:xfrm>
          <a:prstGeom prst="rect">
            <a:avLst/>
          </a:prstGeom>
          <a:noFill/>
          <a:ln>
            <a:noFill/>
          </a:ln>
        </p:spPr>
        <p:txBody>
          <a:bodyPr lIns="90000" tIns="45000" rIns="90000" bIns="45000"/>
          <a:lstStyle/>
          <a:p>
            <a:r>
              <a:rPr lang="en-CA" sz="1600" dirty="0">
                <a:latin typeface="Arial"/>
              </a:rPr>
              <a:t>Microsoft</a:t>
            </a:r>
            <a:endParaRPr sz="1600" dirty="0"/>
          </a:p>
        </p:txBody>
      </p:sp>
      <p:sp>
        <p:nvSpPr>
          <p:cNvPr id="76" name="CustomShape 19"/>
          <p:cNvSpPr/>
          <p:nvPr/>
        </p:nvSpPr>
        <p:spPr>
          <a:xfrm>
            <a:off x="5486040" y="1972860"/>
            <a:ext cx="1600380" cy="402360"/>
          </a:xfrm>
          <a:prstGeom prst="rect">
            <a:avLst/>
          </a:prstGeom>
          <a:noFill/>
          <a:ln>
            <a:noFill/>
          </a:ln>
        </p:spPr>
        <p:txBody>
          <a:bodyPr lIns="90000" tIns="45000" rIns="90000" bIns="45000"/>
          <a:lstStyle/>
          <a:p>
            <a:pPr algn="ctr"/>
            <a:r>
              <a:rPr lang="en-CA" sz="1600" dirty="0">
                <a:latin typeface="Arial"/>
              </a:rPr>
              <a:t>NWRA</a:t>
            </a:r>
            <a:endParaRPr sz="1600" dirty="0"/>
          </a:p>
        </p:txBody>
      </p:sp>
    </p:spTree>
    <p:extLst>
      <p:ext uri="{BB962C8B-B14F-4D97-AF65-F5344CB8AC3E}">
        <p14:creationId xmlns:p14="http://schemas.microsoft.com/office/powerpoint/2010/main" val="194882294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533520" y="304920"/>
            <a:ext cx="7998840" cy="531360"/>
          </a:xfrm>
          <a:prstGeom prst="rect">
            <a:avLst/>
          </a:prstGeom>
          <a:noFill/>
          <a:ln>
            <a:noFill/>
          </a:ln>
        </p:spPr>
        <p:txBody>
          <a:bodyPr lIns="90000" tIns="45000" rIns="90000" bIns="45000"/>
          <a:lstStyle/>
          <a:p>
            <a:pPr algn="ctr">
              <a:lnSpc>
                <a:spcPct val="100000"/>
              </a:lnSpc>
            </a:pPr>
            <a:r>
              <a:rPr lang="en-CA" sz="2800" b="1" dirty="0">
                <a:solidFill>
                  <a:srgbClr val="000000"/>
                </a:solidFill>
                <a:latin typeface="Arial"/>
              </a:rPr>
              <a:t>Spectrum Sensing Implementation</a:t>
            </a:r>
            <a:endParaRPr dirty="0"/>
          </a:p>
          <a:p>
            <a:pPr algn="ctr">
              <a:lnSpc>
                <a:spcPct val="100000"/>
              </a:lnSpc>
            </a:pPr>
            <a:r>
              <a:rPr lang="en-CA" sz="2200" b="1" dirty="0">
                <a:solidFill>
                  <a:srgbClr val="000000"/>
                </a:solidFill>
                <a:latin typeface="Arial"/>
              </a:rPr>
              <a:t>What standards need to do</a:t>
            </a:r>
            <a:endParaRPr dirty="0"/>
          </a:p>
          <a:p>
            <a:pPr algn="ctr">
              <a:lnSpc>
                <a:spcPct val="100000"/>
              </a:lnSpc>
            </a:pPr>
            <a:endParaRPr dirty="0"/>
          </a:p>
        </p:txBody>
      </p:sp>
      <p:sp>
        <p:nvSpPr>
          <p:cNvPr id="197" name="CustomShape 2"/>
          <p:cNvSpPr/>
          <p:nvPr/>
        </p:nvSpPr>
        <p:spPr>
          <a:xfrm>
            <a:off x="483120" y="1295400"/>
            <a:ext cx="8099640" cy="4724400"/>
          </a:xfrm>
          <a:prstGeom prst="rect">
            <a:avLst/>
          </a:prstGeom>
          <a:noFill/>
          <a:ln>
            <a:noFill/>
          </a:ln>
        </p:spPr>
        <p:txBody>
          <a:bodyPr lIns="90000" tIns="45000" rIns="90000" bIns="45000"/>
          <a:lstStyle/>
          <a:p>
            <a:pPr marL="457200" indent="-457200">
              <a:buFont typeface="Arial" panose="020B0604020202020204" pitchFamily="34" charset="0"/>
              <a:buChar char="•"/>
            </a:pPr>
            <a:r>
              <a:rPr lang="en-CA" sz="2800" dirty="0">
                <a:latin typeface="Arial"/>
              </a:rPr>
              <a:t>Standards are needed to define classes of devices by specifying</a:t>
            </a:r>
            <a:endParaRPr lang="en-CA" sz="1600" dirty="0"/>
          </a:p>
          <a:p>
            <a:pPr marL="914400" lvl="1" indent="-457200">
              <a:buFont typeface="Arial" panose="020B0604020202020204" pitchFamily="34" charset="0"/>
              <a:buChar char="•"/>
            </a:pPr>
            <a:r>
              <a:rPr lang="en-CA" sz="2800" dirty="0">
                <a:latin typeface="Arial"/>
              </a:rPr>
              <a:t>the PHY layer abilities for each class of device</a:t>
            </a:r>
            <a:endParaRPr lang="en-CA" sz="1600" dirty="0"/>
          </a:p>
          <a:p>
            <a:pPr marL="914400" lvl="1" indent="-457200">
              <a:buFont typeface="Arial" panose="020B0604020202020204" pitchFamily="34" charset="0"/>
              <a:buChar char="•"/>
            </a:pPr>
            <a:r>
              <a:rPr lang="en-CA" sz="2800" dirty="0">
                <a:latin typeface="Arial"/>
              </a:rPr>
              <a:t>the client-server communication protocols</a:t>
            </a:r>
            <a:endParaRPr sz="1600" dirty="0"/>
          </a:p>
          <a:p>
            <a:pPr marL="285750" indent="-285750">
              <a:buFont typeface="Arial" panose="020B0604020202020204" pitchFamily="34" charset="0"/>
              <a:buChar char="•"/>
            </a:pPr>
            <a:endParaRPr sz="1600" dirty="0"/>
          </a:p>
          <a:p>
            <a:pPr marL="457200" indent="-457200">
              <a:buFont typeface="Arial" panose="020B0604020202020204" pitchFamily="34" charset="0"/>
              <a:buChar char="•"/>
            </a:pPr>
            <a:r>
              <a:rPr lang="en-CA" sz="2800" dirty="0">
                <a:latin typeface="Arial"/>
              </a:rPr>
              <a:t>For the best results, servers standards should specify vendor independent</a:t>
            </a:r>
            <a:endParaRPr lang="en-CA" sz="1600" dirty="0"/>
          </a:p>
          <a:p>
            <a:pPr marL="914400" lvl="1" indent="-457200">
              <a:buFont typeface="Arial" panose="020B0604020202020204" pitchFamily="34" charset="0"/>
              <a:buChar char="•"/>
            </a:pPr>
            <a:r>
              <a:rPr lang="en-CA" sz="2800" dirty="0">
                <a:latin typeface="Arial"/>
              </a:rPr>
              <a:t>basic behaviours for each class of device</a:t>
            </a:r>
            <a:endParaRPr lang="en-CA" sz="1600" dirty="0"/>
          </a:p>
          <a:p>
            <a:pPr marL="914400" lvl="1" indent="-457200">
              <a:buFont typeface="Arial" panose="020B0604020202020204" pitchFamily="34" charset="0"/>
              <a:buChar char="•"/>
            </a:pPr>
            <a:r>
              <a:rPr lang="en-CA" sz="2800" dirty="0">
                <a:latin typeface="Arial"/>
              </a:rPr>
              <a:t>means to communicate abilities, limitations and observation results</a:t>
            </a:r>
            <a:endParaRPr sz="1600" dirty="0"/>
          </a:p>
          <a:p>
            <a:endParaRPr sz="1600" dirty="0"/>
          </a:p>
        </p:txBody>
      </p:sp>
    </p:spTree>
    <p:extLst>
      <p:ext uri="{BB962C8B-B14F-4D97-AF65-F5344CB8AC3E}">
        <p14:creationId xmlns:p14="http://schemas.microsoft.com/office/powerpoint/2010/main" val="37728315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981200"/>
            <a:ext cx="7772400" cy="2305050"/>
          </a:xfrm>
        </p:spPr>
        <p:txBody>
          <a:bodyPr/>
          <a:lstStyle/>
          <a:p>
            <a:r>
              <a:rPr lang="en-GB" sz="3200" b="1" dirty="0"/>
              <a:t>IEEE P802.22.3</a:t>
            </a:r>
            <a:br>
              <a:rPr lang="en-GB" sz="3200" b="1" dirty="0"/>
            </a:br>
            <a:r>
              <a:rPr lang="en-GB" sz="3200" b="1" dirty="0"/>
              <a:t>Spectrum Characterization and Occupancy Sensing</a:t>
            </a:r>
            <a:endParaRPr lang="en-US" sz="3200" b="1" dirty="0"/>
          </a:p>
        </p:txBody>
      </p:sp>
    </p:spTree>
    <p:extLst>
      <p:ext uri="{BB962C8B-B14F-4D97-AF65-F5344CB8AC3E}">
        <p14:creationId xmlns:p14="http://schemas.microsoft.com/office/powerpoint/2010/main" val="1243950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286000"/>
            <a:ext cx="7772400" cy="2305050"/>
          </a:xfrm>
        </p:spPr>
        <p:txBody>
          <a:bodyPr/>
          <a:lstStyle/>
          <a:p>
            <a:r>
              <a:rPr lang="en-GB" b="1" dirty="0"/>
              <a:t>Background and Need for the Standard</a:t>
            </a:r>
            <a:endParaRPr lang="en-US" b="1" dirty="0"/>
          </a:p>
        </p:txBody>
      </p:sp>
    </p:spTree>
    <p:extLst>
      <p:ext uri="{BB962C8B-B14F-4D97-AF65-F5344CB8AC3E}">
        <p14:creationId xmlns:p14="http://schemas.microsoft.com/office/powerpoint/2010/main" val="2684493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295400"/>
            <a:ext cx="8991600" cy="5139869"/>
          </a:xfrm>
          <a:prstGeom prst="rect">
            <a:avLst/>
          </a:prstGeom>
          <a:solidFill>
            <a:schemeClr val="bg1"/>
          </a:solidFill>
        </p:spPr>
        <p:txBody>
          <a:bodyPr wrap="square">
            <a:spAutoFit/>
          </a:bodyPr>
          <a:lstStyle/>
          <a:p>
            <a:r>
              <a:rPr lang="en-US" b="1" dirty="0"/>
              <a:t>2.1 Title: </a:t>
            </a:r>
            <a:r>
              <a:rPr lang="en-GB" dirty="0"/>
              <a:t>Standard for Spectrum Characterization and Occupancy Sensing</a:t>
            </a:r>
            <a:endParaRPr lang="en-US" dirty="0"/>
          </a:p>
          <a:p>
            <a:endParaRPr lang="en-US" sz="1600" b="1" dirty="0"/>
          </a:p>
          <a:p>
            <a:r>
              <a:rPr lang="en-US" b="1" dirty="0"/>
              <a:t>5.2 Scope: </a:t>
            </a:r>
            <a:r>
              <a:rPr lang="en-GB" dirty="0"/>
              <a:t>This Standard defines a Spectrum Characterization and Occupancy Sensing (SCOS) System. It defines the formats for system configuration and spectrum measurement parameters. It includes protocols for reporting measurement information that allow the coalescing of results from multiple systems. The standard leverages interfaces and primitives that are derived from IEEE Std. 802.22-2011. It uses any available transport mechanism to control and manage the system, and to share sensing data. The standard provides means for conveying value added sensing information to various spectrum database services.</a:t>
            </a:r>
            <a:endParaRPr lang="en-US" dirty="0"/>
          </a:p>
        </p:txBody>
      </p:sp>
      <p:sp>
        <p:nvSpPr>
          <p:cNvPr id="4" name="CustomShape 1">
            <a:extLst>
              <a:ext uri="{FF2B5EF4-FFF2-40B4-BE49-F238E27FC236}">
                <a16:creationId xmlns:a16="http://schemas.microsoft.com/office/drawing/2014/main" id="{BB173444-3650-4A47-BA2B-607DA95D1C46}"/>
              </a:ext>
            </a:extLst>
          </p:cNvPr>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PAR</a:t>
            </a:r>
            <a:endParaRPr sz="3200" dirty="0"/>
          </a:p>
        </p:txBody>
      </p:sp>
    </p:spTree>
    <p:extLst>
      <p:ext uri="{BB962C8B-B14F-4D97-AF65-F5344CB8AC3E}">
        <p14:creationId xmlns:p14="http://schemas.microsoft.com/office/powerpoint/2010/main" val="342146608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14021"/>
            <a:ext cx="8763000" cy="5262979"/>
          </a:xfrm>
          <a:prstGeom prst="rect">
            <a:avLst/>
          </a:prstGeom>
          <a:solidFill>
            <a:schemeClr val="bg1"/>
          </a:solidFill>
        </p:spPr>
        <p:txBody>
          <a:bodyPr wrap="square">
            <a:spAutoFit/>
          </a:bodyPr>
          <a:lstStyle/>
          <a:p>
            <a:r>
              <a:rPr lang="en-US" b="1" dirty="0"/>
              <a:t>5.4 Purpose</a:t>
            </a:r>
            <a:r>
              <a:rPr lang="en-US" dirty="0"/>
              <a:t>: </a:t>
            </a:r>
            <a:r>
              <a:rPr lang="en-GB" dirty="0"/>
              <a:t>The purpose is to specify operating characteristics of the components of the Spectrum Characterization and Occupancy Sensing System.</a:t>
            </a:r>
            <a:endParaRPr lang="en-US" dirty="0"/>
          </a:p>
          <a:p>
            <a:endParaRPr lang="en-US" dirty="0"/>
          </a:p>
          <a:p>
            <a:r>
              <a:rPr lang="en-US" b="1" dirty="0"/>
              <a:t>5.5 Need for the Project</a:t>
            </a:r>
            <a:r>
              <a:rPr lang="en-US" dirty="0"/>
              <a:t>: </a:t>
            </a:r>
            <a:r>
              <a:rPr lang="en-GB" dirty="0"/>
              <a:t>Recently, Federal Communications Commission (FCC), National Telecommunications and Information Administration (NTIA) in the United States and other regulators such as </a:t>
            </a:r>
            <a:r>
              <a:rPr lang="en-GB" dirty="0" err="1"/>
              <a:t>OfCom</a:t>
            </a:r>
            <a:r>
              <a:rPr lang="en-GB" dirty="0"/>
              <a:t> UK, have broadened their horizons for cooperative spectrum sharing approaches in order to optimize spectrum utilization. For example see the PCAST Report (See §8.1). FCC/ NTIA are in the process of opening new spectrum bands which specifically require multi-levels of regulated users (e. g. primary, opportunistic etc.) to share the spectrum.</a:t>
            </a:r>
            <a:endParaRPr lang="en-US" dirty="0"/>
          </a:p>
        </p:txBody>
      </p:sp>
      <p:sp>
        <p:nvSpPr>
          <p:cNvPr id="4" name="CustomShape 1">
            <a:extLst>
              <a:ext uri="{FF2B5EF4-FFF2-40B4-BE49-F238E27FC236}">
                <a16:creationId xmlns:a16="http://schemas.microsoft.com/office/drawing/2014/main" id="{D31218B1-0111-4DDC-9097-C8C928F4489A}"/>
              </a:ext>
            </a:extLst>
          </p:cNvPr>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PAR</a:t>
            </a:r>
            <a:endParaRPr sz="3200" dirty="0"/>
          </a:p>
        </p:txBody>
      </p:sp>
    </p:spTree>
    <p:extLst>
      <p:ext uri="{BB962C8B-B14F-4D97-AF65-F5344CB8AC3E}">
        <p14:creationId xmlns:p14="http://schemas.microsoft.com/office/powerpoint/2010/main" val="18311452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19200"/>
            <a:ext cx="8686800" cy="4524315"/>
          </a:xfrm>
          <a:prstGeom prst="rect">
            <a:avLst/>
          </a:prstGeom>
          <a:solidFill>
            <a:schemeClr val="bg1"/>
          </a:solidFill>
        </p:spPr>
        <p:txBody>
          <a:bodyPr wrap="square">
            <a:spAutoFit/>
          </a:bodyPr>
          <a:lstStyle/>
          <a:p>
            <a:r>
              <a:rPr lang="en-US" b="1" dirty="0"/>
              <a:t>5.5 Need for the Project (continued)</a:t>
            </a:r>
            <a:r>
              <a:rPr lang="en-US" dirty="0"/>
              <a:t>: </a:t>
            </a:r>
            <a:r>
              <a:rPr lang="en-GB" dirty="0"/>
              <a:t>There is emphasis on greater spectrum efficiencies, spectrum sharing and spectrum utilization, which requires not only database driven configuration of the radios, but systems that can provide spectrum occupancy at a particular location and at a particular time.</a:t>
            </a:r>
          </a:p>
          <a:p>
            <a:endParaRPr lang="en-GB" dirty="0"/>
          </a:p>
          <a:p>
            <a:r>
              <a:rPr lang="en-GB" dirty="0"/>
              <a:t>This standard will help fulfil this need by creating a Spectrum Characterization and Occupancy Sensing System. This will enable improved spectrum utilization and support for other shared spectrum applications, hence benefitting the regulators and users alike.</a:t>
            </a:r>
            <a:endParaRPr lang="en-US" dirty="0"/>
          </a:p>
        </p:txBody>
      </p:sp>
      <p:sp>
        <p:nvSpPr>
          <p:cNvPr id="4" name="CustomShape 1">
            <a:extLst>
              <a:ext uri="{FF2B5EF4-FFF2-40B4-BE49-F238E27FC236}">
                <a16:creationId xmlns:a16="http://schemas.microsoft.com/office/drawing/2014/main" id="{4D4173F7-A629-4C56-8115-84BA26875447}"/>
              </a:ext>
            </a:extLst>
          </p:cNvPr>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PAR</a:t>
            </a:r>
            <a:endParaRPr sz="3200" dirty="0"/>
          </a:p>
        </p:txBody>
      </p:sp>
    </p:spTree>
    <p:extLst>
      <p:ext uri="{BB962C8B-B14F-4D97-AF65-F5344CB8AC3E}">
        <p14:creationId xmlns:p14="http://schemas.microsoft.com/office/powerpoint/2010/main" val="152270865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286000"/>
            <a:ext cx="7772400" cy="2305050"/>
          </a:xfrm>
        </p:spPr>
        <p:txBody>
          <a:bodyPr/>
          <a:lstStyle/>
          <a:p>
            <a:r>
              <a:rPr lang="en-GB" b="1" dirty="0"/>
              <a:t>IEEE P802.22.3 Draft Standard</a:t>
            </a:r>
            <a:endParaRPr lang="en-US" b="1" dirty="0"/>
          </a:p>
        </p:txBody>
      </p:sp>
    </p:spTree>
    <p:extLst>
      <p:ext uri="{BB962C8B-B14F-4D97-AF65-F5344CB8AC3E}">
        <p14:creationId xmlns:p14="http://schemas.microsoft.com/office/powerpoint/2010/main" val="3930991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2"/>
          <p:cNvSpPr txBox="1">
            <a:spLocks noChangeArrowheads="1"/>
          </p:cNvSpPr>
          <p:nvPr/>
        </p:nvSpPr>
        <p:spPr bwMode="auto">
          <a:xfrm>
            <a:off x="381000" y="381000"/>
            <a:ext cx="8382000" cy="457200"/>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1800" b="1" dirty="0">
                <a:solidFill>
                  <a:schemeClr val="tx2"/>
                </a:solidFill>
              </a:rPr>
              <a:t>Spectrum Characterization and Occupancy Sensing (SCOS) Applications </a:t>
            </a:r>
          </a:p>
        </p:txBody>
      </p:sp>
      <p:sp>
        <p:nvSpPr>
          <p:cNvPr id="3" name="Rectangle 2"/>
          <p:cNvSpPr/>
          <p:nvPr/>
        </p:nvSpPr>
        <p:spPr>
          <a:xfrm>
            <a:off x="228600" y="920145"/>
            <a:ext cx="8839200" cy="5716950"/>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sz="1800" dirty="0"/>
              <a:t>Quantification of the available spectrum through spectrum observatories </a:t>
            </a:r>
          </a:p>
          <a:p>
            <a:pPr marL="285750" lvl="0" indent="-285750">
              <a:buFont typeface="Arial" panose="020B0604020202020204" pitchFamily="34" charset="0"/>
              <a:buChar char="•"/>
            </a:pPr>
            <a:endParaRPr lang="en-US" sz="1050" dirty="0"/>
          </a:p>
          <a:p>
            <a:pPr marL="285750" lvl="0" indent="-285750">
              <a:buFont typeface="Arial" panose="020B0604020202020204" pitchFamily="34" charset="0"/>
              <a:buChar char="•"/>
            </a:pPr>
            <a:r>
              <a:rPr lang="en-US" sz="1800" dirty="0"/>
              <a:t>On-demand spectrum survey and report </a:t>
            </a:r>
          </a:p>
          <a:p>
            <a:pPr marL="285750" lvl="0" indent="-285750">
              <a:buFont typeface="Arial" panose="020B0604020202020204" pitchFamily="34" charset="0"/>
              <a:buChar char="•"/>
            </a:pPr>
            <a:endParaRPr lang="en-US" sz="1050" dirty="0"/>
          </a:p>
          <a:p>
            <a:pPr marL="285750" lvl="0" indent="-285750">
              <a:buFont typeface="Arial" panose="020B0604020202020204" pitchFamily="34" charset="0"/>
              <a:buChar char="•"/>
            </a:pPr>
            <a:r>
              <a:rPr lang="en-US" sz="1800" dirty="0"/>
              <a:t>Collaborative spectrum measurement and calibration</a:t>
            </a:r>
          </a:p>
          <a:p>
            <a:pPr marL="285750" lvl="0" indent="-285750">
              <a:buFont typeface="Arial" panose="020B0604020202020204" pitchFamily="34" charset="0"/>
              <a:buChar char="•"/>
            </a:pPr>
            <a:endParaRPr lang="en-US" sz="1050" dirty="0"/>
          </a:p>
          <a:p>
            <a:pPr marL="285750" lvl="0" indent="-285750">
              <a:buFont typeface="Arial" panose="020B0604020202020204" pitchFamily="34" charset="0"/>
              <a:buChar char="•"/>
            </a:pPr>
            <a:r>
              <a:rPr lang="en-US" sz="1800" dirty="0"/>
              <a:t>Labeling of systems utilizing the spectrum </a:t>
            </a:r>
          </a:p>
          <a:p>
            <a:pPr marL="285750" lvl="0" indent="-285750">
              <a:buFont typeface="Arial" panose="020B0604020202020204" pitchFamily="34" charset="0"/>
              <a:buChar char="•"/>
            </a:pPr>
            <a:endParaRPr lang="en-US" sz="1100" dirty="0"/>
          </a:p>
          <a:p>
            <a:pPr marL="285750" lvl="0" indent="-285750">
              <a:buFont typeface="Arial" panose="020B0604020202020204" pitchFamily="34" charset="0"/>
              <a:buChar char="•"/>
            </a:pPr>
            <a:r>
              <a:rPr lang="en-US" sz="1800" dirty="0"/>
              <a:t>Spectrum planning</a:t>
            </a:r>
          </a:p>
          <a:p>
            <a:pPr marL="285750" lvl="0" indent="-285750">
              <a:buFont typeface="Arial" panose="020B0604020202020204" pitchFamily="34" charset="0"/>
              <a:buChar char="•"/>
            </a:pPr>
            <a:endParaRPr lang="en-US" sz="1050" dirty="0"/>
          </a:p>
          <a:p>
            <a:pPr marL="285750" lvl="0" indent="-285750">
              <a:buFont typeface="Arial" panose="020B0604020202020204" pitchFamily="34" charset="0"/>
              <a:buChar char="•"/>
            </a:pPr>
            <a:r>
              <a:rPr lang="en-US" sz="1800" dirty="0"/>
              <a:t>Spectrum mapping</a:t>
            </a:r>
          </a:p>
          <a:p>
            <a:pPr marL="285750" lvl="0" indent="-285750">
              <a:buFont typeface="Arial" panose="020B0604020202020204" pitchFamily="34" charset="0"/>
              <a:buChar char="•"/>
            </a:pPr>
            <a:endParaRPr lang="en-US" sz="1100" dirty="0"/>
          </a:p>
          <a:p>
            <a:pPr marL="285750" lvl="0" indent="-285750">
              <a:buFont typeface="Arial" panose="020B0604020202020204" pitchFamily="34" charset="0"/>
              <a:buChar char="•"/>
            </a:pPr>
            <a:r>
              <a:rPr lang="en-US" sz="1800" dirty="0"/>
              <a:t>Coverage analysis for wireless deployment</a:t>
            </a:r>
          </a:p>
          <a:p>
            <a:pPr marL="285750" lvl="0" indent="-285750">
              <a:buFont typeface="Arial" panose="020B0604020202020204" pitchFamily="34" charset="0"/>
              <a:buChar char="•"/>
            </a:pPr>
            <a:endParaRPr lang="en-GB" sz="1050" dirty="0"/>
          </a:p>
          <a:p>
            <a:pPr marL="285750" lvl="0" indent="-285750">
              <a:buFont typeface="Arial" panose="020B0604020202020204" pitchFamily="34" charset="0"/>
              <a:buChar char="•"/>
            </a:pPr>
            <a:r>
              <a:rPr lang="en-GB" sz="1800" dirty="0"/>
              <a:t>Terrain and topology - shadowing and fading analysis</a:t>
            </a:r>
            <a:endParaRPr lang="en-US" sz="1800" dirty="0"/>
          </a:p>
          <a:p>
            <a:pPr marL="285750" lvl="0" indent="-285750">
              <a:buFont typeface="Arial" panose="020B0604020202020204" pitchFamily="34" charset="0"/>
              <a:buChar char="•"/>
            </a:pPr>
            <a:endParaRPr lang="en-US" sz="1050" dirty="0"/>
          </a:p>
          <a:p>
            <a:pPr marL="285750" lvl="0" indent="-285750">
              <a:buFont typeface="Arial" panose="020B0604020202020204" pitchFamily="34" charset="0"/>
              <a:buChar char="•"/>
            </a:pPr>
            <a:r>
              <a:rPr lang="en-US" sz="1800" dirty="0"/>
              <a:t>Complement the database access for spectrum sharing by adding in-situ  awareness and faster decision making.</a:t>
            </a:r>
          </a:p>
          <a:p>
            <a:pPr marL="285750" lvl="0" indent="-285750">
              <a:buFont typeface="Arial" panose="020B0604020202020204" pitchFamily="34" charset="0"/>
              <a:buChar char="•"/>
            </a:pPr>
            <a:endParaRPr lang="en-US" sz="1050" dirty="0"/>
          </a:p>
          <a:p>
            <a:pPr marL="285750" lvl="0" indent="-285750">
              <a:buFont typeface="Arial" panose="020B0604020202020204" pitchFamily="34" charset="0"/>
              <a:buChar char="•"/>
            </a:pPr>
            <a:r>
              <a:rPr lang="en-US" sz="1800" dirty="0"/>
              <a:t>Space-Time-Frequency spectrum hole identification and prediction where non-time-sensitive tasks can be performed at certain times and at certain locations, when the spectrum use is sparse or non-existent </a:t>
            </a:r>
          </a:p>
          <a:p>
            <a:pPr marL="285750" lvl="0" indent="-285750">
              <a:buFont typeface="Arial" panose="020B0604020202020204" pitchFamily="34" charset="0"/>
              <a:buChar char="•"/>
            </a:pPr>
            <a:endParaRPr lang="en-US" sz="1050" dirty="0"/>
          </a:p>
          <a:p>
            <a:pPr marL="285750" lvl="0" indent="-285750">
              <a:buFont typeface="Arial" panose="020B0604020202020204" pitchFamily="34" charset="0"/>
              <a:buChar char="•"/>
            </a:pPr>
            <a:r>
              <a:rPr lang="en-US" sz="1800" dirty="0"/>
              <a:t>Identification and geo-location of interference sources.  </a:t>
            </a:r>
          </a:p>
        </p:txBody>
      </p:sp>
    </p:spTree>
    <p:extLst>
      <p:ext uri="{BB962C8B-B14F-4D97-AF65-F5344CB8AC3E}">
        <p14:creationId xmlns:p14="http://schemas.microsoft.com/office/powerpoint/2010/main" val="95844763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2">
            <a:extLst>
              <a:ext uri="{FF2B5EF4-FFF2-40B4-BE49-F238E27FC236}">
                <a16:creationId xmlns:a16="http://schemas.microsoft.com/office/drawing/2014/main" id="{B76ADF58-ACEE-45B6-871E-F3DEE5D5AB0C}"/>
              </a:ext>
            </a:extLst>
          </p:cNvPr>
          <p:cNvSpPr/>
          <p:nvPr/>
        </p:nvSpPr>
        <p:spPr>
          <a:xfrm>
            <a:off x="483120" y="1295400"/>
            <a:ext cx="8099640" cy="4724400"/>
          </a:xfrm>
          <a:prstGeom prst="rect">
            <a:avLst/>
          </a:prstGeom>
          <a:noFill/>
          <a:ln>
            <a:noFill/>
          </a:ln>
        </p:spPr>
        <p:txBody>
          <a:bodyPr lIns="90000" tIns="45000" rIns="90000" bIns="45000"/>
          <a:lstStyle/>
          <a:p>
            <a:pPr marL="457200" indent="-457200">
              <a:buFont typeface="Arial" panose="020B0604020202020204" pitchFamily="34" charset="0"/>
              <a:buChar char="•"/>
            </a:pPr>
            <a:r>
              <a:rPr lang="en-CA" sz="2800" dirty="0">
                <a:latin typeface="Arial"/>
              </a:rPr>
              <a:t>Shared spectrum device radio operation.</a:t>
            </a:r>
          </a:p>
          <a:p>
            <a:pPr marL="914400" lvl="1" indent="-457200">
              <a:buFont typeface="Arial" panose="020B0604020202020204" pitchFamily="34" charset="0"/>
              <a:buChar char="•"/>
            </a:pPr>
            <a:r>
              <a:rPr lang="en-CA" dirty="0">
                <a:latin typeface="Arial"/>
              </a:rPr>
              <a:t>Sensing-based or supported spectrum access.</a:t>
            </a:r>
          </a:p>
          <a:p>
            <a:pPr marL="457200" indent="-457200">
              <a:buFont typeface="Arial" panose="020B0604020202020204" pitchFamily="34" charset="0"/>
              <a:buChar char="•"/>
            </a:pPr>
            <a:r>
              <a:rPr lang="en-CA" sz="2800" dirty="0">
                <a:latin typeface="Arial"/>
              </a:rPr>
              <a:t>National spectrum regulation.</a:t>
            </a:r>
          </a:p>
          <a:p>
            <a:pPr marL="914400" lvl="1" indent="-457200">
              <a:buFont typeface="Arial" panose="020B0604020202020204" pitchFamily="34" charset="0"/>
              <a:buChar char="•"/>
            </a:pPr>
            <a:r>
              <a:rPr lang="en-CA" dirty="0">
                <a:latin typeface="Arial"/>
              </a:rPr>
              <a:t>As part of flexible access/sharing frameworks.</a:t>
            </a:r>
          </a:p>
          <a:p>
            <a:pPr marL="914400" lvl="1" indent="-457200">
              <a:buFont typeface="Arial" panose="020B0604020202020204" pitchFamily="34" charset="0"/>
              <a:buChar char="•"/>
            </a:pPr>
            <a:r>
              <a:rPr lang="en-CA" dirty="0">
                <a:latin typeface="Arial"/>
              </a:rPr>
              <a:t>Numerous other cases.</a:t>
            </a:r>
          </a:p>
          <a:p>
            <a:pPr marL="457200" indent="-457200">
              <a:buFont typeface="Arial" panose="020B0604020202020204" pitchFamily="34" charset="0"/>
              <a:buChar char="•"/>
            </a:pPr>
            <a:r>
              <a:rPr lang="en-CA" sz="2800" dirty="0">
                <a:latin typeface="Arial"/>
              </a:rPr>
              <a:t>Research programs.</a:t>
            </a:r>
          </a:p>
          <a:p>
            <a:pPr marL="457200" indent="-457200">
              <a:buFont typeface="Arial" panose="020B0604020202020204" pitchFamily="34" charset="0"/>
              <a:buChar char="•"/>
            </a:pPr>
            <a:r>
              <a:rPr lang="en-GB" sz="2800" dirty="0">
                <a:latin typeface="Arial"/>
              </a:rPr>
              <a:t>Law enforcement and public order.</a:t>
            </a:r>
          </a:p>
          <a:p>
            <a:pPr marL="457200" indent="-457200">
              <a:buFont typeface="Arial" panose="020B0604020202020204" pitchFamily="34" charset="0"/>
              <a:buChar char="•"/>
            </a:pPr>
            <a:r>
              <a:rPr lang="en-GB" sz="2800" dirty="0">
                <a:latin typeface="Arial"/>
              </a:rPr>
              <a:t>Network operator applications.</a:t>
            </a:r>
          </a:p>
          <a:p>
            <a:pPr marL="914400" lvl="1" indent="-457200">
              <a:buFont typeface="Arial" panose="020B0604020202020204" pitchFamily="34" charset="0"/>
              <a:buChar char="•"/>
            </a:pPr>
            <a:r>
              <a:rPr lang="en-GB" dirty="0">
                <a:latin typeface="Arial"/>
              </a:rPr>
              <a:t>Resource usage optimisation, monitoring, etc.</a:t>
            </a:r>
            <a:endParaRPr lang="en-CA" dirty="0">
              <a:latin typeface="Arial"/>
            </a:endParaRPr>
          </a:p>
        </p:txBody>
      </p:sp>
      <p:sp>
        <p:nvSpPr>
          <p:cNvPr id="5" name="Text Box 2">
            <a:extLst>
              <a:ext uri="{FF2B5EF4-FFF2-40B4-BE49-F238E27FC236}">
                <a16:creationId xmlns:a16="http://schemas.microsoft.com/office/drawing/2014/main" id="{5CDDA2DF-55A4-473C-A018-4A88FCB2E4DD}"/>
              </a:ext>
            </a:extLst>
          </p:cNvPr>
          <p:cNvSpPr txBox="1">
            <a:spLocks noChangeArrowheads="1"/>
          </p:cNvSpPr>
          <p:nvPr/>
        </p:nvSpPr>
        <p:spPr bwMode="auto">
          <a:xfrm>
            <a:off x="381000" y="381000"/>
            <a:ext cx="8382000" cy="457200"/>
          </a:xfrm>
          <a:prstGeom prst="rect">
            <a:avLst/>
          </a:prstGeom>
          <a:noFill/>
          <a:ln w="38100">
            <a:solidFill>
              <a:srgbClr val="0066FF"/>
            </a:solidFill>
            <a:miter lim="800000"/>
            <a:headEnd/>
            <a:tailEnd/>
          </a:ln>
          <a:effectLst>
            <a:outerShdw blurRad="50800" dist="50800" dir="5400000" algn="ctr" rotWithShape="0">
              <a:srgbClr val="0066FF">
                <a:alpha val="53000"/>
              </a:srgbClr>
            </a:outerShdw>
          </a:effectLst>
        </p:spPr>
        <p:txBody>
          <a:bodyPr vert="horz" wrap="square" lIns="91440" tIns="45720" rIns="91440" bIns="45720" numCol="1" anchor="t" anchorCtr="0" compatLnSpc="1">
            <a:prstTxWarp prst="textNoShape">
              <a:avLst/>
            </a:prstTxWarp>
          </a:bodyPr>
          <a:lstStyle/>
          <a:p>
            <a:pPr algn="ctr" eaLnBrk="1" hangingPunct="1">
              <a:lnSpc>
                <a:spcPct val="90000"/>
              </a:lnSpc>
              <a:defRPr/>
            </a:pPr>
            <a:r>
              <a:rPr lang="en-US" sz="1800" b="1" dirty="0">
                <a:solidFill>
                  <a:schemeClr val="tx2"/>
                </a:solidFill>
              </a:rPr>
              <a:t>Spectrum Characterization and Occupancy Sensing (SCOS) Applications </a:t>
            </a:r>
          </a:p>
        </p:txBody>
      </p:sp>
    </p:spTree>
    <p:extLst>
      <p:ext uri="{BB962C8B-B14F-4D97-AF65-F5344CB8AC3E}">
        <p14:creationId xmlns:p14="http://schemas.microsoft.com/office/powerpoint/2010/main" val="271013283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447800"/>
            <a:ext cx="6074847" cy="4876800"/>
          </a:xfrm>
          <a:prstGeom prst="rect">
            <a:avLst/>
          </a:prstGeom>
        </p:spPr>
      </p:pic>
      <p:sp>
        <p:nvSpPr>
          <p:cNvPr id="269" name="CustomShape 1"/>
          <p:cNvSpPr/>
          <p:nvPr/>
        </p:nvSpPr>
        <p:spPr>
          <a:xfrm>
            <a:off x="533520" y="228600"/>
            <a:ext cx="7998840" cy="531360"/>
          </a:xfrm>
          <a:prstGeom prst="rect">
            <a:avLst/>
          </a:prstGeom>
          <a:noFill/>
          <a:ln>
            <a:noFill/>
          </a:ln>
        </p:spPr>
        <p:txBody>
          <a:bodyPr lIns="90000" tIns="45000" rIns="90000" bIns="45000"/>
          <a:lstStyle/>
          <a:p>
            <a:pPr algn="ctr">
              <a:lnSpc>
                <a:spcPct val="100000"/>
              </a:lnSpc>
            </a:pPr>
            <a:r>
              <a:rPr lang="en-US" sz="2800" b="1" dirty="0">
                <a:solidFill>
                  <a:srgbClr val="000000"/>
                </a:solidFill>
                <a:latin typeface="Arial"/>
              </a:rPr>
              <a:t>SCOS observed Spectrum Occupation</a:t>
            </a:r>
          </a:p>
          <a:p>
            <a:pPr algn="ctr">
              <a:lnSpc>
                <a:spcPct val="100000"/>
              </a:lnSpc>
            </a:pPr>
            <a:r>
              <a:rPr lang="en-US" sz="2800" b="1" dirty="0">
                <a:solidFill>
                  <a:srgbClr val="000000"/>
                </a:solidFill>
                <a:latin typeface="Arial"/>
              </a:rPr>
              <a:t>vs coverage area</a:t>
            </a:r>
            <a:endParaRPr sz="3200" dirty="0"/>
          </a:p>
          <a:p>
            <a:pPr algn="ctr">
              <a:lnSpc>
                <a:spcPct val="100000"/>
              </a:lnSpc>
            </a:pPr>
            <a:endParaRPr dirty="0"/>
          </a:p>
        </p:txBody>
      </p:sp>
      <p:sp>
        <p:nvSpPr>
          <p:cNvPr id="4" name="Oval 3"/>
          <p:cNvSpPr/>
          <p:nvPr/>
        </p:nvSpPr>
        <p:spPr bwMode="auto">
          <a:xfrm>
            <a:off x="3422340" y="1600200"/>
            <a:ext cx="5029200" cy="4648200"/>
          </a:xfrm>
          <a:prstGeom prst="ellipse">
            <a:avLst/>
          </a:prstGeom>
          <a:noFill/>
          <a:ln w="50800" cap="flat" cmpd="sng" algn="ctr">
            <a:solidFill>
              <a:srgbClr val="3333CC"/>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
        <p:nvSpPr>
          <p:cNvPr id="6" name="TextBox 5"/>
          <p:cNvSpPr txBox="1"/>
          <p:nvPr/>
        </p:nvSpPr>
        <p:spPr>
          <a:xfrm>
            <a:off x="5410200" y="3352800"/>
            <a:ext cx="1141659" cy="461665"/>
          </a:xfrm>
          <a:prstGeom prst="rect">
            <a:avLst/>
          </a:prstGeom>
          <a:noFill/>
        </p:spPr>
        <p:txBody>
          <a:bodyPr wrap="none" rtlCol="0">
            <a:spAutoFit/>
          </a:bodyPr>
          <a:lstStyle/>
          <a:p>
            <a:r>
              <a:rPr lang="en-US" dirty="0" err="1"/>
              <a:t>Tx</a:t>
            </a:r>
            <a:r>
              <a:rPr lang="en-US" dirty="0"/>
              <a:t> Site</a:t>
            </a:r>
          </a:p>
        </p:txBody>
      </p:sp>
      <p:sp>
        <p:nvSpPr>
          <p:cNvPr id="7" name="TextBox 6"/>
          <p:cNvSpPr txBox="1"/>
          <p:nvPr/>
        </p:nvSpPr>
        <p:spPr>
          <a:xfrm>
            <a:off x="0" y="1557278"/>
            <a:ext cx="2971800" cy="415498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33CC"/>
                </a:solidFill>
              </a:rPr>
              <a:t>Blue </a:t>
            </a:r>
            <a:r>
              <a:rPr lang="en-US" dirty="0"/>
              <a:t>– dashed line: Coverage based on No terrain information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00B050"/>
                </a:solidFill>
              </a:rPr>
              <a:t>Shaded: </a:t>
            </a:r>
            <a:r>
              <a:rPr lang="en-US" dirty="0"/>
              <a:t>Coverage based on SOS and terrain combination </a:t>
            </a:r>
          </a:p>
          <a:p>
            <a:pPr marL="285750" indent="-285750">
              <a:buFont typeface="Arial" panose="020B0604020202020204" pitchFamily="34" charset="0"/>
              <a:buChar char="•"/>
            </a:pP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9026" y="1600200"/>
            <a:ext cx="846667" cy="609600"/>
          </a:xfrm>
          <a:prstGeom prst="rect">
            <a:avLst/>
          </a:prstGeom>
        </p:spPr>
      </p:pic>
    </p:spTree>
    <p:extLst>
      <p:ext uri="{BB962C8B-B14F-4D97-AF65-F5344CB8AC3E}">
        <p14:creationId xmlns:p14="http://schemas.microsoft.com/office/powerpoint/2010/main" val="360592924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stomShape 2">
            <a:extLst>
              <a:ext uri="{FF2B5EF4-FFF2-40B4-BE49-F238E27FC236}">
                <a16:creationId xmlns:a16="http://schemas.microsoft.com/office/drawing/2014/main" id="{B76ADF58-ACEE-45B6-871E-F3DEE5D5AB0C}"/>
              </a:ext>
            </a:extLst>
          </p:cNvPr>
          <p:cNvSpPr/>
          <p:nvPr/>
        </p:nvSpPr>
        <p:spPr>
          <a:xfrm>
            <a:off x="483120" y="1295400"/>
            <a:ext cx="8099640" cy="4724400"/>
          </a:xfrm>
          <a:prstGeom prst="rect">
            <a:avLst/>
          </a:prstGeom>
          <a:noFill/>
          <a:ln>
            <a:noFill/>
          </a:ln>
        </p:spPr>
        <p:txBody>
          <a:bodyPr lIns="90000" tIns="45000" rIns="90000" bIns="45000"/>
          <a:lstStyle/>
          <a:p>
            <a:pPr marL="457200" indent="-457200">
              <a:buFont typeface="Arial" panose="020B0604020202020204" pitchFamily="34" charset="0"/>
              <a:buChar char="•"/>
            </a:pPr>
            <a:r>
              <a:rPr lang="en-CA" dirty="0">
                <a:latin typeface="Arial"/>
              </a:rPr>
              <a:t>Has held 5 internal Letter Ballots, on 5 drafts of the standard.</a:t>
            </a:r>
          </a:p>
          <a:p>
            <a:pPr marL="457200" indent="-457200">
              <a:buFont typeface="Arial" panose="020B0604020202020204" pitchFamily="34" charset="0"/>
              <a:buChar char="•"/>
            </a:pPr>
            <a:r>
              <a:rPr lang="en-CA" dirty="0">
                <a:latin typeface="Arial"/>
              </a:rPr>
              <a:t>Most recent Letter Ballot 5 on Draft 5.0 has met return requirements, and achieved 100% approval.</a:t>
            </a:r>
          </a:p>
          <a:p>
            <a:pPr marL="457200" indent="-457200">
              <a:buFont typeface="Arial" panose="020B0604020202020204" pitchFamily="34" charset="0"/>
              <a:buChar char="•"/>
            </a:pPr>
            <a:r>
              <a:rPr lang="en-CA" dirty="0">
                <a:latin typeface="Arial"/>
              </a:rPr>
              <a:t>Considering whether would wish to go to Sponsor Ballot based on this, or to have further internal Letter Ballot to facilitate very strong/prominent contributor/developer participating more who has extensive extra development resource imminently coming online.</a:t>
            </a:r>
          </a:p>
        </p:txBody>
      </p:sp>
      <p:sp>
        <p:nvSpPr>
          <p:cNvPr id="4" name="CustomShape 1">
            <a:extLst>
              <a:ext uri="{FF2B5EF4-FFF2-40B4-BE49-F238E27FC236}">
                <a16:creationId xmlns:a16="http://schemas.microsoft.com/office/drawing/2014/main" id="{9F86C22F-8297-459E-86A9-21507C9D940A}"/>
              </a:ext>
            </a:extLst>
          </p:cNvPr>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Current Status</a:t>
            </a:r>
            <a:endParaRPr sz="3200" dirty="0"/>
          </a:p>
        </p:txBody>
      </p:sp>
    </p:spTree>
    <p:extLst>
      <p:ext uri="{BB962C8B-B14F-4D97-AF65-F5344CB8AC3E}">
        <p14:creationId xmlns:p14="http://schemas.microsoft.com/office/powerpoint/2010/main" val="322770183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2A9C6171-7D68-45FF-BA64-E8F2BEE9E0EF}"/>
              </a:ext>
            </a:extLst>
          </p:cNvPr>
          <p:cNvSpPr txBox="1">
            <a:spLocks noChangeArrowheads="1"/>
          </p:cNvSpPr>
          <p:nvPr/>
        </p:nvSpPr>
        <p:spPr bwMode="auto">
          <a:xfrm>
            <a:off x="914400" y="457200"/>
            <a:ext cx="7772400" cy="762000"/>
          </a:xfrm>
          <a:prstGeom prst="rect">
            <a:avLst/>
          </a:prstGeom>
          <a:noFill/>
          <a:ln w="9525">
            <a:noFill/>
            <a:miter lim="800000"/>
            <a:headEnd/>
            <a:tailEnd/>
          </a:ln>
        </p:spPr>
        <p:txBody>
          <a:bodyPr lIns="92075" tIns="46038" rIns="92075" bIns="46038" anchor="ctr"/>
          <a:lstStyle/>
          <a:p>
            <a:pPr algn="ctr">
              <a:defRPr/>
            </a:pPr>
            <a:r>
              <a:rPr lang="en-US" sz="2800" kern="0" dirty="0">
                <a:solidFill>
                  <a:srgbClr val="006600"/>
                </a:solidFill>
                <a:latin typeface="Arial Narrow" panose="020B0606020202030204" pitchFamily="34" charset="0"/>
              </a:rPr>
              <a:t>IEEE P802.22.3 Spectrum Characterization and Occupancy Working Group Letter Ballot</a:t>
            </a:r>
          </a:p>
        </p:txBody>
      </p:sp>
      <p:graphicFrame>
        <p:nvGraphicFramePr>
          <p:cNvPr id="11" name="Table 10">
            <a:extLst>
              <a:ext uri="{FF2B5EF4-FFF2-40B4-BE49-F238E27FC236}">
                <a16:creationId xmlns:a16="http://schemas.microsoft.com/office/drawing/2014/main" id="{B9C63ED4-E5F5-41F5-9A06-21403642549F}"/>
              </a:ext>
            </a:extLst>
          </p:cNvPr>
          <p:cNvGraphicFramePr>
            <a:graphicFrameLocks noGrp="1"/>
          </p:cNvGraphicFramePr>
          <p:nvPr>
            <p:extLst>
              <p:ext uri="{D42A27DB-BD31-4B8C-83A1-F6EECF244321}">
                <p14:modId xmlns:p14="http://schemas.microsoft.com/office/powerpoint/2010/main" val="1211366643"/>
              </p:ext>
            </p:extLst>
          </p:nvPr>
        </p:nvGraphicFramePr>
        <p:xfrm>
          <a:off x="114300" y="1250272"/>
          <a:ext cx="8915399" cy="5387341"/>
        </p:xfrm>
        <a:graphic>
          <a:graphicData uri="http://schemas.openxmlformats.org/drawingml/2006/table">
            <a:tbl>
              <a:tblPr firstRow="1" bandRow="1">
                <a:tableStyleId>{5C22544A-7EE6-4342-B048-85BDC9FD1C3A}</a:tableStyleId>
              </a:tblPr>
              <a:tblGrid>
                <a:gridCol w="1485902">
                  <a:extLst>
                    <a:ext uri="{9D8B030D-6E8A-4147-A177-3AD203B41FA5}">
                      <a16:colId xmlns:a16="http://schemas.microsoft.com/office/drawing/2014/main" val="20000"/>
                    </a:ext>
                  </a:extLst>
                </a:gridCol>
                <a:gridCol w="1016668">
                  <a:extLst>
                    <a:ext uri="{9D8B030D-6E8A-4147-A177-3AD203B41FA5}">
                      <a16:colId xmlns:a16="http://schemas.microsoft.com/office/drawing/2014/main" val="20001"/>
                    </a:ext>
                  </a:extLst>
                </a:gridCol>
                <a:gridCol w="1407694">
                  <a:extLst>
                    <a:ext uri="{9D8B030D-6E8A-4147-A177-3AD203B41FA5}">
                      <a16:colId xmlns:a16="http://schemas.microsoft.com/office/drawing/2014/main" val="20002"/>
                    </a:ext>
                  </a:extLst>
                </a:gridCol>
                <a:gridCol w="1084757">
                  <a:extLst>
                    <a:ext uri="{9D8B030D-6E8A-4147-A177-3AD203B41FA5}">
                      <a16:colId xmlns:a16="http://schemas.microsoft.com/office/drawing/2014/main" val="20003"/>
                    </a:ext>
                  </a:extLst>
                </a:gridCol>
                <a:gridCol w="1026785">
                  <a:extLst>
                    <a:ext uri="{9D8B030D-6E8A-4147-A177-3AD203B41FA5}">
                      <a16:colId xmlns:a16="http://schemas.microsoft.com/office/drawing/2014/main" val="20004"/>
                    </a:ext>
                  </a:extLst>
                </a:gridCol>
                <a:gridCol w="1329489">
                  <a:extLst>
                    <a:ext uri="{9D8B030D-6E8A-4147-A177-3AD203B41FA5}">
                      <a16:colId xmlns:a16="http://schemas.microsoft.com/office/drawing/2014/main" val="20005"/>
                    </a:ext>
                  </a:extLst>
                </a:gridCol>
                <a:gridCol w="1564104">
                  <a:extLst>
                    <a:ext uri="{9D8B030D-6E8A-4147-A177-3AD203B41FA5}">
                      <a16:colId xmlns:a16="http://schemas.microsoft.com/office/drawing/2014/main" val="20006"/>
                    </a:ext>
                  </a:extLst>
                </a:gridCol>
              </a:tblGrid>
              <a:tr h="711942">
                <a:tc>
                  <a:txBody>
                    <a:bodyPr/>
                    <a:lstStyle/>
                    <a:p>
                      <a:pPr algn="ctr"/>
                      <a:r>
                        <a:rPr lang="en-US" sz="1000" b="1" dirty="0">
                          <a:solidFill>
                            <a:schemeClr val="tx1"/>
                          </a:solidFill>
                          <a:latin typeface="Arial" panose="020B0604020202020204" pitchFamily="34" charset="0"/>
                          <a:cs typeface="Arial" panose="020B0604020202020204" pitchFamily="34" charset="0"/>
                        </a:rPr>
                        <a:t>IEEE</a:t>
                      </a:r>
                      <a:r>
                        <a:rPr lang="en-US" sz="1000" b="1" baseline="0" dirty="0">
                          <a:solidFill>
                            <a:schemeClr val="tx1"/>
                          </a:solidFill>
                          <a:latin typeface="Arial" panose="020B0604020202020204" pitchFamily="34" charset="0"/>
                          <a:cs typeface="Arial" panose="020B0604020202020204" pitchFamily="34" charset="0"/>
                        </a:rPr>
                        <a:t> WG Letter Ballot</a:t>
                      </a:r>
                      <a:endParaRPr lang="en-US" sz="1000" b="1" dirty="0">
                        <a:solidFill>
                          <a:schemeClr val="tx1"/>
                        </a:solidFill>
                        <a:latin typeface="Arial" panose="020B0604020202020204" pitchFamily="34" charset="0"/>
                        <a:cs typeface="Arial" panose="020B0604020202020204" pitchFamily="34" charset="0"/>
                      </a:endParaRPr>
                    </a:p>
                  </a:txBody>
                  <a:tcPr marT="45694" marB="45694"/>
                </a:tc>
                <a:tc>
                  <a:txBody>
                    <a:bodyPr/>
                    <a:lstStyle/>
                    <a:p>
                      <a:pPr algn="ctr"/>
                      <a:r>
                        <a:rPr lang="en-US" sz="1000" b="1" dirty="0">
                          <a:solidFill>
                            <a:schemeClr val="tx1"/>
                          </a:solidFill>
                          <a:latin typeface="Arial" panose="020B0604020202020204" pitchFamily="34" charset="0"/>
                          <a:cs typeface="Arial" panose="020B0604020202020204" pitchFamily="34" charset="0"/>
                        </a:rPr>
                        <a:t>Launch Date</a:t>
                      </a:r>
                    </a:p>
                  </a:txBody>
                  <a:tcPr marT="45694" marB="45694"/>
                </a:tc>
                <a:tc>
                  <a:txBody>
                    <a:bodyPr/>
                    <a:lstStyle/>
                    <a:p>
                      <a:pPr algn="ctr"/>
                      <a:r>
                        <a:rPr lang="en-US" sz="1000" b="1" dirty="0">
                          <a:solidFill>
                            <a:schemeClr val="tx1"/>
                          </a:solidFill>
                          <a:latin typeface="Arial" panose="020B0604020202020204" pitchFamily="34" charset="0"/>
                          <a:cs typeface="Arial" panose="020B0604020202020204" pitchFamily="34" charset="0"/>
                        </a:rPr>
                        <a:t># of Comments Received</a:t>
                      </a:r>
                    </a:p>
                  </a:txBody>
                  <a:tcPr marT="45694" marB="45694"/>
                </a:tc>
                <a:tc>
                  <a:txBody>
                    <a:bodyPr/>
                    <a:lstStyle/>
                    <a:p>
                      <a:pPr algn="ctr"/>
                      <a:r>
                        <a:rPr lang="en-US" sz="1000" b="1" dirty="0">
                          <a:solidFill>
                            <a:schemeClr val="tx1"/>
                          </a:solidFill>
                          <a:latin typeface="Arial" panose="020B0604020202020204" pitchFamily="34" charset="0"/>
                          <a:cs typeface="Arial" panose="020B0604020202020204" pitchFamily="34" charset="0"/>
                        </a:rPr>
                        <a:t>Comment Resolution Status</a:t>
                      </a:r>
                    </a:p>
                  </a:txBody>
                  <a:tcPr marT="45694" marB="45694"/>
                </a:tc>
                <a:tc>
                  <a:txBody>
                    <a:bodyPr/>
                    <a:lstStyle/>
                    <a:p>
                      <a:pPr algn="ctr"/>
                      <a:r>
                        <a:rPr lang="en-US" sz="1000" b="1" dirty="0">
                          <a:solidFill>
                            <a:schemeClr val="tx1"/>
                          </a:solidFill>
                          <a:latin typeface="Arial" panose="020B0604020202020204" pitchFamily="34" charset="0"/>
                          <a:cs typeface="Arial" panose="020B0604020202020204" pitchFamily="34" charset="0"/>
                        </a:rPr>
                        <a:t>Response Ratio</a:t>
                      </a:r>
                    </a:p>
                  </a:txBody>
                  <a:tcPr marT="45694" marB="45694"/>
                </a:tc>
                <a:tc>
                  <a:txBody>
                    <a:bodyPr/>
                    <a:lstStyle/>
                    <a:p>
                      <a:pPr algn="ctr"/>
                      <a:r>
                        <a:rPr lang="en-US" sz="1000" b="1" dirty="0">
                          <a:solidFill>
                            <a:schemeClr val="tx1"/>
                          </a:solidFill>
                          <a:latin typeface="Arial" panose="020B0604020202020204" pitchFamily="34" charset="0"/>
                          <a:cs typeface="Arial" panose="020B0604020202020204" pitchFamily="34" charset="0"/>
                        </a:rPr>
                        <a:t>Approval Ratio</a:t>
                      </a:r>
                    </a:p>
                  </a:txBody>
                  <a:tcPr marT="45694" marB="45694"/>
                </a:tc>
                <a:tc>
                  <a:txBody>
                    <a:bodyPr/>
                    <a:lstStyle/>
                    <a:p>
                      <a:pPr algn="ctr"/>
                      <a:r>
                        <a:rPr lang="en-US" sz="1000" b="1" dirty="0">
                          <a:solidFill>
                            <a:schemeClr val="tx1"/>
                          </a:solidFill>
                          <a:latin typeface="Arial" panose="020B0604020202020204" pitchFamily="34" charset="0"/>
                          <a:cs typeface="Arial" panose="020B0604020202020204" pitchFamily="34" charset="0"/>
                        </a:rPr>
                        <a:t>Draft Status</a:t>
                      </a:r>
                    </a:p>
                  </a:txBody>
                  <a:tcPr marT="45694" marB="45694"/>
                </a:tc>
                <a:extLst>
                  <a:ext uri="{0D108BD9-81ED-4DB2-BD59-A6C34878D82A}">
                    <a16:rowId xmlns:a16="http://schemas.microsoft.com/office/drawing/2014/main" val="10000"/>
                  </a:ext>
                </a:extLst>
              </a:tr>
              <a:tr h="1133844">
                <a:tc>
                  <a:txBody>
                    <a:bodyPr/>
                    <a:lstStyle/>
                    <a:p>
                      <a:pPr algn="ctr"/>
                      <a:r>
                        <a:rPr lang="en-US" sz="1000" b="1" dirty="0">
                          <a:latin typeface="Arial" panose="020B0604020202020204" pitchFamily="34" charset="0"/>
                          <a:cs typeface="Arial" panose="020B0604020202020204" pitchFamily="34" charset="0"/>
                        </a:rPr>
                        <a:t>WG</a:t>
                      </a:r>
                      <a:r>
                        <a:rPr lang="en-US" sz="1000" b="1" baseline="0" dirty="0">
                          <a:latin typeface="Arial" panose="020B0604020202020204" pitchFamily="34" charset="0"/>
                          <a:cs typeface="Arial" panose="020B0604020202020204" pitchFamily="34" charset="0"/>
                        </a:rPr>
                        <a:t> LB #1</a:t>
                      </a:r>
                    </a:p>
                    <a:p>
                      <a:pPr algn="ctr"/>
                      <a:r>
                        <a:rPr lang="en-US" sz="1000" b="1" baseline="0" dirty="0">
                          <a:latin typeface="Arial" panose="020B0604020202020204" pitchFamily="34" charset="0"/>
                          <a:cs typeface="Arial" panose="020B0604020202020204" pitchFamily="34" charset="0"/>
                        </a:rPr>
                        <a:t>(P802.22.3 Draft v1.0)</a:t>
                      </a:r>
                      <a:endParaRPr lang="en-US" sz="1000" b="1" dirty="0">
                        <a:latin typeface="Arial" panose="020B0604020202020204" pitchFamily="34" charset="0"/>
                        <a:cs typeface="Arial" panose="020B0604020202020204" pitchFamily="34" charset="0"/>
                      </a:endParaRPr>
                    </a:p>
                  </a:txBody>
                  <a:tcPr marT="45694" marB="45694"/>
                </a:tc>
                <a:tc>
                  <a:txBody>
                    <a:bodyPr/>
                    <a:lstStyle/>
                    <a:p>
                      <a:pPr algn="ctr"/>
                      <a:r>
                        <a:rPr lang="en-US" sz="1000" b="1" dirty="0">
                          <a:latin typeface="Arial" panose="020B0604020202020204" pitchFamily="34" charset="0"/>
                          <a:cs typeface="Arial" panose="020B0604020202020204" pitchFamily="34" charset="0"/>
                        </a:rPr>
                        <a:t>February 12</a:t>
                      </a:r>
                      <a:r>
                        <a:rPr lang="en-US" sz="1000" b="1" baseline="30000" dirty="0">
                          <a:latin typeface="Arial" panose="020B0604020202020204" pitchFamily="34" charset="0"/>
                          <a:cs typeface="Arial" panose="020B0604020202020204" pitchFamily="34" charset="0"/>
                        </a:rPr>
                        <a:t>th</a:t>
                      </a:r>
                      <a:r>
                        <a:rPr lang="en-US" sz="1000" b="1" dirty="0">
                          <a:latin typeface="Arial" panose="020B0604020202020204" pitchFamily="34" charset="0"/>
                          <a:cs typeface="Arial" panose="020B0604020202020204" pitchFamily="34" charset="0"/>
                        </a:rPr>
                        <a:t> 2017 to March 13</a:t>
                      </a:r>
                      <a:r>
                        <a:rPr lang="en-US" sz="1000" b="1" baseline="30000" dirty="0">
                          <a:latin typeface="Arial" panose="020B0604020202020204" pitchFamily="34" charset="0"/>
                          <a:cs typeface="Arial" panose="020B0604020202020204" pitchFamily="34" charset="0"/>
                        </a:rPr>
                        <a:t>th</a:t>
                      </a:r>
                      <a:r>
                        <a:rPr lang="en-US" sz="1000" b="1" dirty="0">
                          <a:latin typeface="Arial" panose="020B0604020202020204" pitchFamily="34" charset="0"/>
                          <a:cs typeface="Arial" panose="020B0604020202020204" pitchFamily="34" charset="0"/>
                        </a:rPr>
                        <a:t> 2017</a:t>
                      </a: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153</a:t>
                      </a:r>
                    </a:p>
                  </a:txBody>
                  <a:tcPr marT="45694" marB="45694"/>
                </a:tc>
                <a:tc>
                  <a:txBody>
                    <a:bodyPr/>
                    <a:lstStyle/>
                    <a:p>
                      <a:pPr algn="ctr"/>
                      <a:r>
                        <a:rPr lang="en-US" sz="1000" b="1" dirty="0">
                          <a:latin typeface="Arial" panose="020B0604020202020204" pitchFamily="34" charset="0"/>
                          <a:cs typeface="Arial" panose="020B0604020202020204" pitchFamily="34" charset="0"/>
                        </a:rPr>
                        <a:t>Comments were addressed and Resolved</a:t>
                      </a:r>
                    </a:p>
                  </a:txBody>
                  <a:tcPr marT="45694" marB="45694"/>
                </a:tc>
                <a:tc>
                  <a:txBody>
                    <a:bodyPr/>
                    <a:lstStyle/>
                    <a:p>
                      <a:pPr algn="ctr"/>
                      <a:r>
                        <a:rPr lang="en-US" sz="1000" b="1" dirty="0">
                          <a:solidFill>
                            <a:schemeClr val="tx1"/>
                          </a:solidFill>
                          <a:latin typeface="Arial" panose="020B0604020202020204" pitchFamily="34" charset="0"/>
                          <a:cs typeface="Arial" panose="020B0604020202020204" pitchFamily="34" charset="0"/>
                        </a:rPr>
                        <a:t>76%</a:t>
                      </a:r>
                    </a:p>
                  </a:txBody>
                  <a:tcPr marT="45694" marB="45694"/>
                </a:tc>
                <a:tc>
                  <a:txBody>
                    <a:bodyPr/>
                    <a:lstStyle/>
                    <a:p>
                      <a:pPr marL="0" algn="ctr" defTabSz="914400" rtl="0" eaLnBrk="1" latinLnBrk="0" hangingPunct="1"/>
                      <a:r>
                        <a:rPr lang="en-US" sz="1000" b="1" kern="1200" dirty="0">
                          <a:solidFill>
                            <a:schemeClr val="tx1"/>
                          </a:solidFill>
                          <a:latin typeface="Arial" panose="020B0604020202020204" pitchFamily="34" charset="0"/>
                          <a:ea typeface="+mn-ea"/>
                          <a:cs typeface="Arial" panose="020B0604020202020204" pitchFamily="34" charset="0"/>
                        </a:rPr>
                        <a:t>17%</a:t>
                      </a:r>
                    </a:p>
                  </a:txBody>
                  <a:tcPr marT="45694" marB="45694"/>
                </a:tc>
                <a:tc>
                  <a:txBody>
                    <a:bodyPr/>
                    <a:lstStyle/>
                    <a:p>
                      <a:pPr algn="ctr"/>
                      <a:r>
                        <a:rPr lang="en-US" sz="1000" b="1" dirty="0">
                          <a:latin typeface="Arial" panose="020B0604020202020204" pitchFamily="34" charset="0"/>
                          <a:cs typeface="Arial" panose="020B0604020202020204" pitchFamily="34" charset="0"/>
                        </a:rPr>
                        <a:t>P802.22 Draft v2.0 Prepared </a:t>
                      </a:r>
                    </a:p>
                  </a:txBody>
                  <a:tcPr marT="45694" marB="45694"/>
                </a:tc>
                <a:extLst>
                  <a:ext uri="{0D108BD9-81ED-4DB2-BD59-A6C34878D82A}">
                    <a16:rowId xmlns:a16="http://schemas.microsoft.com/office/drawing/2014/main" val="10001"/>
                  </a:ext>
                </a:extLst>
              </a:tr>
              <a:tr h="1133844">
                <a:tc>
                  <a:txBody>
                    <a:bodyPr/>
                    <a:lstStyle/>
                    <a:p>
                      <a:pPr algn="ctr"/>
                      <a:r>
                        <a:rPr lang="en-US" sz="1000" b="1" dirty="0">
                          <a:latin typeface="Arial" panose="020B0604020202020204" pitchFamily="34" charset="0"/>
                          <a:cs typeface="Arial" panose="020B0604020202020204" pitchFamily="34" charset="0"/>
                        </a:rPr>
                        <a:t>WG LB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baseline="0" dirty="0">
                          <a:latin typeface="Arial" panose="020B0604020202020204" pitchFamily="34" charset="0"/>
                          <a:cs typeface="Arial" panose="020B0604020202020204" pitchFamily="34" charset="0"/>
                        </a:rPr>
                        <a:t>(P802.22.3 Draft v2.0)</a:t>
                      </a:r>
                      <a:endParaRPr lang="en-US" sz="1000" b="1" dirty="0">
                        <a:latin typeface="Arial" panose="020B0604020202020204" pitchFamily="34" charset="0"/>
                        <a:cs typeface="Arial" panose="020B0604020202020204" pitchFamily="34" charset="0"/>
                      </a:endParaRPr>
                    </a:p>
                  </a:txBody>
                  <a:tcPr marT="45694" marB="45694"/>
                </a:tc>
                <a:tc>
                  <a:txBody>
                    <a:bodyPr/>
                    <a:lstStyle/>
                    <a:p>
                      <a:pPr algn="ctr"/>
                      <a:r>
                        <a:rPr lang="en-US" sz="1000" b="1" dirty="0">
                          <a:latin typeface="Arial" panose="020B0604020202020204" pitchFamily="34" charset="0"/>
                          <a:cs typeface="Arial" panose="020B0604020202020204" pitchFamily="34" charset="0"/>
                        </a:rPr>
                        <a:t>October1st to October 30th 2017</a:t>
                      </a:r>
                    </a:p>
                  </a:txBody>
                  <a:tcPr marT="45694" marB="45694"/>
                </a:tc>
                <a:tc>
                  <a:txBody>
                    <a:bodyPr/>
                    <a:lstStyle/>
                    <a:p>
                      <a:pPr algn="ctr"/>
                      <a:r>
                        <a:rPr lang="en-US" sz="1000" b="1" dirty="0">
                          <a:latin typeface="Arial" panose="020B0604020202020204" pitchFamily="34" charset="0"/>
                          <a:cs typeface="Arial" panose="020B0604020202020204" pitchFamily="34" charset="0"/>
                        </a:rPr>
                        <a:t>95</a:t>
                      </a: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Comments were addressed and Resolved</a:t>
                      </a:r>
                    </a:p>
                  </a:txBody>
                  <a:tcPr marT="45694" marB="45694"/>
                </a:tc>
                <a:tc>
                  <a:txBody>
                    <a:bodyPr/>
                    <a:lstStyle/>
                    <a:p>
                      <a:pPr algn="ctr"/>
                      <a:r>
                        <a:rPr lang="en-US" sz="1000" b="1" dirty="0">
                          <a:solidFill>
                            <a:schemeClr val="tx1"/>
                          </a:solidFill>
                          <a:latin typeface="Arial" panose="020B0604020202020204" pitchFamily="34" charset="0"/>
                          <a:cs typeface="Arial" panose="020B0604020202020204" pitchFamily="34" charset="0"/>
                        </a:rPr>
                        <a:t>77%</a:t>
                      </a:r>
                    </a:p>
                  </a:txBody>
                  <a:tcPr marT="45694" marB="45694"/>
                </a:tc>
                <a:tc>
                  <a:txBody>
                    <a:bodyPr/>
                    <a:lstStyle/>
                    <a:p>
                      <a:pPr marL="0" algn="ctr" defTabSz="914400" rtl="0" eaLnBrk="1" latinLnBrk="0" hangingPunct="1"/>
                      <a:r>
                        <a:rPr lang="en-US" sz="1000" b="1" kern="1200" dirty="0">
                          <a:solidFill>
                            <a:schemeClr val="tx1"/>
                          </a:solidFill>
                          <a:latin typeface="Arial" panose="020B0604020202020204" pitchFamily="34" charset="0"/>
                          <a:ea typeface="+mn-ea"/>
                          <a:cs typeface="Arial" panose="020B0604020202020204" pitchFamily="34" charset="0"/>
                        </a:rPr>
                        <a:t>50%</a:t>
                      </a:r>
                    </a:p>
                  </a:txBody>
                  <a:tcPr marT="45694" marB="45694"/>
                </a:tc>
                <a:tc>
                  <a:txBody>
                    <a:bodyPr/>
                    <a:lstStyle/>
                    <a:p>
                      <a:pPr algn="ctr"/>
                      <a:r>
                        <a:rPr lang="en-US" sz="1000" b="1" dirty="0">
                          <a:latin typeface="Arial" panose="020B0604020202020204" pitchFamily="34" charset="0"/>
                          <a:cs typeface="Arial" panose="020B0604020202020204" pitchFamily="34" charset="0"/>
                        </a:rPr>
                        <a:t>P802.22 Draft</a:t>
                      </a:r>
                      <a:r>
                        <a:rPr lang="en-US" sz="1000" b="1" baseline="0" dirty="0">
                          <a:latin typeface="Arial" panose="020B0604020202020204" pitchFamily="34" charset="0"/>
                          <a:cs typeface="Arial" panose="020B0604020202020204" pitchFamily="34" charset="0"/>
                        </a:rPr>
                        <a:t> v3.0 Prepared</a:t>
                      </a:r>
                      <a:endParaRPr lang="en-US" sz="1000" b="1" dirty="0">
                        <a:latin typeface="Arial" panose="020B0604020202020204" pitchFamily="34" charset="0"/>
                        <a:cs typeface="Arial" panose="020B0604020202020204" pitchFamily="34" charset="0"/>
                      </a:endParaRPr>
                    </a:p>
                  </a:txBody>
                  <a:tcPr marT="45694" marB="45694"/>
                </a:tc>
                <a:extLst>
                  <a:ext uri="{0D108BD9-81ED-4DB2-BD59-A6C34878D82A}">
                    <a16:rowId xmlns:a16="http://schemas.microsoft.com/office/drawing/2014/main" val="10002"/>
                  </a:ext>
                </a:extLst>
              </a:tr>
              <a:tr h="10057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WG LB #3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(P802.22.3 Draft</a:t>
                      </a:r>
                      <a:r>
                        <a:rPr lang="en-US" sz="1000" b="1" baseline="0" dirty="0">
                          <a:latin typeface="Arial" panose="020B0604020202020204" pitchFamily="34" charset="0"/>
                          <a:cs typeface="Arial" panose="020B0604020202020204" pitchFamily="34" charset="0"/>
                        </a:rPr>
                        <a:t> 3.0</a:t>
                      </a:r>
                      <a:r>
                        <a:rPr lang="en-US" sz="1000" b="1" dirty="0">
                          <a:latin typeface="Arial" panose="020B0604020202020204" pitchFamily="34" charset="0"/>
                          <a:cs typeface="Arial" panose="020B0604020202020204" pitchFamily="34" charset="0"/>
                        </a:rPr>
                        <a:t>)</a:t>
                      </a:r>
                    </a:p>
                  </a:txBody>
                  <a:tcPr marT="45694" marB="45694"/>
                </a:tc>
                <a:tc>
                  <a:txBody>
                    <a:bodyPr/>
                    <a:lstStyle/>
                    <a:p>
                      <a:pPr algn="ctr"/>
                      <a:r>
                        <a:rPr lang="en-US" sz="1000" b="1" dirty="0">
                          <a:latin typeface="Arial" panose="020B0604020202020204" pitchFamily="34" charset="0"/>
                          <a:cs typeface="Arial" panose="020B0604020202020204" pitchFamily="34" charset="0"/>
                        </a:rPr>
                        <a:t>February21st  2018 to March 4</a:t>
                      </a:r>
                      <a:r>
                        <a:rPr lang="en-US" sz="1000" b="1" baseline="30000" dirty="0">
                          <a:latin typeface="Arial" panose="020B0604020202020204" pitchFamily="34" charset="0"/>
                          <a:cs typeface="Arial" panose="020B0604020202020204" pitchFamily="34" charset="0"/>
                        </a:rPr>
                        <a:t>th</a:t>
                      </a:r>
                      <a:r>
                        <a:rPr lang="en-US" sz="1000" b="1" dirty="0">
                          <a:latin typeface="Arial" panose="020B0604020202020204" pitchFamily="34" charset="0"/>
                          <a:cs typeface="Arial" panose="020B0604020202020204" pitchFamily="34" charset="0"/>
                        </a:rPr>
                        <a:t> 2018</a:t>
                      </a:r>
                    </a:p>
                  </a:txBody>
                  <a:tcPr marT="45694" marB="45694"/>
                </a:tc>
                <a:tc>
                  <a:txBody>
                    <a:bodyPr/>
                    <a:lstStyle/>
                    <a:p>
                      <a:pPr algn="ctr"/>
                      <a:r>
                        <a:rPr lang="en-US" sz="1000" b="1" dirty="0">
                          <a:latin typeface="Arial" panose="020B0604020202020204" pitchFamily="34" charset="0"/>
                          <a:cs typeface="Arial" panose="020B0604020202020204" pitchFamily="34" charset="0"/>
                        </a:rPr>
                        <a:t>60</a:t>
                      </a: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Comments were addressed and Resolved</a:t>
                      </a:r>
                    </a:p>
                  </a:txBody>
                  <a:tcPr marT="45694" marB="45694"/>
                </a:tc>
                <a:tc>
                  <a:txBody>
                    <a:bodyPr/>
                    <a:lstStyle/>
                    <a:p>
                      <a:pPr algn="ctr"/>
                      <a:r>
                        <a:rPr lang="en-US" sz="1000" b="1" dirty="0">
                          <a:solidFill>
                            <a:schemeClr val="tx1"/>
                          </a:solidFill>
                          <a:latin typeface="Arial" panose="020B0604020202020204" pitchFamily="34" charset="0"/>
                          <a:cs typeface="Arial" panose="020B0604020202020204" pitchFamily="34" charset="0"/>
                        </a:rPr>
                        <a:t>61.54%</a:t>
                      </a:r>
                    </a:p>
                  </a:txBody>
                  <a:tcPr marT="45694" marB="45694"/>
                </a:tc>
                <a:tc>
                  <a:txBody>
                    <a:bodyPr/>
                    <a:lstStyle/>
                    <a:p>
                      <a:pPr marL="0" algn="ctr" defTabSz="914400" rtl="0" eaLnBrk="1" latinLnBrk="0" hangingPunct="1"/>
                      <a:r>
                        <a:rPr lang="en-US" sz="1000" b="1" kern="1200" dirty="0">
                          <a:solidFill>
                            <a:schemeClr val="tx1"/>
                          </a:solidFill>
                          <a:latin typeface="Arial" panose="020B0604020202020204" pitchFamily="34" charset="0"/>
                          <a:ea typeface="+mn-ea"/>
                          <a:cs typeface="Arial" panose="020B0604020202020204" pitchFamily="34" charset="0"/>
                        </a:rPr>
                        <a:t>60%</a:t>
                      </a:r>
                    </a:p>
                  </a:txBody>
                  <a:tcPr marT="45694" marB="45694"/>
                </a:tc>
                <a:tc>
                  <a:txBody>
                    <a:bodyPr/>
                    <a:lstStyle/>
                    <a:p>
                      <a:pPr algn="ctr"/>
                      <a:r>
                        <a:rPr lang="en-US" sz="1000" b="1" dirty="0">
                          <a:latin typeface="Arial" panose="020B0604020202020204" pitchFamily="34" charset="0"/>
                          <a:cs typeface="Arial" panose="020B0604020202020204" pitchFamily="34" charset="0"/>
                        </a:rPr>
                        <a:t>P802.22 Draft v4.0 </a:t>
                      </a:r>
                      <a:r>
                        <a:rPr lang="en-US" sz="1000" b="1" baseline="0" dirty="0">
                          <a:latin typeface="Arial" panose="020B0604020202020204" pitchFamily="34" charset="0"/>
                          <a:cs typeface="Arial" panose="020B0604020202020204" pitchFamily="34" charset="0"/>
                        </a:rPr>
                        <a:t>prepared</a:t>
                      </a:r>
                      <a:endParaRPr lang="en-US" sz="1000" b="1" dirty="0">
                        <a:latin typeface="Arial" panose="020B0604020202020204" pitchFamily="34" charset="0"/>
                        <a:cs typeface="Arial" panose="020B0604020202020204" pitchFamily="34" charset="0"/>
                      </a:endParaRPr>
                    </a:p>
                  </a:txBody>
                  <a:tcPr marT="45694" marB="45694"/>
                </a:tc>
                <a:extLst>
                  <a:ext uri="{0D108BD9-81ED-4DB2-BD59-A6C34878D82A}">
                    <a16:rowId xmlns:a16="http://schemas.microsoft.com/office/drawing/2014/main" val="10003"/>
                  </a:ext>
                </a:extLst>
              </a:tr>
              <a:tr h="5028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WG LB #4</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(P802.22.3 Draft 4.0)</a:t>
                      </a:r>
                    </a:p>
                  </a:txBody>
                  <a:tcPr marT="45694" marB="45694"/>
                </a:tc>
                <a:tc>
                  <a:txBody>
                    <a:bodyPr/>
                    <a:lstStyle/>
                    <a:p>
                      <a:pPr algn="ctr"/>
                      <a:r>
                        <a:rPr lang="en-US" sz="1000" b="1" dirty="0">
                          <a:latin typeface="Arial" panose="020B0604020202020204" pitchFamily="34" charset="0"/>
                          <a:cs typeface="Arial" panose="020B0604020202020204" pitchFamily="34" charset="0"/>
                        </a:rPr>
                        <a:t>October 2nd  2018 to October 31</a:t>
                      </a:r>
                      <a:r>
                        <a:rPr lang="en-US" sz="1000" b="1" baseline="30000" dirty="0">
                          <a:latin typeface="Arial" panose="020B0604020202020204" pitchFamily="34" charset="0"/>
                          <a:cs typeface="Arial" panose="020B0604020202020204" pitchFamily="34" charset="0"/>
                        </a:rPr>
                        <a:t>st</a:t>
                      </a:r>
                      <a:r>
                        <a:rPr lang="en-US" sz="1000" b="1" dirty="0">
                          <a:latin typeface="Arial" panose="020B0604020202020204" pitchFamily="34" charset="0"/>
                          <a:cs typeface="Arial" panose="020B0604020202020204" pitchFamily="34" charset="0"/>
                        </a:rPr>
                        <a:t> 2018</a:t>
                      </a:r>
                    </a:p>
                  </a:txBody>
                  <a:tcPr marT="45694" marB="45694"/>
                </a:tc>
                <a:tc>
                  <a:txBody>
                    <a:bodyPr/>
                    <a:lstStyle/>
                    <a:p>
                      <a:pPr algn="ctr"/>
                      <a:r>
                        <a:rPr lang="en-US" sz="1000" b="1" dirty="0">
                          <a:latin typeface="Arial" panose="020B0604020202020204" pitchFamily="34" charset="0"/>
                          <a:cs typeface="Arial" panose="020B0604020202020204" pitchFamily="34" charset="0"/>
                        </a:rPr>
                        <a:t>72</a:t>
                      </a: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Comments are being</a:t>
                      </a:r>
                      <a:r>
                        <a:rPr lang="en-US" sz="1000" b="1" baseline="0" dirty="0">
                          <a:latin typeface="Arial" panose="020B0604020202020204" pitchFamily="34" charset="0"/>
                          <a:cs typeface="Arial" panose="020B0604020202020204" pitchFamily="34" charset="0"/>
                        </a:rPr>
                        <a:t> addressed and resolved</a:t>
                      </a:r>
                      <a:endParaRPr lang="en-US" sz="1000" b="1" dirty="0">
                        <a:latin typeface="Arial" panose="020B0604020202020204" pitchFamily="34" charset="0"/>
                        <a:cs typeface="Arial" panose="020B0604020202020204" pitchFamily="34" charset="0"/>
                      </a:endParaRPr>
                    </a:p>
                  </a:txBody>
                  <a:tcPr marT="45694" marB="45694"/>
                </a:tc>
                <a:tc>
                  <a:txBody>
                    <a:bodyPr/>
                    <a:lstStyle/>
                    <a:p>
                      <a:pPr algn="ctr"/>
                      <a:r>
                        <a:rPr lang="en-US" sz="1000" b="1" dirty="0">
                          <a:solidFill>
                            <a:schemeClr val="tx1"/>
                          </a:solidFill>
                          <a:latin typeface="Arial" panose="020B0604020202020204" pitchFamily="34" charset="0"/>
                          <a:cs typeface="Arial" panose="020B0604020202020204" pitchFamily="34" charset="0"/>
                        </a:rPr>
                        <a:t>73%</a:t>
                      </a:r>
                    </a:p>
                  </a:txBody>
                  <a:tcPr marT="45694" marB="45694"/>
                </a:tc>
                <a:tc>
                  <a:txBody>
                    <a:bodyPr/>
                    <a:lstStyle/>
                    <a:p>
                      <a:pPr marL="0" algn="ctr" defTabSz="914400" rtl="0" eaLnBrk="1" latinLnBrk="0" hangingPunct="1"/>
                      <a:r>
                        <a:rPr lang="en-US" sz="1000" b="1" kern="1200" dirty="0">
                          <a:solidFill>
                            <a:schemeClr val="tx1"/>
                          </a:solidFill>
                          <a:latin typeface="Arial" panose="020B0604020202020204" pitchFamily="34" charset="0"/>
                          <a:ea typeface="+mn-ea"/>
                          <a:cs typeface="Arial" panose="020B0604020202020204" pitchFamily="34" charset="0"/>
                        </a:rPr>
                        <a:t>71%</a:t>
                      </a:r>
                    </a:p>
                  </a:txBody>
                  <a:tcPr marT="45694" marB="45694"/>
                </a:tc>
                <a:tc>
                  <a:txBody>
                    <a:bodyPr/>
                    <a:lstStyle/>
                    <a:p>
                      <a:pPr algn="ctr"/>
                      <a:r>
                        <a:rPr lang="en-US" sz="1000" b="1" dirty="0">
                          <a:latin typeface="Arial" panose="020B0604020202020204" pitchFamily="34" charset="0"/>
                          <a:cs typeface="Arial" panose="020B0604020202020204" pitchFamily="34" charset="0"/>
                        </a:rPr>
                        <a:t>P802.22 Draft v5.0 prepared</a:t>
                      </a:r>
                    </a:p>
                  </a:txBody>
                  <a:tcPr marT="45694" marB="45694"/>
                </a:tc>
                <a:extLst>
                  <a:ext uri="{0D108BD9-81ED-4DB2-BD59-A6C34878D82A}">
                    <a16:rowId xmlns:a16="http://schemas.microsoft.com/office/drawing/2014/main" val="287359437"/>
                  </a:ext>
                </a:extLst>
              </a:tr>
              <a:tr h="5028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WG LB #5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(P802.22.3 Draft 5.0)</a:t>
                      </a:r>
                    </a:p>
                  </a:txBody>
                  <a:tcPr marT="45694" marB="45694"/>
                </a:tc>
                <a:tc>
                  <a:txBody>
                    <a:bodyPr/>
                    <a:lstStyle/>
                    <a:p>
                      <a:pPr algn="ctr"/>
                      <a:r>
                        <a:rPr lang="en-US" sz="1000" b="1" dirty="0">
                          <a:latin typeface="Arial" panose="020B0604020202020204" pitchFamily="34" charset="0"/>
                          <a:cs typeface="Arial" panose="020B0604020202020204" pitchFamily="34" charset="0"/>
                        </a:rPr>
                        <a:t>Feb 2019 – March 2019</a:t>
                      </a:r>
                    </a:p>
                  </a:txBody>
                  <a:tcPr marT="45694" marB="45694"/>
                </a:tc>
                <a:tc>
                  <a:txBody>
                    <a:bodyPr/>
                    <a:lstStyle/>
                    <a:p>
                      <a:pPr algn="ctr"/>
                      <a:r>
                        <a:rPr lang="en-US" sz="1000" b="1" dirty="0">
                          <a:latin typeface="Arial" panose="020B0604020202020204" pitchFamily="34" charset="0"/>
                          <a:cs typeface="Arial" panose="020B0604020202020204" pitchFamily="34" charset="0"/>
                        </a:rPr>
                        <a:t>55</a:t>
                      </a:r>
                    </a:p>
                  </a:txBody>
                  <a:tcPr marT="45694" marB="4569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latin typeface="Arial" panose="020B0604020202020204" pitchFamily="34" charset="0"/>
                          <a:cs typeface="Arial" panose="020B0604020202020204" pitchFamily="34" charset="0"/>
                        </a:rPr>
                        <a:t>Comments are being</a:t>
                      </a:r>
                      <a:r>
                        <a:rPr lang="en-US" sz="1000" b="1" baseline="0" dirty="0">
                          <a:latin typeface="Arial" panose="020B0604020202020204" pitchFamily="34" charset="0"/>
                          <a:cs typeface="Arial" panose="020B0604020202020204" pitchFamily="34" charset="0"/>
                        </a:rPr>
                        <a:t> addressed and resolved</a:t>
                      </a:r>
                      <a:endParaRPr lang="en-US" sz="1000" b="1" dirty="0">
                        <a:latin typeface="Arial" panose="020B0604020202020204" pitchFamily="34" charset="0"/>
                        <a:cs typeface="Arial" panose="020B0604020202020204" pitchFamily="34" charset="0"/>
                      </a:endParaRPr>
                    </a:p>
                  </a:txBody>
                  <a:tcPr marT="45694" marB="45694"/>
                </a:tc>
                <a:tc>
                  <a:txBody>
                    <a:bodyPr/>
                    <a:lstStyle/>
                    <a:p>
                      <a:pPr algn="ctr"/>
                      <a:r>
                        <a:rPr lang="en-US" sz="1000" b="1">
                          <a:solidFill>
                            <a:schemeClr val="tx1"/>
                          </a:solidFill>
                          <a:latin typeface="Arial" panose="020B0604020202020204" pitchFamily="34" charset="0"/>
                          <a:cs typeface="Arial" panose="020B0604020202020204" pitchFamily="34" charset="0"/>
                        </a:rPr>
                        <a:t>58%</a:t>
                      </a:r>
                      <a:endParaRPr lang="en-US" sz="1000" b="1" dirty="0">
                        <a:solidFill>
                          <a:schemeClr val="tx1"/>
                        </a:solidFill>
                        <a:latin typeface="Arial" panose="020B0604020202020204" pitchFamily="34" charset="0"/>
                        <a:cs typeface="Arial" panose="020B0604020202020204" pitchFamily="34" charset="0"/>
                      </a:endParaRPr>
                    </a:p>
                  </a:txBody>
                  <a:tcPr marT="45694" marB="45694"/>
                </a:tc>
                <a:tc>
                  <a:txBody>
                    <a:bodyPr/>
                    <a:lstStyle/>
                    <a:p>
                      <a:pPr marL="0" algn="ctr" defTabSz="914400" rtl="0" eaLnBrk="1" latinLnBrk="0" hangingPunct="1"/>
                      <a:r>
                        <a:rPr lang="en-US" sz="1000" b="1" kern="1200" dirty="0">
                          <a:solidFill>
                            <a:schemeClr val="tx1"/>
                          </a:solidFill>
                          <a:latin typeface="Arial" panose="020B0604020202020204" pitchFamily="34" charset="0"/>
                          <a:ea typeface="+mn-ea"/>
                          <a:cs typeface="Arial" panose="020B0604020202020204" pitchFamily="34" charset="0"/>
                        </a:rPr>
                        <a:t>100%</a:t>
                      </a:r>
                    </a:p>
                  </a:txBody>
                  <a:tcPr marT="45694" marB="45694"/>
                </a:tc>
                <a:tc>
                  <a:txBody>
                    <a:bodyPr/>
                    <a:lstStyle/>
                    <a:p>
                      <a:pPr algn="ctr"/>
                      <a:r>
                        <a:rPr lang="en-US" sz="1000" b="1" dirty="0">
                          <a:latin typeface="Arial" panose="020B0604020202020204" pitchFamily="34" charset="0"/>
                          <a:cs typeface="Arial" panose="020B0604020202020204" pitchFamily="34" charset="0"/>
                        </a:rPr>
                        <a:t>P802.22 Draft v6.0 being prepared</a:t>
                      </a:r>
                    </a:p>
                  </a:txBody>
                  <a:tcPr marT="45694" marB="45694"/>
                </a:tc>
                <a:extLst>
                  <a:ext uri="{0D108BD9-81ED-4DB2-BD59-A6C34878D82A}">
                    <a16:rowId xmlns:a16="http://schemas.microsoft.com/office/drawing/2014/main" val="2523142927"/>
                  </a:ext>
                </a:extLst>
              </a:tr>
            </a:tbl>
          </a:graphicData>
        </a:graphic>
      </p:graphicFrame>
      <p:sp>
        <p:nvSpPr>
          <p:cNvPr id="2" name="Rectangle 1">
            <a:extLst>
              <a:ext uri="{FF2B5EF4-FFF2-40B4-BE49-F238E27FC236}">
                <a16:creationId xmlns:a16="http://schemas.microsoft.com/office/drawing/2014/main" id="{377CF1D9-B70C-477C-BDFA-E5E8811C6C31}"/>
              </a:ext>
            </a:extLst>
          </p:cNvPr>
          <p:cNvSpPr/>
          <p:nvPr/>
        </p:nvSpPr>
        <p:spPr bwMode="auto">
          <a:xfrm>
            <a:off x="114300" y="5943600"/>
            <a:ext cx="8915399" cy="694013"/>
          </a:xfrm>
          <a:prstGeom prst="rect">
            <a:avLst/>
          </a:prstGeom>
          <a:noFill/>
          <a:ln w="4445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endParaRPr>
          </a:p>
        </p:txBody>
      </p:sp>
    </p:spTree>
    <p:extLst>
      <p:ext uri="{BB962C8B-B14F-4D97-AF65-F5344CB8AC3E}">
        <p14:creationId xmlns:p14="http://schemas.microsoft.com/office/powerpoint/2010/main" val="357043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Architecture</a:t>
            </a:r>
            <a:endParaRPr sz="3200" dirty="0"/>
          </a:p>
        </p:txBody>
      </p:sp>
      <p:pic>
        <p:nvPicPr>
          <p:cNvPr id="4" name="Picture 12">
            <a:extLst>
              <a:ext uri="{FF2B5EF4-FFF2-40B4-BE49-F238E27FC236}">
                <a16:creationId xmlns:a16="http://schemas.microsoft.com/office/drawing/2014/main" id="{C575FF58-6934-4634-8FFA-BBAA7D5FA59C}"/>
              </a:ext>
            </a:extLst>
          </p:cNvPr>
          <p:cNvPicPr>
            <a:picLocks noRot="1" noChangeAspect="1" noEditPoints="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384313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BCB626C2-F75E-4455-9929-FB71F943EB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1874" y="1828800"/>
            <a:ext cx="3037526"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1">
            <a:extLst>
              <a:ext uri="{FF2B5EF4-FFF2-40B4-BE49-F238E27FC236}">
                <a16:creationId xmlns:a16="http://schemas.microsoft.com/office/drawing/2014/main" id="{F1DA1E89-49CA-461E-B0B4-2C0D460915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9197" y="1828800"/>
            <a:ext cx="2352403" cy="388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14272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F6D31-67A6-4AC5-9976-EDF5272245AD}"/>
              </a:ext>
            </a:extLst>
          </p:cNvPr>
          <p:cNvSpPr>
            <a:spLocks noGrp="1"/>
          </p:cNvSpPr>
          <p:nvPr>
            <p:ph type="title"/>
          </p:nvPr>
        </p:nvSpPr>
        <p:spPr>
          <a:xfrm>
            <a:off x="152400" y="404813"/>
            <a:ext cx="8686800" cy="792162"/>
          </a:xfrm>
        </p:spPr>
        <p:txBody>
          <a:bodyPr/>
          <a:lstStyle/>
          <a:p>
            <a:r>
              <a:rPr lang="en-US" sz="2400" b="1" dirty="0">
                <a:solidFill>
                  <a:srgbClr val="000000"/>
                </a:solidFill>
                <a:latin typeface="Arial" panose="020B0604020202020204" pitchFamily="34" charset="0"/>
                <a:cs typeface="Arial" panose="020B0604020202020204" pitchFamily="34" charset="0"/>
              </a:rPr>
              <a:t>Spectrum Sharing Today</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381000" y="1295400"/>
            <a:ext cx="8458200" cy="4647426"/>
          </a:xfrm>
          <a:prstGeom prst="rect">
            <a:avLst/>
          </a:prstGeom>
        </p:spPr>
        <p:txBody>
          <a:bodyPr wrap="square">
            <a:spAutoFit/>
          </a:bodyPr>
          <a:lstStyle/>
          <a:p>
            <a:pPr marL="285750" indent="-285750">
              <a:spcAft>
                <a:spcPts val="1200"/>
              </a:spcAft>
              <a:buFont typeface="Arial" panose="020B0604020202020204" pitchFamily="34" charset="0"/>
              <a:buChar char="•"/>
            </a:pPr>
            <a:r>
              <a:rPr lang="en-US" sz="1800" dirty="0">
                <a:solidFill>
                  <a:srgbClr val="4C4C4C"/>
                </a:solidFill>
                <a:latin typeface="Raleway"/>
              </a:rPr>
              <a:t>TV White Space (TVWS)</a:t>
            </a:r>
          </a:p>
          <a:p>
            <a:pPr marL="742950" lvl="1" indent="-285750">
              <a:spcAft>
                <a:spcPts val="1200"/>
              </a:spcAft>
              <a:buFont typeface="Arial" panose="020B0604020202020204" pitchFamily="34" charset="0"/>
              <a:buChar char="•"/>
            </a:pPr>
            <a:r>
              <a:rPr lang="en-US" sz="1800" dirty="0">
                <a:solidFill>
                  <a:srgbClr val="4C4C4C"/>
                </a:solidFill>
                <a:latin typeface="Raleway"/>
              </a:rPr>
              <a:t>US, UK, Canada, Singapore, South Africa, Colombia, numerous other countries worldwide</a:t>
            </a:r>
          </a:p>
          <a:p>
            <a:pPr marL="285750" indent="-285750">
              <a:spcAft>
                <a:spcPts val="1200"/>
              </a:spcAft>
              <a:buFont typeface="Arial" panose="020B0604020202020204" pitchFamily="34" charset="0"/>
              <a:buChar char="•"/>
            </a:pPr>
            <a:r>
              <a:rPr lang="en-US" sz="1800" dirty="0">
                <a:solidFill>
                  <a:srgbClr val="4C4C4C"/>
                </a:solidFill>
                <a:latin typeface="Raleway"/>
              </a:rPr>
              <a:t>Citizens Broadband Radio Service (CBRS)</a:t>
            </a:r>
          </a:p>
          <a:p>
            <a:pPr marL="742950" lvl="1" indent="-285750">
              <a:spcAft>
                <a:spcPts val="1200"/>
              </a:spcAft>
              <a:buFont typeface="Arial" panose="020B0604020202020204" pitchFamily="34" charset="0"/>
              <a:buChar char="•"/>
            </a:pPr>
            <a:r>
              <a:rPr lang="en-US" sz="1800" dirty="0">
                <a:solidFill>
                  <a:srgbClr val="4C4C4C"/>
                </a:solidFill>
                <a:latin typeface="Raleway"/>
              </a:rPr>
              <a:t>US; possible solution in other countries, e.g., 1800 MHz, 2.3 GHz, and 3.8-4.2 GHz in UK</a:t>
            </a:r>
            <a:endParaRPr lang="en-US" sz="1800" b="1" dirty="0">
              <a:solidFill>
                <a:srgbClr val="4C4C4C"/>
              </a:solidFill>
              <a:latin typeface="Raleway"/>
            </a:endParaRPr>
          </a:p>
          <a:p>
            <a:pPr marL="285750" indent="-285750">
              <a:spcAft>
                <a:spcPts val="1200"/>
              </a:spcAft>
              <a:buFont typeface="Arial" panose="020B0604020202020204" pitchFamily="34" charset="0"/>
              <a:buChar char="•"/>
            </a:pPr>
            <a:r>
              <a:rPr lang="en-US" sz="1800" dirty="0">
                <a:solidFill>
                  <a:srgbClr val="4C4C4C"/>
                </a:solidFill>
                <a:latin typeface="Raleway"/>
              </a:rPr>
              <a:t>FCC 6 GHz NPRM</a:t>
            </a:r>
          </a:p>
          <a:p>
            <a:pPr marL="742950" lvl="1" indent="-285750">
              <a:spcAft>
                <a:spcPts val="1200"/>
              </a:spcAft>
              <a:buFont typeface="Arial" panose="020B0604020202020204" pitchFamily="34" charset="0"/>
              <a:buChar char="•"/>
            </a:pPr>
            <a:r>
              <a:rPr lang="en-US" sz="1800" dirty="0">
                <a:solidFill>
                  <a:srgbClr val="4C4C4C"/>
                </a:solidFill>
                <a:latin typeface="Raleway"/>
              </a:rPr>
              <a:t>Requires sharing with many different types of Primary Users</a:t>
            </a:r>
          </a:p>
          <a:p>
            <a:pPr marL="285750" indent="-285750">
              <a:spcAft>
                <a:spcPts val="1200"/>
              </a:spcAft>
              <a:buFont typeface="Arial" panose="020B0604020202020204" pitchFamily="34" charset="0"/>
              <a:buChar char="•"/>
            </a:pPr>
            <a:r>
              <a:rPr lang="en-US" sz="1800" dirty="0">
                <a:solidFill>
                  <a:srgbClr val="4C4C4C"/>
                </a:solidFill>
                <a:latin typeface="Raleway"/>
              </a:rPr>
              <a:t>Licensed-Shared Access (LSA)</a:t>
            </a:r>
          </a:p>
          <a:p>
            <a:pPr marL="742950" lvl="1" indent="-285750">
              <a:spcAft>
                <a:spcPts val="1200"/>
              </a:spcAft>
              <a:buFont typeface="Arial" panose="020B0604020202020204" pitchFamily="34" charset="0"/>
              <a:buChar char="•"/>
            </a:pPr>
            <a:r>
              <a:rPr lang="en-US" sz="1800" dirty="0">
                <a:solidFill>
                  <a:srgbClr val="4C4C4C"/>
                </a:solidFill>
                <a:latin typeface="Raleway"/>
              </a:rPr>
              <a:t>EU—France, Finland, Italy, Netherlands</a:t>
            </a:r>
          </a:p>
          <a:p>
            <a:pPr marL="285750" indent="-285750">
              <a:spcAft>
                <a:spcPts val="1200"/>
              </a:spcAft>
              <a:buFont typeface="Arial" panose="020B0604020202020204" pitchFamily="34" charset="0"/>
              <a:buChar char="•"/>
            </a:pPr>
            <a:r>
              <a:rPr lang="en-US" sz="1800" dirty="0">
                <a:solidFill>
                  <a:srgbClr val="4C4C4C"/>
                </a:solidFill>
                <a:latin typeface="Raleway"/>
              </a:rPr>
              <a:t>Others, e.g., light licensing, collective use of spectrum and concurrent spectrum access, and of course, sharing in unlicensed spectrum</a:t>
            </a:r>
          </a:p>
        </p:txBody>
      </p:sp>
    </p:spTree>
    <p:extLst>
      <p:ext uri="{BB962C8B-B14F-4D97-AF65-F5344CB8AC3E}">
        <p14:creationId xmlns:p14="http://schemas.microsoft.com/office/powerpoint/2010/main" val="3655274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Simplified Interactions Model</a:t>
            </a:r>
            <a:endParaRPr sz="3200" dirty="0"/>
          </a:p>
        </p:txBody>
      </p:sp>
      <p:pic>
        <p:nvPicPr>
          <p:cNvPr id="9218" name="Picture 1">
            <a:extLst>
              <a:ext uri="{FF2B5EF4-FFF2-40B4-BE49-F238E27FC236}">
                <a16:creationId xmlns:a16="http://schemas.microsoft.com/office/drawing/2014/main" id="{8763B4BF-1655-478A-94C6-4802BDD8F9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676400"/>
            <a:ext cx="6629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44137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Modes of Operation</a:t>
            </a:r>
            <a:endParaRPr lang="en-GB" sz="3200" dirty="0"/>
          </a:p>
        </p:txBody>
      </p:sp>
      <p:sp>
        <p:nvSpPr>
          <p:cNvPr id="272" name="CustomShape 2"/>
          <p:cNvSpPr/>
          <p:nvPr/>
        </p:nvSpPr>
        <p:spPr>
          <a:xfrm>
            <a:off x="381000" y="1288680"/>
            <a:ext cx="8305800" cy="4502520"/>
          </a:xfrm>
          <a:prstGeom prst="rect">
            <a:avLst/>
          </a:prstGeom>
          <a:solidFill>
            <a:srgbClr val="FFFFFF"/>
          </a:solidFill>
          <a:ln>
            <a:noFill/>
          </a:ln>
        </p:spPr>
        <p:txBody>
          <a:bodyPr lIns="90000" tIns="45000" rIns="90000" bIns="45000"/>
          <a:lstStyle/>
          <a:p>
            <a:pPr marL="457200" indent="-457200">
              <a:buFont typeface="Arial" panose="020B0604020202020204" pitchFamily="34" charset="0"/>
              <a:buChar char="•"/>
            </a:pPr>
            <a:r>
              <a:rPr lang="en-CA" dirty="0">
                <a:latin typeface="Arial"/>
              </a:rPr>
              <a:t>Mode 0 (Bootstrapping Mode).</a:t>
            </a:r>
          </a:p>
        </p:txBody>
      </p:sp>
      <p:pic>
        <p:nvPicPr>
          <p:cNvPr id="3074" name="Picture 6">
            <a:extLst>
              <a:ext uri="{FF2B5EF4-FFF2-40B4-BE49-F238E27FC236}">
                <a16:creationId xmlns:a16="http://schemas.microsoft.com/office/drawing/2014/main" id="{287D6D23-6B74-4828-8FD3-5DAC1CBFD3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89"/>
          <a:stretch/>
        </p:blipFill>
        <p:spPr bwMode="auto">
          <a:xfrm>
            <a:off x="990600" y="1752600"/>
            <a:ext cx="72390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64566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Modes of Operation</a:t>
            </a:r>
            <a:endParaRPr lang="en-GB" sz="3200" dirty="0"/>
          </a:p>
        </p:txBody>
      </p:sp>
      <p:sp>
        <p:nvSpPr>
          <p:cNvPr id="272" name="CustomShape 2"/>
          <p:cNvSpPr/>
          <p:nvPr/>
        </p:nvSpPr>
        <p:spPr>
          <a:xfrm>
            <a:off x="381000" y="1288680"/>
            <a:ext cx="8305800" cy="4502520"/>
          </a:xfrm>
          <a:prstGeom prst="rect">
            <a:avLst/>
          </a:prstGeom>
          <a:solidFill>
            <a:srgbClr val="FFFFFF"/>
          </a:solidFill>
          <a:ln>
            <a:noFill/>
          </a:ln>
        </p:spPr>
        <p:txBody>
          <a:bodyPr lIns="90000" tIns="45000" rIns="90000" bIns="45000"/>
          <a:lstStyle/>
          <a:p>
            <a:pPr marL="457200" indent="-457200">
              <a:buFont typeface="Arial" panose="020B0604020202020204" pitchFamily="34" charset="0"/>
              <a:buChar char="•"/>
            </a:pPr>
            <a:r>
              <a:rPr lang="en-CA" dirty="0">
                <a:latin typeface="Arial"/>
              </a:rPr>
              <a:t>Mode 1 (Tasking Mode).</a:t>
            </a:r>
          </a:p>
        </p:txBody>
      </p:sp>
      <p:pic>
        <p:nvPicPr>
          <p:cNvPr id="4098" name="Picture 5">
            <a:extLst>
              <a:ext uri="{FF2B5EF4-FFF2-40B4-BE49-F238E27FC236}">
                <a16:creationId xmlns:a16="http://schemas.microsoft.com/office/drawing/2014/main" id="{8D4D5211-1938-46F3-B50B-11AED6D77F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0"/>
            <a:ext cx="5912032" cy="481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99859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Modes of Operation</a:t>
            </a:r>
            <a:endParaRPr lang="en-GB" sz="3200" dirty="0"/>
          </a:p>
        </p:txBody>
      </p:sp>
      <p:sp>
        <p:nvSpPr>
          <p:cNvPr id="272" name="CustomShape 2"/>
          <p:cNvSpPr/>
          <p:nvPr/>
        </p:nvSpPr>
        <p:spPr>
          <a:xfrm>
            <a:off x="381000" y="1288680"/>
            <a:ext cx="8305800" cy="4502520"/>
          </a:xfrm>
          <a:prstGeom prst="rect">
            <a:avLst/>
          </a:prstGeom>
          <a:solidFill>
            <a:srgbClr val="FFFFFF"/>
          </a:solidFill>
          <a:ln>
            <a:noFill/>
          </a:ln>
        </p:spPr>
        <p:txBody>
          <a:bodyPr lIns="90000" tIns="45000" rIns="90000" bIns="45000"/>
          <a:lstStyle/>
          <a:p>
            <a:pPr marL="457200" indent="-457200">
              <a:buFont typeface="Arial" panose="020B0604020202020204" pitchFamily="34" charset="0"/>
              <a:buChar char="•"/>
            </a:pPr>
            <a:r>
              <a:rPr lang="en-CA" dirty="0">
                <a:latin typeface="Arial"/>
              </a:rPr>
              <a:t>Mode 2 (Heartbeat Mode).</a:t>
            </a:r>
          </a:p>
        </p:txBody>
      </p:sp>
      <p:pic>
        <p:nvPicPr>
          <p:cNvPr id="5122" name="Picture 4">
            <a:extLst>
              <a:ext uri="{FF2B5EF4-FFF2-40B4-BE49-F238E27FC236}">
                <a16:creationId xmlns:a16="http://schemas.microsoft.com/office/drawing/2014/main" id="{0D922242-E443-47C7-BA2F-2F95ED09C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95888"/>
            <a:ext cx="6248400" cy="490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38624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Modes of Operation</a:t>
            </a:r>
            <a:endParaRPr lang="en-GB" sz="3200" dirty="0"/>
          </a:p>
        </p:txBody>
      </p:sp>
      <p:sp>
        <p:nvSpPr>
          <p:cNvPr id="272" name="CustomShape 2"/>
          <p:cNvSpPr/>
          <p:nvPr/>
        </p:nvSpPr>
        <p:spPr>
          <a:xfrm>
            <a:off x="381000" y="1288680"/>
            <a:ext cx="8305800" cy="4502520"/>
          </a:xfrm>
          <a:prstGeom prst="rect">
            <a:avLst/>
          </a:prstGeom>
          <a:solidFill>
            <a:srgbClr val="FFFFFF"/>
          </a:solidFill>
          <a:ln>
            <a:noFill/>
          </a:ln>
        </p:spPr>
        <p:txBody>
          <a:bodyPr lIns="90000" tIns="45000" rIns="90000" bIns="45000"/>
          <a:lstStyle/>
          <a:p>
            <a:pPr marL="457200" indent="-457200">
              <a:buFont typeface="Arial" panose="020B0604020202020204" pitchFamily="34" charset="0"/>
              <a:buChar char="•"/>
            </a:pPr>
            <a:r>
              <a:rPr lang="en-CA" dirty="0">
                <a:latin typeface="Arial"/>
              </a:rPr>
              <a:t>Mode 3 (Offline Mode).</a:t>
            </a:r>
          </a:p>
        </p:txBody>
      </p:sp>
      <p:pic>
        <p:nvPicPr>
          <p:cNvPr id="6146" name="Picture 3">
            <a:extLst>
              <a:ext uri="{FF2B5EF4-FFF2-40B4-BE49-F238E27FC236}">
                <a16:creationId xmlns:a16="http://schemas.microsoft.com/office/drawing/2014/main" id="{8857B14B-8B1D-4FB2-A9A8-33875818F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48492"/>
            <a:ext cx="7848600" cy="4804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67913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Modes of Operation</a:t>
            </a:r>
            <a:endParaRPr lang="en-GB" sz="3200" dirty="0"/>
          </a:p>
        </p:txBody>
      </p:sp>
      <p:sp>
        <p:nvSpPr>
          <p:cNvPr id="272" name="CustomShape 2"/>
          <p:cNvSpPr/>
          <p:nvPr/>
        </p:nvSpPr>
        <p:spPr>
          <a:xfrm>
            <a:off x="381000" y="1288680"/>
            <a:ext cx="8305800" cy="4502520"/>
          </a:xfrm>
          <a:prstGeom prst="rect">
            <a:avLst/>
          </a:prstGeom>
          <a:solidFill>
            <a:srgbClr val="FFFFFF"/>
          </a:solidFill>
          <a:ln>
            <a:noFill/>
          </a:ln>
        </p:spPr>
        <p:txBody>
          <a:bodyPr lIns="90000" tIns="45000" rIns="90000" bIns="45000"/>
          <a:lstStyle/>
          <a:p>
            <a:pPr marL="457200" indent="-457200">
              <a:buFont typeface="Arial" panose="020B0604020202020204" pitchFamily="34" charset="0"/>
              <a:buChar char="•"/>
            </a:pPr>
            <a:r>
              <a:rPr lang="en-CA" dirty="0">
                <a:latin typeface="Arial"/>
              </a:rPr>
              <a:t>Mode 4 (Reporting Mode).</a:t>
            </a:r>
          </a:p>
        </p:txBody>
      </p:sp>
      <p:pic>
        <p:nvPicPr>
          <p:cNvPr id="7170" name="Picture 2">
            <a:extLst>
              <a:ext uri="{FF2B5EF4-FFF2-40B4-BE49-F238E27FC236}">
                <a16:creationId xmlns:a16="http://schemas.microsoft.com/office/drawing/2014/main" id="{4A62C136-DE2D-4468-B185-E3CF52C3A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25322"/>
            <a:ext cx="7239000" cy="484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95009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3989DD20-05B3-4CE7-A935-3A6D5EFD9C7C}"/>
              </a:ext>
            </a:extLst>
          </p:cNvPr>
          <p:cNvSpPr txBox="1">
            <a:spLocks noChangeArrowheads="1"/>
          </p:cNvSpPr>
          <p:nvPr/>
        </p:nvSpPr>
        <p:spPr bwMode="auto">
          <a:xfrm>
            <a:off x="685800" y="381794"/>
            <a:ext cx="7772400" cy="762000"/>
          </a:xfrm>
          <a:prstGeom prst="rect">
            <a:avLst/>
          </a:prstGeom>
          <a:noFill/>
          <a:ln w="9525">
            <a:noFill/>
            <a:miter lim="800000"/>
            <a:headEnd/>
            <a:tailEnd/>
          </a:ln>
        </p:spPr>
        <p:txBody>
          <a:bodyPr lIns="92075" tIns="46038" rIns="92075" bIns="46038" anchor="ctr"/>
          <a:lstStyle/>
          <a:p>
            <a:pPr algn="ctr">
              <a:defRPr/>
            </a:pPr>
            <a:r>
              <a:rPr lang="en-US" sz="2800" kern="0" dirty="0">
                <a:solidFill>
                  <a:srgbClr val="006600"/>
                </a:solidFill>
                <a:latin typeface="Arial Narrow" panose="020B0606020202030204" pitchFamily="34" charset="0"/>
              </a:rPr>
              <a:t>IEEE P802.22.3 Spectrum Characterization and Occupancy Sensing </a:t>
            </a:r>
            <a:r>
              <a:rPr lang="en-US" sz="2800" kern="0" dirty="0" err="1">
                <a:solidFill>
                  <a:srgbClr val="006600"/>
                </a:solidFill>
                <a:latin typeface="Arial Narrow" panose="020B0606020202030204" pitchFamily="34" charset="0"/>
              </a:rPr>
              <a:t>Telecon</a:t>
            </a:r>
            <a:r>
              <a:rPr lang="en-US" sz="2800" kern="0" dirty="0">
                <a:solidFill>
                  <a:srgbClr val="006600"/>
                </a:solidFill>
                <a:latin typeface="Arial Narrow" panose="020B0606020202030204" pitchFamily="34" charset="0"/>
              </a:rPr>
              <a:t> Schedule</a:t>
            </a:r>
          </a:p>
        </p:txBody>
      </p:sp>
      <p:sp>
        <p:nvSpPr>
          <p:cNvPr id="49157" name="TextBox 6">
            <a:extLst>
              <a:ext uri="{FF2B5EF4-FFF2-40B4-BE49-F238E27FC236}">
                <a16:creationId xmlns:a16="http://schemas.microsoft.com/office/drawing/2014/main" id="{E89FC0F1-3C8F-4C1F-B3E6-E1E825D140FB}"/>
              </a:ext>
            </a:extLst>
          </p:cNvPr>
          <p:cNvSpPr txBox="1">
            <a:spLocks noChangeArrowheads="1"/>
          </p:cNvSpPr>
          <p:nvPr/>
        </p:nvSpPr>
        <p:spPr bwMode="auto">
          <a:xfrm>
            <a:off x="696913" y="3940175"/>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pPr>
            <a:r>
              <a:rPr lang="en-US" altLang="en-US" sz="2000">
                <a:solidFill>
                  <a:srgbClr val="000000"/>
                </a:solidFill>
                <a:latin typeface="Arial Narrow" panose="020B0606020202030204" pitchFamily="34" charset="0"/>
              </a:rPr>
              <a:t>Teleconference every other Thursday at 9 am ET which is 2 pm UTC</a:t>
            </a:r>
          </a:p>
          <a:p>
            <a:pPr>
              <a:spcBef>
                <a:spcPct val="0"/>
              </a:spcBef>
            </a:pPr>
            <a:endParaRPr lang="en-US" altLang="en-US" sz="2000">
              <a:solidFill>
                <a:srgbClr val="000000"/>
              </a:solidFill>
            </a:endParaRPr>
          </a:p>
        </p:txBody>
      </p:sp>
      <p:graphicFrame>
        <p:nvGraphicFramePr>
          <p:cNvPr id="9" name="Table 8">
            <a:extLst>
              <a:ext uri="{FF2B5EF4-FFF2-40B4-BE49-F238E27FC236}">
                <a16:creationId xmlns:a16="http://schemas.microsoft.com/office/drawing/2014/main" id="{2762D3DF-168F-49E5-82DC-97F25C2E42D8}"/>
              </a:ext>
            </a:extLst>
          </p:cNvPr>
          <p:cNvGraphicFramePr>
            <a:graphicFrameLocks noGrp="1"/>
          </p:cNvGraphicFramePr>
          <p:nvPr/>
        </p:nvGraphicFramePr>
        <p:xfrm>
          <a:off x="1328738" y="2620963"/>
          <a:ext cx="6218236" cy="808037"/>
        </p:xfrm>
        <a:graphic>
          <a:graphicData uri="http://schemas.openxmlformats.org/drawingml/2006/table">
            <a:tbl>
              <a:tblPr/>
              <a:tblGrid>
                <a:gridCol w="1554559">
                  <a:extLst>
                    <a:ext uri="{9D8B030D-6E8A-4147-A177-3AD203B41FA5}">
                      <a16:colId xmlns:a16="http://schemas.microsoft.com/office/drawing/2014/main" val="20000"/>
                    </a:ext>
                  </a:extLst>
                </a:gridCol>
                <a:gridCol w="1554559">
                  <a:extLst>
                    <a:ext uri="{9D8B030D-6E8A-4147-A177-3AD203B41FA5}">
                      <a16:colId xmlns:a16="http://schemas.microsoft.com/office/drawing/2014/main" val="20001"/>
                    </a:ext>
                  </a:extLst>
                </a:gridCol>
                <a:gridCol w="1554559">
                  <a:extLst>
                    <a:ext uri="{9D8B030D-6E8A-4147-A177-3AD203B41FA5}">
                      <a16:colId xmlns:a16="http://schemas.microsoft.com/office/drawing/2014/main" val="20002"/>
                    </a:ext>
                  </a:extLst>
                </a:gridCol>
                <a:gridCol w="1554559">
                  <a:extLst>
                    <a:ext uri="{9D8B030D-6E8A-4147-A177-3AD203B41FA5}">
                      <a16:colId xmlns:a16="http://schemas.microsoft.com/office/drawing/2014/main" val="20003"/>
                    </a:ext>
                  </a:extLst>
                </a:gridCol>
              </a:tblGrid>
              <a:tr h="369641">
                <a:tc>
                  <a:txBody>
                    <a:bodyPr/>
                    <a:lstStyle/>
                    <a:p>
                      <a:pPr fontAlgn="t"/>
                      <a:r>
                        <a:rPr lang="en-US" sz="1800" dirty="0">
                          <a:effectLst/>
                          <a:latin typeface="Arial Narrow" panose="020B0606020202030204" pitchFamily="34" charset="0"/>
                        </a:rPr>
                        <a:t>Thu 15:00</a:t>
                      </a:r>
                    </a:p>
                  </a:txBody>
                  <a:tcPr marL="95255" marR="95255" marT="47634" marB="4763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CFFCC"/>
                    </a:solidFill>
                  </a:tcPr>
                </a:tc>
                <a:tc>
                  <a:txBody>
                    <a:bodyPr/>
                    <a:lstStyle/>
                    <a:p>
                      <a:pPr fontAlgn="t"/>
                      <a:r>
                        <a:rPr lang="en-US" sz="1800" dirty="0">
                          <a:effectLst/>
                          <a:latin typeface="Arial Narrow" panose="020B0606020202030204" pitchFamily="34" charset="0"/>
                        </a:rPr>
                        <a:t>Thu 22:00</a:t>
                      </a:r>
                    </a:p>
                  </a:txBody>
                  <a:tcPr marL="95255" marR="95255" marT="47634" marB="4763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9999"/>
                    </a:solidFill>
                  </a:tcPr>
                </a:tc>
                <a:tc>
                  <a:txBody>
                    <a:bodyPr/>
                    <a:lstStyle/>
                    <a:p>
                      <a:pPr fontAlgn="t"/>
                      <a:r>
                        <a:rPr lang="en-US" sz="1800" dirty="0">
                          <a:effectLst/>
                          <a:latin typeface="Arial Narrow" panose="020B0606020202030204" pitchFamily="34" charset="0"/>
                        </a:rPr>
                        <a:t>Thu 09:00 *</a:t>
                      </a:r>
                    </a:p>
                  </a:txBody>
                  <a:tcPr marL="95255" marR="95255" marT="47634" marB="4763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CCFFCC"/>
                    </a:solidFill>
                  </a:tcPr>
                </a:tc>
                <a:tc>
                  <a:txBody>
                    <a:bodyPr/>
                    <a:lstStyle/>
                    <a:p>
                      <a:pPr fontAlgn="t"/>
                      <a:r>
                        <a:rPr lang="en-US" sz="1800" dirty="0">
                          <a:effectLst/>
                          <a:latin typeface="Arial Narrow" panose="020B0606020202030204" pitchFamily="34" charset="0"/>
                        </a:rPr>
                        <a:t>Thu 07:00 *</a:t>
                      </a:r>
                    </a:p>
                  </a:txBody>
                  <a:tcPr marL="95255" marR="95255" marT="47634" marB="4763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438396">
                <a:tc>
                  <a:txBody>
                    <a:bodyPr/>
                    <a:lstStyle/>
                    <a:p>
                      <a:pPr fontAlgn="t"/>
                      <a:r>
                        <a:rPr lang="en-US" sz="1800" dirty="0">
                          <a:effectLst/>
                          <a:latin typeface="Arial Narrow" panose="020B0606020202030204" pitchFamily="34" charset="0"/>
                        </a:rPr>
                        <a:t>Thu 16:00</a:t>
                      </a:r>
                    </a:p>
                  </a:txBody>
                  <a:tcPr marL="95255" marR="95255" marT="47634" marB="4763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9FFE9"/>
                    </a:solidFill>
                  </a:tcPr>
                </a:tc>
                <a:tc>
                  <a:txBody>
                    <a:bodyPr/>
                    <a:lstStyle/>
                    <a:p>
                      <a:pPr fontAlgn="t"/>
                      <a:r>
                        <a:rPr lang="en-US" sz="1800" dirty="0">
                          <a:effectLst/>
                          <a:latin typeface="Arial Narrow" panose="020B0606020202030204" pitchFamily="34" charset="0"/>
                        </a:rPr>
                        <a:t>Thu 23:00</a:t>
                      </a:r>
                    </a:p>
                  </a:txBody>
                  <a:tcPr marL="95255" marR="95255" marT="47634" marB="4763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BCBC"/>
                    </a:solidFill>
                  </a:tcPr>
                </a:tc>
                <a:tc>
                  <a:txBody>
                    <a:bodyPr/>
                    <a:lstStyle/>
                    <a:p>
                      <a:pPr fontAlgn="t"/>
                      <a:r>
                        <a:rPr lang="en-US" sz="1800" dirty="0">
                          <a:effectLst/>
                          <a:latin typeface="Arial Narrow" panose="020B0606020202030204" pitchFamily="34" charset="0"/>
                        </a:rPr>
                        <a:t>Thu 10:00 *</a:t>
                      </a:r>
                    </a:p>
                  </a:txBody>
                  <a:tcPr marL="95255" marR="95255" marT="47634" marB="4763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9FFE9"/>
                    </a:solidFill>
                  </a:tcPr>
                </a:tc>
                <a:tc>
                  <a:txBody>
                    <a:bodyPr/>
                    <a:lstStyle/>
                    <a:p>
                      <a:pPr fontAlgn="t"/>
                      <a:r>
                        <a:rPr lang="en-US" sz="1800" dirty="0">
                          <a:effectLst/>
                          <a:latin typeface="Arial Narrow" panose="020B0606020202030204" pitchFamily="34" charset="0"/>
                        </a:rPr>
                        <a:t>Thu 08:00 *</a:t>
                      </a:r>
                    </a:p>
                  </a:txBody>
                  <a:tcPr marL="95255" marR="95255" marT="47634" marB="47634">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9FFE9"/>
                    </a:solidFill>
                  </a:tcPr>
                </a:tc>
                <a:extLst>
                  <a:ext uri="{0D108BD9-81ED-4DB2-BD59-A6C34878D82A}">
                    <a16:rowId xmlns:a16="http://schemas.microsoft.com/office/drawing/2014/main" val="10001"/>
                  </a:ext>
                </a:extLst>
              </a:tr>
            </a:tbl>
          </a:graphicData>
        </a:graphic>
      </p:graphicFrame>
      <p:graphicFrame>
        <p:nvGraphicFramePr>
          <p:cNvPr id="10" name="Table 9">
            <a:extLst>
              <a:ext uri="{FF2B5EF4-FFF2-40B4-BE49-F238E27FC236}">
                <a16:creationId xmlns:a16="http://schemas.microsoft.com/office/drawing/2014/main" id="{70958D4A-1380-4506-B959-0E7BB0641B50}"/>
              </a:ext>
            </a:extLst>
          </p:cNvPr>
          <p:cNvGraphicFramePr>
            <a:graphicFrameLocks noGrp="1"/>
          </p:cNvGraphicFramePr>
          <p:nvPr/>
        </p:nvGraphicFramePr>
        <p:xfrm>
          <a:off x="1371600" y="2057400"/>
          <a:ext cx="6096000" cy="371475"/>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1475">
                <a:tc>
                  <a:txBody>
                    <a:bodyPr/>
                    <a:lstStyle/>
                    <a:p>
                      <a:pPr algn="ctr"/>
                      <a:r>
                        <a:rPr lang="en-US" sz="1200" dirty="0">
                          <a:latin typeface="Arial Narrow" panose="020B0606020202030204" pitchFamily="34" charset="0"/>
                        </a:rPr>
                        <a:t>Johannesburg</a:t>
                      </a:r>
                    </a:p>
                  </a:txBody>
                  <a:tcPr marT="45798" marB="45798"/>
                </a:tc>
                <a:tc>
                  <a:txBody>
                    <a:bodyPr/>
                    <a:lstStyle/>
                    <a:p>
                      <a:pPr algn="ctr"/>
                      <a:r>
                        <a:rPr lang="en-US" sz="1200" dirty="0">
                          <a:latin typeface="Arial Narrow" panose="020B0606020202030204" pitchFamily="34" charset="0"/>
                        </a:rPr>
                        <a:t>Tokyo</a:t>
                      </a:r>
                    </a:p>
                  </a:txBody>
                  <a:tcPr marT="45798" marB="45798"/>
                </a:tc>
                <a:tc>
                  <a:txBody>
                    <a:bodyPr/>
                    <a:lstStyle/>
                    <a:p>
                      <a:pPr algn="ctr"/>
                      <a:r>
                        <a:rPr lang="en-US" sz="1200" dirty="0">
                          <a:latin typeface="Arial Narrow" panose="020B0606020202030204" pitchFamily="34" charset="0"/>
                        </a:rPr>
                        <a:t>Boston</a:t>
                      </a:r>
                    </a:p>
                  </a:txBody>
                  <a:tcPr marT="45798" marB="45798"/>
                </a:tc>
                <a:tc>
                  <a:txBody>
                    <a:bodyPr/>
                    <a:lstStyle/>
                    <a:p>
                      <a:pPr algn="ctr"/>
                      <a:r>
                        <a:rPr lang="en-US" sz="1200" dirty="0">
                          <a:latin typeface="Arial Narrow" panose="020B0606020202030204" pitchFamily="34" charset="0"/>
                        </a:rPr>
                        <a:t>Denver</a:t>
                      </a:r>
                    </a:p>
                  </a:txBody>
                  <a:tcPr marT="45798" marB="45798"/>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34722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286000"/>
            <a:ext cx="7772400" cy="2305050"/>
          </a:xfrm>
        </p:spPr>
        <p:txBody>
          <a:bodyPr/>
          <a:lstStyle/>
          <a:p>
            <a:r>
              <a:rPr lang="en-GB" b="1" dirty="0"/>
              <a:t>Why IEEE 802.15?</a:t>
            </a:r>
            <a:endParaRPr lang="en-US" b="1" dirty="0"/>
          </a:p>
        </p:txBody>
      </p:sp>
    </p:spTree>
    <p:extLst>
      <p:ext uri="{BB962C8B-B14F-4D97-AF65-F5344CB8AC3E}">
        <p14:creationId xmlns:p14="http://schemas.microsoft.com/office/powerpoint/2010/main" val="2621075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Why IEEE 802.15</a:t>
            </a:r>
            <a:endParaRPr sz="3200" dirty="0"/>
          </a:p>
        </p:txBody>
      </p:sp>
      <p:sp>
        <p:nvSpPr>
          <p:cNvPr id="272" name="CustomShape 2"/>
          <p:cNvSpPr/>
          <p:nvPr/>
        </p:nvSpPr>
        <p:spPr>
          <a:xfrm>
            <a:off x="381000" y="1288680"/>
            <a:ext cx="8305800" cy="4502520"/>
          </a:xfrm>
          <a:prstGeom prst="rect">
            <a:avLst/>
          </a:prstGeom>
          <a:solidFill>
            <a:srgbClr val="FFFFFF"/>
          </a:solidFill>
          <a:ln>
            <a:noFill/>
          </a:ln>
        </p:spPr>
        <p:txBody>
          <a:bodyPr lIns="90000" tIns="45000" rIns="90000" bIns="45000"/>
          <a:lstStyle/>
          <a:p>
            <a:pPr marL="457200" indent="-457200">
              <a:buFont typeface="Arial" panose="020B0604020202020204" pitchFamily="34" charset="0"/>
              <a:buChar char="•"/>
            </a:pPr>
            <a:r>
              <a:rPr lang="en-CA" sz="1800" dirty="0">
                <a:latin typeface="Arial"/>
              </a:rPr>
              <a:t>IEEE P802.22.3 started its work concentrating very heavily on spectrum sensing to support spectrum opportunity detection for opportunistic spectrum access—so suited to IEEE 802.22 at the time.</a:t>
            </a:r>
          </a:p>
          <a:p>
            <a:pPr marL="457200" indent="-457200">
              <a:buFont typeface="Arial" panose="020B0604020202020204" pitchFamily="34" charset="0"/>
              <a:buChar char="•"/>
            </a:pPr>
            <a:r>
              <a:rPr lang="en-CA" sz="1800" dirty="0">
                <a:latin typeface="Arial"/>
              </a:rPr>
              <a:t>Applications and entities involved have expanded far more to broader areas, e.g.,</a:t>
            </a:r>
          </a:p>
          <a:p>
            <a:pPr marL="914400" lvl="1" indent="-457200">
              <a:buFont typeface="Arial" panose="020B0604020202020204" pitchFamily="34" charset="0"/>
              <a:buChar char="•"/>
            </a:pPr>
            <a:r>
              <a:rPr lang="en-CA" sz="1800" dirty="0">
                <a:latin typeface="Arial"/>
              </a:rPr>
              <a:t>Spectrum forensics.</a:t>
            </a:r>
          </a:p>
          <a:p>
            <a:pPr marL="914400" lvl="1" indent="-457200">
              <a:buFont typeface="Arial" panose="020B0604020202020204" pitchFamily="34" charset="0"/>
              <a:buChar char="•"/>
            </a:pPr>
            <a:r>
              <a:rPr lang="en-CA" sz="1800" dirty="0">
                <a:latin typeface="Arial"/>
              </a:rPr>
              <a:t>Interference localisation.</a:t>
            </a:r>
          </a:p>
          <a:p>
            <a:pPr marL="914400" lvl="1" indent="-457200">
              <a:buFont typeface="Arial" panose="020B0604020202020204" pitchFamily="34" charset="0"/>
              <a:buChar char="•"/>
            </a:pPr>
            <a:r>
              <a:rPr lang="en-CA" sz="1800" dirty="0">
                <a:latin typeface="Arial"/>
              </a:rPr>
              <a:t>Regulatory framework/process optimisation.</a:t>
            </a:r>
          </a:p>
          <a:p>
            <a:pPr marL="914400" lvl="1" indent="-457200">
              <a:buFont typeface="Arial" panose="020B0604020202020204" pitchFamily="34" charset="0"/>
              <a:buChar char="•"/>
            </a:pPr>
            <a:r>
              <a:rPr lang="en-CA" sz="1800" dirty="0">
                <a:latin typeface="Arial"/>
              </a:rPr>
              <a:t>Network deployment optimisation (e.g., resource reuse).</a:t>
            </a:r>
          </a:p>
          <a:p>
            <a:pPr marL="457200" indent="-457200">
              <a:buFont typeface="Arial" panose="020B0604020202020204" pitchFamily="34" charset="0"/>
              <a:buChar char="•"/>
            </a:pPr>
            <a:r>
              <a:rPr lang="en-CA" sz="1800" dirty="0">
                <a:latin typeface="Arial"/>
              </a:rPr>
              <a:t>802.22.3 is essentially an </a:t>
            </a:r>
            <a:r>
              <a:rPr lang="en-CA" sz="1800" dirty="0">
                <a:solidFill>
                  <a:srgbClr val="00B0F0"/>
                </a:solidFill>
                <a:latin typeface="Arial"/>
              </a:rPr>
              <a:t>IoT sensor network</a:t>
            </a:r>
            <a:r>
              <a:rPr lang="en-CA" sz="1800" dirty="0">
                <a:latin typeface="Arial"/>
              </a:rPr>
              <a:t>.</a:t>
            </a:r>
          </a:p>
          <a:p>
            <a:pPr marL="457200" indent="-457200">
              <a:buFont typeface="Arial" panose="020B0604020202020204" pitchFamily="34" charset="0"/>
              <a:buChar char="•"/>
            </a:pPr>
            <a:r>
              <a:rPr lang="en-CA" sz="1800" dirty="0">
                <a:latin typeface="Arial"/>
              </a:rPr>
              <a:t>It would be ideal to combine the Spectrum Sharing Expertise within 802.22 with the Wireless Sensor Networks expertise in 802.15,</a:t>
            </a:r>
          </a:p>
          <a:p>
            <a:pPr marL="457200" indent="-457200">
              <a:buFont typeface="Arial" panose="020B0604020202020204" pitchFamily="34" charset="0"/>
              <a:buChar char="•"/>
            </a:pPr>
            <a:r>
              <a:rPr lang="en-CA" sz="1800" dirty="0">
                <a:latin typeface="Arial"/>
              </a:rPr>
              <a:t>Individuals/involvements therein would also greatly benefit the 802.22.3 work.</a:t>
            </a:r>
          </a:p>
        </p:txBody>
      </p:sp>
    </p:spTree>
    <p:extLst>
      <p:ext uri="{BB962C8B-B14F-4D97-AF65-F5344CB8AC3E}">
        <p14:creationId xmlns:p14="http://schemas.microsoft.com/office/powerpoint/2010/main" val="47811878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286000"/>
            <a:ext cx="7772400" cy="2305050"/>
          </a:xfrm>
        </p:spPr>
        <p:txBody>
          <a:bodyPr/>
          <a:lstStyle/>
          <a:p>
            <a:r>
              <a:rPr lang="en-GB" b="1" dirty="0"/>
              <a:t>Conclusion and Request</a:t>
            </a:r>
            <a:endParaRPr lang="en-US" b="1" dirty="0"/>
          </a:p>
        </p:txBody>
      </p:sp>
    </p:spTree>
    <p:extLst>
      <p:ext uri="{BB962C8B-B14F-4D97-AF65-F5344CB8AC3E}">
        <p14:creationId xmlns:p14="http://schemas.microsoft.com/office/powerpoint/2010/main" val="3485017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F6D31-67A6-4AC5-9976-EDF5272245AD}"/>
              </a:ext>
            </a:extLst>
          </p:cNvPr>
          <p:cNvSpPr>
            <a:spLocks noGrp="1"/>
          </p:cNvSpPr>
          <p:nvPr>
            <p:ph type="title"/>
          </p:nvPr>
        </p:nvSpPr>
        <p:spPr>
          <a:xfrm>
            <a:off x="152400" y="404813"/>
            <a:ext cx="8686800" cy="792162"/>
          </a:xfrm>
        </p:spPr>
        <p:txBody>
          <a:bodyPr/>
          <a:lstStyle/>
          <a:p>
            <a:r>
              <a:rPr lang="en-US" sz="2400" b="1" dirty="0">
                <a:solidFill>
                  <a:srgbClr val="000000"/>
                </a:solidFill>
                <a:latin typeface="Arial" panose="020B0604020202020204" pitchFamily="34" charset="0"/>
                <a:cs typeface="Arial" panose="020B0604020202020204" pitchFamily="34" charset="0"/>
              </a:rPr>
              <a:t>Spectrum Sharing Today—Spectrum Sensing</a:t>
            </a: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304800" y="1305341"/>
            <a:ext cx="8458200" cy="4647426"/>
          </a:xfrm>
          <a:prstGeom prst="rect">
            <a:avLst/>
          </a:prstGeom>
        </p:spPr>
        <p:txBody>
          <a:bodyPr wrap="square">
            <a:spAutoFit/>
          </a:bodyPr>
          <a:lstStyle/>
          <a:p>
            <a:pPr marL="285750" indent="-285750">
              <a:spcAft>
                <a:spcPts val="1200"/>
              </a:spcAft>
              <a:buFont typeface="Arial" panose="020B0604020202020204" pitchFamily="34" charset="0"/>
              <a:buChar char="•"/>
            </a:pPr>
            <a:r>
              <a:rPr lang="en-US" sz="1800" dirty="0">
                <a:solidFill>
                  <a:srgbClr val="4C4C4C"/>
                </a:solidFill>
                <a:latin typeface="Raleway"/>
              </a:rPr>
              <a:t>Still is (or can be) used in some cases</a:t>
            </a:r>
          </a:p>
          <a:p>
            <a:pPr marL="742950" lvl="1" indent="-285750">
              <a:spcAft>
                <a:spcPts val="1200"/>
              </a:spcAft>
              <a:buFont typeface="Arial" panose="020B0604020202020204" pitchFamily="34" charset="0"/>
              <a:buChar char="•"/>
            </a:pPr>
            <a:r>
              <a:rPr lang="en-US" sz="1800" dirty="0">
                <a:solidFill>
                  <a:srgbClr val="4C4C4C"/>
                </a:solidFill>
                <a:latin typeface="Raleway"/>
              </a:rPr>
              <a:t>Environmental Sensing Capability (ESC) – </a:t>
            </a:r>
          </a:p>
          <a:p>
            <a:pPr marL="1200150" lvl="2" indent="-285750">
              <a:spcAft>
                <a:spcPts val="1200"/>
              </a:spcAft>
              <a:buFont typeface="Arial" panose="020B0604020202020204" pitchFamily="34" charset="0"/>
              <a:buChar char="•"/>
            </a:pPr>
            <a:r>
              <a:rPr lang="en-US" sz="1800" dirty="0">
                <a:solidFill>
                  <a:srgbClr val="4C4C4C"/>
                </a:solidFill>
                <a:latin typeface="Raleway"/>
              </a:rPr>
              <a:t>Note – NTIA is heavily involved in the 802.22.3 Activities. They are already working on the 802.22.3 implementation and plan to deploy their sensor network for CBRS (3.5 GHz)</a:t>
            </a:r>
          </a:p>
          <a:p>
            <a:pPr marL="742950" lvl="1" indent="-285750">
              <a:spcAft>
                <a:spcPts val="1200"/>
              </a:spcAft>
              <a:buFont typeface="Arial" panose="020B0604020202020204" pitchFamily="34" charset="0"/>
              <a:buChar char="•"/>
            </a:pPr>
            <a:r>
              <a:rPr lang="en-US" sz="1800" dirty="0">
                <a:solidFill>
                  <a:srgbClr val="4C4C4C"/>
                </a:solidFill>
                <a:latin typeface="Raleway"/>
              </a:rPr>
              <a:t>Very low-power white space devices in US</a:t>
            </a:r>
          </a:p>
          <a:p>
            <a:pPr marL="742950" lvl="1" indent="-285750">
              <a:spcAft>
                <a:spcPts val="1200"/>
              </a:spcAft>
              <a:buFont typeface="Arial" panose="020B0604020202020204" pitchFamily="34" charset="0"/>
              <a:buChar char="•"/>
            </a:pPr>
            <a:r>
              <a:rPr lang="en-US" sz="1800" dirty="0">
                <a:solidFill>
                  <a:srgbClr val="4C4C4C"/>
                </a:solidFill>
                <a:latin typeface="Raleway"/>
              </a:rPr>
              <a:t>Coordination among license-exempt devices</a:t>
            </a:r>
          </a:p>
          <a:p>
            <a:pPr marL="742950" lvl="1" indent="-285750">
              <a:spcAft>
                <a:spcPts val="1200"/>
              </a:spcAft>
              <a:buFont typeface="Arial" panose="020B0604020202020204" pitchFamily="34" charset="0"/>
              <a:buChar char="•"/>
            </a:pPr>
            <a:r>
              <a:rPr lang="en-US" sz="1800" dirty="0">
                <a:solidFill>
                  <a:srgbClr val="4C4C4C"/>
                </a:solidFill>
                <a:latin typeface="Raleway"/>
              </a:rPr>
              <a:t>5 GHz</a:t>
            </a:r>
          </a:p>
          <a:p>
            <a:pPr marL="285750" indent="-285750">
              <a:spcAft>
                <a:spcPts val="1200"/>
              </a:spcAft>
              <a:buFont typeface="Arial" panose="020B0604020202020204" pitchFamily="34" charset="0"/>
              <a:buChar char="•"/>
            </a:pPr>
            <a:r>
              <a:rPr lang="en-US" sz="1800" dirty="0">
                <a:solidFill>
                  <a:srgbClr val="4C4C4C"/>
                </a:solidFill>
                <a:latin typeface="Raleway"/>
              </a:rPr>
              <a:t>Of course, can greatly assist regulatory processes</a:t>
            </a:r>
          </a:p>
          <a:p>
            <a:pPr marL="742950" lvl="1" indent="-285750">
              <a:spcAft>
                <a:spcPts val="1200"/>
              </a:spcAft>
              <a:buFont typeface="Arial" panose="020B0604020202020204" pitchFamily="34" charset="0"/>
              <a:buChar char="•"/>
            </a:pPr>
            <a:r>
              <a:rPr lang="en-US" sz="1800" dirty="0">
                <a:solidFill>
                  <a:srgbClr val="4C4C4C"/>
                </a:solidFill>
                <a:latin typeface="Raleway"/>
              </a:rPr>
              <a:t>E.g., interference potential/interferer detection, spectrum forensics</a:t>
            </a:r>
          </a:p>
          <a:p>
            <a:pPr marL="742950" lvl="1" indent="-285750">
              <a:spcAft>
                <a:spcPts val="1200"/>
              </a:spcAft>
              <a:buFont typeface="Arial" panose="020B0604020202020204" pitchFamily="34" charset="0"/>
              <a:buChar char="•"/>
            </a:pPr>
            <a:r>
              <a:rPr lang="en-US" sz="1800" dirty="0">
                <a:solidFill>
                  <a:srgbClr val="4C4C4C"/>
                </a:solidFill>
                <a:latin typeface="Raleway"/>
              </a:rPr>
              <a:t>Understanding of the spectral situation, e.g., to assess potential for sharing gains</a:t>
            </a:r>
          </a:p>
        </p:txBody>
      </p:sp>
    </p:spTree>
    <p:extLst>
      <p:ext uri="{BB962C8B-B14F-4D97-AF65-F5344CB8AC3E}">
        <p14:creationId xmlns:p14="http://schemas.microsoft.com/office/powerpoint/2010/main" val="15229991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Conclusion and Request</a:t>
            </a:r>
            <a:endParaRPr sz="3200" dirty="0"/>
          </a:p>
        </p:txBody>
      </p:sp>
      <p:sp>
        <p:nvSpPr>
          <p:cNvPr id="272" name="CustomShape 2"/>
          <p:cNvSpPr/>
          <p:nvPr/>
        </p:nvSpPr>
        <p:spPr>
          <a:xfrm>
            <a:off x="381000" y="1295400"/>
            <a:ext cx="8305800" cy="4502520"/>
          </a:xfrm>
          <a:prstGeom prst="rect">
            <a:avLst/>
          </a:prstGeom>
          <a:solidFill>
            <a:srgbClr val="FFFFFF"/>
          </a:solidFill>
          <a:ln>
            <a:noFill/>
          </a:ln>
        </p:spPr>
        <p:txBody>
          <a:bodyPr lIns="90000" tIns="45000" rIns="90000" bIns="45000"/>
          <a:lstStyle/>
          <a:p>
            <a:pPr marL="457200" indent="-457200">
              <a:buFont typeface="Arial" panose="020B0604020202020204" pitchFamily="34" charset="0"/>
              <a:buChar char="•"/>
            </a:pPr>
            <a:r>
              <a:rPr lang="en-CA" sz="2000" dirty="0">
                <a:latin typeface="Arial"/>
              </a:rPr>
              <a:t>Strong need for such a standard, for many different types of stakeholders and uses of it.</a:t>
            </a:r>
          </a:p>
          <a:p>
            <a:pPr marL="457200" indent="-457200">
              <a:buFont typeface="Arial" panose="020B0604020202020204" pitchFamily="34" charset="0"/>
              <a:buChar char="•"/>
            </a:pPr>
            <a:r>
              <a:rPr lang="en-CA" sz="2000" dirty="0">
                <a:latin typeface="Arial"/>
              </a:rPr>
              <a:t>Good state of progress so far.</a:t>
            </a:r>
          </a:p>
          <a:p>
            <a:pPr marL="457200" indent="-457200">
              <a:buFont typeface="Arial" panose="020B0604020202020204" pitchFamily="34" charset="0"/>
              <a:buChar char="•"/>
            </a:pPr>
            <a:r>
              <a:rPr lang="en-US" sz="2000" dirty="0">
                <a:latin typeface="Arial"/>
              </a:rPr>
              <a:t>802.22 Working Group has already done the hard work. 802.15 can benefit from this.</a:t>
            </a:r>
          </a:p>
          <a:p>
            <a:pPr marL="457200" indent="-457200">
              <a:buFont typeface="Arial" panose="020B0604020202020204" pitchFamily="34" charset="0"/>
              <a:buChar char="•"/>
            </a:pPr>
            <a:r>
              <a:rPr lang="en-US" sz="2000" dirty="0">
                <a:latin typeface="Arial"/>
              </a:rPr>
              <a:t>Standard will greatly benefit by joining forces between the expertise contained in the 802.22 Working Group with the presence of many IoT stakeholders in the 802.15 Working Group</a:t>
            </a:r>
            <a:endParaRPr lang="en-CA" sz="2000" dirty="0">
              <a:latin typeface="Arial"/>
            </a:endParaRPr>
          </a:p>
          <a:p>
            <a:pPr marL="457200" indent="-457200">
              <a:buFont typeface="Arial" panose="020B0604020202020204" pitchFamily="34" charset="0"/>
              <a:buChar char="•"/>
            </a:pPr>
            <a:r>
              <a:rPr lang="en-GB" sz="2000" dirty="0">
                <a:latin typeface="Arial"/>
              </a:rPr>
              <a:t>802.22.3 would greatly benefit from the greater involvement/visibility and participation of IEEE 802.15 members.</a:t>
            </a:r>
          </a:p>
          <a:p>
            <a:pPr marL="457200" indent="-457200">
              <a:buFont typeface="Arial" panose="020B0604020202020204" pitchFamily="34" charset="0"/>
              <a:buChar char="•"/>
            </a:pPr>
            <a:r>
              <a:rPr lang="en-GB" sz="2000" b="1" dirty="0">
                <a:latin typeface="Arial"/>
              </a:rPr>
              <a:t>Request your kind consideration of move of this activity to be under IEEE 802.15.</a:t>
            </a:r>
          </a:p>
        </p:txBody>
      </p:sp>
    </p:spTree>
    <p:extLst>
      <p:ext uri="{BB962C8B-B14F-4D97-AF65-F5344CB8AC3E}">
        <p14:creationId xmlns:p14="http://schemas.microsoft.com/office/powerpoint/2010/main" val="324828985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Flexible Spectrum Access</a:t>
            </a:r>
            <a:endParaRPr sz="3200" dirty="0"/>
          </a:p>
        </p:txBody>
      </p:sp>
      <p:sp>
        <p:nvSpPr>
          <p:cNvPr id="272" name="CustomShape 2"/>
          <p:cNvSpPr/>
          <p:nvPr/>
        </p:nvSpPr>
        <p:spPr>
          <a:xfrm>
            <a:off x="381000" y="1288680"/>
            <a:ext cx="8305800" cy="4502520"/>
          </a:xfrm>
          <a:prstGeom prst="rect">
            <a:avLst/>
          </a:prstGeom>
          <a:solidFill>
            <a:srgbClr val="FFFFFF"/>
          </a:solidFill>
          <a:ln>
            <a:noFill/>
          </a:ln>
        </p:spPr>
        <p:txBody>
          <a:bodyPr lIns="90000" tIns="45000" rIns="90000" bIns="45000"/>
          <a:lstStyle/>
          <a:p>
            <a:pPr marL="457200" indent="-457200">
              <a:buFont typeface="Arial" panose="020B0604020202020204" pitchFamily="34" charset="0"/>
              <a:buChar char="•"/>
            </a:pPr>
            <a:r>
              <a:rPr lang="en-CA" sz="2000" dirty="0">
                <a:latin typeface="Arial"/>
              </a:rPr>
              <a:t>Demand on spectrum. Example:</a:t>
            </a:r>
          </a:p>
          <a:p>
            <a:pPr marL="914400" lvl="1" indent="-457200">
              <a:buFont typeface="Arial" panose="020B0604020202020204" pitchFamily="34" charset="0"/>
              <a:buChar char="•"/>
            </a:pPr>
            <a:r>
              <a:rPr lang="en-CA" sz="1800" dirty="0">
                <a:latin typeface="Arial"/>
              </a:rPr>
              <a:t>Vast increase in the performance requirements of systems (e.g., “5G”/IMT-2020, 20 Gbps peak); a lot of this achieved by access to more spectrum</a:t>
            </a:r>
          </a:p>
          <a:p>
            <a:pPr marL="914400" lvl="1" indent="-457200">
              <a:buFont typeface="Arial" panose="020B0604020202020204" pitchFamily="34" charset="0"/>
              <a:buChar char="•"/>
            </a:pPr>
            <a:r>
              <a:rPr lang="en-CA" sz="1800" dirty="0">
                <a:latin typeface="Arial"/>
              </a:rPr>
              <a:t>Higher frequencies (e.g., mm-wave, and 3 GHz+) problematic in many scenarios. Coverage, need for density of access points, reliability/availability, etc.</a:t>
            </a:r>
          </a:p>
          <a:p>
            <a:pPr marL="914400" lvl="1" indent="-457200">
              <a:buFont typeface="Arial" panose="020B0604020202020204" pitchFamily="34" charset="0"/>
              <a:buChar char="•"/>
            </a:pPr>
            <a:r>
              <a:rPr lang="en-CA" sz="1800" b="1" dirty="0">
                <a:latin typeface="Arial"/>
              </a:rPr>
              <a:t>Spectrum sharing</a:t>
            </a:r>
            <a:r>
              <a:rPr lang="en-CA" sz="1800" dirty="0">
                <a:latin typeface="Arial"/>
              </a:rPr>
              <a:t> is a prime means to achieve increase in accessible spectrum at lower frequencies. See, e.g., </a:t>
            </a:r>
          </a:p>
          <a:p>
            <a:pPr marL="1371600" lvl="2" indent="-457200">
              <a:buFont typeface="Arial" panose="020B0604020202020204" pitchFamily="34" charset="0"/>
              <a:buChar char="•"/>
            </a:pPr>
            <a:r>
              <a:rPr lang="en-CA" sz="1800" dirty="0">
                <a:latin typeface="Arial"/>
              </a:rPr>
              <a:t>PCAST</a:t>
            </a:r>
            <a:r>
              <a:rPr lang="en-GB" sz="1800" dirty="0">
                <a:latin typeface="Arial"/>
              </a:rPr>
              <a:t>, “Report to the President: Realizing the Full Potential of Government-Held Spectrum to Spur Economic Growth,” July 2012.</a:t>
            </a:r>
          </a:p>
          <a:p>
            <a:pPr marL="1371600" lvl="2" indent="-457200">
              <a:buFont typeface="Arial" panose="020B0604020202020204" pitchFamily="34" charset="0"/>
              <a:buChar char="•"/>
            </a:pPr>
            <a:r>
              <a:rPr lang="en-GB" sz="1800" dirty="0">
                <a:latin typeface="Arial"/>
              </a:rPr>
              <a:t>Ofcom, “Enabling Opportunities for Innovation”, Consultation, December 2018.</a:t>
            </a:r>
          </a:p>
          <a:p>
            <a:pPr marL="457200" indent="-457200">
              <a:buFont typeface="Arial" panose="020B0604020202020204" pitchFamily="34" charset="0"/>
              <a:buChar char="•"/>
            </a:pPr>
            <a:r>
              <a:rPr lang="en-CA" sz="2000" dirty="0">
                <a:latin typeface="Arial"/>
              </a:rPr>
              <a:t>Leads to </a:t>
            </a:r>
            <a:r>
              <a:rPr lang="en-CA" sz="2000" b="1" dirty="0">
                <a:latin typeface="Arial"/>
              </a:rPr>
              <a:t>increasing range of devices spatially (perhaps also temporally) sharing</a:t>
            </a:r>
            <a:r>
              <a:rPr lang="en-CA" sz="2000" dirty="0">
                <a:latin typeface="Arial"/>
              </a:rPr>
              <a:t> a range of bands</a:t>
            </a:r>
          </a:p>
        </p:txBody>
      </p:sp>
    </p:spTree>
    <p:extLst>
      <p:ext uri="{BB962C8B-B14F-4D97-AF65-F5344CB8AC3E}">
        <p14:creationId xmlns:p14="http://schemas.microsoft.com/office/powerpoint/2010/main" val="105029203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D44706-B6E3-40D7-8B48-106D552D71B5}"/>
              </a:ext>
            </a:extLst>
          </p:cNvPr>
          <p:cNvPicPr>
            <a:picLocks noChangeAspect="1"/>
          </p:cNvPicPr>
          <p:nvPr/>
        </p:nvPicPr>
        <p:blipFill>
          <a:blip r:embed="rId3" cstate="print"/>
          <a:stretch>
            <a:fillRect/>
          </a:stretch>
        </p:blipFill>
        <p:spPr>
          <a:xfrm>
            <a:off x="1828800" y="2133600"/>
            <a:ext cx="6858000" cy="4185710"/>
          </a:xfrm>
          <a:prstGeom prst="rect">
            <a:avLst/>
          </a:prstGeom>
        </p:spPr>
      </p:pic>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Flexible Spectrum Access</a:t>
            </a:r>
            <a:endParaRPr lang="en-GB" sz="3200" dirty="0"/>
          </a:p>
        </p:txBody>
      </p:sp>
      <p:sp>
        <p:nvSpPr>
          <p:cNvPr id="272" name="CustomShape 2"/>
          <p:cNvSpPr/>
          <p:nvPr/>
        </p:nvSpPr>
        <p:spPr>
          <a:xfrm>
            <a:off x="381000" y="1288680"/>
            <a:ext cx="8305800" cy="4502520"/>
          </a:xfrm>
          <a:prstGeom prst="rect">
            <a:avLst/>
          </a:prstGeom>
          <a:noFill/>
          <a:ln>
            <a:noFill/>
          </a:ln>
        </p:spPr>
        <p:txBody>
          <a:bodyPr lIns="90000" tIns="45000" rIns="90000" bIns="45000"/>
          <a:lstStyle/>
          <a:p>
            <a:pPr marL="457200" indent="-457200">
              <a:buFont typeface="Arial" panose="020B0604020202020204" pitchFamily="34" charset="0"/>
              <a:buChar char="•"/>
            </a:pPr>
            <a:r>
              <a:rPr lang="en-CA" dirty="0">
                <a:latin typeface="Arial"/>
              </a:rPr>
              <a:t>Sharing strongly supported/promoted by some regulators and becoming inherent in regulatory frameworks.</a:t>
            </a:r>
          </a:p>
          <a:p>
            <a:pPr marL="914400" lvl="1" indent="-457200">
              <a:buFont typeface="Arial" panose="020B0604020202020204" pitchFamily="34" charset="0"/>
              <a:buChar char="•"/>
            </a:pPr>
            <a:r>
              <a:rPr lang="en-CA" sz="2000" dirty="0">
                <a:latin typeface="Arial"/>
              </a:rPr>
              <a:t>TV White Space</a:t>
            </a:r>
          </a:p>
          <a:p>
            <a:pPr lvl="1"/>
            <a:r>
              <a:rPr lang="en-CA" sz="2000" dirty="0">
                <a:latin typeface="Arial"/>
              </a:rPr>
              <a:t>	(TVWS)</a:t>
            </a:r>
          </a:p>
          <a:p>
            <a:pPr lvl="1"/>
            <a:r>
              <a:rPr lang="en-CA" sz="2000" dirty="0">
                <a:latin typeface="Arial"/>
              </a:rPr>
              <a:t>	example:</a:t>
            </a:r>
          </a:p>
        </p:txBody>
      </p:sp>
      <p:sp>
        <p:nvSpPr>
          <p:cNvPr id="5" name="TextBox 4">
            <a:extLst>
              <a:ext uri="{FF2B5EF4-FFF2-40B4-BE49-F238E27FC236}">
                <a16:creationId xmlns:a16="http://schemas.microsoft.com/office/drawing/2014/main" id="{5EDBB916-EEF0-4F32-912B-E480DA35DF17}"/>
              </a:ext>
            </a:extLst>
          </p:cNvPr>
          <p:cNvSpPr txBox="1"/>
          <p:nvPr/>
        </p:nvSpPr>
        <p:spPr>
          <a:xfrm>
            <a:off x="990600" y="6322560"/>
            <a:ext cx="6781800" cy="307777"/>
          </a:xfrm>
          <a:prstGeom prst="rect">
            <a:avLst/>
          </a:prstGeom>
          <a:noFill/>
        </p:spPr>
        <p:txBody>
          <a:bodyPr wrap="square" rtlCol="0">
            <a:spAutoFit/>
          </a:bodyPr>
          <a:lstStyle/>
          <a:p>
            <a:r>
              <a:rPr lang="en-US" sz="1400" dirty="0"/>
              <a:t>Source: </a:t>
            </a:r>
            <a:r>
              <a:rPr lang="en-US" sz="1400" dirty="0" err="1"/>
              <a:t>Ofcom</a:t>
            </a:r>
            <a:r>
              <a:rPr lang="en-US" sz="1400" dirty="0"/>
              <a:t>, “Implementing TV White Spaces”, statement, February 2015.</a:t>
            </a:r>
          </a:p>
        </p:txBody>
      </p:sp>
    </p:spTree>
    <p:extLst>
      <p:ext uri="{BB962C8B-B14F-4D97-AF65-F5344CB8AC3E}">
        <p14:creationId xmlns:p14="http://schemas.microsoft.com/office/powerpoint/2010/main" val="17356578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D2B2922-6B4F-4A8B-A424-26037D3122D3}"/>
              </a:ext>
            </a:extLst>
          </p:cNvPr>
          <p:cNvPicPr>
            <a:picLocks noChangeAspect="1"/>
          </p:cNvPicPr>
          <p:nvPr/>
        </p:nvPicPr>
        <p:blipFill>
          <a:blip r:embed="rId3"/>
          <a:stretch>
            <a:fillRect/>
          </a:stretch>
        </p:blipFill>
        <p:spPr>
          <a:xfrm>
            <a:off x="1" y="3581400"/>
            <a:ext cx="5979197" cy="3048000"/>
          </a:xfrm>
          <a:prstGeom prst="rect">
            <a:avLst/>
          </a:prstGeom>
        </p:spPr>
      </p:pic>
      <p:sp>
        <p:nvSpPr>
          <p:cNvPr id="271" name="CustomShape 1"/>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Flexible Spectrum Access</a:t>
            </a:r>
            <a:endParaRPr lang="en-GB" sz="3200" dirty="0"/>
          </a:p>
        </p:txBody>
      </p:sp>
      <p:pic>
        <p:nvPicPr>
          <p:cNvPr id="2" name="Picture 1">
            <a:extLst>
              <a:ext uri="{FF2B5EF4-FFF2-40B4-BE49-F238E27FC236}">
                <a16:creationId xmlns:a16="http://schemas.microsoft.com/office/drawing/2014/main" id="{8B8A4B93-74C4-48BD-A3BC-852E6575597B}"/>
              </a:ext>
            </a:extLst>
          </p:cNvPr>
          <p:cNvPicPr>
            <a:picLocks noChangeAspect="1"/>
          </p:cNvPicPr>
          <p:nvPr/>
        </p:nvPicPr>
        <p:blipFill rotWithShape="1">
          <a:blip r:embed="rId4"/>
          <a:srcRect l="19033" t="20563" r="14609" b="9407"/>
          <a:stretch/>
        </p:blipFill>
        <p:spPr>
          <a:xfrm>
            <a:off x="5714999" y="1752600"/>
            <a:ext cx="3429001" cy="4876800"/>
          </a:xfrm>
          <a:prstGeom prst="rect">
            <a:avLst/>
          </a:prstGeom>
        </p:spPr>
      </p:pic>
      <p:pic>
        <p:nvPicPr>
          <p:cNvPr id="5" name="Picture 4">
            <a:extLst>
              <a:ext uri="{FF2B5EF4-FFF2-40B4-BE49-F238E27FC236}">
                <a16:creationId xmlns:a16="http://schemas.microsoft.com/office/drawing/2014/main" id="{1D14CCF8-6F6E-427B-9EE5-873FDD13B572}"/>
              </a:ext>
            </a:extLst>
          </p:cNvPr>
          <p:cNvPicPr>
            <a:picLocks noChangeAspect="1"/>
          </p:cNvPicPr>
          <p:nvPr/>
        </p:nvPicPr>
        <p:blipFill>
          <a:blip r:embed="rId5"/>
          <a:stretch>
            <a:fillRect/>
          </a:stretch>
        </p:blipFill>
        <p:spPr>
          <a:xfrm>
            <a:off x="7620000" y="1295400"/>
            <a:ext cx="1371600" cy="1008530"/>
          </a:xfrm>
          <a:prstGeom prst="rect">
            <a:avLst/>
          </a:prstGeom>
        </p:spPr>
      </p:pic>
      <p:sp>
        <p:nvSpPr>
          <p:cNvPr id="11" name="TextBox 10">
            <a:extLst>
              <a:ext uri="{FF2B5EF4-FFF2-40B4-BE49-F238E27FC236}">
                <a16:creationId xmlns:a16="http://schemas.microsoft.com/office/drawing/2014/main" id="{2CDD06D1-4B10-409E-AD4E-E35472017CB5}"/>
              </a:ext>
            </a:extLst>
          </p:cNvPr>
          <p:cNvSpPr txBox="1"/>
          <p:nvPr/>
        </p:nvSpPr>
        <p:spPr>
          <a:xfrm>
            <a:off x="1160798" y="3276600"/>
            <a:ext cx="3639802" cy="523220"/>
          </a:xfrm>
          <a:prstGeom prst="rect">
            <a:avLst/>
          </a:prstGeom>
          <a:noFill/>
        </p:spPr>
        <p:txBody>
          <a:bodyPr wrap="square" rtlCol="0">
            <a:spAutoFit/>
          </a:bodyPr>
          <a:lstStyle/>
          <a:p>
            <a:r>
              <a:rPr lang="en-US" sz="1400" dirty="0"/>
              <a:t>Source: </a:t>
            </a:r>
            <a:r>
              <a:rPr lang="en-US" sz="1400" dirty="0" err="1"/>
              <a:t>Ofcom</a:t>
            </a:r>
            <a:r>
              <a:rPr lang="en-US" sz="1400" dirty="0"/>
              <a:t>, “Enabling Opportunities for Innovation”, consultation, December 2018.</a:t>
            </a:r>
          </a:p>
        </p:txBody>
      </p:sp>
      <p:sp>
        <p:nvSpPr>
          <p:cNvPr id="272" name="CustomShape 2"/>
          <p:cNvSpPr/>
          <p:nvPr/>
        </p:nvSpPr>
        <p:spPr>
          <a:xfrm>
            <a:off x="381000" y="1288680"/>
            <a:ext cx="5715000" cy="4502520"/>
          </a:xfrm>
          <a:prstGeom prst="rect">
            <a:avLst/>
          </a:prstGeom>
          <a:noFill/>
          <a:ln>
            <a:noFill/>
          </a:ln>
        </p:spPr>
        <p:txBody>
          <a:bodyPr lIns="90000" tIns="45000" rIns="90000" bIns="45000"/>
          <a:lstStyle/>
          <a:p>
            <a:pPr marL="457200" indent="-457200">
              <a:buFont typeface="Arial" panose="020B0604020202020204" pitchFamily="34" charset="0"/>
              <a:buChar char="•"/>
            </a:pPr>
            <a:r>
              <a:rPr lang="en-CA" dirty="0">
                <a:latin typeface="Arial"/>
              </a:rPr>
              <a:t>Regulatory Frameworks (continued)</a:t>
            </a:r>
          </a:p>
          <a:p>
            <a:pPr marL="914400" lvl="1" indent="-457200">
              <a:buFont typeface="Arial" panose="020B0604020202020204" pitchFamily="34" charset="0"/>
              <a:buChar char="•"/>
            </a:pPr>
            <a:r>
              <a:rPr lang="en-CA" dirty="0">
                <a:latin typeface="Arial"/>
              </a:rPr>
              <a:t>Novel/local licensing concepts</a:t>
            </a:r>
          </a:p>
          <a:p>
            <a:pPr marL="914400" lvl="1"/>
            <a:r>
              <a:rPr lang="en-CA" dirty="0">
                <a:latin typeface="Arial"/>
              </a:rPr>
              <a:t>example (note, also proposes local licenses for all mobile bands!):</a:t>
            </a:r>
          </a:p>
        </p:txBody>
      </p:sp>
    </p:spTree>
    <p:extLst>
      <p:ext uri="{BB962C8B-B14F-4D97-AF65-F5344CB8AC3E}">
        <p14:creationId xmlns:p14="http://schemas.microsoft.com/office/powerpoint/2010/main" val="333463528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827FA4E-4FF4-487E-ADBA-2B52320B68F1}"/>
              </a:ext>
            </a:extLst>
          </p:cNvPr>
          <p:cNvPicPr>
            <a:picLocks noGrp="1" noChangeAspect="1"/>
          </p:cNvPicPr>
          <p:nvPr>
            <p:ph idx="1"/>
          </p:nvPr>
        </p:nvPicPr>
        <p:blipFill rotWithShape="1">
          <a:blip r:embed="rId2"/>
          <a:srcRect b="10117"/>
          <a:stretch/>
        </p:blipFill>
        <p:spPr>
          <a:xfrm>
            <a:off x="0" y="2133600"/>
            <a:ext cx="7008055" cy="4724400"/>
          </a:xfrm>
          <a:prstGeom prst="rect">
            <a:avLst/>
          </a:prstGeom>
        </p:spPr>
      </p:pic>
      <p:sp>
        <p:nvSpPr>
          <p:cNvPr id="6" name="TextBox 5">
            <a:extLst>
              <a:ext uri="{FF2B5EF4-FFF2-40B4-BE49-F238E27FC236}">
                <a16:creationId xmlns:a16="http://schemas.microsoft.com/office/drawing/2014/main" id="{A81F0727-E841-46CC-91A1-632D442EA284}"/>
              </a:ext>
            </a:extLst>
          </p:cNvPr>
          <p:cNvSpPr txBox="1"/>
          <p:nvPr/>
        </p:nvSpPr>
        <p:spPr>
          <a:xfrm>
            <a:off x="6797421" y="2237125"/>
            <a:ext cx="2270379" cy="3477875"/>
          </a:xfrm>
          <a:prstGeom prst="rect">
            <a:avLst/>
          </a:prstGeom>
          <a:noFill/>
        </p:spPr>
        <p:txBody>
          <a:bodyPr wrap="square" rtlCol="0">
            <a:spAutoFit/>
          </a:bodyPr>
          <a:lstStyle/>
          <a:p>
            <a:r>
              <a:rPr lang="en-US" sz="2000" b="1" dirty="0">
                <a:latin typeface="+mj-lt"/>
              </a:rPr>
              <a:t>NTIA  Rpt. 15-517</a:t>
            </a:r>
          </a:p>
          <a:p>
            <a:r>
              <a:rPr lang="en-US" sz="2000" b="1" dirty="0">
                <a:latin typeface="+mj-lt"/>
              </a:rPr>
              <a:t>Jun 2015</a:t>
            </a:r>
          </a:p>
          <a:p>
            <a:r>
              <a:rPr lang="en-US" sz="2000" dirty="0">
                <a:latin typeface="+mj-lt"/>
              </a:rPr>
              <a:t>(</a:t>
            </a:r>
            <a:r>
              <a:rPr lang="en-US" sz="2000" b="1" dirty="0">
                <a:latin typeface="+mj-lt"/>
              </a:rPr>
              <a:t>Exclusion Zone </a:t>
            </a:r>
          </a:p>
          <a:p>
            <a:r>
              <a:rPr lang="en-US" sz="2000" b="1" dirty="0">
                <a:latin typeface="+mj-lt"/>
              </a:rPr>
              <a:t>Analyses &amp; Methodology):</a:t>
            </a:r>
          </a:p>
          <a:p>
            <a:endParaRPr lang="en-US" sz="2000" b="1" dirty="0">
              <a:solidFill>
                <a:srgbClr val="FF0000"/>
              </a:solidFill>
              <a:latin typeface="+mj-lt"/>
            </a:endParaRPr>
          </a:p>
          <a:p>
            <a:r>
              <a:rPr lang="en-US" sz="2000" b="1" dirty="0">
                <a:solidFill>
                  <a:srgbClr val="FF0000"/>
                </a:solidFill>
                <a:latin typeface="+mj-lt"/>
              </a:rPr>
              <a:t>Highlights impact</a:t>
            </a:r>
          </a:p>
          <a:p>
            <a:r>
              <a:rPr lang="en-US" sz="2000" b="1" dirty="0">
                <a:solidFill>
                  <a:srgbClr val="FF0000"/>
                </a:solidFill>
                <a:latin typeface="+mj-lt"/>
              </a:rPr>
              <a:t>of Model</a:t>
            </a:r>
          </a:p>
          <a:p>
            <a:r>
              <a:rPr lang="en-US" sz="2000" b="1" dirty="0">
                <a:solidFill>
                  <a:srgbClr val="FF0000"/>
                </a:solidFill>
                <a:latin typeface="+mj-lt"/>
              </a:rPr>
              <a:t>Assumptions !</a:t>
            </a:r>
          </a:p>
          <a:p>
            <a:r>
              <a:rPr lang="en-US" sz="2000" b="1" dirty="0">
                <a:latin typeface="+mj-lt"/>
              </a:rPr>
              <a:t> </a:t>
            </a:r>
          </a:p>
        </p:txBody>
      </p:sp>
      <p:sp>
        <p:nvSpPr>
          <p:cNvPr id="7" name="CustomShape 1">
            <a:extLst>
              <a:ext uri="{FF2B5EF4-FFF2-40B4-BE49-F238E27FC236}">
                <a16:creationId xmlns:a16="http://schemas.microsoft.com/office/drawing/2014/main" id="{C8125E61-D660-445E-BC83-FD1D69F50925}"/>
              </a:ext>
            </a:extLst>
          </p:cNvPr>
          <p:cNvSpPr/>
          <p:nvPr/>
        </p:nvSpPr>
        <p:spPr>
          <a:xfrm>
            <a:off x="533520" y="535440"/>
            <a:ext cx="7998840" cy="531360"/>
          </a:xfrm>
          <a:prstGeom prst="rect">
            <a:avLst/>
          </a:prstGeom>
          <a:noFill/>
          <a:ln>
            <a:noFill/>
          </a:ln>
        </p:spPr>
        <p:txBody>
          <a:bodyPr lIns="90000" tIns="45000" rIns="90000" bIns="45000"/>
          <a:lstStyle/>
          <a:p>
            <a:pPr algn="ctr">
              <a:lnSpc>
                <a:spcPct val="100000"/>
              </a:lnSpc>
            </a:pPr>
            <a:r>
              <a:rPr lang="en-GB" sz="2800" b="1" dirty="0">
                <a:solidFill>
                  <a:srgbClr val="000000"/>
                </a:solidFill>
                <a:latin typeface="Arial"/>
              </a:rPr>
              <a:t>Flexible Spectrum Access</a:t>
            </a:r>
            <a:endParaRPr lang="en-GB" sz="3200" dirty="0"/>
          </a:p>
        </p:txBody>
      </p:sp>
      <p:sp>
        <p:nvSpPr>
          <p:cNvPr id="8" name="Rectangle 7">
            <a:extLst>
              <a:ext uri="{FF2B5EF4-FFF2-40B4-BE49-F238E27FC236}">
                <a16:creationId xmlns:a16="http://schemas.microsoft.com/office/drawing/2014/main" id="{4FE033A3-FA16-47C1-8F40-E1499F4BC4C2}"/>
              </a:ext>
            </a:extLst>
          </p:cNvPr>
          <p:cNvSpPr/>
          <p:nvPr/>
        </p:nvSpPr>
        <p:spPr>
          <a:xfrm>
            <a:off x="381000" y="1371600"/>
            <a:ext cx="6705600" cy="830997"/>
          </a:xfrm>
          <a:prstGeom prst="rect">
            <a:avLst/>
          </a:prstGeom>
        </p:spPr>
        <p:txBody>
          <a:bodyPr wrap="square">
            <a:spAutoFit/>
          </a:bodyPr>
          <a:lstStyle/>
          <a:p>
            <a:pPr marL="457200" indent="-457200">
              <a:buFont typeface="Arial" panose="020B0604020202020204" pitchFamily="34" charset="0"/>
              <a:buChar char="•"/>
            </a:pPr>
            <a:r>
              <a:rPr lang="en-CA" dirty="0">
                <a:latin typeface="Arial"/>
              </a:rPr>
              <a:t>Regulatory Frameworks (continued)</a:t>
            </a:r>
          </a:p>
          <a:p>
            <a:pPr marL="914400" lvl="1" indent="-457200">
              <a:buFont typeface="Arial" panose="020B0604020202020204" pitchFamily="34" charset="0"/>
              <a:buChar char="•"/>
            </a:pPr>
            <a:r>
              <a:rPr lang="en-CA" dirty="0">
                <a:latin typeface="Arial"/>
              </a:rPr>
              <a:t>CBRS example</a:t>
            </a:r>
          </a:p>
        </p:txBody>
      </p:sp>
    </p:spTree>
    <p:extLst>
      <p:ext uri="{BB962C8B-B14F-4D97-AF65-F5344CB8AC3E}">
        <p14:creationId xmlns:p14="http://schemas.microsoft.com/office/powerpoint/2010/main" val="1225843428"/>
      </p:ext>
    </p:extLst>
  </p:cSld>
  <p:clrMapOvr>
    <a:masterClrMapping/>
  </p:clrMapOvr>
</p:sld>
</file>

<file path=ppt/theme/theme1.xml><?xml version="1.0" encoding="utf-8"?>
<a:theme xmlns:a="http://schemas.openxmlformats.org/drawingml/2006/main" name="IEEE_802_template">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99"/>
      </a:hlink>
      <a:folHlink>
        <a:srgbClr val="99CC00"/>
      </a:folHlink>
    </a:clrScheme>
    <a:fontScheme name="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only">
  <a:themeElements>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onl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Title onl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onl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onl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onl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onl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onl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onl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onl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onl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onl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onl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onl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IEEE_802_template</Template>
  <TotalTime>29077</TotalTime>
  <Words>2816</Words>
  <Application>Microsoft Office PowerPoint</Application>
  <PresentationFormat>On-screen Show (4:3)</PresentationFormat>
  <Paragraphs>479</Paragraphs>
  <Slides>50</Slides>
  <Notes>27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59" baseType="lpstr">
      <vt:lpstr>Arial</vt:lpstr>
      <vt:lpstr>Arial Narrow</vt:lpstr>
      <vt:lpstr>Raleway</vt:lpstr>
      <vt:lpstr>Times New Roman</vt:lpstr>
      <vt:lpstr>Verdana</vt:lpstr>
      <vt:lpstr>Wingdings</vt:lpstr>
      <vt:lpstr>IEEE_802_template</vt:lpstr>
      <vt:lpstr>Title only</vt:lpstr>
      <vt:lpstr>Equation</vt:lpstr>
      <vt:lpstr>IEEE P802.22.3: Spectrum Characterization and Occupancy Sensing (SCOS)</vt:lpstr>
      <vt:lpstr>PowerPoint Presentation</vt:lpstr>
      <vt:lpstr>Background and Need for the Standard</vt:lpstr>
      <vt:lpstr>Spectrum Sharing Today</vt:lpstr>
      <vt:lpstr>Spectrum Sharing Today—Spectrum Sensing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Spectrum Sharing Today—Spectrum Sensing</vt:lpstr>
      <vt:lpstr>UW Spectrum Observatory (SpecObs) Database </vt:lpstr>
      <vt:lpstr>PowerPoint Presentation</vt:lpstr>
      <vt:lpstr>Scenario 1: FCC Defined Coverage Area for Single TV Channel</vt:lpstr>
      <vt:lpstr>Longley-Rice Model</vt:lpstr>
      <vt:lpstr>SpecObs Coverage using L-R P2P </vt:lpstr>
      <vt:lpstr>Scenario 2 : Two Co-channel TV stations</vt:lpstr>
      <vt:lpstr>SpecObs Results </vt:lpstr>
      <vt:lpstr> SpecObs Results Comparison</vt:lpstr>
      <vt:lpstr>PowerPoint Presentation</vt:lpstr>
      <vt:lpstr>Channel Availability Statistics</vt:lpstr>
      <vt:lpstr>Advantage of Combining SOS with Current Database Architecture</vt:lpstr>
      <vt:lpstr>PowerPoint Presentation</vt:lpstr>
      <vt:lpstr>PowerPoint Presentation</vt:lpstr>
      <vt:lpstr>PowerPoint Presentation</vt:lpstr>
      <vt:lpstr>PowerPoint Presentation</vt:lpstr>
      <vt:lpstr>IEEE P802.22.3 Spectrum Characterization and Occupancy Sensing</vt:lpstr>
      <vt:lpstr>PowerPoint Presentation</vt:lpstr>
      <vt:lpstr>PowerPoint Presentation</vt:lpstr>
      <vt:lpstr>PowerPoint Presentation</vt:lpstr>
      <vt:lpstr>IEEE P802.22.3 Draft Standard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IEEE 802.15?</vt:lpstr>
      <vt:lpstr>PowerPoint Presentation</vt:lpstr>
      <vt:lpstr>Conclusion and Request</vt:lpstr>
      <vt:lpstr>PowerPoint Presentation</vt:lpstr>
    </vt:vector>
  </TitlesOfParts>
  <Company>Customer Solutions BAE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IEEE 802 March 2011 workshop</dc:subject>
  <dc:creator>apurva.mody</dc:creator>
  <cp:lastModifiedBy>Apurva Mody</cp:lastModifiedBy>
  <cp:revision>1078</cp:revision>
  <dcterms:created xsi:type="dcterms:W3CDTF">2011-02-25T16:41:17Z</dcterms:created>
  <dcterms:modified xsi:type="dcterms:W3CDTF">2019-05-15T14:56:17Z</dcterms:modified>
</cp:coreProperties>
</file>