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51" r:id="rId1"/>
    <p:sldMasterId id="2147483663" r:id="rId2"/>
  </p:sldMasterIdLst>
  <p:notesMasterIdLst>
    <p:notesMasterId r:id="rId89"/>
  </p:notesMasterIdLst>
  <p:handoutMasterIdLst>
    <p:handoutMasterId r:id="rId90"/>
  </p:handoutMasterIdLst>
  <p:sldIdLst>
    <p:sldId id="1981" r:id="rId3"/>
    <p:sldId id="2095" r:id="rId4"/>
    <p:sldId id="1994" r:id="rId5"/>
    <p:sldId id="1990" r:id="rId6"/>
    <p:sldId id="2052" r:id="rId7"/>
    <p:sldId id="2053" r:id="rId8"/>
    <p:sldId id="1995" r:id="rId9"/>
    <p:sldId id="2003" r:id="rId10"/>
    <p:sldId id="2004" r:id="rId11"/>
    <p:sldId id="2005" r:id="rId12"/>
    <p:sldId id="2006" r:id="rId13"/>
    <p:sldId id="2007" r:id="rId14"/>
    <p:sldId id="2115" r:id="rId15"/>
    <p:sldId id="2116" r:id="rId16"/>
    <p:sldId id="2008" r:id="rId17"/>
    <p:sldId id="2009" r:id="rId18"/>
    <p:sldId id="2010" r:id="rId19"/>
    <p:sldId id="2011" r:id="rId20"/>
    <p:sldId id="2012" r:id="rId21"/>
    <p:sldId id="2013" r:id="rId22"/>
    <p:sldId id="2014" r:id="rId23"/>
    <p:sldId id="2015" r:id="rId24"/>
    <p:sldId id="2016" r:id="rId25"/>
    <p:sldId id="2017" r:id="rId26"/>
    <p:sldId id="2018" r:id="rId27"/>
    <p:sldId id="2019" r:id="rId28"/>
    <p:sldId id="2020" r:id="rId29"/>
    <p:sldId id="2082" r:id="rId30"/>
    <p:sldId id="2083" r:id="rId31"/>
    <p:sldId id="2084" r:id="rId32"/>
    <p:sldId id="2085" r:id="rId33"/>
    <p:sldId id="2086" r:id="rId34"/>
    <p:sldId id="2087" r:id="rId35"/>
    <p:sldId id="2088" r:id="rId36"/>
    <p:sldId id="2089" r:id="rId37"/>
    <p:sldId id="2090" r:id="rId38"/>
    <p:sldId id="2091" r:id="rId39"/>
    <p:sldId id="2092" r:id="rId40"/>
    <p:sldId id="2093" r:id="rId41"/>
    <p:sldId id="2094" r:id="rId42"/>
    <p:sldId id="2029" r:id="rId43"/>
    <p:sldId id="2030" r:id="rId44"/>
    <p:sldId id="2031" r:id="rId45"/>
    <p:sldId id="2032" r:id="rId46"/>
    <p:sldId id="2033" r:id="rId47"/>
    <p:sldId id="2034" r:id="rId48"/>
    <p:sldId id="2035" r:id="rId49"/>
    <p:sldId id="2036" r:id="rId50"/>
    <p:sldId id="2000" r:id="rId51"/>
    <p:sldId id="2067" r:id="rId52"/>
    <p:sldId id="2068" r:id="rId53"/>
    <p:sldId id="2069" r:id="rId54"/>
    <p:sldId id="2070" r:id="rId55"/>
    <p:sldId id="2071" r:id="rId56"/>
    <p:sldId id="2072" r:id="rId57"/>
    <p:sldId id="2073" r:id="rId58"/>
    <p:sldId id="2074" r:id="rId59"/>
    <p:sldId id="2075" r:id="rId60"/>
    <p:sldId id="2076" r:id="rId61"/>
    <p:sldId id="2077" r:id="rId62"/>
    <p:sldId id="2078" r:id="rId63"/>
    <p:sldId id="2079" r:id="rId64"/>
    <p:sldId id="2080" r:id="rId65"/>
    <p:sldId id="2081" r:id="rId66"/>
    <p:sldId id="2097" r:id="rId67"/>
    <p:sldId id="2098" r:id="rId68"/>
    <p:sldId id="2099" r:id="rId69"/>
    <p:sldId id="2100" r:id="rId70"/>
    <p:sldId id="2112" r:id="rId71"/>
    <p:sldId id="2101" r:id="rId72"/>
    <p:sldId id="2102" r:id="rId73"/>
    <p:sldId id="2103" r:id="rId74"/>
    <p:sldId id="2104" r:id="rId75"/>
    <p:sldId id="2105" r:id="rId76"/>
    <p:sldId id="2106" r:id="rId77"/>
    <p:sldId id="2107" r:id="rId78"/>
    <p:sldId id="2108" r:id="rId79"/>
    <p:sldId id="2109" r:id="rId80"/>
    <p:sldId id="2110" r:id="rId81"/>
    <p:sldId id="2111" r:id="rId82"/>
    <p:sldId id="2113" r:id="rId83"/>
    <p:sldId id="2001" r:id="rId84"/>
    <p:sldId id="2114" r:id="rId85"/>
    <p:sldId id="1992" r:id="rId86"/>
    <p:sldId id="2002" r:id="rId87"/>
    <p:sldId id="1993" r:id="rId88"/>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1" autoAdjust="0"/>
    <p:restoredTop sz="94660" autoAdjust="0"/>
  </p:normalViewPr>
  <p:slideViewPr>
    <p:cSldViewPr>
      <p:cViewPr varScale="1">
        <p:scale>
          <a:sx n="86" d="100"/>
          <a:sy n="86" d="100"/>
        </p:scale>
        <p:origin x="470" y="48"/>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1524" y="-7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handoutMaster" Target="handoutMasters/handoutMaster1.xml"/><Relationship Id="rId95"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9" y="177284"/>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802.11-17/0896r2</a:t>
            </a:r>
          </a:p>
        </p:txBody>
      </p:sp>
      <p:sp>
        <p:nvSpPr>
          <p:cNvPr id="3075" name="Rectangle 3"/>
          <p:cNvSpPr>
            <a:spLocks noGrp="1" noChangeArrowheads="1"/>
          </p:cNvSpPr>
          <p:nvPr>
            <p:ph type="dt" sz="quarter" idx="1"/>
          </p:nvPr>
        </p:nvSpPr>
        <p:spPr bwMode="auto">
          <a:xfrm>
            <a:off x="695325" y="177284"/>
            <a:ext cx="605935"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a:t>Jul 2017</a:t>
            </a:r>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2" y="97909"/>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a:t>doc.: IEEE 802.11-17/0896r2</a:t>
            </a:r>
          </a:p>
        </p:txBody>
      </p:sp>
      <p:sp>
        <p:nvSpPr>
          <p:cNvPr id="2051" name="Rectangle 3"/>
          <p:cNvSpPr>
            <a:spLocks noGrp="1" noChangeArrowheads="1"/>
          </p:cNvSpPr>
          <p:nvPr>
            <p:ph type="dt" idx="1"/>
          </p:nvPr>
        </p:nvSpPr>
        <p:spPr bwMode="auto">
          <a:xfrm>
            <a:off x="654050" y="97909"/>
            <a:ext cx="605935"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a:t>Jul 2017</a:t>
            </a:r>
          </a:p>
        </p:txBody>
      </p:sp>
      <p:sp>
        <p:nvSpPr>
          <p:cNvPr id="67588" name="Rectangle 4"/>
          <p:cNvSpPr>
            <a:spLocks noGrp="1" noRot="1" noChangeAspect="1" noChangeArrowheads="1" noTextEdit="1"/>
          </p:cNvSpPr>
          <p:nvPr>
            <p:ph type="sldImg" idx="2"/>
          </p:nvPr>
        </p:nvSpPr>
        <p:spPr bwMode="auto">
          <a:xfrm>
            <a:off x="1154113" y="701675"/>
            <a:ext cx="4625975"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658444" y="8985250"/>
            <a:ext cx="76944" cy="184666"/>
          </a:xfrm>
          <a:ln/>
        </p:spPr>
        <p:txBody>
          <a:bodyPr/>
          <a:lstStyle/>
          <a:p>
            <a:fld id="{5A6717BC-93F2-4BBB-9253-CE3DBEF840EA}" type="slidenum">
              <a:rPr lang="en-US" altLang="en-US">
                <a:solidFill>
                  <a:prstClr val="black"/>
                </a:solidFill>
              </a:rPr>
              <a:pPr/>
              <a:t>1</a:t>
            </a:fld>
            <a:endParaRPr lang="en-US" altLang="en-US">
              <a:solidFill>
                <a:prstClr val="black"/>
              </a:solidFill>
            </a:endParaRPr>
          </a:p>
        </p:txBody>
      </p:sp>
      <p:sp>
        <p:nvSpPr>
          <p:cNvPr id="237570" name="Rectangle 2"/>
          <p:cNvSpPr>
            <a:spLocks noGrp="1" noRot="1" noChangeAspect="1" noChangeArrowheads="1" noTextEdit="1"/>
          </p:cNvSpPr>
          <p:nvPr>
            <p:ph type="sldImg"/>
          </p:nvPr>
        </p:nvSpPr>
        <p:spPr>
          <a:xfrm>
            <a:off x="1154113" y="701675"/>
            <a:ext cx="4625975" cy="3468688"/>
          </a:xfrm>
          <a:ln/>
        </p:spPr>
      </p:sp>
      <p:sp>
        <p:nvSpPr>
          <p:cNvPr id="2375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51743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AB3E0020-4218-4323-A304-D042EA1F9F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15B70F0-3DF3-4FCF-9B97-CE76D9EFCFB8}"/>
              </a:ext>
            </a:extLst>
          </p:cNvPr>
          <p:cNvSpPr>
            <a:spLocks noGrp="1"/>
          </p:cNvSpPr>
          <p:nvPr>
            <p:ph type="body" idx="1"/>
          </p:nvPr>
        </p:nvSpPr>
        <p:spPr/>
        <p:txBody>
          <a:bodyPr>
            <a:normAutofit/>
          </a:bodyPr>
          <a:lstStyle/>
          <a:p>
            <a:pPr>
              <a:defRPr/>
            </a:pPr>
            <a:endParaRPr lang="en-US" dirty="0"/>
          </a:p>
        </p:txBody>
      </p:sp>
      <p:sp>
        <p:nvSpPr>
          <p:cNvPr id="29700" name="Slide Number Placeholder 3">
            <a:extLst>
              <a:ext uri="{FF2B5EF4-FFF2-40B4-BE49-F238E27FC236}">
                <a16:creationId xmlns:a16="http://schemas.microsoft.com/office/drawing/2014/main" id="{6256030C-BB67-4FFC-BB7B-F150E192D7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AB0E38-9A5A-4AC0-A538-309D91B96102}"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6962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AB3E0020-4218-4323-A304-D042EA1F9F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15B70F0-3DF3-4FCF-9B97-CE76D9EFCFB8}"/>
              </a:ext>
            </a:extLst>
          </p:cNvPr>
          <p:cNvSpPr>
            <a:spLocks noGrp="1"/>
          </p:cNvSpPr>
          <p:nvPr>
            <p:ph type="body" idx="1"/>
          </p:nvPr>
        </p:nvSpPr>
        <p:spPr/>
        <p:txBody>
          <a:bodyPr>
            <a:normAutofit/>
          </a:bodyPr>
          <a:lstStyle/>
          <a:p>
            <a:pPr>
              <a:defRPr/>
            </a:pPr>
            <a:endParaRPr lang="en-US" dirty="0"/>
          </a:p>
        </p:txBody>
      </p:sp>
      <p:sp>
        <p:nvSpPr>
          <p:cNvPr id="29700" name="Slide Number Placeholder 3">
            <a:extLst>
              <a:ext uri="{FF2B5EF4-FFF2-40B4-BE49-F238E27FC236}">
                <a16:creationId xmlns:a16="http://schemas.microsoft.com/office/drawing/2014/main" id="{6256030C-BB67-4FFC-BB7B-F150E192D7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AB0E38-9A5A-4AC0-A538-309D91B96102}"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71816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7B582B8A-97E4-4C2D-9CEE-221DADCDAE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45325C1B-3866-41C9-845C-D0CDB726F9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1748" name="Slide Number Placeholder 3">
            <a:extLst>
              <a:ext uri="{FF2B5EF4-FFF2-40B4-BE49-F238E27FC236}">
                <a16:creationId xmlns:a16="http://schemas.microsoft.com/office/drawing/2014/main" id="{A429A27F-2031-41AB-9872-3597DD5CF8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7EADE5-F831-4677-AA46-DCEEA224127A}"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60372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950E4D1A-3182-492D-BA6A-C3E97D6CAD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E1E2BE78-3561-47AD-9EE8-FA26156F37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268" name="Slide Number Placeholder 3">
            <a:extLst>
              <a:ext uri="{FF2B5EF4-FFF2-40B4-BE49-F238E27FC236}">
                <a16:creationId xmlns:a16="http://schemas.microsoft.com/office/drawing/2014/main" id="{B97532BC-D084-425A-904A-66BCBF9FDE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200">
                <a:solidFill>
                  <a:schemeClr val="tx1"/>
                </a:solidFill>
                <a:latin typeface="Calibri" panose="020F0502020204030204" pitchFamily="34" charset="0"/>
              </a:defRPr>
            </a:lvl1pPr>
            <a:lvl2pPr marL="742950" indent="-285750" defTabSz="947738">
              <a:spcBef>
                <a:spcPct val="30000"/>
              </a:spcBef>
              <a:defRPr sz="1200">
                <a:solidFill>
                  <a:schemeClr val="tx1"/>
                </a:solidFill>
                <a:latin typeface="Calibri" panose="020F0502020204030204" pitchFamily="34" charset="0"/>
              </a:defRPr>
            </a:lvl2pPr>
            <a:lvl3pPr marL="1143000" indent="-228600" defTabSz="947738">
              <a:spcBef>
                <a:spcPct val="30000"/>
              </a:spcBef>
              <a:defRPr sz="1200">
                <a:solidFill>
                  <a:schemeClr val="tx1"/>
                </a:solidFill>
                <a:latin typeface="Calibri" panose="020F0502020204030204" pitchFamily="34" charset="0"/>
              </a:defRPr>
            </a:lvl3pPr>
            <a:lvl4pPr marL="1600200" indent="-228600" defTabSz="947738">
              <a:spcBef>
                <a:spcPct val="30000"/>
              </a:spcBef>
              <a:defRPr sz="1200">
                <a:solidFill>
                  <a:schemeClr val="tx1"/>
                </a:solidFill>
                <a:latin typeface="Calibri" panose="020F0502020204030204" pitchFamily="34" charset="0"/>
              </a:defRPr>
            </a:lvl4pPr>
            <a:lvl5pPr marL="2057400" indent="-228600" defTabSz="947738">
              <a:spcBef>
                <a:spcPct val="30000"/>
              </a:spcBef>
              <a:defRPr sz="1200">
                <a:solidFill>
                  <a:schemeClr val="tx1"/>
                </a:solidFill>
                <a:latin typeface="Calibri" panose="020F0502020204030204" pitchFamily="34" charset="0"/>
              </a:defRPr>
            </a:lvl5pPr>
            <a:lvl6pPr marL="2514600" indent="-228600" defTabSz="9477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477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477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4773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47738" rtl="0" eaLnBrk="1" fontAlgn="base" latinLnBrk="0" hangingPunct="1">
              <a:lnSpc>
                <a:spcPct val="100000"/>
              </a:lnSpc>
              <a:spcBef>
                <a:spcPct val="0"/>
              </a:spcBef>
              <a:spcAft>
                <a:spcPct val="0"/>
              </a:spcAft>
              <a:buClrTx/>
              <a:buSzTx/>
              <a:buFontTx/>
              <a:buNone/>
              <a:tabLst/>
              <a:defRPr/>
            </a:pPr>
            <a:fld id="{93E9A035-6A32-4455-9DB6-572FE297B67E}"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Arial" pitchFamily="34" charset="0"/>
              </a:rPr>
              <a:pPr marL="0" marR="0" lvl="0" indent="0" algn="r" defTabSz="947738"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Tree>
    <p:extLst>
      <p:ext uri="{BB962C8B-B14F-4D97-AF65-F5344CB8AC3E}">
        <p14:creationId xmlns:p14="http://schemas.microsoft.com/office/powerpoint/2010/main" val="2876847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60C523-1791-4F46-AB71-309701C5BAD7}"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Tree>
    <p:extLst>
      <p:ext uri="{BB962C8B-B14F-4D97-AF65-F5344CB8AC3E}">
        <p14:creationId xmlns:p14="http://schemas.microsoft.com/office/powerpoint/2010/main" val="3343422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F06E5B1C-98FC-4769-AEF3-86E12041CC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7879F3B-B60C-42C4-B131-23E6444CB49C}"/>
              </a:ext>
            </a:extLst>
          </p:cNvPr>
          <p:cNvSpPr>
            <a:spLocks noGrp="1"/>
          </p:cNvSpPr>
          <p:nvPr>
            <p:ph type="body" idx="1"/>
          </p:nvPr>
        </p:nvSpPr>
        <p:spPr/>
        <p:txBody>
          <a:bodyPr>
            <a:normAutofit/>
          </a:bodyPr>
          <a:lstStyle/>
          <a:p>
            <a:pPr>
              <a:defRPr/>
            </a:pPr>
            <a:endParaRPr lang="en-US" dirty="0"/>
          </a:p>
          <a:p>
            <a:pPr>
              <a:defRPr/>
            </a:pPr>
            <a:endParaRPr lang="en-US" dirty="0"/>
          </a:p>
          <a:p>
            <a:pPr>
              <a:defRPr/>
            </a:pPr>
            <a:endParaRPr lang="en-US" dirty="0"/>
          </a:p>
          <a:p>
            <a:pPr>
              <a:defRPr/>
            </a:pPr>
            <a:endParaRPr lang="en-US" dirty="0"/>
          </a:p>
        </p:txBody>
      </p:sp>
      <p:sp>
        <p:nvSpPr>
          <p:cNvPr id="33796" name="Slide Number Placeholder 3">
            <a:extLst>
              <a:ext uri="{FF2B5EF4-FFF2-40B4-BE49-F238E27FC236}">
                <a16:creationId xmlns:a16="http://schemas.microsoft.com/office/drawing/2014/main" id="{AFD97F25-BF51-4EA4-B8FF-2B50819548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AEE1DF-9ACE-40F3-969B-4C2226B5158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15367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74FD2337-5883-4628-AFC4-EDA69DE83B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9BAC48E-98B9-4672-A2CF-1ECF146E9C33}"/>
              </a:ext>
            </a:extLst>
          </p:cNvPr>
          <p:cNvSpPr>
            <a:spLocks noGrp="1"/>
          </p:cNvSpPr>
          <p:nvPr>
            <p:ph type="body" idx="1"/>
          </p:nvPr>
        </p:nvSpPr>
        <p:spPr/>
        <p:txBody>
          <a:bodyPr>
            <a:normAutofit/>
          </a:bodyPr>
          <a:lstStyle/>
          <a:p>
            <a:pPr>
              <a:defRPr/>
            </a:pPr>
            <a:endParaRPr lang="en-US" dirty="0"/>
          </a:p>
          <a:p>
            <a:pPr>
              <a:defRPr/>
            </a:pPr>
            <a:endParaRPr lang="en-US" dirty="0"/>
          </a:p>
          <a:p>
            <a:pPr>
              <a:defRPr/>
            </a:pPr>
            <a:endParaRPr lang="en-US" dirty="0"/>
          </a:p>
        </p:txBody>
      </p:sp>
      <p:sp>
        <p:nvSpPr>
          <p:cNvPr id="35844" name="Slide Number Placeholder 3">
            <a:extLst>
              <a:ext uri="{FF2B5EF4-FFF2-40B4-BE49-F238E27FC236}">
                <a16:creationId xmlns:a16="http://schemas.microsoft.com/office/drawing/2014/main" id="{590ABE68-8A94-4111-8466-AF1B5261F9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12CE9E-9ACB-48D0-BDCC-B4486257C3E8}"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57664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E7B69521-59C7-4052-A19F-BA9B55DF9D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a:extLst>
              <a:ext uri="{FF2B5EF4-FFF2-40B4-BE49-F238E27FC236}">
                <a16:creationId xmlns:a16="http://schemas.microsoft.com/office/drawing/2014/main" id="{80027978-4783-4709-B653-6F08CB9BEB91}"/>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endParaRPr lang="en-US" altLang="en-US" dirty="0"/>
          </a:p>
        </p:txBody>
      </p:sp>
      <p:sp>
        <p:nvSpPr>
          <p:cNvPr id="37892" name="Slide Number Placeholder 3">
            <a:extLst>
              <a:ext uri="{FF2B5EF4-FFF2-40B4-BE49-F238E27FC236}">
                <a16:creationId xmlns:a16="http://schemas.microsoft.com/office/drawing/2014/main" id="{1F16CC09-88E5-49B6-8F3F-6E8FD70511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cs typeface="Arial" panose="020B0604020202020204" pitchFamily="34" charset="0"/>
              </a:defRPr>
            </a:lvl1pPr>
            <a:lvl2pPr marL="750888" indent="-288925">
              <a:defRPr sz="1600">
                <a:solidFill>
                  <a:schemeClr val="tx1"/>
                </a:solidFill>
                <a:latin typeface="Arial" panose="020B0604020202020204" pitchFamily="34" charset="0"/>
                <a:cs typeface="Arial" panose="020B0604020202020204" pitchFamily="34" charset="0"/>
              </a:defRPr>
            </a:lvl2pPr>
            <a:lvl3pPr marL="1155700" indent="-230188">
              <a:defRPr sz="1600">
                <a:solidFill>
                  <a:schemeClr val="tx1"/>
                </a:solidFill>
                <a:latin typeface="Arial" panose="020B0604020202020204" pitchFamily="34" charset="0"/>
                <a:cs typeface="Arial" panose="020B0604020202020204" pitchFamily="34" charset="0"/>
              </a:defRPr>
            </a:lvl3pPr>
            <a:lvl4pPr marL="1617663" indent="-230188">
              <a:defRPr sz="1600">
                <a:solidFill>
                  <a:schemeClr val="tx1"/>
                </a:solidFill>
                <a:latin typeface="Arial" panose="020B0604020202020204" pitchFamily="34" charset="0"/>
                <a:cs typeface="Arial" panose="020B0604020202020204" pitchFamily="34" charset="0"/>
              </a:defRPr>
            </a:lvl4pPr>
            <a:lvl5pPr marL="2079625" indent="-230188">
              <a:defRPr sz="1600">
                <a:solidFill>
                  <a:schemeClr val="tx1"/>
                </a:solidFill>
                <a:latin typeface="Arial" panose="020B0604020202020204" pitchFamily="34" charset="0"/>
                <a:cs typeface="Arial" panose="020B0604020202020204" pitchFamily="34" charset="0"/>
              </a:defRPr>
            </a:lvl5pPr>
            <a:lvl6pPr marL="2536825" indent="-230188"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94025" indent="-230188"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51225" indent="-230188"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908425" indent="-230188"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46C1FF-8DA0-4DFC-9B5F-1C87F14A080B}"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33336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011FCB34-A1A1-4639-B9F7-541DF52D4D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DE033D45-1BD4-4C45-A6E4-2F1B53E74A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61963" lvl="1" indent="0">
              <a:spcBef>
                <a:spcPct val="0"/>
              </a:spcBef>
            </a:pPr>
            <a:endParaRPr lang="en-US" altLang="en-US" sz="1400" dirty="0"/>
          </a:p>
        </p:txBody>
      </p:sp>
      <p:sp>
        <p:nvSpPr>
          <p:cNvPr id="39940" name="Slide Number Placeholder 3">
            <a:extLst>
              <a:ext uri="{FF2B5EF4-FFF2-40B4-BE49-F238E27FC236}">
                <a16:creationId xmlns:a16="http://schemas.microsoft.com/office/drawing/2014/main" id="{07FC6A49-A8C0-4FCB-8534-C0D6407B24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cs typeface="Arial" panose="020B0604020202020204" pitchFamily="34" charset="0"/>
              </a:defRPr>
            </a:lvl1pPr>
            <a:lvl2pPr marL="750888" indent="-288925">
              <a:defRPr sz="1600">
                <a:solidFill>
                  <a:schemeClr val="tx1"/>
                </a:solidFill>
                <a:latin typeface="Arial" panose="020B0604020202020204" pitchFamily="34" charset="0"/>
                <a:cs typeface="Arial" panose="020B0604020202020204" pitchFamily="34" charset="0"/>
              </a:defRPr>
            </a:lvl2pPr>
            <a:lvl3pPr marL="1155700" indent="-230188">
              <a:defRPr sz="1600">
                <a:solidFill>
                  <a:schemeClr val="tx1"/>
                </a:solidFill>
                <a:latin typeface="Arial" panose="020B0604020202020204" pitchFamily="34" charset="0"/>
                <a:cs typeface="Arial" panose="020B0604020202020204" pitchFamily="34" charset="0"/>
              </a:defRPr>
            </a:lvl3pPr>
            <a:lvl4pPr marL="1617663" indent="-230188">
              <a:defRPr sz="1600">
                <a:solidFill>
                  <a:schemeClr val="tx1"/>
                </a:solidFill>
                <a:latin typeface="Arial" panose="020B0604020202020204" pitchFamily="34" charset="0"/>
                <a:cs typeface="Arial" panose="020B0604020202020204" pitchFamily="34" charset="0"/>
              </a:defRPr>
            </a:lvl4pPr>
            <a:lvl5pPr marL="2079625" indent="-230188">
              <a:defRPr sz="1600">
                <a:solidFill>
                  <a:schemeClr val="tx1"/>
                </a:solidFill>
                <a:latin typeface="Arial" panose="020B0604020202020204" pitchFamily="34" charset="0"/>
                <a:cs typeface="Arial" panose="020B0604020202020204" pitchFamily="34" charset="0"/>
              </a:defRPr>
            </a:lvl5pPr>
            <a:lvl6pPr marL="2536825" indent="-230188"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94025" indent="-230188"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51225" indent="-230188"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908425" indent="-230188"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1B54FA-84B7-44A0-A603-D1ACA920F01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27850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C1D14C4B-7C76-42A6-A159-978EB2A307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1CB836F3-330D-4941-8E76-2179ECB45E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50180" name="Slide Number Placeholder 3">
            <a:extLst>
              <a:ext uri="{FF2B5EF4-FFF2-40B4-BE49-F238E27FC236}">
                <a16:creationId xmlns:a16="http://schemas.microsoft.com/office/drawing/2014/main" id="{7CC56E08-5AF7-4B55-847B-DCB964BA8D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F061B0-C3B7-484F-B1FB-9DE0F440DAB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44580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658444" y="8985250"/>
            <a:ext cx="76944" cy="184666"/>
          </a:xfrm>
          <a:ln/>
        </p:spPr>
        <p:txBody>
          <a:bodyPr/>
          <a:lstStyle/>
          <a:p>
            <a:fld id="{5A6717BC-93F2-4BBB-9253-CE3DBEF840EA}" type="slidenum">
              <a:rPr lang="en-US" altLang="en-US">
                <a:solidFill>
                  <a:prstClr val="black"/>
                </a:solidFill>
              </a:rPr>
              <a:pPr/>
              <a:t>2</a:t>
            </a:fld>
            <a:endParaRPr lang="en-US" altLang="en-US">
              <a:solidFill>
                <a:prstClr val="black"/>
              </a:solidFill>
            </a:endParaRPr>
          </a:p>
        </p:txBody>
      </p:sp>
      <p:sp>
        <p:nvSpPr>
          <p:cNvPr id="237570" name="Rectangle 2"/>
          <p:cNvSpPr>
            <a:spLocks noGrp="1" noRot="1" noChangeAspect="1" noChangeArrowheads="1" noTextEdit="1"/>
          </p:cNvSpPr>
          <p:nvPr>
            <p:ph type="sldImg"/>
          </p:nvPr>
        </p:nvSpPr>
        <p:spPr>
          <a:xfrm>
            <a:off x="1154113" y="701675"/>
            <a:ext cx="4625975" cy="3468688"/>
          </a:xfrm>
          <a:ln/>
        </p:spPr>
      </p:sp>
      <p:sp>
        <p:nvSpPr>
          <p:cNvPr id="2375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88997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395F1BDE-E7D6-4915-82E3-2EF72BB5866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1FBF16DB-FE47-4038-875B-BE37973D552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8132" name="Slide Number Placeholder 3">
            <a:extLst>
              <a:ext uri="{FF2B5EF4-FFF2-40B4-BE49-F238E27FC236}">
                <a16:creationId xmlns:a16="http://schemas.microsoft.com/office/drawing/2014/main" id="{5A446732-6088-45D7-AD58-4E2CEC8225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0B3E65-B1F9-4500-BB31-1C63A0832D6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56300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658444" y="8985250"/>
            <a:ext cx="76944" cy="184666"/>
          </a:xfrm>
          <a:ln/>
        </p:spPr>
        <p:txBody>
          <a:bodyPr/>
          <a:lstStyle/>
          <a:p>
            <a:pPr marL="0" marR="0" lvl="0" indent="0" algn="r" defTabSz="933450" rtl="0" eaLnBrk="0" fontAlgn="base" latinLnBrk="0" hangingPunct="0">
              <a:lnSpc>
                <a:spcPct val="100000"/>
              </a:lnSpc>
              <a:spcBef>
                <a:spcPct val="0"/>
              </a:spcBef>
              <a:spcAft>
                <a:spcPct val="0"/>
              </a:spcAft>
              <a:buClrTx/>
              <a:buSzTx/>
              <a:buFontTx/>
              <a:buNone/>
              <a:tabLst/>
              <a:defRPr/>
            </a:pPr>
            <a:fld id="{5A6717BC-93F2-4BBB-9253-CE3DBEF840EA}"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33450" rtl="0" eaLnBrk="0" fontAlgn="base" latinLnBrk="0" hangingPunct="0">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237570" name="Rectangle 2"/>
          <p:cNvSpPr>
            <a:spLocks noGrp="1" noRot="1" noChangeAspect="1" noChangeArrowheads="1" noTextEdit="1"/>
          </p:cNvSpPr>
          <p:nvPr>
            <p:ph type="sldImg"/>
          </p:nvPr>
        </p:nvSpPr>
        <p:spPr>
          <a:xfrm>
            <a:off x="1154113" y="701675"/>
            <a:ext cx="4625975" cy="3468688"/>
          </a:xfrm>
          <a:ln/>
        </p:spPr>
      </p:sp>
      <p:sp>
        <p:nvSpPr>
          <p:cNvPr id="2375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80643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658444" y="8985250"/>
            <a:ext cx="76944" cy="184666"/>
          </a:xfrm>
          <a:ln/>
        </p:spPr>
        <p:txBody>
          <a:bodyPr/>
          <a:lstStyle/>
          <a:p>
            <a:fld id="{5A6717BC-93F2-4BBB-9253-CE3DBEF840EA}" type="slidenum">
              <a:rPr lang="en-US" altLang="en-US">
                <a:solidFill>
                  <a:prstClr val="black"/>
                </a:solidFill>
              </a:rPr>
              <a:pPr/>
              <a:t>41</a:t>
            </a:fld>
            <a:endParaRPr lang="en-US" altLang="en-US">
              <a:solidFill>
                <a:prstClr val="black"/>
              </a:solidFill>
            </a:endParaRPr>
          </a:p>
        </p:txBody>
      </p:sp>
      <p:sp>
        <p:nvSpPr>
          <p:cNvPr id="237570" name="Rectangle 2"/>
          <p:cNvSpPr>
            <a:spLocks noGrp="1" noRot="1" noChangeAspect="1" noChangeArrowheads="1" noTextEdit="1"/>
          </p:cNvSpPr>
          <p:nvPr>
            <p:ph type="sldImg"/>
          </p:nvPr>
        </p:nvSpPr>
        <p:spPr>
          <a:xfrm>
            <a:off x="1154113" y="701675"/>
            <a:ext cx="4625975" cy="3468688"/>
          </a:xfrm>
          <a:ln/>
        </p:spPr>
      </p:sp>
      <p:sp>
        <p:nvSpPr>
          <p:cNvPr id="2375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704560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658444" y="8985250"/>
            <a:ext cx="76944" cy="184666"/>
          </a:xfrm>
          <a:ln/>
        </p:spPr>
        <p:txBody>
          <a:bodyPr/>
          <a:lstStyle/>
          <a:p>
            <a:fld id="{5A6717BC-93F2-4BBB-9253-CE3DBEF840EA}" type="slidenum">
              <a:rPr lang="en-US" altLang="en-US">
                <a:solidFill>
                  <a:prstClr val="black"/>
                </a:solidFill>
              </a:rPr>
              <a:pPr/>
              <a:t>49</a:t>
            </a:fld>
            <a:endParaRPr lang="en-US" altLang="en-US">
              <a:solidFill>
                <a:prstClr val="black"/>
              </a:solidFill>
            </a:endParaRPr>
          </a:p>
        </p:txBody>
      </p:sp>
      <p:sp>
        <p:nvSpPr>
          <p:cNvPr id="237570" name="Rectangle 2"/>
          <p:cNvSpPr>
            <a:spLocks noGrp="1" noRot="1" noChangeAspect="1" noChangeArrowheads="1" noTextEdit="1"/>
          </p:cNvSpPr>
          <p:nvPr>
            <p:ph type="sldImg"/>
          </p:nvPr>
        </p:nvSpPr>
        <p:spPr>
          <a:xfrm>
            <a:off x="1154113" y="701675"/>
            <a:ext cx="4625975" cy="3468688"/>
          </a:xfrm>
          <a:ln/>
        </p:spPr>
      </p:sp>
      <p:sp>
        <p:nvSpPr>
          <p:cNvPr id="2375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231532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5DAABC-5EBC-F14D-8B25-BF3645BFA87B}" type="slidenum">
              <a:rPr lang="en-US" smtClean="0"/>
              <a:t>64</a:t>
            </a:fld>
            <a:endParaRPr lang="en-US"/>
          </a:p>
        </p:txBody>
      </p:sp>
    </p:spTree>
    <p:extLst>
      <p:ext uri="{BB962C8B-B14F-4D97-AF65-F5344CB8AC3E}">
        <p14:creationId xmlns:p14="http://schemas.microsoft.com/office/powerpoint/2010/main" val="15126127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658444" y="8985250"/>
            <a:ext cx="76944" cy="184666"/>
          </a:xfrm>
          <a:ln/>
        </p:spPr>
        <p:txBody>
          <a:bodyPr/>
          <a:lstStyle/>
          <a:p>
            <a:fld id="{5A6717BC-93F2-4BBB-9253-CE3DBEF840EA}" type="slidenum">
              <a:rPr lang="en-US" altLang="en-US">
                <a:solidFill>
                  <a:prstClr val="black"/>
                </a:solidFill>
              </a:rPr>
              <a:pPr/>
              <a:t>82</a:t>
            </a:fld>
            <a:endParaRPr lang="en-US" altLang="en-US">
              <a:solidFill>
                <a:prstClr val="black"/>
              </a:solidFill>
            </a:endParaRPr>
          </a:p>
        </p:txBody>
      </p:sp>
      <p:sp>
        <p:nvSpPr>
          <p:cNvPr id="237570" name="Rectangle 2"/>
          <p:cNvSpPr>
            <a:spLocks noGrp="1" noRot="1" noChangeAspect="1" noChangeArrowheads="1" noTextEdit="1"/>
          </p:cNvSpPr>
          <p:nvPr>
            <p:ph type="sldImg"/>
          </p:nvPr>
        </p:nvSpPr>
        <p:spPr>
          <a:xfrm>
            <a:off x="1154113" y="701675"/>
            <a:ext cx="4625975" cy="3468688"/>
          </a:xfrm>
          <a:ln/>
        </p:spPr>
      </p:sp>
      <p:sp>
        <p:nvSpPr>
          <p:cNvPr id="2375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035445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6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C90C9-51D3-9543-867A-BEA09030CD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2639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658444" y="8985250"/>
            <a:ext cx="76944" cy="184666"/>
          </a:xfrm>
          <a:ln/>
        </p:spPr>
        <p:txBody>
          <a:bodyPr/>
          <a:lstStyle/>
          <a:p>
            <a:fld id="{5A6717BC-93F2-4BBB-9253-CE3DBEF840EA}" type="slidenum">
              <a:rPr lang="en-US" altLang="en-US">
                <a:solidFill>
                  <a:prstClr val="black"/>
                </a:solidFill>
              </a:rPr>
              <a:pPr/>
              <a:t>85</a:t>
            </a:fld>
            <a:endParaRPr lang="en-US" altLang="en-US">
              <a:solidFill>
                <a:prstClr val="black"/>
              </a:solidFill>
            </a:endParaRPr>
          </a:p>
        </p:txBody>
      </p:sp>
      <p:sp>
        <p:nvSpPr>
          <p:cNvPr id="237570" name="Rectangle 2"/>
          <p:cNvSpPr>
            <a:spLocks noGrp="1" noRot="1" noChangeAspect="1" noChangeArrowheads="1" noTextEdit="1"/>
          </p:cNvSpPr>
          <p:nvPr>
            <p:ph type="sldImg"/>
          </p:nvPr>
        </p:nvSpPr>
        <p:spPr>
          <a:xfrm>
            <a:off x="1154113" y="701675"/>
            <a:ext cx="4625975" cy="3468688"/>
          </a:xfrm>
          <a:ln/>
        </p:spPr>
      </p:sp>
      <p:sp>
        <p:nvSpPr>
          <p:cNvPr id="2375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392138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658444" y="8985250"/>
            <a:ext cx="76944" cy="184666"/>
          </a:xfrm>
          <a:ln/>
        </p:spPr>
        <p:txBody>
          <a:bodyPr/>
          <a:lstStyle/>
          <a:p>
            <a:fld id="{5A6717BC-93F2-4BBB-9253-CE3DBEF840EA}" type="slidenum">
              <a:rPr lang="en-US" altLang="en-US">
                <a:solidFill>
                  <a:prstClr val="black"/>
                </a:solidFill>
              </a:rPr>
              <a:pPr/>
              <a:t>3</a:t>
            </a:fld>
            <a:endParaRPr lang="en-US" altLang="en-US">
              <a:solidFill>
                <a:prstClr val="black"/>
              </a:solidFill>
            </a:endParaRPr>
          </a:p>
        </p:txBody>
      </p:sp>
      <p:sp>
        <p:nvSpPr>
          <p:cNvPr id="237570" name="Rectangle 2"/>
          <p:cNvSpPr>
            <a:spLocks noGrp="1" noRot="1" noChangeAspect="1" noChangeArrowheads="1" noTextEdit="1"/>
          </p:cNvSpPr>
          <p:nvPr>
            <p:ph type="sldImg"/>
          </p:nvPr>
        </p:nvSpPr>
        <p:spPr>
          <a:xfrm>
            <a:off x="1154113" y="701675"/>
            <a:ext cx="4625975" cy="3468688"/>
          </a:xfrm>
          <a:ln/>
        </p:spPr>
      </p:sp>
      <p:sp>
        <p:nvSpPr>
          <p:cNvPr id="2375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29156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658444" y="8985250"/>
            <a:ext cx="76944" cy="184666"/>
          </a:xfrm>
          <a:ln/>
        </p:spPr>
        <p:txBody>
          <a:bodyPr/>
          <a:lstStyle/>
          <a:p>
            <a:fld id="{5A6717BC-93F2-4BBB-9253-CE3DBEF840EA}" type="slidenum">
              <a:rPr lang="en-US" altLang="en-US">
                <a:solidFill>
                  <a:prstClr val="black"/>
                </a:solidFill>
              </a:rPr>
              <a:pPr/>
              <a:t>7</a:t>
            </a:fld>
            <a:endParaRPr lang="en-US" altLang="en-US">
              <a:solidFill>
                <a:prstClr val="black"/>
              </a:solidFill>
            </a:endParaRPr>
          </a:p>
        </p:txBody>
      </p:sp>
      <p:sp>
        <p:nvSpPr>
          <p:cNvPr id="237570" name="Rectangle 2"/>
          <p:cNvSpPr>
            <a:spLocks noGrp="1" noRot="1" noChangeAspect="1" noChangeArrowheads="1" noTextEdit="1"/>
          </p:cNvSpPr>
          <p:nvPr>
            <p:ph type="sldImg"/>
          </p:nvPr>
        </p:nvSpPr>
        <p:spPr>
          <a:xfrm>
            <a:off x="1154113" y="701675"/>
            <a:ext cx="4625975" cy="3468688"/>
          </a:xfrm>
          <a:ln/>
        </p:spPr>
      </p:sp>
      <p:sp>
        <p:nvSpPr>
          <p:cNvPr id="2375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430717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sldNum" sz="quarter" idx="5"/>
          </p:nvPr>
        </p:nvSpPr>
        <p:spPr bwMode="auto">
          <a:xfrm>
            <a:off x="3919538" y="8758238"/>
            <a:ext cx="2997200" cy="463550"/>
          </a:xfrm>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F39F762-F09A-4219-8339-31E4E4101850}"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23555" name="Rectangle 2"/>
          <p:cNvSpPr>
            <a:spLocks noGrp="1" noRot="1" noChangeAspect="1" noChangeArrowheads="1" noTextEdit="1"/>
          </p:cNvSpPr>
          <p:nvPr>
            <p:ph type="sldImg"/>
          </p:nvPr>
        </p:nvSpPr>
        <p:spPr bwMode="auto">
          <a:xfrm>
            <a:off x="1155700" y="692150"/>
            <a:ext cx="4611688" cy="3459163"/>
          </a:xfrm>
          <a:noFill/>
          <a:ln>
            <a:solidFill>
              <a:srgbClr val="000000"/>
            </a:solidFill>
            <a:miter lim="800000"/>
            <a:headEnd/>
            <a:tailEnd/>
          </a:ln>
        </p:spPr>
      </p:sp>
      <p:sp>
        <p:nvSpPr>
          <p:cNvPr id="23556" name="Rectangle 3"/>
          <p:cNvSpPr>
            <a:spLocks noGrp="1" noChangeArrowheads="1"/>
          </p:cNvSpPr>
          <p:nvPr>
            <p:ph type="body" idx="1"/>
          </p:nvPr>
        </p:nvSpPr>
        <p:spPr bwMode="auto">
          <a:xfrm>
            <a:off x="922338" y="4383089"/>
            <a:ext cx="5073650" cy="4148137"/>
          </a:xfrm>
          <a:noFill/>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351784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23555"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a:p>
        </p:txBody>
      </p:sp>
      <p:sp>
        <p:nvSpPr>
          <p:cNvPr id="23556" name="Slide Number Placeholder 3"/>
          <p:cNvSpPr>
            <a:spLocks noGrp="1" noChangeArrowheads="1"/>
          </p:cNvSpPr>
          <p:nvPr>
            <p:ph type="sldNum" sz="quarter" idx="5"/>
          </p:nvPr>
        </p:nvSpPr>
        <p:spPr bwMode="auto">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37FCB6-15EA-4B18-B27D-CCDB268DC6B2}" type="slidenum">
              <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Tree>
    <p:extLst>
      <p:ext uri="{BB962C8B-B14F-4D97-AF65-F5344CB8AC3E}">
        <p14:creationId xmlns:p14="http://schemas.microsoft.com/office/powerpoint/2010/main" val="476381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AEC6F15F-02D4-4F5E-934C-534BE57B088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7EDEC97-15D6-44C5-956D-EEDFC6679939}"/>
              </a:ext>
            </a:extLst>
          </p:cNvPr>
          <p:cNvSpPr>
            <a:spLocks noGrp="1"/>
          </p:cNvSpPr>
          <p:nvPr>
            <p:ph type="body" idx="1"/>
          </p:nvPr>
        </p:nvSpPr>
        <p:spPr/>
        <p:txBody>
          <a:bodyPr>
            <a:normAutofit/>
          </a:bodyPr>
          <a:lstStyle/>
          <a:p>
            <a:pPr>
              <a:defRPr/>
            </a:pPr>
            <a:endParaRPr lang="en-US" dirty="0"/>
          </a:p>
          <a:p>
            <a:pPr>
              <a:defRPr/>
            </a:pPr>
            <a:endParaRPr lang="en-US" dirty="0"/>
          </a:p>
        </p:txBody>
      </p:sp>
      <p:sp>
        <p:nvSpPr>
          <p:cNvPr id="25604" name="Slide Number Placeholder 3">
            <a:extLst>
              <a:ext uri="{FF2B5EF4-FFF2-40B4-BE49-F238E27FC236}">
                <a16:creationId xmlns:a16="http://schemas.microsoft.com/office/drawing/2014/main" id="{C55A3928-6047-4D70-AE1D-8B140379599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5541D4-C690-441A-85A0-461009B840B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65373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B2B706E1-4B9A-42E9-8508-CDC289E1C15D}"/>
              </a:ext>
            </a:extLst>
          </p:cNvPr>
          <p:cNvSpPr>
            <a:spLocks noGrp="1" noRot="1" noChangeAspect="1" noTextEdit="1"/>
          </p:cNvSpPr>
          <p:nvPr>
            <p:ph type="sldImg"/>
          </p:nvPr>
        </p:nvSpPr>
        <p:spPr bwMode="auto">
          <a:xfrm>
            <a:off x="735013" y="577850"/>
            <a:ext cx="2633662" cy="19748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a:extLst>
              <a:ext uri="{FF2B5EF4-FFF2-40B4-BE49-F238E27FC236}">
                <a16:creationId xmlns:a16="http://schemas.microsoft.com/office/drawing/2014/main" id="{605D1A72-5956-4B84-8972-6CA9C3F77B5E}"/>
              </a:ext>
            </a:extLst>
          </p:cNvPr>
          <p:cNvSpPr>
            <a:spLocks noGrp="1"/>
          </p:cNvSpPr>
          <p:nvPr>
            <p:ph type="body" idx="1"/>
          </p:nvPr>
        </p:nvSpPr>
        <p:spPr bwMode="auto">
          <a:xfrm>
            <a:off x="727075" y="2730500"/>
            <a:ext cx="5614988" cy="58435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defRPr/>
            </a:pPr>
            <a:endParaRPr lang="en-US" altLang="en-US" sz="1400" dirty="0"/>
          </a:p>
          <a:p>
            <a:pPr eaLnBrk="1" hangingPunct="1">
              <a:defRPr/>
            </a:pPr>
            <a:endParaRPr lang="en-US" altLang="en-US" sz="1400" dirty="0"/>
          </a:p>
          <a:p>
            <a:pPr eaLnBrk="1" hangingPunct="1">
              <a:defRPr/>
            </a:pPr>
            <a:endParaRPr lang="en-US" altLang="en-US" sz="1400" dirty="0"/>
          </a:p>
        </p:txBody>
      </p:sp>
      <p:sp>
        <p:nvSpPr>
          <p:cNvPr id="27652" name="Slide Number Placeholder 3">
            <a:extLst>
              <a:ext uri="{FF2B5EF4-FFF2-40B4-BE49-F238E27FC236}">
                <a16:creationId xmlns:a16="http://schemas.microsoft.com/office/drawing/2014/main" id="{EC2BA150-FB94-4209-AFAA-322EFCBF0C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cs typeface="Arial" panose="020B0604020202020204" pitchFamily="34" charset="0"/>
              </a:defRPr>
            </a:lvl1pPr>
            <a:lvl2pPr marL="750888" indent="-288925">
              <a:defRPr sz="1600">
                <a:solidFill>
                  <a:schemeClr val="tx1"/>
                </a:solidFill>
                <a:latin typeface="Arial" panose="020B0604020202020204" pitchFamily="34" charset="0"/>
                <a:cs typeface="Arial" panose="020B0604020202020204" pitchFamily="34" charset="0"/>
              </a:defRPr>
            </a:lvl2pPr>
            <a:lvl3pPr marL="1155700" indent="-230188">
              <a:defRPr sz="1600">
                <a:solidFill>
                  <a:schemeClr val="tx1"/>
                </a:solidFill>
                <a:latin typeface="Arial" panose="020B0604020202020204" pitchFamily="34" charset="0"/>
                <a:cs typeface="Arial" panose="020B0604020202020204" pitchFamily="34" charset="0"/>
              </a:defRPr>
            </a:lvl3pPr>
            <a:lvl4pPr marL="1617663" indent="-230188">
              <a:defRPr sz="1600">
                <a:solidFill>
                  <a:schemeClr val="tx1"/>
                </a:solidFill>
                <a:latin typeface="Arial" panose="020B0604020202020204" pitchFamily="34" charset="0"/>
                <a:cs typeface="Arial" panose="020B0604020202020204" pitchFamily="34" charset="0"/>
              </a:defRPr>
            </a:lvl4pPr>
            <a:lvl5pPr marL="2079625" indent="-230188">
              <a:defRPr sz="1600">
                <a:solidFill>
                  <a:schemeClr val="tx1"/>
                </a:solidFill>
                <a:latin typeface="Arial" panose="020B0604020202020204" pitchFamily="34" charset="0"/>
                <a:cs typeface="Arial" panose="020B0604020202020204" pitchFamily="34" charset="0"/>
              </a:defRPr>
            </a:lvl5pPr>
            <a:lvl6pPr marL="2536825" indent="-230188"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94025" indent="-230188"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51225" indent="-230188"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908425" indent="-230188"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1D8C56-825D-49DE-AC4D-F6565012198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41711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AB3E0020-4218-4323-A304-D042EA1F9F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15B70F0-3DF3-4FCF-9B97-CE76D9EFCFB8}"/>
              </a:ext>
            </a:extLst>
          </p:cNvPr>
          <p:cNvSpPr>
            <a:spLocks noGrp="1"/>
          </p:cNvSpPr>
          <p:nvPr>
            <p:ph type="body" idx="1"/>
          </p:nvPr>
        </p:nvSpPr>
        <p:spPr/>
        <p:txBody>
          <a:bodyPr>
            <a:normAutofit/>
          </a:bodyPr>
          <a:lstStyle/>
          <a:p>
            <a:pPr>
              <a:defRPr/>
            </a:pPr>
            <a:endParaRPr lang="en-US" dirty="0"/>
          </a:p>
        </p:txBody>
      </p:sp>
      <p:sp>
        <p:nvSpPr>
          <p:cNvPr id="29700" name="Slide Number Placeholder 3">
            <a:extLst>
              <a:ext uri="{FF2B5EF4-FFF2-40B4-BE49-F238E27FC236}">
                <a16:creationId xmlns:a16="http://schemas.microsoft.com/office/drawing/2014/main" id="{6256030C-BB67-4FFC-BB7B-F150E192D7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AB0E38-9A5A-4AC0-A538-309D91B96102}"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45593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30754" name="Rectangle 2"/>
          <p:cNvSpPr>
            <a:spLocks noChangeArrowheads="1"/>
          </p:cNvSpPr>
          <p:nvPr/>
        </p:nvSpPr>
        <p:spPr bwMode="auto">
          <a:xfrm>
            <a:off x="14289" y="6597650"/>
            <a:ext cx="9129712" cy="260350"/>
          </a:xfrm>
          <a:prstGeom prst="rect">
            <a:avLst/>
          </a:prstGeom>
          <a:solidFill>
            <a:srgbClr val="2FADDF"/>
          </a:solidFill>
          <a:ln w="9525">
            <a:solidFill>
              <a:srgbClr val="2FADD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400">
              <a:solidFill>
                <a:srgbClr val="000000"/>
              </a:solidFill>
              <a:latin typeface="Arial" panose="020B0604020202020204" pitchFamily="34" charset="0"/>
              <a:ea typeface="ＭＳ Ｐゴシック" panose="020B0600070205080204" pitchFamily="34" charset="-128"/>
              <a:cs typeface="+mn-cs"/>
            </a:endParaRPr>
          </a:p>
        </p:txBody>
      </p:sp>
      <p:sp>
        <p:nvSpPr>
          <p:cNvPr id="330755" name="Rectangle 3"/>
          <p:cNvSpPr>
            <a:spLocks noChangeArrowheads="1"/>
          </p:cNvSpPr>
          <p:nvPr/>
        </p:nvSpPr>
        <p:spPr bwMode="auto">
          <a:xfrm>
            <a:off x="3176" y="3175"/>
            <a:ext cx="9136063" cy="260350"/>
          </a:xfrm>
          <a:prstGeom prst="rect">
            <a:avLst/>
          </a:prstGeom>
          <a:solidFill>
            <a:srgbClr val="2FADDF"/>
          </a:solidFill>
          <a:ln w="9525">
            <a:solidFill>
              <a:srgbClr val="2FADD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400">
              <a:solidFill>
                <a:srgbClr val="000000"/>
              </a:solidFill>
              <a:latin typeface="Arial" panose="020B0604020202020204" pitchFamily="34" charset="0"/>
              <a:ea typeface="ＭＳ Ｐゴシック" panose="020B0600070205080204" pitchFamily="34" charset="-128"/>
              <a:cs typeface="+mn-cs"/>
            </a:endParaRPr>
          </a:p>
        </p:txBody>
      </p:sp>
      <p:sp>
        <p:nvSpPr>
          <p:cNvPr id="330756" name="Rectangle 4"/>
          <p:cNvSpPr>
            <a:spLocks noGrp="1" noChangeArrowheads="1"/>
          </p:cNvSpPr>
          <p:nvPr>
            <p:ph type="ctrTitle"/>
          </p:nvPr>
        </p:nvSpPr>
        <p:spPr>
          <a:xfrm>
            <a:off x="685800" y="2130427"/>
            <a:ext cx="7772400" cy="1470025"/>
          </a:xfrm>
        </p:spPr>
        <p:txBody>
          <a:bodyPr/>
          <a:lstStyle>
            <a:lvl1pPr>
              <a:defRPr/>
            </a:lvl1pPr>
          </a:lstStyle>
          <a:p>
            <a:pPr lvl="0"/>
            <a:r>
              <a:rPr lang="en-US" altLang="en-US" noProof="0"/>
              <a:t>Click to edit Master title style</a:t>
            </a:r>
          </a:p>
        </p:txBody>
      </p:sp>
      <p:sp>
        <p:nvSpPr>
          <p:cNvPr id="330757" name="Rectangle 5"/>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en-US" noProof="0"/>
              <a:t>Click to edit Master subtitle style</a:t>
            </a:r>
          </a:p>
        </p:txBody>
      </p:sp>
      <p:sp>
        <p:nvSpPr>
          <p:cNvPr id="330758" name="Text Box 6"/>
          <p:cNvSpPr txBox="1">
            <a:spLocks noChangeArrowheads="1"/>
          </p:cNvSpPr>
          <p:nvPr/>
        </p:nvSpPr>
        <p:spPr bwMode="auto">
          <a:xfrm>
            <a:off x="7958139" y="6589715"/>
            <a:ext cx="1150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1200">
                <a:solidFill>
                  <a:srgbClr val="FFFFFF"/>
                </a:solidFill>
                <a:latin typeface="Arial" panose="020B0604020202020204" pitchFamily="34" charset="0"/>
                <a:ea typeface="ＭＳ Ｐゴシック" panose="020B0600070205080204" pitchFamily="34" charset="-128"/>
                <a:cs typeface="+mn-cs"/>
              </a:rPr>
              <a:t>Page </a:t>
            </a:r>
            <a:fld id="{51AD4080-6D3A-494C-8BF2-E1F8C9265CB5}" type="slidenum">
              <a:rPr lang="en-US" altLang="en-US" sz="1200">
                <a:solidFill>
                  <a:srgbClr val="FFFFFF"/>
                </a:solidFill>
                <a:latin typeface="Arial" panose="020B0604020202020204" pitchFamily="34" charset="0"/>
                <a:ea typeface="ＭＳ Ｐゴシック" panose="020B0600070205080204" pitchFamily="34" charset="-128"/>
                <a:cs typeface="+mn-cs"/>
              </a:rPr>
              <a:pPr algn="r">
                <a:spcBef>
                  <a:spcPct val="50000"/>
                </a:spcBef>
              </a:pPr>
              <a:t>‹#›</a:t>
            </a:fld>
            <a:endParaRPr lang="en-US" altLang="en-US" sz="1200">
              <a:solidFill>
                <a:srgbClr val="FFFFFF"/>
              </a:solidFill>
              <a:latin typeface="Arial" panose="020B0604020202020204" pitchFamily="34" charset="0"/>
              <a:ea typeface="ＭＳ Ｐゴシック" panose="020B0600070205080204" pitchFamily="34" charset="-128"/>
              <a:cs typeface="+mn-cs"/>
            </a:endParaRPr>
          </a:p>
        </p:txBody>
      </p:sp>
      <p:sp>
        <p:nvSpPr>
          <p:cNvPr id="330760" name="Text Box 8"/>
          <p:cNvSpPr txBox="1">
            <a:spLocks noChangeArrowheads="1"/>
          </p:cNvSpPr>
          <p:nvPr/>
        </p:nvSpPr>
        <p:spPr bwMode="auto">
          <a:xfrm>
            <a:off x="1" y="6589715"/>
            <a:ext cx="157927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0" i="0" kern="1200" dirty="0">
                <a:solidFill>
                  <a:schemeClr val="bg1"/>
                </a:solidFill>
                <a:effectLst/>
                <a:latin typeface="+mj-lt"/>
                <a:ea typeface="+mn-ea"/>
                <a:cs typeface="Arial" pitchFamily="34" charset="0"/>
              </a:rPr>
              <a:t>22-19-0006-01-0000</a:t>
            </a:r>
            <a:endParaRPr lang="en-US" altLang="en-US" sz="1200" b="0" dirty="0">
              <a:solidFill>
                <a:schemeClr val="bg1"/>
              </a:solidFill>
              <a:latin typeface="+mj-lt"/>
              <a:ea typeface="ＭＳ Ｐゴシック" panose="020B0600070205080204" pitchFamily="34" charset="-128"/>
              <a:cs typeface="+mn-cs"/>
            </a:endParaRPr>
          </a:p>
        </p:txBody>
      </p:sp>
      <p:grpSp>
        <p:nvGrpSpPr>
          <p:cNvPr id="330761" name="Group 9"/>
          <p:cNvGrpSpPr>
            <a:grpSpLocks/>
          </p:cNvGrpSpPr>
          <p:nvPr/>
        </p:nvGrpSpPr>
        <p:grpSpPr bwMode="auto">
          <a:xfrm>
            <a:off x="8316914" y="5876927"/>
            <a:ext cx="793750" cy="709613"/>
            <a:chOff x="3288" y="3482"/>
            <a:chExt cx="500" cy="447"/>
          </a:xfrm>
        </p:grpSpPr>
        <p:sp>
          <p:nvSpPr>
            <p:cNvPr id="330762" name="Rectangle 10"/>
            <p:cNvSpPr>
              <a:spLocks noChangeArrowheads="1"/>
            </p:cNvSpPr>
            <p:nvPr userDrawn="1"/>
          </p:nvSpPr>
          <p:spPr bwMode="auto">
            <a:xfrm>
              <a:off x="3288" y="3521"/>
              <a:ext cx="454" cy="363"/>
            </a:xfrm>
            <a:prstGeom prst="rect">
              <a:avLst/>
            </a:prstGeom>
            <a:solidFill>
              <a:srgbClr val="2FB1D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400">
                <a:solidFill>
                  <a:srgbClr val="000000"/>
                </a:solidFill>
                <a:latin typeface="Arial" panose="020B0604020202020204" pitchFamily="34" charset="0"/>
                <a:ea typeface="ＭＳ Ｐゴシック" panose="020B0600070205080204" pitchFamily="34" charset="-128"/>
                <a:cs typeface="+mn-cs"/>
              </a:endParaRPr>
            </a:p>
          </p:txBody>
        </p:sp>
        <p:sp>
          <p:nvSpPr>
            <p:cNvPr id="330763" name="Text Box 11"/>
            <p:cNvSpPr txBox="1">
              <a:spLocks noChangeArrowheads="1"/>
            </p:cNvSpPr>
            <p:nvPr userDrawn="1"/>
          </p:nvSpPr>
          <p:spPr bwMode="auto">
            <a:xfrm>
              <a:off x="3297" y="3482"/>
              <a:ext cx="489"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300" b="1">
                  <a:solidFill>
                    <a:srgbClr val="FFFFFF"/>
                  </a:solidFill>
                  <a:latin typeface="Arial" panose="020B0604020202020204" pitchFamily="34" charset="0"/>
                  <a:ea typeface="ＭＳ Ｐゴシック" panose="020B0600070205080204" pitchFamily="34" charset="-128"/>
                  <a:cs typeface="+mn-cs"/>
                </a:rPr>
                <a:t>EEE</a:t>
              </a:r>
            </a:p>
          </p:txBody>
        </p:sp>
        <p:sp>
          <p:nvSpPr>
            <p:cNvPr id="330764" name="Line 12"/>
            <p:cNvSpPr>
              <a:spLocks noChangeShapeType="1"/>
            </p:cNvSpPr>
            <p:nvPr userDrawn="1"/>
          </p:nvSpPr>
          <p:spPr bwMode="auto">
            <a:xfrm>
              <a:off x="3331" y="3542"/>
              <a:ext cx="0" cy="317"/>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a:solidFill>
                  <a:srgbClr val="000000"/>
                </a:solidFill>
                <a:latin typeface="Arial" panose="020B0604020202020204" pitchFamily="34" charset="0"/>
                <a:ea typeface="ＭＳ Ｐゴシック" panose="020B0600070205080204" pitchFamily="34" charset="-128"/>
                <a:cs typeface="+mn-cs"/>
              </a:endParaRPr>
            </a:p>
          </p:txBody>
        </p:sp>
        <p:sp>
          <p:nvSpPr>
            <p:cNvPr id="330765" name="Text Box 13"/>
            <p:cNvSpPr txBox="1">
              <a:spLocks noChangeArrowheads="1"/>
            </p:cNvSpPr>
            <p:nvPr userDrawn="1"/>
          </p:nvSpPr>
          <p:spPr bwMode="auto">
            <a:xfrm>
              <a:off x="3303" y="3641"/>
              <a:ext cx="48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r>
                <a:rPr lang="en-US" altLang="en-US" sz="2400" b="1">
                  <a:solidFill>
                    <a:srgbClr val="FFFFFF"/>
                  </a:solidFill>
                  <a:latin typeface="Arial" panose="020B0604020202020204" pitchFamily="34" charset="0"/>
                  <a:ea typeface="ＭＳ Ｐゴシック" panose="020B0600070205080204" pitchFamily="34" charset="-128"/>
                  <a:cs typeface="+mn-cs"/>
                </a:rPr>
                <a:t>802</a:t>
              </a:r>
            </a:p>
          </p:txBody>
        </p:sp>
      </p:grpSp>
      <p:sp>
        <p:nvSpPr>
          <p:cNvPr id="14" name="Text Box 9"/>
          <p:cNvSpPr txBox="1">
            <a:spLocks noChangeArrowheads="1"/>
          </p:cNvSpPr>
          <p:nvPr userDrawn="1"/>
        </p:nvSpPr>
        <p:spPr bwMode="auto">
          <a:xfrm>
            <a:off x="1828800" y="6591303"/>
            <a:ext cx="54864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400" kern="1200" dirty="0">
                <a:solidFill>
                  <a:srgbClr val="FFFFFF"/>
                </a:solidFill>
                <a:latin typeface="Arial" panose="020B0604020202020204" pitchFamily="34" charset="0"/>
                <a:ea typeface="ＭＳ Ｐゴシック" panose="020B0600070205080204" pitchFamily="34" charset="-128"/>
                <a:cs typeface="Arial" pitchFamily="34" charset="0"/>
              </a:rPr>
              <a:t>Spectrum</a:t>
            </a:r>
            <a:r>
              <a:rPr lang="en-US" altLang="en-US" sz="1400" kern="1200" baseline="0" dirty="0">
                <a:solidFill>
                  <a:srgbClr val="FFFFFF"/>
                </a:solidFill>
                <a:latin typeface="Arial" panose="020B0604020202020204" pitchFamily="34" charset="0"/>
                <a:ea typeface="ＭＳ Ｐゴシック" panose="020B0600070205080204" pitchFamily="34" charset="-128"/>
                <a:cs typeface="Arial" pitchFamily="34" charset="0"/>
              </a:rPr>
              <a:t> … Be Prepared for Sharing</a:t>
            </a:r>
            <a:endParaRPr lang="en-US" altLang="en-US" sz="1400" kern="1200" dirty="0">
              <a:solidFill>
                <a:srgbClr val="FFFFFF"/>
              </a:solidFill>
              <a:latin typeface="Arial" panose="020B0604020202020204" pitchFamily="34" charset="0"/>
              <a:ea typeface="ＭＳ Ｐゴシック" panose="020B0600070205080204" pitchFamily="34" charset="-128"/>
              <a:cs typeface="Arial" pitchFamily="34" charset="0"/>
            </a:endParaRPr>
          </a:p>
        </p:txBody>
      </p:sp>
    </p:spTree>
    <p:extLst>
      <p:ext uri="{BB962C8B-B14F-4D97-AF65-F5344CB8AC3E}">
        <p14:creationId xmlns:p14="http://schemas.microsoft.com/office/powerpoint/2010/main" val="2136691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5942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1" y="404815"/>
            <a:ext cx="2108200" cy="54625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50826" y="404815"/>
            <a:ext cx="6175375" cy="54625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6921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8" y="371510"/>
            <a:ext cx="8184662" cy="991998"/>
          </a:xfrm>
          <a:prstGeom prst="rect">
            <a:avLst/>
          </a:prstGeom>
        </p:spPr>
        <p:txBody>
          <a:bodyPr anchor="b">
            <a:normAutofit/>
          </a:bodyPr>
          <a:lstStyle>
            <a:lvl1pPr marL="0" indent="0">
              <a:lnSpc>
                <a:spcPct val="90000"/>
              </a:lnSpc>
              <a:buNone/>
              <a:defRPr sz="2250" b="0" i="0" baseline="0">
                <a:solidFill>
                  <a:srgbClr val="4B2E83"/>
                </a:solidFill>
                <a:latin typeface="Encode Sans Normal Black"/>
                <a:cs typeface="Encode Sans Normal Black"/>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dirty="0"/>
              <a:t>HEADER HERE </a:t>
            </a:r>
          </a:p>
          <a:p>
            <a:pPr lvl="0"/>
            <a:r>
              <a:rPr lang="en-US" dirty="0"/>
              <a:t>(ENCODE NORMAL BLACK, 30 PT.)</a:t>
            </a:r>
          </a:p>
        </p:txBody>
      </p:sp>
      <p:sp>
        <p:nvSpPr>
          <p:cNvPr id="6" name="Text Placeholder 9"/>
          <p:cNvSpPr>
            <a:spLocks noGrp="1"/>
          </p:cNvSpPr>
          <p:nvPr>
            <p:ph type="body" sz="quarter" idx="11" hasCustomPrompt="1"/>
          </p:nvPr>
        </p:nvSpPr>
        <p:spPr>
          <a:xfrm>
            <a:off x="659305" y="1736726"/>
            <a:ext cx="8196210" cy="4015497"/>
          </a:xfrm>
          <a:prstGeom prst="rect">
            <a:avLst/>
          </a:prstGeom>
        </p:spPr>
        <p:txBody>
          <a:bodyPr/>
          <a:lstStyle>
            <a:lvl1pPr marL="257175" indent="-257175">
              <a:buFont typeface="Lucida Grande"/>
              <a:buChar char="&gt;"/>
              <a:defRPr sz="1800" b="1" i="0" baseline="0">
                <a:solidFill>
                  <a:srgbClr val="4B2E83"/>
                </a:solidFill>
                <a:latin typeface="Open Sans"/>
                <a:cs typeface="Open Sans"/>
              </a:defRPr>
            </a:lvl1pPr>
            <a:lvl2pPr>
              <a:defRPr sz="1500" b="1" i="0" baseline="0">
                <a:solidFill>
                  <a:srgbClr val="4B2E83"/>
                </a:solidFill>
                <a:latin typeface="Open Sans"/>
                <a:cs typeface="Open Sans"/>
              </a:defRPr>
            </a:lvl2pPr>
            <a:lvl3pPr marL="857250" indent="-171450">
              <a:buSzPct val="100000"/>
              <a:buFont typeface="Lucida Grande"/>
              <a:buChar char="&gt;"/>
              <a:defRPr sz="1350" b="1" i="0" baseline="0">
                <a:solidFill>
                  <a:srgbClr val="4B2E83"/>
                </a:solidFill>
                <a:latin typeface="Open Sans"/>
                <a:cs typeface="Open Sans"/>
              </a:defRPr>
            </a:lvl3pPr>
            <a:lvl4pPr>
              <a:defRPr sz="1200" b="1" i="0" baseline="0">
                <a:solidFill>
                  <a:srgbClr val="4B2E83"/>
                </a:solidFill>
                <a:latin typeface="Open Sans"/>
                <a:cs typeface="Open Sans"/>
              </a:defRPr>
            </a:lvl4pPr>
            <a:lvl5pPr marL="1543050" indent="-171450">
              <a:buFont typeface="Lucida Grande"/>
              <a:buChar char="&gt;"/>
              <a:defRPr sz="1050" b="1" i="0" baseline="0">
                <a:solidFill>
                  <a:srgbClr val="4B2E83"/>
                </a:solidFill>
                <a:latin typeface="Open Sans"/>
                <a:cs typeface="Open Sans"/>
              </a:defRPr>
            </a:lvl5pPr>
          </a:lstStyle>
          <a:p>
            <a:pPr lvl="0"/>
            <a:r>
              <a:rPr lang="en-US" dirty="0"/>
              <a:t>Content here (Open Sans Bold, 24 pt.)</a:t>
            </a:r>
          </a:p>
          <a:p>
            <a:pPr lvl="1"/>
            <a:r>
              <a:rPr lang="en-US" dirty="0"/>
              <a:t>Second level (Open Sans Bold, 20)</a:t>
            </a:r>
          </a:p>
          <a:p>
            <a:pPr lvl="2"/>
            <a:r>
              <a:rPr lang="en-US" dirty="0"/>
              <a:t>Third level (Open Sans Bold, 18)</a:t>
            </a:r>
          </a:p>
          <a:p>
            <a:pPr lvl="3"/>
            <a:r>
              <a:rPr lang="en-US" dirty="0"/>
              <a:t>Fourth level (Open Sans Bold, 16)</a:t>
            </a:r>
          </a:p>
          <a:p>
            <a:pPr lvl="4"/>
            <a:r>
              <a:rPr lang="en-US" dirty="0"/>
              <a:t>Fifth level (Open Sans Bold, 14)</a:t>
            </a:r>
          </a:p>
        </p:txBody>
      </p:sp>
    </p:spTree>
    <p:extLst>
      <p:ext uri="{BB962C8B-B14F-4D97-AF65-F5344CB8AC3E}">
        <p14:creationId xmlns:p14="http://schemas.microsoft.com/office/powerpoint/2010/main" val="3998340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eader + Sub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8" y="371510"/>
            <a:ext cx="8184662" cy="991998"/>
          </a:xfrm>
          <a:prstGeom prst="rect">
            <a:avLst/>
          </a:prstGeom>
        </p:spPr>
        <p:txBody>
          <a:bodyPr>
            <a:normAutofit/>
          </a:bodyPr>
          <a:lstStyle>
            <a:lvl1pPr marL="0" indent="0">
              <a:lnSpc>
                <a:spcPct val="90000"/>
              </a:lnSpc>
              <a:buNone/>
              <a:defRPr sz="2250" b="0" i="0" baseline="0">
                <a:solidFill>
                  <a:srgbClr val="33006F"/>
                </a:solidFill>
                <a:latin typeface="Encode Sans Normal Black"/>
                <a:cs typeface="Encode Sans Normal Black"/>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dirty="0"/>
              <a:t>HEADER HERE </a:t>
            </a:r>
          </a:p>
          <a:p>
            <a:pPr lvl="0"/>
            <a:r>
              <a:rPr lang="en-US" dirty="0"/>
              <a:t>(ENCODE NORMAL BLACK, 30 PT.)</a:t>
            </a:r>
          </a:p>
        </p:txBody>
      </p:sp>
      <p:sp>
        <p:nvSpPr>
          <p:cNvPr id="4" name="Text Placeholder 9"/>
          <p:cNvSpPr>
            <a:spLocks noGrp="1"/>
          </p:cNvSpPr>
          <p:nvPr>
            <p:ph type="body" sz="quarter" idx="11" hasCustomPrompt="1"/>
          </p:nvPr>
        </p:nvSpPr>
        <p:spPr>
          <a:xfrm>
            <a:off x="659306" y="2320241"/>
            <a:ext cx="8197114" cy="3722215"/>
          </a:xfrm>
          <a:prstGeom prst="rect">
            <a:avLst/>
          </a:prstGeom>
        </p:spPr>
        <p:txBody>
          <a:bodyPr/>
          <a:lstStyle>
            <a:lvl1pPr marL="257175" indent="-257175">
              <a:buFont typeface="Lucida Grande"/>
              <a:buChar char="&gt;"/>
              <a:defRPr sz="1800" b="0" i="0" baseline="0">
                <a:solidFill>
                  <a:schemeClr val="accent5"/>
                </a:solidFill>
                <a:latin typeface="Open Sans Light"/>
                <a:cs typeface="Open Sans Light"/>
              </a:defRPr>
            </a:lvl1pPr>
            <a:lvl2pPr>
              <a:defRPr sz="1500" b="0" i="0" baseline="0">
                <a:solidFill>
                  <a:schemeClr val="accent5"/>
                </a:solidFill>
                <a:latin typeface="Open Sans Light"/>
                <a:cs typeface="Open Sans Light"/>
              </a:defRPr>
            </a:lvl2pPr>
            <a:lvl3pPr marL="857250" indent="-171450">
              <a:buSzPct val="100000"/>
              <a:buFont typeface="Lucida Grande"/>
              <a:buChar char="&gt;"/>
              <a:defRPr sz="1350" b="0" i="0" baseline="0">
                <a:solidFill>
                  <a:schemeClr val="accent5"/>
                </a:solidFill>
                <a:latin typeface="Open Sans Light"/>
                <a:cs typeface="Open Sans Light"/>
              </a:defRPr>
            </a:lvl3pPr>
            <a:lvl4pPr>
              <a:defRPr sz="1200" b="0" i="0" baseline="0">
                <a:solidFill>
                  <a:schemeClr val="accent5"/>
                </a:solidFill>
                <a:latin typeface="Open Sans Light"/>
                <a:cs typeface="Open Sans Light"/>
              </a:defRPr>
            </a:lvl4pPr>
            <a:lvl5pPr marL="1543050" indent="-171450">
              <a:buFont typeface="Lucida Grande"/>
              <a:buChar char="&gt;"/>
              <a:defRPr sz="1050" b="0" i="0" baseline="0">
                <a:solidFill>
                  <a:schemeClr val="accent5"/>
                </a:solidFill>
                <a:latin typeface="Open Sans Light"/>
                <a:cs typeface="Open Sans Light"/>
              </a:defRPr>
            </a:lvl5pPr>
          </a:lstStyle>
          <a:p>
            <a:pPr lvl="0"/>
            <a:r>
              <a:rPr lang="en-US" dirty="0"/>
              <a:t>Content here (Open Sans Light, 24 pt.)</a:t>
            </a:r>
          </a:p>
          <a:p>
            <a:pPr lvl="1"/>
            <a:r>
              <a:rPr lang="en-US" dirty="0"/>
              <a:t>Second level (Open Sans Light, 20)</a:t>
            </a:r>
          </a:p>
          <a:p>
            <a:pPr lvl="2"/>
            <a:r>
              <a:rPr lang="en-US" dirty="0"/>
              <a:t>Third level (Open Sans Light, 18)</a:t>
            </a:r>
          </a:p>
          <a:p>
            <a:pPr lvl="3"/>
            <a:r>
              <a:rPr lang="en-US" dirty="0"/>
              <a:t>Fourth level (Open Sans Light, 16)</a:t>
            </a:r>
          </a:p>
          <a:p>
            <a:pPr lvl="4"/>
            <a:r>
              <a:rPr lang="en-US" dirty="0"/>
              <a:t>Fifth level (Open Sans Light, 14)</a:t>
            </a:r>
          </a:p>
        </p:txBody>
      </p:sp>
      <p:pic>
        <p:nvPicPr>
          <p:cNvPr id="5" name="Picture 4"/>
          <p:cNvPicPr>
            <a:picLocks noChangeAspect="1"/>
          </p:cNvPicPr>
          <p:nvPr userDrawn="1"/>
        </p:nvPicPr>
        <p:blipFill>
          <a:blip r:embed="rId2"/>
          <a:stretch>
            <a:fillRect/>
          </a:stretch>
        </p:blipFill>
        <p:spPr>
          <a:xfrm>
            <a:off x="766763" y="1363508"/>
            <a:ext cx="1103781" cy="96362"/>
          </a:xfrm>
          <a:prstGeom prst="rect">
            <a:avLst/>
          </a:prstGeom>
        </p:spPr>
      </p:pic>
      <p:sp>
        <p:nvSpPr>
          <p:cNvPr id="6" name="Text Placeholder 5"/>
          <p:cNvSpPr>
            <a:spLocks noGrp="1"/>
          </p:cNvSpPr>
          <p:nvPr>
            <p:ph type="body" sz="quarter" idx="12" hasCustomPrompt="1"/>
          </p:nvPr>
        </p:nvSpPr>
        <p:spPr>
          <a:xfrm>
            <a:off x="671758" y="1730667"/>
            <a:ext cx="8184662" cy="411171"/>
          </a:xfrm>
          <a:prstGeom prst="rect">
            <a:avLst/>
          </a:prstGeom>
        </p:spPr>
        <p:txBody>
          <a:bodyPr>
            <a:noAutofit/>
          </a:bodyPr>
          <a:lstStyle>
            <a:lvl1pPr marL="0" indent="0">
              <a:lnSpc>
                <a:spcPct val="90000"/>
              </a:lnSpc>
              <a:buNone/>
              <a:defRPr sz="1800" b="0" i="0" baseline="0">
                <a:solidFill>
                  <a:srgbClr val="33006F"/>
                </a:solidFill>
                <a:latin typeface="Uni Sans Regular"/>
                <a:cs typeface="Uni Sans Regular"/>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dirty="0"/>
              <a:t>SUB-HEADER HERE (UNI SANS LIGHT, 24 PT.)</a:t>
            </a:r>
          </a:p>
        </p:txBody>
      </p:sp>
    </p:spTree>
    <p:extLst>
      <p:ext uri="{BB962C8B-B14F-4D97-AF65-F5344CB8AC3E}">
        <p14:creationId xmlns:p14="http://schemas.microsoft.com/office/powerpoint/2010/main" val="3130096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p:cNvPr>
          <p:cNvSpPr>
            <a:spLocks noGrp="1"/>
          </p:cNvSpPr>
          <p:nvPr>
            <p:ph type="dt" sz="half" idx="10"/>
          </p:nvPr>
        </p:nvSpPr>
        <p:spPr/>
        <p:txBody>
          <a:bodyPr/>
          <a:lstStyle>
            <a:lvl1pPr>
              <a:defRPr/>
            </a:lvl1pPr>
          </a:lstStyle>
          <a:p>
            <a:pPr>
              <a:defRPr/>
            </a:pPr>
            <a:fld id="{9E75B7F9-1F89-4A74-BE21-DACBE8FCC6BD}" type="datetimeFigureOut">
              <a:rPr lang="en-US"/>
              <a:pPr>
                <a:defRPr/>
              </a:pPr>
              <a:t>3/10/2019</a:t>
            </a:fld>
            <a:endParaRPr lang="en-US"/>
          </a:p>
        </p:txBody>
      </p:sp>
      <p:sp>
        <p:nvSpPr>
          <p:cNvPr id="5" name="Footer Placeholder 4">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p:cNvPr>
          <p:cNvSpPr>
            <a:spLocks noGrp="1"/>
          </p:cNvSpPr>
          <p:nvPr>
            <p:ph type="sldNum" sz="quarter" idx="12"/>
          </p:nvPr>
        </p:nvSpPr>
        <p:spPr/>
        <p:txBody>
          <a:bodyPr/>
          <a:lstStyle>
            <a:lvl1pPr>
              <a:defRPr/>
            </a:lvl1pPr>
          </a:lstStyle>
          <a:p>
            <a:pPr>
              <a:defRPr/>
            </a:pPr>
            <a:fld id="{B593FBDD-5A84-49E0-957E-F9BF22A3FBCE}" type="slidenum">
              <a:rPr lang="en-US" altLang="en-US"/>
              <a:pPr>
                <a:defRPr/>
              </a:pPr>
              <a:t>‹#›</a:t>
            </a:fld>
            <a:endParaRPr lang="en-US" altLang="en-US"/>
          </a:p>
        </p:txBody>
      </p:sp>
    </p:spTree>
    <p:extLst>
      <p:ext uri="{BB962C8B-B14F-4D97-AF65-F5344CB8AC3E}">
        <p14:creationId xmlns:p14="http://schemas.microsoft.com/office/powerpoint/2010/main" val="607923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0D171533-D08E-44F3-8593-755EDA637BB0}" type="datetimeFigureOut">
              <a:rPr lang="en-US"/>
              <a:pPr>
                <a:defRPr/>
              </a:pPr>
              <a:t>3/10/2019</a:t>
            </a:fld>
            <a:endParaRPr lang="en-US"/>
          </a:p>
        </p:txBody>
      </p:sp>
      <p:sp>
        <p:nvSpPr>
          <p:cNvPr id="5" name="Footer Placeholder 4">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p:cNvPr>
          <p:cNvSpPr>
            <a:spLocks noGrp="1"/>
          </p:cNvSpPr>
          <p:nvPr>
            <p:ph type="sldNum" sz="quarter" idx="12"/>
          </p:nvPr>
        </p:nvSpPr>
        <p:spPr/>
        <p:txBody>
          <a:bodyPr/>
          <a:lstStyle>
            <a:lvl1pPr>
              <a:defRPr/>
            </a:lvl1pPr>
          </a:lstStyle>
          <a:p>
            <a:pPr>
              <a:defRPr/>
            </a:pPr>
            <a:fld id="{CDBD415A-89AF-4BFD-8953-702ECF86B99F}" type="slidenum">
              <a:rPr lang="en-US" altLang="en-US"/>
              <a:pPr>
                <a:defRPr/>
              </a:pPr>
              <a:t>‹#›</a:t>
            </a:fld>
            <a:endParaRPr lang="en-US" altLang="en-US"/>
          </a:p>
        </p:txBody>
      </p:sp>
    </p:spTree>
    <p:extLst>
      <p:ext uri="{BB962C8B-B14F-4D97-AF65-F5344CB8AC3E}">
        <p14:creationId xmlns:p14="http://schemas.microsoft.com/office/powerpoint/2010/main" val="33604716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p:cNvPr>
          <p:cNvSpPr>
            <a:spLocks noGrp="1"/>
          </p:cNvSpPr>
          <p:nvPr>
            <p:ph type="dt" sz="half" idx="10"/>
          </p:nvPr>
        </p:nvSpPr>
        <p:spPr/>
        <p:txBody>
          <a:bodyPr/>
          <a:lstStyle>
            <a:lvl1pPr>
              <a:defRPr/>
            </a:lvl1pPr>
          </a:lstStyle>
          <a:p>
            <a:pPr>
              <a:defRPr/>
            </a:pPr>
            <a:fld id="{9EDFAA6C-AE54-43EB-9269-A607412600D1}" type="datetimeFigureOut">
              <a:rPr lang="en-US"/>
              <a:pPr>
                <a:defRPr/>
              </a:pPr>
              <a:t>3/10/2019</a:t>
            </a:fld>
            <a:endParaRPr lang="en-US"/>
          </a:p>
        </p:txBody>
      </p:sp>
      <p:sp>
        <p:nvSpPr>
          <p:cNvPr id="5" name="Footer Placeholder 4">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p:cNvPr>
          <p:cNvSpPr>
            <a:spLocks noGrp="1"/>
          </p:cNvSpPr>
          <p:nvPr>
            <p:ph type="sldNum" sz="quarter" idx="12"/>
          </p:nvPr>
        </p:nvSpPr>
        <p:spPr/>
        <p:txBody>
          <a:bodyPr/>
          <a:lstStyle>
            <a:lvl1pPr>
              <a:defRPr/>
            </a:lvl1pPr>
          </a:lstStyle>
          <a:p>
            <a:pPr>
              <a:defRPr/>
            </a:pPr>
            <a:fld id="{8B5DE741-4CF2-4B0D-8831-637BFCF979C6}" type="slidenum">
              <a:rPr lang="en-US" altLang="en-US"/>
              <a:pPr>
                <a:defRPr/>
              </a:pPr>
              <a:t>‹#›</a:t>
            </a:fld>
            <a:endParaRPr lang="en-US" altLang="en-US"/>
          </a:p>
        </p:txBody>
      </p:sp>
    </p:spTree>
    <p:extLst>
      <p:ext uri="{BB962C8B-B14F-4D97-AF65-F5344CB8AC3E}">
        <p14:creationId xmlns:p14="http://schemas.microsoft.com/office/powerpoint/2010/main" val="2363288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p:cNvPr>
          <p:cNvSpPr>
            <a:spLocks noGrp="1"/>
          </p:cNvSpPr>
          <p:nvPr>
            <p:ph type="dt" sz="half" idx="10"/>
          </p:nvPr>
        </p:nvSpPr>
        <p:spPr/>
        <p:txBody>
          <a:bodyPr/>
          <a:lstStyle>
            <a:lvl1pPr>
              <a:defRPr/>
            </a:lvl1pPr>
          </a:lstStyle>
          <a:p>
            <a:pPr>
              <a:defRPr/>
            </a:pPr>
            <a:fld id="{4F6E34B3-5639-4E5F-BA81-DE5C4B135BA6}" type="datetimeFigureOut">
              <a:rPr lang="en-US"/>
              <a:pPr>
                <a:defRPr/>
              </a:pPr>
              <a:t>3/10/2019</a:t>
            </a:fld>
            <a:endParaRPr lang="en-US"/>
          </a:p>
        </p:txBody>
      </p:sp>
      <p:sp>
        <p:nvSpPr>
          <p:cNvPr id="6" name="Footer Placeholder 4">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p:cNvPr>
          <p:cNvSpPr>
            <a:spLocks noGrp="1"/>
          </p:cNvSpPr>
          <p:nvPr>
            <p:ph type="sldNum" sz="quarter" idx="12"/>
          </p:nvPr>
        </p:nvSpPr>
        <p:spPr/>
        <p:txBody>
          <a:bodyPr/>
          <a:lstStyle>
            <a:lvl1pPr>
              <a:defRPr/>
            </a:lvl1pPr>
          </a:lstStyle>
          <a:p>
            <a:pPr>
              <a:defRPr/>
            </a:pPr>
            <a:fld id="{DB32E68F-87A8-43AC-86DD-0C4FD67F5DCC}" type="slidenum">
              <a:rPr lang="en-US" altLang="en-US"/>
              <a:pPr>
                <a:defRPr/>
              </a:pPr>
              <a:t>‹#›</a:t>
            </a:fld>
            <a:endParaRPr lang="en-US" altLang="en-US"/>
          </a:p>
        </p:txBody>
      </p:sp>
    </p:spTree>
    <p:extLst>
      <p:ext uri="{BB962C8B-B14F-4D97-AF65-F5344CB8AC3E}">
        <p14:creationId xmlns:p14="http://schemas.microsoft.com/office/powerpoint/2010/main" val="1536748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p:cNvPr>
          <p:cNvSpPr>
            <a:spLocks noGrp="1"/>
          </p:cNvSpPr>
          <p:nvPr>
            <p:ph type="dt" sz="half" idx="10"/>
          </p:nvPr>
        </p:nvSpPr>
        <p:spPr/>
        <p:txBody>
          <a:bodyPr/>
          <a:lstStyle>
            <a:lvl1pPr>
              <a:defRPr/>
            </a:lvl1pPr>
          </a:lstStyle>
          <a:p>
            <a:pPr>
              <a:defRPr/>
            </a:pPr>
            <a:fld id="{41F6D26B-E29A-4E9C-B122-C8716722C74E}" type="datetimeFigureOut">
              <a:rPr lang="en-US"/>
              <a:pPr>
                <a:defRPr/>
              </a:pPr>
              <a:t>3/10/2019</a:t>
            </a:fld>
            <a:endParaRPr lang="en-US"/>
          </a:p>
        </p:txBody>
      </p:sp>
      <p:sp>
        <p:nvSpPr>
          <p:cNvPr id="8" name="Footer Placeholder 4">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p:cNvPr>
          <p:cNvSpPr>
            <a:spLocks noGrp="1"/>
          </p:cNvSpPr>
          <p:nvPr>
            <p:ph type="sldNum" sz="quarter" idx="12"/>
          </p:nvPr>
        </p:nvSpPr>
        <p:spPr/>
        <p:txBody>
          <a:bodyPr/>
          <a:lstStyle>
            <a:lvl1pPr>
              <a:defRPr/>
            </a:lvl1pPr>
          </a:lstStyle>
          <a:p>
            <a:pPr>
              <a:defRPr/>
            </a:pPr>
            <a:fld id="{9964D66B-5932-446D-93BF-CA6B66576DFD}" type="slidenum">
              <a:rPr lang="en-US" altLang="en-US"/>
              <a:pPr>
                <a:defRPr/>
              </a:pPr>
              <a:t>‹#›</a:t>
            </a:fld>
            <a:endParaRPr lang="en-US" altLang="en-US"/>
          </a:p>
        </p:txBody>
      </p:sp>
    </p:spTree>
    <p:extLst>
      <p:ext uri="{BB962C8B-B14F-4D97-AF65-F5344CB8AC3E}">
        <p14:creationId xmlns:p14="http://schemas.microsoft.com/office/powerpoint/2010/main" val="989410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p:cNvPr>
          <p:cNvSpPr>
            <a:spLocks noGrp="1"/>
          </p:cNvSpPr>
          <p:nvPr>
            <p:ph type="dt" sz="half" idx="10"/>
          </p:nvPr>
        </p:nvSpPr>
        <p:spPr/>
        <p:txBody>
          <a:bodyPr/>
          <a:lstStyle>
            <a:lvl1pPr>
              <a:defRPr/>
            </a:lvl1pPr>
          </a:lstStyle>
          <a:p>
            <a:pPr>
              <a:defRPr/>
            </a:pPr>
            <a:fld id="{006E63B9-FD35-4E7B-AACC-23A30AFB7AB1}" type="datetimeFigureOut">
              <a:rPr lang="en-US"/>
              <a:pPr>
                <a:defRPr/>
              </a:pPr>
              <a:t>3/10/2019</a:t>
            </a:fld>
            <a:endParaRPr lang="en-US"/>
          </a:p>
        </p:txBody>
      </p:sp>
      <p:sp>
        <p:nvSpPr>
          <p:cNvPr id="4" name="Footer Placeholder 4">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p:cNvPr>
          <p:cNvSpPr>
            <a:spLocks noGrp="1"/>
          </p:cNvSpPr>
          <p:nvPr>
            <p:ph type="sldNum" sz="quarter" idx="12"/>
          </p:nvPr>
        </p:nvSpPr>
        <p:spPr/>
        <p:txBody>
          <a:bodyPr/>
          <a:lstStyle>
            <a:lvl1pPr>
              <a:defRPr/>
            </a:lvl1pPr>
          </a:lstStyle>
          <a:p>
            <a:pPr>
              <a:defRPr/>
            </a:pPr>
            <a:fld id="{93D52499-91CC-49D7-BCF8-F22710957405}" type="slidenum">
              <a:rPr lang="en-US" altLang="en-US"/>
              <a:pPr>
                <a:defRPr/>
              </a:pPr>
              <a:t>‹#›</a:t>
            </a:fld>
            <a:endParaRPr lang="en-US" altLang="en-US"/>
          </a:p>
        </p:txBody>
      </p:sp>
    </p:spTree>
    <p:extLst>
      <p:ext uri="{BB962C8B-B14F-4D97-AF65-F5344CB8AC3E}">
        <p14:creationId xmlns:p14="http://schemas.microsoft.com/office/powerpoint/2010/main" val="106372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24097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p:cNvPr>
          <p:cNvSpPr>
            <a:spLocks noGrp="1"/>
          </p:cNvSpPr>
          <p:nvPr>
            <p:ph type="dt" sz="half" idx="10"/>
          </p:nvPr>
        </p:nvSpPr>
        <p:spPr/>
        <p:txBody>
          <a:bodyPr/>
          <a:lstStyle>
            <a:lvl1pPr>
              <a:defRPr/>
            </a:lvl1pPr>
          </a:lstStyle>
          <a:p>
            <a:pPr>
              <a:defRPr/>
            </a:pPr>
            <a:fld id="{F0179626-A231-4B6A-B137-984246F2BB94}" type="datetimeFigureOut">
              <a:rPr lang="en-US"/>
              <a:pPr>
                <a:defRPr/>
              </a:pPr>
              <a:t>3/10/2019</a:t>
            </a:fld>
            <a:endParaRPr lang="en-US"/>
          </a:p>
        </p:txBody>
      </p:sp>
      <p:sp>
        <p:nvSpPr>
          <p:cNvPr id="3" name="Footer Placeholder 4">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p:cNvPr>
          <p:cNvSpPr>
            <a:spLocks noGrp="1"/>
          </p:cNvSpPr>
          <p:nvPr>
            <p:ph type="sldNum" sz="quarter" idx="12"/>
          </p:nvPr>
        </p:nvSpPr>
        <p:spPr/>
        <p:txBody>
          <a:bodyPr/>
          <a:lstStyle>
            <a:lvl1pPr>
              <a:defRPr/>
            </a:lvl1pPr>
          </a:lstStyle>
          <a:p>
            <a:pPr>
              <a:defRPr/>
            </a:pPr>
            <a:fld id="{B0235CE1-E339-41B2-9800-0A3B5C113790}" type="slidenum">
              <a:rPr lang="en-US" altLang="en-US"/>
              <a:pPr>
                <a:defRPr/>
              </a:pPr>
              <a:t>‹#›</a:t>
            </a:fld>
            <a:endParaRPr lang="en-US" altLang="en-US"/>
          </a:p>
        </p:txBody>
      </p:sp>
    </p:spTree>
    <p:extLst>
      <p:ext uri="{BB962C8B-B14F-4D97-AF65-F5344CB8AC3E}">
        <p14:creationId xmlns:p14="http://schemas.microsoft.com/office/powerpoint/2010/main" val="3504833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a:lvl1pPr>
          </a:lstStyle>
          <a:p>
            <a:pPr>
              <a:defRPr/>
            </a:pPr>
            <a:fld id="{ABD31FF5-E079-45CD-AEA9-E56ABFA60CB1}" type="datetimeFigureOut">
              <a:rPr lang="en-US"/>
              <a:pPr>
                <a:defRPr/>
              </a:pPr>
              <a:t>3/10/2019</a:t>
            </a:fld>
            <a:endParaRPr lang="en-US"/>
          </a:p>
        </p:txBody>
      </p:sp>
      <p:sp>
        <p:nvSpPr>
          <p:cNvPr id="6" name="Footer Placeholder 4">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p:cNvPr>
          <p:cNvSpPr>
            <a:spLocks noGrp="1"/>
          </p:cNvSpPr>
          <p:nvPr>
            <p:ph type="sldNum" sz="quarter" idx="12"/>
          </p:nvPr>
        </p:nvSpPr>
        <p:spPr/>
        <p:txBody>
          <a:bodyPr/>
          <a:lstStyle>
            <a:lvl1pPr>
              <a:defRPr/>
            </a:lvl1pPr>
          </a:lstStyle>
          <a:p>
            <a:pPr>
              <a:defRPr/>
            </a:pPr>
            <a:fld id="{46C12E8A-55AA-42E3-9558-98E2D32D2224}" type="slidenum">
              <a:rPr lang="en-US" altLang="en-US"/>
              <a:pPr>
                <a:defRPr/>
              </a:pPr>
              <a:t>‹#›</a:t>
            </a:fld>
            <a:endParaRPr lang="en-US" altLang="en-US"/>
          </a:p>
        </p:txBody>
      </p:sp>
    </p:spTree>
    <p:extLst>
      <p:ext uri="{BB962C8B-B14F-4D97-AF65-F5344CB8AC3E}">
        <p14:creationId xmlns:p14="http://schemas.microsoft.com/office/powerpoint/2010/main" val="17300339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a:lvl1pPr>
          </a:lstStyle>
          <a:p>
            <a:pPr>
              <a:defRPr/>
            </a:pPr>
            <a:fld id="{47E0F8FB-8F48-42DB-BB16-21A91010213D}" type="datetimeFigureOut">
              <a:rPr lang="en-US"/>
              <a:pPr>
                <a:defRPr/>
              </a:pPr>
              <a:t>3/10/2019</a:t>
            </a:fld>
            <a:endParaRPr lang="en-US"/>
          </a:p>
        </p:txBody>
      </p:sp>
      <p:sp>
        <p:nvSpPr>
          <p:cNvPr id="6" name="Footer Placeholder 4">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p:cNvPr>
          <p:cNvSpPr>
            <a:spLocks noGrp="1"/>
          </p:cNvSpPr>
          <p:nvPr>
            <p:ph type="sldNum" sz="quarter" idx="12"/>
          </p:nvPr>
        </p:nvSpPr>
        <p:spPr/>
        <p:txBody>
          <a:bodyPr/>
          <a:lstStyle>
            <a:lvl1pPr>
              <a:defRPr/>
            </a:lvl1pPr>
          </a:lstStyle>
          <a:p>
            <a:pPr>
              <a:defRPr/>
            </a:pPr>
            <a:fld id="{382996B4-A0EC-4569-A64D-C438F699B86A}" type="slidenum">
              <a:rPr lang="en-US" altLang="en-US"/>
              <a:pPr>
                <a:defRPr/>
              </a:pPr>
              <a:t>‹#›</a:t>
            </a:fld>
            <a:endParaRPr lang="en-US" altLang="en-US"/>
          </a:p>
        </p:txBody>
      </p:sp>
    </p:spTree>
    <p:extLst>
      <p:ext uri="{BB962C8B-B14F-4D97-AF65-F5344CB8AC3E}">
        <p14:creationId xmlns:p14="http://schemas.microsoft.com/office/powerpoint/2010/main" val="3404899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8669B3B5-DA20-4D61-99E7-A00EE791C800}" type="datetimeFigureOut">
              <a:rPr lang="en-US"/>
              <a:pPr>
                <a:defRPr/>
              </a:pPr>
              <a:t>3/10/2019</a:t>
            </a:fld>
            <a:endParaRPr lang="en-US"/>
          </a:p>
        </p:txBody>
      </p:sp>
      <p:sp>
        <p:nvSpPr>
          <p:cNvPr id="5" name="Footer Placeholder 4">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p:cNvPr>
          <p:cNvSpPr>
            <a:spLocks noGrp="1"/>
          </p:cNvSpPr>
          <p:nvPr>
            <p:ph type="sldNum" sz="quarter" idx="12"/>
          </p:nvPr>
        </p:nvSpPr>
        <p:spPr/>
        <p:txBody>
          <a:bodyPr/>
          <a:lstStyle>
            <a:lvl1pPr>
              <a:defRPr/>
            </a:lvl1pPr>
          </a:lstStyle>
          <a:p>
            <a:pPr>
              <a:defRPr/>
            </a:pPr>
            <a:fld id="{3B5DBD50-8E78-44D1-8C51-237303ED1D69}" type="slidenum">
              <a:rPr lang="en-US" altLang="en-US"/>
              <a:pPr>
                <a:defRPr/>
              </a:pPr>
              <a:t>‹#›</a:t>
            </a:fld>
            <a:endParaRPr lang="en-US" altLang="en-US"/>
          </a:p>
        </p:txBody>
      </p:sp>
    </p:spTree>
    <p:extLst>
      <p:ext uri="{BB962C8B-B14F-4D97-AF65-F5344CB8AC3E}">
        <p14:creationId xmlns:p14="http://schemas.microsoft.com/office/powerpoint/2010/main" val="34472298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ABE6380E-F814-4465-A59D-1359FD1E92C8}" type="datetimeFigureOut">
              <a:rPr lang="en-US"/>
              <a:pPr>
                <a:defRPr/>
              </a:pPr>
              <a:t>3/10/2019</a:t>
            </a:fld>
            <a:endParaRPr lang="en-US"/>
          </a:p>
        </p:txBody>
      </p:sp>
      <p:sp>
        <p:nvSpPr>
          <p:cNvPr id="5" name="Footer Placeholder 4">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p:cNvPr>
          <p:cNvSpPr>
            <a:spLocks noGrp="1"/>
          </p:cNvSpPr>
          <p:nvPr>
            <p:ph type="sldNum" sz="quarter" idx="12"/>
          </p:nvPr>
        </p:nvSpPr>
        <p:spPr/>
        <p:txBody>
          <a:bodyPr/>
          <a:lstStyle>
            <a:lvl1pPr>
              <a:defRPr/>
            </a:lvl1pPr>
          </a:lstStyle>
          <a:p>
            <a:pPr>
              <a:defRPr/>
            </a:pPr>
            <a:fld id="{98852A87-C781-42DD-B6CA-16224DF924C4}" type="slidenum">
              <a:rPr lang="en-US" altLang="en-US"/>
              <a:pPr>
                <a:defRPr/>
              </a:pPr>
              <a:t>‹#›</a:t>
            </a:fld>
            <a:endParaRPr lang="en-US" altLang="en-US"/>
          </a:p>
        </p:txBody>
      </p:sp>
    </p:spTree>
    <p:extLst>
      <p:ext uri="{BB962C8B-B14F-4D97-AF65-F5344CB8AC3E}">
        <p14:creationId xmlns:p14="http://schemas.microsoft.com/office/powerpoint/2010/main" val="6323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p:cNvPr>
          <p:cNvSpPr>
            <a:spLocks noGrp="1"/>
          </p:cNvSpPr>
          <p:nvPr>
            <p:ph type="dt" sz="half" idx="10"/>
          </p:nvPr>
        </p:nvSpPr>
        <p:spPr/>
        <p:txBody>
          <a:bodyPr/>
          <a:lstStyle>
            <a:lvl1pPr>
              <a:defRPr/>
            </a:lvl1pPr>
          </a:lstStyle>
          <a:p>
            <a:pPr>
              <a:defRPr/>
            </a:pPr>
            <a:fld id="{BB0B54B4-02BE-4818-83AF-B323A6D78649}" type="datetimeFigureOut">
              <a:rPr lang="en-US"/>
              <a:pPr>
                <a:defRPr/>
              </a:pPr>
              <a:t>3/10/2019</a:t>
            </a:fld>
            <a:endParaRPr lang="en-US"/>
          </a:p>
        </p:txBody>
      </p:sp>
      <p:sp>
        <p:nvSpPr>
          <p:cNvPr id="7" name="Footer Placeholder 4">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p:cNvPr>
          <p:cNvSpPr>
            <a:spLocks noGrp="1"/>
          </p:cNvSpPr>
          <p:nvPr>
            <p:ph type="sldNum" sz="quarter" idx="12"/>
          </p:nvPr>
        </p:nvSpPr>
        <p:spPr/>
        <p:txBody>
          <a:bodyPr/>
          <a:lstStyle>
            <a:lvl1pPr>
              <a:defRPr/>
            </a:lvl1pPr>
          </a:lstStyle>
          <a:p>
            <a:pPr>
              <a:defRPr/>
            </a:pPr>
            <a:fld id="{81EFC6C9-78C8-478D-B74D-2EAF8A3C70BC}" type="slidenum">
              <a:rPr lang="en-US" altLang="en-US"/>
              <a:pPr>
                <a:defRPr/>
              </a:pPr>
              <a:t>‹#›</a:t>
            </a:fld>
            <a:endParaRPr lang="en-US" altLang="en-US"/>
          </a:p>
        </p:txBody>
      </p:sp>
    </p:spTree>
    <p:extLst>
      <p:ext uri="{BB962C8B-B14F-4D97-AF65-F5344CB8AC3E}">
        <p14:creationId xmlns:p14="http://schemas.microsoft.com/office/powerpoint/2010/main" val="2181164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sp>
        <p:nvSpPr>
          <p:cNvPr id="4" name="Title 1">
            <a:extLst/>
          </p:cNvPr>
          <p:cNvSpPr txBox="1">
            <a:spLocks/>
          </p:cNvSpPr>
          <p:nvPr userDrawn="1"/>
        </p:nvSpPr>
        <p:spPr>
          <a:xfrm>
            <a:off x="2743200" y="0"/>
            <a:ext cx="6400800" cy="11430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fontAlgn="auto">
              <a:spcAft>
                <a:spcPts val="0"/>
              </a:spcAft>
              <a:defRPr/>
            </a:pPr>
            <a:endParaRPr lang="en-US" sz="3300" dirty="0">
              <a:solidFill>
                <a:schemeClr val="bg1"/>
              </a:solidFill>
            </a:endParaRPr>
          </a:p>
        </p:txBody>
      </p:sp>
      <p:sp>
        <p:nvSpPr>
          <p:cNvPr id="3" name="Content Placeholder 2">
            <a:extLst/>
          </p:cNvPr>
          <p:cNvSpPr>
            <a:spLocks noGrp="1"/>
          </p:cNvSpPr>
          <p:nvPr>
            <p:ph idx="1"/>
          </p:nvPr>
        </p:nvSpPr>
        <p:spPr>
          <a:xfrm>
            <a:off x="184897" y="1505585"/>
            <a:ext cx="7886700" cy="4351338"/>
          </a:xfrm>
          <a:prstGeom prst="rect">
            <a:avLst/>
          </a:prstGeom>
        </p:spPr>
        <p:txBody>
          <a:bodyPr/>
          <a:lstStyle>
            <a:lvl1pPr marL="257175" marR="0" indent="-257175" algn="l" defTabSz="685800" rtl="0" eaLnBrk="1" fontAlgn="auto" latinLnBrk="0" hangingPunct="1">
              <a:lnSpc>
                <a:spcPct val="100000"/>
              </a:lnSpc>
              <a:spcBef>
                <a:spcPct val="20000"/>
              </a:spcBef>
              <a:spcAft>
                <a:spcPts val="0"/>
              </a:spcAft>
              <a:buClr>
                <a:srgbClr val="BCCC32"/>
              </a:buClr>
              <a:buSzTx/>
              <a:buFont typeface="Arial" panose="020B0604020202020204" pitchFamily="34" charset="0"/>
              <a:buChar char="•"/>
              <a:tabLst/>
              <a:defRPr/>
            </a:lvl1pPr>
            <a:lvl2pPr marL="557213" marR="0" indent="-214313" algn="l" defTabSz="685800" rtl="0" eaLnBrk="1" fontAlgn="auto" latinLnBrk="0" hangingPunct="1">
              <a:lnSpc>
                <a:spcPct val="100000"/>
              </a:lnSpc>
              <a:spcBef>
                <a:spcPct val="20000"/>
              </a:spcBef>
              <a:spcAft>
                <a:spcPts val="0"/>
              </a:spcAft>
              <a:buClr>
                <a:srgbClr val="BCCC32"/>
              </a:buClr>
              <a:buSzTx/>
              <a:buFont typeface="Arial" panose="020B0604020202020204" pitchFamily="34" charset="0"/>
              <a:buChar char="–"/>
              <a:tabLst/>
              <a:defRPr/>
            </a:lvl2pPr>
            <a:lvl3pPr marL="857250" marR="0" indent="-171450" algn="l" defTabSz="685800" rtl="0" eaLnBrk="1" fontAlgn="auto" latinLnBrk="0" hangingPunct="1">
              <a:lnSpc>
                <a:spcPct val="100000"/>
              </a:lnSpc>
              <a:spcBef>
                <a:spcPct val="20000"/>
              </a:spcBef>
              <a:spcAft>
                <a:spcPts val="0"/>
              </a:spcAft>
              <a:buClr>
                <a:srgbClr val="BCCC32"/>
              </a:buClr>
              <a:buSzTx/>
              <a:buFont typeface="Arial" panose="020B0604020202020204" pitchFamily="34" charset="0"/>
              <a:buChar char="•"/>
              <a:tabLst/>
              <a:defRPr/>
            </a:lvl3pPr>
            <a:lvl4pPr marL="1200150" marR="0" indent="-171450" algn="l" defTabSz="685800" rtl="0" eaLnBrk="1" fontAlgn="auto" latinLnBrk="0" hangingPunct="1">
              <a:lnSpc>
                <a:spcPct val="100000"/>
              </a:lnSpc>
              <a:spcBef>
                <a:spcPct val="20000"/>
              </a:spcBef>
              <a:spcAft>
                <a:spcPts val="0"/>
              </a:spcAft>
              <a:buClr>
                <a:srgbClr val="BCCC32"/>
              </a:buClr>
              <a:buSzTx/>
              <a:buFont typeface="Arial" panose="020B0604020202020204" pitchFamily="34" charset="0"/>
              <a:buChar char="–"/>
              <a:tabLst/>
              <a:defRPr/>
            </a:lvl4pPr>
            <a:lvl5pPr marL="1543050" marR="0" indent="-171450" algn="l" defTabSz="685800" rtl="0" eaLnBrk="1" fontAlgn="auto" latinLnBrk="0" hangingPunct="1">
              <a:lnSpc>
                <a:spcPct val="100000"/>
              </a:lnSpc>
              <a:spcBef>
                <a:spcPct val="20000"/>
              </a:spcBef>
              <a:spcAft>
                <a:spcPts val="0"/>
              </a:spcAft>
              <a:buClr>
                <a:srgbClr val="BCCC32"/>
              </a:buClr>
              <a:buSzTx/>
              <a:buFont typeface="Arial" panose="020B0604020202020204" pitchFamily="34" charset="0"/>
              <a:buChar char="»"/>
              <a:tabLst/>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 name="Title 1"/>
          <p:cNvSpPr>
            <a:spLocks noGrp="1"/>
          </p:cNvSpPr>
          <p:nvPr>
            <p:ph type="title"/>
          </p:nvPr>
        </p:nvSpPr>
        <p:spPr>
          <a:xfrm>
            <a:off x="2975316" y="295422"/>
            <a:ext cx="5760721" cy="703385"/>
          </a:xfrm>
          <a:prstGeom prst="rect">
            <a:avLst/>
          </a:prstGeom>
        </p:spPr>
        <p:txBody>
          <a:bodyPr/>
          <a:lstStyle>
            <a:lvl1pPr marL="0" marR="0" indent="0" algn="l" defTabSz="685800" rtl="0" eaLnBrk="1" fontAlgn="auto" latinLnBrk="0" hangingPunct="1">
              <a:lnSpc>
                <a:spcPct val="90000"/>
              </a:lnSpc>
              <a:spcBef>
                <a:spcPct val="0"/>
              </a:spcBef>
              <a:spcAft>
                <a:spcPts val="0"/>
              </a:spcAft>
              <a:buClrTx/>
              <a:buSzTx/>
              <a:buFontTx/>
              <a:buNone/>
              <a:tabLst/>
              <a:defRPr>
                <a:solidFill>
                  <a:schemeClr val="bg1"/>
                </a:solidFill>
              </a:defRPr>
            </a:lvl1pPr>
          </a:lstStyle>
          <a:p>
            <a:pPr lvl="0"/>
            <a:r>
              <a:rPr lang="en-US" noProof="0"/>
              <a:t>Click to edit Master title style</a:t>
            </a:r>
            <a:endParaRPr lang="en-US" dirty="0"/>
          </a:p>
        </p:txBody>
      </p:sp>
      <p:sp>
        <p:nvSpPr>
          <p:cNvPr id="5" name="Date Placeholder 3">
            <a:extLst/>
          </p:cNvPr>
          <p:cNvSpPr>
            <a:spLocks noGrp="1"/>
          </p:cNvSpPr>
          <p:nvPr>
            <p:ph type="dt" sz="half" idx="10"/>
          </p:nvPr>
        </p:nvSpPr>
        <p:spPr>
          <a:xfrm>
            <a:off x="0" y="6583363"/>
            <a:ext cx="2895600" cy="228600"/>
          </a:xfrm>
        </p:spPr>
        <p:txBody>
          <a:bodyPr wrap="square" numCol="1" anchorCtr="0" compatLnSpc="1">
            <a:prstTxWarp prst="textNoShape">
              <a:avLst/>
            </a:prstTxWarp>
          </a:bodyPr>
          <a:lstStyle>
            <a:lvl1pPr fontAlgn="base">
              <a:spcBef>
                <a:spcPct val="0"/>
              </a:spcBef>
              <a:spcAft>
                <a:spcPct val="0"/>
              </a:spcAft>
              <a:defRPr sz="900">
                <a:solidFill>
                  <a:srgbClr val="5F6062"/>
                </a:solidFill>
                <a:cs typeface="Arial" pitchFamily="34" charset="0"/>
              </a:defRPr>
            </a:lvl1pPr>
          </a:lstStyle>
          <a:p>
            <a:pPr>
              <a:defRPr/>
            </a:pPr>
            <a:r>
              <a:rPr lang="en-US"/>
              <a:t>© 2018 Dynamic Spectrum Alliance</a:t>
            </a:r>
          </a:p>
        </p:txBody>
      </p:sp>
    </p:spTree>
    <p:extLst>
      <p:ext uri="{BB962C8B-B14F-4D97-AF65-F5344CB8AC3E}">
        <p14:creationId xmlns:p14="http://schemas.microsoft.com/office/powerpoint/2010/main" val="1667895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2819433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0825" y="1341438"/>
            <a:ext cx="4038600" cy="4525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41825" y="1341438"/>
            <a:ext cx="4038600" cy="4525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9493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7"/>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9"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7144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73589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549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923329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7"/>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532531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9730" name="Rectangle 2"/>
          <p:cNvSpPr>
            <a:spLocks noChangeArrowheads="1"/>
          </p:cNvSpPr>
          <p:nvPr/>
        </p:nvSpPr>
        <p:spPr bwMode="auto">
          <a:xfrm>
            <a:off x="1" y="6604000"/>
            <a:ext cx="9139238" cy="260350"/>
          </a:xfrm>
          <a:prstGeom prst="rect">
            <a:avLst/>
          </a:prstGeom>
          <a:solidFill>
            <a:srgbClr val="2FB1DF"/>
          </a:solidFill>
          <a:ln w="9525">
            <a:solidFill>
              <a:srgbClr val="2FB1D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400">
              <a:solidFill>
                <a:srgbClr val="000000"/>
              </a:solidFill>
              <a:latin typeface="Arial" panose="020B0604020202020204" pitchFamily="34" charset="0"/>
              <a:ea typeface="ＭＳ Ｐゴシック" panose="020B0600070205080204" pitchFamily="34" charset="-128"/>
              <a:cs typeface="+mn-cs"/>
            </a:endParaRPr>
          </a:p>
        </p:txBody>
      </p:sp>
      <p:sp>
        <p:nvSpPr>
          <p:cNvPr id="329731" name="Rectangle 3"/>
          <p:cNvSpPr>
            <a:spLocks noChangeArrowheads="1"/>
          </p:cNvSpPr>
          <p:nvPr/>
        </p:nvSpPr>
        <p:spPr bwMode="auto">
          <a:xfrm>
            <a:off x="3176" y="3175"/>
            <a:ext cx="9136063" cy="260350"/>
          </a:xfrm>
          <a:prstGeom prst="rect">
            <a:avLst/>
          </a:prstGeom>
          <a:solidFill>
            <a:srgbClr val="2FB1DF"/>
          </a:solidFill>
          <a:ln w="9525">
            <a:solidFill>
              <a:srgbClr val="2FADD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400">
              <a:solidFill>
                <a:srgbClr val="000000"/>
              </a:solidFill>
              <a:latin typeface="Arial" panose="020B0604020202020204" pitchFamily="34" charset="0"/>
              <a:ea typeface="ＭＳ Ｐゴシック" panose="020B0600070205080204" pitchFamily="34" charset="-128"/>
              <a:cs typeface="+mn-cs"/>
            </a:endParaRPr>
          </a:p>
        </p:txBody>
      </p:sp>
      <p:sp>
        <p:nvSpPr>
          <p:cNvPr id="329732" name="Rectangle 4"/>
          <p:cNvSpPr>
            <a:spLocks noGrp="1" noChangeArrowheads="1"/>
          </p:cNvSpPr>
          <p:nvPr>
            <p:ph type="title"/>
          </p:nvPr>
        </p:nvSpPr>
        <p:spPr bwMode="auto">
          <a:xfrm>
            <a:off x="457200" y="404813"/>
            <a:ext cx="82296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29733" name="Rectangle 5"/>
          <p:cNvSpPr>
            <a:spLocks noGrp="1" noChangeArrowheads="1"/>
          </p:cNvSpPr>
          <p:nvPr>
            <p:ph type="body" idx="1"/>
          </p:nvPr>
        </p:nvSpPr>
        <p:spPr bwMode="auto">
          <a:xfrm>
            <a:off x="250825" y="1341438"/>
            <a:ext cx="8229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29734" name="Line 6"/>
          <p:cNvSpPr>
            <a:spLocks noChangeShapeType="1"/>
          </p:cNvSpPr>
          <p:nvPr/>
        </p:nvSpPr>
        <p:spPr bwMode="auto">
          <a:xfrm>
            <a:off x="395288" y="1268413"/>
            <a:ext cx="8353425" cy="0"/>
          </a:xfrm>
          <a:prstGeom prst="line">
            <a:avLst/>
          </a:prstGeom>
          <a:noFill/>
          <a:ln w="9525">
            <a:solidFill>
              <a:srgbClr val="2FADD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a:solidFill>
                <a:srgbClr val="000000"/>
              </a:solidFill>
              <a:latin typeface="Arial" panose="020B0604020202020204" pitchFamily="34" charset="0"/>
              <a:ea typeface="ＭＳ Ｐゴシック" panose="020B0600070205080204" pitchFamily="34" charset="-128"/>
              <a:cs typeface="+mn-cs"/>
            </a:endParaRPr>
          </a:p>
        </p:txBody>
      </p:sp>
      <p:sp>
        <p:nvSpPr>
          <p:cNvPr id="329735" name="Text Box 7"/>
          <p:cNvSpPr txBox="1">
            <a:spLocks noChangeArrowheads="1"/>
          </p:cNvSpPr>
          <p:nvPr/>
        </p:nvSpPr>
        <p:spPr bwMode="auto">
          <a:xfrm>
            <a:off x="7958139" y="6589715"/>
            <a:ext cx="1150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1200">
                <a:solidFill>
                  <a:srgbClr val="FFFFFF"/>
                </a:solidFill>
                <a:latin typeface="Arial" panose="020B0604020202020204" pitchFamily="34" charset="0"/>
                <a:ea typeface="ＭＳ Ｐゴシック" panose="020B0600070205080204" pitchFamily="34" charset="-128"/>
                <a:cs typeface="+mn-cs"/>
              </a:rPr>
              <a:t>Page </a:t>
            </a:r>
            <a:fld id="{7E0ED744-2AD2-45F1-9385-55C79C00BA3B}" type="slidenum">
              <a:rPr lang="en-US" altLang="en-US" sz="1200">
                <a:solidFill>
                  <a:srgbClr val="FFFFFF"/>
                </a:solidFill>
                <a:latin typeface="Arial" panose="020B0604020202020204" pitchFamily="34" charset="0"/>
                <a:ea typeface="ＭＳ Ｐゴシック" panose="020B0600070205080204" pitchFamily="34" charset="-128"/>
                <a:cs typeface="+mn-cs"/>
              </a:rPr>
              <a:pPr algn="r">
                <a:spcBef>
                  <a:spcPct val="50000"/>
                </a:spcBef>
              </a:pPr>
              <a:t>‹#›</a:t>
            </a:fld>
            <a:endParaRPr lang="en-US" altLang="en-US" sz="1200">
              <a:solidFill>
                <a:srgbClr val="FFFFFF"/>
              </a:solidFill>
              <a:latin typeface="Arial" panose="020B0604020202020204" pitchFamily="34" charset="0"/>
              <a:ea typeface="ＭＳ Ｐゴシック" panose="020B0600070205080204" pitchFamily="34" charset="-128"/>
              <a:cs typeface="+mn-cs"/>
            </a:endParaRPr>
          </a:p>
        </p:txBody>
      </p:sp>
      <p:sp>
        <p:nvSpPr>
          <p:cNvPr id="329736" name="Text Box 8"/>
          <p:cNvSpPr txBox="1">
            <a:spLocks noChangeArrowheads="1"/>
          </p:cNvSpPr>
          <p:nvPr/>
        </p:nvSpPr>
        <p:spPr bwMode="auto">
          <a:xfrm>
            <a:off x="3175" y="6598027"/>
            <a:ext cx="19812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eaLnBrk="1" hangingPunct="1">
              <a:defRPr sz="1400" b="1" i="0">
                <a:effectLst/>
              </a:defRPr>
            </a:lvl1pPr>
          </a:lstStyle>
          <a:p>
            <a:r>
              <a:rPr lang="en-US" sz="1200" b="0" i="0" kern="1200" dirty="0">
                <a:solidFill>
                  <a:schemeClr val="bg1"/>
                </a:solidFill>
                <a:effectLst/>
                <a:latin typeface="+mj-lt"/>
                <a:ea typeface="+mn-ea"/>
                <a:cs typeface="Arial" pitchFamily="34" charset="0"/>
              </a:rPr>
              <a:t>22-19-0006-01-0000</a:t>
            </a:r>
            <a:endParaRPr lang="en-US" altLang="en-US" sz="1200" b="0" i="0" kern="1200" dirty="0">
              <a:solidFill>
                <a:schemeClr val="bg1"/>
              </a:solidFill>
              <a:effectLst/>
              <a:latin typeface="+mj-lt"/>
              <a:ea typeface="ＭＳ Ｐゴシック" panose="020B0600070205080204" pitchFamily="34" charset="-128"/>
              <a:cs typeface="Arial" pitchFamily="34" charset="0"/>
            </a:endParaRPr>
          </a:p>
        </p:txBody>
      </p:sp>
      <p:sp>
        <p:nvSpPr>
          <p:cNvPr id="329737" name="Text Box 9"/>
          <p:cNvSpPr txBox="1">
            <a:spLocks noChangeArrowheads="1"/>
          </p:cNvSpPr>
          <p:nvPr/>
        </p:nvSpPr>
        <p:spPr bwMode="auto">
          <a:xfrm>
            <a:off x="1828800" y="6591303"/>
            <a:ext cx="54864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400" kern="1200" dirty="0">
                <a:solidFill>
                  <a:srgbClr val="FFFFFF"/>
                </a:solidFill>
                <a:latin typeface="Arial" panose="020B0604020202020204" pitchFamily="34" charset="0"/>
                <a:ea typeface="ＭＳ Ｐゴシック" panose="020B0600070205080204" pitchFamily="34" charset="-128"/>
                <a:cs typeface="Arial" pitchFamily="34" charset="0"/>
              </a:rPr>
              <a:t>Spectrum</a:t>
            </a:r>
            <a:r>
              <a:rPr lang="en-US" altLang="en-US" sz="1400" kern="1200" baseline="0" dirty="0">
                <a:solidFill>
                  <a:srgbClr val="FFFFFF"/>
                </a:solidFill>
                <a:latin typeface="Arial" panose="020B0604020202020204" pitchFamily="34" charset="0"/>
                <a:ea typeface="ＭＳ Ｐゴシック" panose="020B0600070205080204" pitchFamily="34" charset="-128"/>
                <a:cs typeface="Arial" pitchFamily="34" charset="0"/>
              </a:rPr>
              <a:t> … Be Prepared for Sharing</a:t>
            </a:r>
            <a:endParaRPr lang="en-US" altLang="en-US" sz="1400" kern="1200" dirty="0">
              <a:solidFill>
                <a:srgbClr val="FFFFFF"/>
              </a:solidFill>
              <a:latin typeface="Arial" panose="020B0604020202020204" pitchFamily="34" charset="0"/>
              <a:ea typeface="ＭＳ Ｐゴシック" panose="020B0600070205080204" pitchFamily="34" charset="-128"/>
              <a:cs typeface="Arial" pitchFamily="34" charset="0"/>
            </a:endParaRPr>
          </a:p>
        </p:txBody>
      </p:sp>
      <p:grpSp>
        <p:nvGrpSpPr>
          <p:cNvPr id="329748" name="Group 20"/>
          <p:cNvGrpSpPr>
            <a:grpSpLocks/>
          </p:cNvGrpSpPr>
          <p:nvPr/>
        </p:nvGrpSpPr>
        <p:grpSpPr bwMode="auto">
          <a:xfrm>
            <a:off x="8316914" y="5876927"/>
            <a:ext cx="793750" cy="709613"/>
            <a:chOff x="3288" y="3482"/>
            <a:chExt cx="500" cy="447"/>
          </a:xfrm>
        </p:grpSpPr>
        <p:sp>
          <p:nvSpPr>
            <p:cNvPr id="329746" name="Rectangle 18"/>
            <p:cNvSpPr>
              <a:spLocks noChangeArrowheads="1"/>
            </p:cNvSpPr>
            <p:nvPr userDrawn="1"/>
          </p:nvSpPr>
          <p:spPr bwMode="auto">
            <a:xfrm>
              <a:off x="3288" y="3521"/>
              <a:ext cx="454" cy="363"/>
            </a:xfrm>
            <a:prstGeom prst="rect">
              <a:avLst/>
            </a:prstGeom>
            <a:solidFill>
              <a:srgbClr val="2FB1D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400">
                <a:solidFill>
                  <a:srgbClr val="000000"/>
                </a:solidFill>
                <a:latin typeface="Arial" panose="020B0604020202020204" pitchFamily="34" charset="0"/>
                <a:ea typeface="ＭＳ Ｐゴシック" panose="020B0600070205080204" pitchFamily="34" charset="-128"/>
                <a:cs typeface="+mn-cs"/>
              </a:endParaRPr>
            </a:p>
          </p:txBody>
        </p:sp>
        <p:sp>
          <p:nvSpPr>
            <p:cNvPr id="329743" name="Text Box 15"/>
            <p:cNvSpPr txBox="1">
              <a:spLocks noChangeArrowheads="1"/>
            </p:cNvSpPr>
            <p:nvPr userDrawn="1"/>
          </p:nvSpPr>
          <p:spPr bwMode="auto">
            <a:xfrm>
              <a:off x="3297" y="3482"/>
              <a:ext cx="489"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300" b="1">
                  <a:solidFill>
                    <a:srgbClr val="FFFFFF"/>
                  </a:solidFill>
                  <a:latin typeface="Arial" panose="020B0604020202020204" pitchFamily="34" charset="0"/>
                  <a:ea typeface="ＭＳ Ｐゴシック" panose="020B0600070205080204" pitchFamily="34" charset="-128"/>
                  <a:cs typeface="+mn-cs"/>
                </a:rPr>
                <a:t>EEE</a:t>
              </a:r>
            </a:p>
          </p:txBody>
        </p:sp>
        <p:sp>
          <p:nvSpPr>
            <p:cNvPr id="329745" name="Line 17"/>
            <p:cNvSpPr>
              <a:spLocks noChangeShapeType="1"/>
            </p:cNvSpPr>
            <p:nvPr userDrawn="1"/>
          </p:nvSpPr>
          <p:spPr bwMode="auto">
            <a:xfrm>
              <a:off x="3331" y="3542"/>
              <a:ext cx="0" cy="317"/>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a:solidFill>
                  <a:srgbClr val="000000"/>
                </a:solidFill>
                <a:latin typeface="Arial" panose="020B0604020202020204" pitchFamily="34" charset="0"/>
                <a:ea typeface="ＭＳ Ｐゴシック" panose="020B0600070205080204" pitchFamily="34" charset="-128"/>
                <a:cs typeface="+mn-cs"/>
              </a:endParaRPr>
            </a:p>
          </p:txBody>
        </p:sp>
        <p:sp>
          <p:nvSpPr>
            <p:cNvPr id="329747" name="Text Box 19"/>
            <p:cNvSpPr txBox="1">
              <a:spLocks noChangeArrowheads="1"/>
            </p:cNvSpPr>
            <p:nvPr userDrawn="1"/>
          </p:nvSpPr>
          <p:spPr bwMode="auto">
            <a:xfrm>
              <a:off x="3303" y="3641"/>
              <a:ext cx="48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r>
                <a:rPr lang="en-US" altLang="en-US" sz="2400" b="1">
                  <a:solidFill>
                    <a:srgbClr val="FFFFFF"/>
                  </a:solidFill>
                  <a:latin typeface="Arial" panose="020B0604020202020204" pitchFamily="34" charset="0"/>
                  <a:ea typeface="ＭＳ Ｐゴシック" panose="020B0600070205080204" pitchFamily="34" charset="-128"/>
                  <a:cs typeface="+mn-cs"/>
                </a:rPr>
                <a:t>802</a:t>
              </a:r>
            </a:p>
          </p:txBody>
        </p:sp>
      </p:grpSp>
    </p:spTree>
    <p:extLst>
      <p:ext uri="{BB962C8B-B14F-4D97-AF65-F5344CB8AC3E}">
        <p14:creationId xmlns:p14="http://schemas.microsoft.com/office/powerpoint/2010/main" val="1954431098"/>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77" r:id="rId12"/>
    <p:sldLayoutId id="2147483678" r:id="rId13"/>
  </p:sldLayoutIdLst>
  <p:txStyles>
    <p:titleStyle>
      <a:lvl1pPr algn="ctr" rtl="0" eaLnBrk="1" fontAlgn="base" hangingPunct="1">
        <a:spcBef>
          <a:spcPct val="0"/>
        </a:spcBef>
        <a:spcAft>
          <a:spcPct val="0"/>
        </a:spcAft>
        <a:defRPr sz="3600" kern="12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Arial" panose="020B0604020202020204" pitchFamily="34" charset="0"/>
        </a:defRPr>
      </a:lvl2pPr>
      <a:lvl3pPr algn="ctr" rtl="0" eaLnBrk="1" fontAlgn="base" hangingPunct="1">
        <a:spcBef>
          <a:spcPct val="0"/>
        </a:spcBef>
        <a:spcAft>
          <a:spcPct val="0"/>
        </a:spcAft>
        <a:defRPr sz="3600">
          <a:solidFill>
            <a:schemeClr val="tx2"/>
          </a:solidFill>
          <a:latin typeface="Arial" panose="020B0604020202020204" pitchFamily="34" charset="0"/>
        </a:defRPr>
      </a:lvl3pPr>
      <a:lvl4pPr algn="ctr" rtl="0" eaLnBrk="1" fontAlgn="base" hangingPunct="1">
        <a:spcBef>
          <a:spcPct val="0"/>
        </a:spcBef>
        <a:spcAft>
          <a:spcPct val="0"/>
        </a:spcAft>
        <a:defRPr sz="3600">
          <a:solidFill>
            <a:schemeClr val="tx2"/>
          </a:solidFill>
          <a:latin typeface="Arial" panose="020B0604020202020204" pitchFamily="34" charset="0"/>
        </a:defRPr>
      </a:lvl4pPr>
      <a:lvl5pPr algn="ctr" rtl="0" eaLnBrk="1" fontAlgn="base" hangingPunct="1">
        <a:spcBef>
          <a:spcPct val="0"/>
        </a:spcBef>
        <a:spcAft>
          <a:spcPct val="0"/>
        </a:spcAft>
        <a:defRPr sz="3600">
          <a:solidFill>
            <a:schemeClr val="tx2"/>
          </a:solidFill>
          <a:latin typeface="Arial" panose="020B0604020202020204" pitchFamily="34" charset="0"/>
        </a:defRPr>
      </a:lvl5pPr>
      <a:lvl6pPr marL="457200" algn="ctr" rtl="0" eaLnBrk="1" fontAlgn="base" hangingPunct="1">
        <a:spcBef>
          <a:spcPct val="0"/>
        </a:spcBef>
        <a:spcAft>
          <a:spcPct val="0"/>
        </a:spcAft>
        <a:defRPr sz="3600">
          <a:solidFill>
            <a:schemeClr val="tx2"/>
          </a:solidFill>
          <a:latin typeface="Arial" panose="020B0604020202020204" pitchFamily="34" charset="0"/>
        </a:defRPr>
      </a:lvl6pPr>
      <a:lvl7pPr marL="914400" algn="ctr" rtl="0" eaLnBrk="1" fontAlgn="base" hangingPunct="1">
        <a:spcBef>
          <a:spcPct val="0"/>
        </a:spcBef>
        <a:spcAft>
          <a:spcPct val="0"/>
        </a:spcAft>
        <a:defRPr sz="3600">
          <a:solidFill>
            <a:schemeClr val="tx2"/>
          </a:solidFill>
          <a:latin typeface="Arial" panose="020B0604020202020204" pitchFamily="34" charset="0"/>
        </a:defRPr>
      </a:lvl7pPr>
      <a:lvl8pPr marL="1371600" algn="ctr" rtl="0" eaLnBrk="1" fontAlgn="base" hangingPunct="1">
        <a:spcBef>
          <a:spcPct val="0"/>
        </a:spcBef>
        <a:spcAft>
          <a:spcPct val="0"/>
        </a:spcAft>
        <a:defRPr sz="3600">
          <a:solidFill>
            <a:schemeClr val="tx2"/>
          </a:solidFill>
          <a:latin typeface="Arial" panose="020B0604020202020204" pitchFamily="34" charset="0"/>
        </a:defRPr>
      </a:lvl8pPr>
      <a:lvl9pPr marL="1828800" algn="ctr" rtl="0" eaLnBrk="1" fontAlgn="base" hangingPunct="1">
        <a:spcBef>
          <a:spcPct val="0"/>
        </a:spcBef>
        <a:spcAft>
          <a:spcPct val="0"/>
        </a:spcAft>
        <a:defRPr sz="3600">
          <a:solidFill>
            <a:schemeClr val="tx2"/>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32941"/>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2CD093AB-915C-4F60-91AE-ABB0A9BE50E3}" type="datetimeFigureOut">
              <a:rPr lang="en-US"/>
              <a:pPr>
                <a:defRPr/>
              </a:pPr>
              <a:t>3/10/2019</a:t>
            </a:fld>
            <a:endParaRPr lang="en-US"/>
          </a:p>
        </p:txBody>
      </p:sp>
      <p:sp>
        <p:nvSpPr>
          <p:cNvPr id="5" name="Footer Placeholder 4">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a:defRPr/>
            </a:pPr>
            <a:fld id="{A72F62FA-7065-4A78-B479-730B9E4540EB}" type="slidenum">
              <a:rPr lang="en-US" altLang="en-US"/>
              <a:pPr>
                <a:defRPr/>
              </a:pPr>
              <a:t>‹#›</a:t>
            </a:fld>
            <a:endParaRPr lang="en-US" altLang="en-US"/>
          </a:p>
        </p:txBody>
      </p:sp>
    </p:spTree>
    <p:extLst>
      <p:ext uri="{BB962C8B-B14F-4D97-AF65-F5344CB8AC3E}">
        <p14:creationId xmlns:p14="http://schemas.microsoft.com/office/powerpoint/2010/main" val="63733559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11.png"/><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hyperlink" Target="http://www.5gamericas.org/files/9615/2096/4441/2018_5G_Americas_White_Paper_Cellular_V2X_Communications_Towards_5G__Final_for_Distribution.pdf" TargetMode="External"/><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17.tmp"/><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hyperlink" Target="mailto:oliver.Holland@ieee.org"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apurva.mody@ieee.org"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mailto:apurva.mody@WhiteSpaceAlliance.org"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7.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6.wmf"/><Relationship Id="rId4" Type="http://schemas.openxmlformats.org/officeDocument/2006/relationships/oleObject" Target="../embeddings/oleObject1.bin"/></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gao.gov/assets/650/648206.pdf"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mailto:sroy@uw.edu"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mailto:sroy@uw.edu"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hyperlink" Target="mailto:jeff.evans@gtri.gatech.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hyperlink" Target="https://wiki.onap.org/download/attachments/10784151/ONAPNetworkSlicingv3_25Jan2018.pptx?api=v2" TargetMode="External"/><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jp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72.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8.png"/><Relationship Id="rId18" Type="http://schemas.openxmlformats.org/officeDocument/2006/relationships/image" Target="../media/image81.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7.png"/><Relationship Id="rId17" Type="http://schemas.microsoft.com/office/2007/relationships/hdphoto" Target="../media/hdphoto3.wdp"/><Relationship Id="rId2" Type="http://schemas.openxmlformats.org/officeDocument/2006/relationships/image" Target="../media/image68.png"/><Relationship Id="rId16" Type="http://schemas.openxmlformats.org/officeDocument/2006/relationships/image" Target="../media/image80.png"/><Relationship Id="rId20"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6.png"/><Relationship Id="rId5" Type="http://schemas.openxmlformats.org/officeDocument/2006/relationships/image" Target="../media/image71.png"/><Relationship Id="rId15" Type="http://schemas.microsoft.com/office/2007/relationships/hdphoto" Target="../media/hdphoto2.wdp"/><Relationship Id="rId10" Type="http://schemas.openxmlformats.org/officeDocument/2006/relationships/image" Target="../media/image75.png"/><Relationship Id="rId19" Type="http://schemas.microsoft.com/office/2007/relationships/hdphoto" Target="../media/hdphoto4.wdp"/><Relationship Id="rId4" Type="http://schemas.openxmlformats.org/officeDocument/2006/relationships/image" Target="../media/image70.png"/><Relationship Id="rId9" Type="http://schemas.microsoft.com/office/2007/relationships/hdphoto" Target="../media/hdphoto1.wdp"/><Relationship Id="rId14" Type="http://schemas.openxmlformats.org/officeDocument/2006/relationships/image" Target="../media/image79.png"/></Relationships>
</file>

<file path=ppt/slides/_rels/slide7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www.qualcomm.com/media/documents/files/new-3gpp-effort-on-nr-in-unlicensed-spectrum-expands-5g-to-new-areas.pdf" TargetMode="External"/><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www.indiatechonline.com/special-feature.php?id=408" TargetMode="External"/><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www.edn.com/electronics-blogs/5g-waves/4459761/Realizing-5G-New-Radio-massive-MIMO-systems" TargetMode="External"/><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82.xml.rels><?xml version="1.0" encoding="UTF-8" standalone="yes"?>
<Relationships xmlns="http://schemas.openxmlformats.org/package/2006/relationships"><Relationship Id="rId3" Type="http://schemas.openxmlformats.org/officeDocument/2006/relationships/hyperlink" Target="mailto:apurva.mody@ieee.org" TargetMode="External"/><Relationship Id="rId7" Type="http://schemas.openxmlformats.org/officeDocument/2006/relationships/hyperlink" Target="mailto:oliver.Holland@ieee.org"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mailto:sroy@uw.edu" TargetMode="External"/><Relationship Id="rId5" Type="http://schemas.openxmlformats.org/officeDocument/2006/relationships/hyperlink" Target="mailto:jeff.evans@gtri.gatech.edu" TargetMode="External"/><Relationship Id="rId4" Type="http://schemas.openxmlformats.org/officeDocument/2006/relationships/hyperlink" Target="mailto:apurva.mody@WhiteSpaceAlliance.org"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mailto:apurva.mody@ieee.org"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hyperlink" Target="mailto:apurva.mody@WhiteSpaceAlliance.org"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4"/>
          <p:cNvSpPr>
            <a:spLocks noGrp="1" noChangeArrowheads="1"/>
          </p:cNvSpPr>
          <p:nvPr>
            <p:ph type="ctrTitle"/>
          </p:nvPr>
        </p:nvSpPr>
        <p:spPr>
          <a:xfrm>
            <a:off x="304800" y="1066800"/>
            <a:ext cx="8534400" cy="1524000"/>
          </a:xfrm>
          <a:ln w="44450">
            <a:solidFill>
              <a:srgbClr val="00B0F0"/>
            </a:solidFill>
          </a:ln>
        </p:spPr>
        <p:txBody>
          <a:bodyPr/>
          <a:lstStyle/>
          <a:p>
            <a:pPr algn="l"/>
            <a:r>
              <a:rPr lang="en-US" altLang="en-US" sz="5400" b="1" dirty="0">
                <a:effectLst>
                  <a:outerShdw blurRad="38100" dist="38100" dir="2700000" algn="tl">
                    <a:srgbClr val="000000">
                      <a:alpha val="43137"/>
                    </a:srgbClr>
                  </a:outerShdw>
                </a:effectLst>
              </a:rPr>
              <a:t>Spectrum ........</a:t>
            </a:r>
            <a:br>
              <a:rPr lang="en-US" altLang="en-US" sz="2000" b="1" dirty="0">
                <a:effectLst>
                  <a:outerShdw blurRad="38100" dist="38100" dir="2700000" algn="tl">
                    <a:srgbClr val="000000">
                      <a:alpha val="43137"/>
                    </a:srgbClr>
                  </a:outerShdw>
                </a:effectLst>
              </a:rPr>
            </a:br>
            <a:r>
              <a:rPr lang="en-US" altLang="en-US" sz="2000" b="1" dirty="0">
                <a:effectLst>
                  <a:outerShdw blurRad="38100" dist="38100" dir="2700000" algn="tl">
                    <a:srgbClr val="000000">
                      <a:alpha val="43137"/>
                    </a:srgbClr>
                  </a:outerShdw>
                </a:effectLst>
              </a:rPr>
              <a:t>…...............................</a:t>
            </a:r>
            <a:r>
              <a:rPr lang="en-US" altLang="en-US" sz="4000" b="1" dirty="0">
                <a:effectLst>
                  <a:outerShdw blurRad="38100" dist="38100" dir="2700000" algn="tl">
                    <a:srgbClr val="000000">
                      <a:alpha val="43137"/>
                    </a:srgbClr>
                  </a:outerShdw>
                </a:effectLst>
              </a:rPr>
              <a:t>Be Prepared for Sharing</a:t>
            </a:r>
            <a:endParaRPr lang="en-US" altLang="en-US" sz="5400" b="1" dirty="0">
              <a:solidFill>
                <a:schemeClr val="tx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28" y="2819400"/>
            <a:ext cx="8500872" cy="2438400"/>
          </a:xfrm>
          <a:prstGeom prst="rect">
            <a:avLst/>
          </a:prstGeom>
        </p:spPr>
      </p:pic>
    </p:spTree>
    <p:extLst>
      <p:ext uri="{BB962C8B-B14F-4D97-AF65-F5344CB8AC3E}">
        <p14:creationId xmlns:p14="http://schemas.microsoft.com/office/powerpoint/2010/main" val="4171548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4578" name="Group 71">
            <a:extLst>
              <a:ext uri="{FF2B5EF4-FFF2-40B4-BE49-F238E27FC236}">
                <a16:creationId xmlns:a16="http://schemas.microsoft.com/office/drawing/2014/main" id="{2A0919AC-7D8A-45D7-99B8-45412D5E8BE3}"/>
              </a:ext>
            </a:extLst>
          </p:cNvPr>
          <p:cNvGrpSpPr>
            <a:grpSpLocks noChangeAspect="1"/>
          </p:cNvGrpSpPr>
          <p:nvPr/>
        </p:nvGrpSpPr>
        <p:grpSpPr bwMode="auto">
          <a:xfrm>
            <a:off x="5367338" y="4465638"/>
            <a:ext cx="2478087" cy="1808162"/>
            <a:chOff x="2042436" y="3145517"/>
            <a:chExt cx="1866594" cy="1364121"/>
          </a:xfrm>
        </p:grpSpPr>
        <p:grpSp>
          <p:nvGrpSpPr>
            <p:cNvPr id="24589" name="Group 72">
              <a:extLst>
                <a:ext uri="{FF2B5EF4-FFF2-40B4-BE49-F238E27FC236}">
                  <a16:creationId xmlns:a16="http://schemas.microsoft.com/office/drawing/2014/main" id="{A105D2F7-65F9-407A-9142-A674262B4501}"/>
                </a:ext>
              </a:extLst>
            </p:cNvPr>
            <p:cNvGrpSpPr>
              <a:grpSpLocks/>
            </p:cNvGrpSpPr>
            <p:nvPr/>
          </p:nvGrpSpPr>
          <p:grpSpPr bwMode="auto">
            <a:xfrm>
              <a:off x="2301264" y="3266661"/>
              <a:ext cx="1411732" cy="643404"/>
              <a:chOff x="2537213" y="2067356"/>
              <a:chExt cx="1280798" cy="916832"/>
            </a:xfrm>
          </p:grpSpPr>
          <p:cxnSp>
            <p:nvCxnSpPr>
              <p:cNvPr id="26" name="Straight Connector 25">
                <a:extLst>
                  <a:ext uri="{FF2B5EF4-FFF2-40B4-BE49-F238E27FC236}">
                    <a16:creationId xmlns:a16="http://schemas.microsoft.com/office/drawing/2014/main" id="{59D42529-2C12-4951-92E3-958C41000144}"/>
                  </a:ext>
                </a:extLst>
              </p:cNvPr>
              <p:cNvCxnSpPr/>
              <p:nvPr/>
            </p:nvCxnSpPr>
            <p:spPr>
              <a:xfrm>
                <a:off x="2536721" y="2978429"/>
                <a:ext cx="12801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C47A616-A1D5-4C74-9CF5-0D51C3A7F9D3}"/>
                  </a:ext>
                </a:extLst>
              </p:cNvPr>
              <p:cNvCxnSpPr/>
              <p:nvPr/>
            </p:nvCxnSpPr>
            <p:spPr>
              <a:xfrm flipV="1">
                <a:off x="2536721" y="2068804"/>
                <a:ext cx="0" cy="9147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B3116E1-A366-449B-91B8-8F9876446103}"/>
                  </a:ext>
                </a:extLst>
              </p:cNvPr>
              <p:cNvCxnSpPr/>
              <p:nvPr/>
            </p:nvCxnSpPr>
            <p:spPr>
              <a:xfrm flipV="1">
                <a:off x="3816861" y="2067097"/>
                <a:ext cx="0" cy="9147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590" name="Group 73">
              <a:extLst>
                <a:ext uri="{FF2B5EF4-FFF2-40B4-BE49-F238E27FC236}">
                  <a16:creationId xmlns:a16="http://schemas.microsoft.com/office/drawing/2014/main" id="{F63E2D1C-FE36-4C50-A690-78995813B25B}"/>
                </a:ext>
              </a:extLst>
            </p:cNvPr>
            <p:cNvGrpSpPr>
              <a:grpSpLocks/>
            </p:cNvGrpSpPr>
            <p:nvPr/>
          </p:nvGrpSpPr>
          <p:grpSpPr bwMode="auto">
            <a:xfrm>
              <a:off x="2301671" y="3914417"/>
              <a:ext cx="1410641" cy="595221"/>
              <a:chOff x="6936575" y="3347192"/>
              <a:chExt cx="2010126" cy="848179"/>
            </a:xfrm>
          </p:grpSpPr>
          <p:cxnSp>
            <p:nvCxnSpPr>
              <p:cNvPr id="24" name="Straight Arrow Connector 23">
                <a:extLst>
                  <a:ext uri="{FF2B5EF4-FFF2-40B4-BE49-F238E27FC236}">
                    <a16:creationId xmlns:a16="http://schemas.microsoft.com/office/drawing/2014/main" id="{A3E9CAE0-5565-4990-9C2F-EAA5EAF27A29}"/>
                  </a:ext>
                </a:extLst>
              </p:cNvPr>
              <p:cNvCxnSpPr/>
              <p:nvPr/>
            </p:nvCxnSpPr>
            <p:spPr>
              <a:xfrm>
                <a:off x="6936926" y="3488828"/>
                <a:ext cx="2008943"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604" name="TextBox 87">
                <a:extLst>
                  <a:ext uri="{FF2B5EF4-FFF2-40B4-BE49-F238E27FC236}">
                    <a16:creationId xmlns:a16="http://schemas.microsoft.com/office/drawing/2014/main" id="{718F0A60-3D9F-49FB-85FF-06BB7A5F8536}"/>
                  </a:ext>
                </a:extLst>
              </p:cNvPr>
              <p:cNvSpPr txBox="1">
                <a:spLocks noChangeArrowheads="1"/>
              </p:cNvSpPr>
              <p:nvPr/>
            </p:nvSpPr>
            <p:spPr bwMode="auto">
              <a:xfrm>
                <a:off x="7389625" y="3347192"/>
                <a:ext cx="1098894" cy="84817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prstClr val="black"/>
                    </a:solidFill>
                    <a:effectLst/>
                    <a:uLnTx/>
                    <a:uFillTx/>
                    <a:latin typeface="Tahoma" panose="020B0604030504040204" pitchFamily="34" charset="0"/>
                    <a:ea typeface="+mn-ea"/>
                    <a:cs typeface="Arial" pitchFamily="34" charset="0"/>
                  </a:rPr>
                  <a:t>11 Megahertz</a:t>
                </a:r>
                <a:br>
                  <a:rPr kumimoji="0" lang="en-US" altLang="en-US" sz="600" b="0" i="0" u="none" strike="noStrike" kern="1200" cap="none" spc="0" normalizeH="0" baseline="0" noProof="0">
                    <a:ln>
                      <a:noFill/>
                    </a:ln>
                    <a:solidFill>
                      <a:prstClr val="black"/>
                    </a:solidFill>
                    <a:effectLst/>
                    <a:uLnTx/>
                    <a:uFillTx/>
                    <a:latin typeface="Tahoma" panose="020B0604030504040204" pitchFamily="34" charset="0"/>
                    <a:ea typeface="+mn-ea"/>
                    <a:cs typeface="Arial" pitchFamily="34" charset="0"/>
                  </a:rPr>
                </a:br>
                <a:r>
                  <a:rPr kumimoji="0" lang="en-US" altLang="en-US" sz="600" b="0" i="0" u="none" strike="noStrike" kern="1200" cap="none" spc="0" normalizeH="0" baseline="0" noProof="0">
                    <a:ln>
                      <a:noFill/>
                    </a:ln>
                    <a:solidFill>
                      <a:prstClr val="black"/>
                    </a:solidFill>
                    <a:effectLst/>
                    <a:uLnTx/>
                    <a:uFillTx/>
                    <a:latin typeface="Tahoma" panose="020B0604030504040204" pitchFamily="34" charset="0"/>
                    <a:ea typeface="+mn-ea"/>
                    <a:cs typeface="Arial" pitchFamily="34" charset="0"/>
                  </a:rPr>
                  <a:t>“Duplex Gap”</a:t>
                </a:r>
              </a:p>
            </p:txBody>
          </p:sp>
        </p:grpSp>
        <p:grpSp>
          <p:nvGrpSpPr>
            <p:cNvPr id="24591" name="Group 74">
              <a:extLst>
                <a:ext uri="{FF2B5EF4-FFF2-40B4-BE49-F238E27FC236}">
                  <a16:creationId xmlns:a16="http://schemas.microsoft.com/office/drawing/2014/main" id="{81C71285-85DE-4A85-A5B0-0F45043702A2}"/>
                </a:ext>
              </a:extLst>
            </p:cNvPr>
            <p:cNvGrpSpPr>
              <a:grpSpLocks/>
            </p:cNvGrpSpPr>
            <p:nvPr/>
          </p:nvGrpSpPr>
          <p:grpSpPr bwMode="auto">
            <a:xfrm>
              <a:off x="2944131" y="3521606"/>
              <a:ext cx="769720" cy="498422"/>
              <a:chOff x="6990325" y="2581804"/>
              <a:chExt cx="1096829" cy="710238"/>
            </a:xfrm>
          </p:grpSpPr>
          <p:sp>
            <p:nvSpPr>
              <p:cNvPr id="22" name="Rectangle 21">
                <a:extLst>
                  <a:ext uri="{FF2B5EF4-FFF2-40B4-BE49-F238E27FC236}">
                    <a16:creationId xmlns:a16="http://schemas.microsoft.com/office/drawing/2014/main" id="{9B07B964-0FBB-4BB5-8B69-DEAD3AF1A7F0}"/>
                  </a:ext>
                </a:extLst>
              </p:cNvPr>
              <p:cNvSpPr/>
              <p:nvPr/>
            </p:nvSpPr>
            <p:spPr>
              <a:xfrm>
                <a:off x="6990203" y="2581765"/>
                <a:ext cx="1097335" cy="549530"/>
              </a:xfrm>
              <a:prstGeom prst="rect">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6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4602" name="TextBox 85">
                <a:extLst>
                  <a:ext uri="{FF2B5EF4-FFF2-40B4-BE49-F238E27FC236}">
                    <a16:creationId xmlns:a16="http://schemas.microsoft.com/office/drawing/2014/main" id="{65ECF2D9-8786-4274-BDD3-E9DD6E294D63}"/>
                  </a:ext>
                </a:extLst>
              </p:cNvPr>
              <p:cNvSpPr txBox="1">
                <a:spLocks noChangeArrowheads="1"/>
              </p:cNvSpPr>
              <p:nvPr/>
            </p:nvSpPr>
            <p:spPr bwMode="auto">
              <a:xfrm>
                <a:off x="7041388" y="2613505"/>
                <a:ext cx="1003248" cy="67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prstClr val="black"/>
                    </a:solidFill>
                    <a:effectLst/>
                    <a:uLnTx/>
                    <a:uFillTx/>
                    <a:latin typeface="Tahoma" panose="020B0604030504040204" pitchFamily="34" charset="0"/>
                    <a:ea typeface="+mn-ea"/>
                    <a:cs typeface="Arial" pitchFamily="34" charset="0"/>
                  </a:rPr>
                  <a:t>6 megahertz</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prstClr val="black"/>
                    </a:solidFill>
                    <a:effectLst/>
                    <a:uLnTx/>
                    <a:uFillTx/>
                    <a:latin typeface="Tahoma" panose="020B0604030504040204" pitchFamily="34" charset="0"/>
                    <a:ea typeface="+mn-ea"/>
                    <a:cs typeface="Arial" pitchFamily="34" charset="0"/>
                  </a:rPr>
                  <a:t>WSD</a:t>
                </a:r>
              </a:p>
            </p:txBody>
          </p:sp>
        </p:grpSp>
        <p:cxnSp>
          <p:nvCxnSpPr>
            <p:cNvPr id="13" name="Straight Arrow Connector 12">
              <a:extLst>
                <a:ext uri="{FF2B5EF4-FFF2-40B4-BE49-F238E27FC236}">
                  <a16:creationId xmlns:a16="http://schemas.microsoft.com/office/drawing/2014/main" id="{8BF9648C-685D-43D8-BA16-0E921C83365F}"/>
                </a:ext>
              </a:extLst>
            </p:cNvPr>
            <p:cNvCxnSpPr/>
            <p:nvPr/>
          </p:nvCxnSpPr>
          <p:spPr>
            <a:xfrm>
              <a:off x="2933283" y="3319176"/>
              <a:ext cx="778446"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593" name="TextBox 76">
              <a:extLst>
                <a:ext uri="{FF2B5EF4-FFF2-40B4-BE49-F238E27FC236}">
                  <a16:creationId xmlns:a16="http://schemas.microsoft.com/office/drawing/2014/main" id="{0C7265C1-3456-4BFD-B275-95D43D7DB9B8}"/>
                </a:ext>
              </a:extLst>
            </p:cNvPr>
            <p:cNvSpPr txBox="1">
              <a:spLocks noChangeArrowheads="1"/>
            </p:cNvSpPr>
            <p:nvPr/>
          </p:nvSpPr>
          <p:spPr bwMode="auto">
            <a:xfrm>
              <a:off x="2986882" y="3145517"/>
              <a:ext cx="724901" cy="476176"/>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prstClr val="black"/>
                  </a:solidFill>
                  <a:effectLst/>
                  <a:uLnTx/>
                  <a:uFillTx/>
                  <a:latin typeface="Tahoma" panose="020B0604030504040204" pitchFamily="34" charset="0"/>
                  <a:ea typeface="+mn-ea"/>
                  <a:cs typeface="Arial" pitchFamily="34" charset="0"/>
                </a:rPr>
                <a:t>Unlicensed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prstClr val="black"/>
                  </a:solidFill>
                  <a:effectLst/>
                  <a:uLnTx/>
                  <a:uFillTx/>
                  <a:latin typeface="Tahoma" panose="020B0604030504040204" pitchFamily="34" charset="0"/>
                  <a:ea typeface="+mn-ea"/>
                  <a:cs typeface="Arial" pitchFamily="34" charset="0"/>
                </a:rPr>
                <a:t>Microphones</a:t>
              </a:r>
            </a:p>
          </p:txBody>
        </p:sp>
        <p:sp>
          <p:nvSpPr>
            <p:cNvPr id="24594" name="TextBox 77">
              <a:extLst>
                <a:ext uri="{FF2B5EF4-FFF2-40B4-BE49-F238E27FC236}">
                  <a16:creationId xmlns:a16="http://schemas.microsoft.com/office/drawing/2014/main" id="{A7D84D81-59E1-4711-BBC2-867FF288B92A}"/>
                </a:ext>
              </a:extLst>
            </p:cNvPr>
            <p:cNvSpPr txBox="1">
              <a:spLocks noChangeArrowheads="1"/>
            </p:cNvSpPr>
            <p:nvPr/>
          </p:nvSpPr>
          <p:spPr bwMode="auto">
            <a:xfrm rot="5400000">
              <a:off x="3494809" y="3515600"/>
              <a:ext cx="590625" cy="237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prstClr val="black"/>
                  </a:solidFill>
                  <a:effectLst/>
                  <a:uLnTx/>
                  <a:uFillTx/>
                  <a:latin typeface="Tahoma" panose="020B0604030504040204" pitchFamily="34" charset="0"/>
                  <a:ea typeface="+mn-ea"/>
                  <a:cs typeface="Arial" pitchFamily="34" charset="0"/>
                </a:rPr>
                <a:t>Uplink</a:t>
              </a:r>
            </a:p>
          </p:txBody>
        </p:sp>
        <p:cxnSp>
          <p:nvCxnSpPr>
            <p:cNvPr id="16" name="Straight Connector 15">
              <a:extLst>
                <a:ext uri="{FF2B5EF4-FFF2-40B4-BE49-F238E27FC236}">
                  <a16:creationId xmlns:a16="http://schemas.microsoft.com/office/drawing/2014/main" id="{E5F0A2ED-AFF9-4C47-9416-CA5E959E20CD}"/>
                </a:ext>
              </a:extLst>
            </p:cNvPr>
            <p:cNvCxnSpPr/>
            <p:nvPr/>
          </p:nvCxnSpPr>
          <p:spPr>
            <a:xfrm flipV="1">
              <a:off x="2451389" y="3261689"/>
              <a:ext cx="0" cy="641939"/>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4596" name="TextBox 79">
              <a:extLst>
                <a:ext uri="{FF2B5EF4-FFF2-40B4-BE49-F238E27FC236}">
                  <a16:creationId xmlns:a16="http://schemas.microsoft.com/office/drawing/2014/main" id="{7613B906-2049-4B2C-A5EA-4BB59AE7628A}"/>
                </a:ext>
              </a:extLst>
            </p:cNvPr>
            <p:cNvSpPr txBox="1">
              <a:spLocks noChangeArrowheads="1"/>
            </p:cNvSpPr>
            <p:nvPr/>
          </p:nvSpPr>
          <p:spPr bwMode="auto">
            <a:xfrm rot="5400000">
              <a:off x="2009801" y="3422089"/>
              <a:ext cx="740226" cy="35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prstClr val="black"/>
                  </a:solidFill>
                  <a:effectLst/>
                  <a:uLnTx/>
                  <a:uFillTx/>
                  <a:latin typeface="Tahoma" panose="020B0604030504040204" pitchFamily="34" charset="0"/>
                  <a:ea typeface="+mn-ea"/>
                  <a:cs typeface="Arial" pitchFamily="34" charset="0"/>
                </a:rPr>
                <a:t>1 MHz buffer</a:t>
              </a:r>
            </a:p>
          </p:txBody>
        </p:sp>
        <p:sp>
          <p:nvSpPr>
            <p:cNvPr id="24597" name="TextBox 80">
              <a:extLst>
                <a:ext uri="{FF2B5EF4-FFF2-40B4-BE49-F238E27FC236}">
                  <a16:creationId xmlns:a16="http://schemas.microsoft.com/office/drawing/2014/main" id="{9E379390-E5EA-4063-965B-CCBED2885E2B}"/>
                </a:ext>
              </a:extLst>
            </p:cNvPr>
            <p:cNvSpPr txBox="1">
              <a:spLocks noChangeArrowheads="1"/>
            </p:cNvSpPr>
            <p:nvPr/>
          </p:nvSpPr>
          <p:spPr bwMode="auto">
            <a:xfrm rot="5400000">
              <a:off x="1925573" y="3453474"/>
              <a:ext cx="590450" cy="35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prstClr val="black"/>
                  </a:solidFill>
                  <a:effectLst/>
                  <a:uLnTx/>
                  <a:uFillTx/>
                  <a:latin typeface="Tahoma" panose="020B0604030504040204" pitchFamily="34" charset="0"/>
                  <a:ea typeface="+mn-ea"/>
                  <a:cs typeface="Arial" pitchFamily="34" charset="0"/>
                </a:rPr>
                <a:t>Downlink</a:t>
              </a:r>
            </a:p>
          </p:txBody>
        </p:sp>
        <p:cxnSp>
          <p:nvCxnSpPr>
            <p:cNvPr id="19" name="Straight Connector 18">
              <a:extLst>
                <a:ext uri="{FF2B5EF4-FFF2-40B4-BE49-F238E27FC236}">
                  <a16:creationId xmlns:a16="http://schemas.microsoft.com/office/drawing/2014/main" id="{334B1A0F-DBC7-4143-B56D-EBE6EBE79963}"/>
                </a:ext>
              </a:extLst>
            </p:cNvPr>
            <p:cNvCxnSpPr>
              <a:stCxn id="24596" idx="1"/>
              <a:endCxn id="24596" idx="1"/>
            </p:cNvCxnSpPr>
            <p:nvPr/>
          </p:nvCxnSpPr>
          <p:spPr>
            <a:xfrm>
              <a:off x="2379643" y="323055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440118E-D784-4970-A1AC-D4AF5C9C2F68}"/>
                </a:ext>
              </a:extLst>
            </p:cNvPr>
            <p:cNvCxnSpPr/>
            <p:nvPr/>
          </p:nvCxnSpPr>
          <p:spPr>
            <a:xfrm>
              <a:off x="2451389" y="3319176"/>
              <a:ext cx="481894"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600" name="TextBox 83">
              <a:extLst>
                <a:ext uri="{FF2B5EF4-FFF2-40B4-BE49-F238E27FC236}">
                  <a16:creationId xmlns:a16="http://schemas.microsoft.com/office/drawing/2014/main" id="{02D8BBE5-FD15-4926-83A1-860A769E5438}"/>
                </a:ext>
              </a:extLst>
            </p:cNvPr>
            <p:cNvSpPr txBox="1">
              <a:spLocks noChangeArrowheads="1"/>
            </p:cNvSpPr>
            <p:nvPr/>
          </p:nvSpPr>
          <p:spPr bwMode="auto">
            <a:xfrm>
              <a:off x="2399910" y="3145517"/>
              <a:ext cx="586848" cy="476176"/>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prstClr val="black"/>
                  </a:solidFill>
                  <a:effectLst/>
                  <a:uLnTx/>
                  <a:uFillTx/>
                  <a:latin typeface="Tahoma" panose="020B0604030504040204" pitchFamily="34" charset="0"/>
                  <a:ea typeface="+mn-ea"/>
                  <a:cs typeface="Arial" pitchFamily="34" charset="0"/>
                </a:rPr>
                <a:t>Licensed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prstClr val="black"/>
                  </a:solidFill>
                  <a:effectLst/>
                  <a:uLnTx/>
                  <a:uFillTx/>
                  <a:latin typeface="Tahoma" panose="020B0604030504040204" pitchFamily="34" charset="0"/>
                  <a:ea typeface="+mn-ea"/>
                  <a:cs typeface="Arial" pitchFamily="34" charset="0"/>
                </a:rPr>
                <a:t>Mics</a:t>
              </a:r>
            </a:p>
          </p:txBody>
        </p:sp>
      </p:grpSp>
      <p:sp>
        <p:nvSpPr>
          <p:cNvPr id="24579" name="Title 2">
            <a:extLst>
              <a:ext uri="{FF2B5EF4-FFF2-40B4-BE49-F238E27FC236}">
                <a16:creationId xmlns:a16="http://schemas.microsoft.com/office/drawing/2014/main" id="{D7B42B2D-A018-484D-9EC3-B68DF439F958}"/>
              </a:ext>
            </a:extLst>
          </p:cNvPr>
          <p:cNvSpPr>
            <a:spLocks noGrp="1"/>
          </p:cNvSpPr>
          <p:nvPr>
            <p:ph type="title"/>
          </p:nvPr>
        </p:nvSpPr>
        <p:spPr>
          <a:xfrm>
            <a:off x="838200" y="595313"/>
            <a:ext cx="8004175" cy="527050"/>
          </a:xfrm>
        </p:spPr>
        <p:txBody>
          <a:bodyPr/>
          <a:lstStyle/>
          <a:p>
            <a:pPr fontAlgn="base">
              <a:spcAft>
                <a:spcPct val="0"/>
              </a:spcAft>
            </a:pPr>
            <a:r>
              <a:rPr lang="en-US" altLang="en-US">
                <a:solidFill>
                  <a:srgbClr val="002060"/>
                </a:solidFill>
              </a:rPr>
              <a:t>Low Band: TV Incentive Auction (600 MHz) band)</a:t>
            </a:r>
          </a:p>
        </p:txBody>
      </p:sp>
      <p:grpSp>
        <p:nvGrpSpPr>
          <p:cNvPr id="24580" name="Group 1">
            <a:extLst>
              <a:ext uri="{FF2B5EF4-FFF2-40B4-BE49-F238E27FC236}">
                <a16:creationId xmlns:a16="http://schemas.microsoft.com/office/drawing/2014/main" id="{2CE47B02-1CD5-4BC8-9AC4-1EB64B31DF07}"/>
              </a:ext>
            </a:extLst>
          </p:cNvPr>
          <p:cNvGrpSpPr>
            <a:grpSpLocks/>
          </p:cNvGrpSpPr>
          <p:nvPr/>
        </p:nvGrpSpPr>
        <p:grpSpPr bwMode="auto">
          <a:xfrm>
            <a:off x="711200" y="1422400"/>
            <a:ext cx="4999038" cy="1401763"/>
            <a:chOff x="1572603" y="1174828"/>
            <a:chExt cx="5143946" cy="1481818"/>
          </a:xfrm>
        </p:grpSpPr>
        <p:pic>
          <p:nvPicPr>
            <p:cNvPr id="24587" name="Picture 2" descr="Screen Clipping">
              <a:extLst>
                <a:ext uri="{FF2B5EF4-FFF2-40B4-BE49-F238E27FC236}">
                  <a16:creationId xmlns:a16="http://schemas.microsoft.com/office/drawing/2014/main" id="{004F3CE1-8175-46B0-9575-3AFAE5C145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2603" y="1233488"/>
              <a:ext cx="5143946" cy="1423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8" name="TextBox 3">
              <a:extLst>
                <a:ext uri="{FF2B5EF4-FFF2-40B4-BE49-F238E27FC236}">
                  <a16:creationId xmlns:a16="http://schemas.microsoft.com/office/drawing/2014/main" id="{73C950B8-BB4B-4FF1-9D96-9227BF7C24CC}"/>
                </a:ext>
              </a:extLst>
            </p:cNvPr>
            <p:cNvSpPr txBox="1">
              <a:spLocks noChangeArrowheads="1"/>
            </p:cNvSpPr>
            <p:nvPr/>
          </p:nvSpPr>
          <p:spPr bwMode="auto">
            <a:xfrm>
              <a:off x="3449772" y="1174828"/>
              <a:ext cx="1273533" cy="32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rPr>
                <a:t>How it Works</a:t>
              </a:r>
            </a:p>
          </p:txBody>
        </p:sp>
      </p:grpSp>
      <p:pic>
        <p:nvPicPr>
          <p:cNvPr id="24581" name="Picture 2">
            <a:extLst>
              <a:ext uri="{FF2B5EF4-FFF2-40B4-BE49-F238E27FC236}">
                <a16:creationId xmlns:a16="http://schemas.microsoft.com/office/drawing/2014/main" id="{7E9A8D8F-6316-4397-864E-F1BB63CFE5D4}"/>
              </a:ext>
            </a:extLst>
          </p:cNvPr>
          <p:cNvPicPr>
            <a:picLocks noChangeArrowheads="1"/>
          </p:cNvPicPr>
          <p:nvPr/>
        </p:nvPicPr>
        <p:blipFill>
          <a:blip r:embed="rId4">
            <a:extLst>
              <a:ext uri="{28A0092B-C50C-407E-A947-70E740481C1C}">
                <a14:useLocalDpi xmlns:a14="http://schemas.microsoft.com/office/drawing/2010/main" val="0"/>
              </a:ext>
            </a:extLst>
          </a:blip>
          <a:srcRect t="46112" b="46815"/>
          <a:stretch>
            <a:fillRect/>
          </a:stretch>
        </p:blipFill>
        <p:spPr bwMode="auto">
          <a:xfrm>
            <a:off x="838200" y="3444875"/>
            <a:ext cx="7456488"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123078B-97F2-4B1E-BD0B-48486124322B}"/>
              </a:ext>
            </a:extLst>
          </p:cNvPr>
          <p:cNvSpPr txBox="1">
            <a:spLocks noChangeArrowheads="1"/>
          </p:cNvSpPr>
          <p:nvPr/>
        </p:nvSpPr>
        <p:spPr bwMode="auto">
          <a:xfrm>
            <a:off x="522288" y="2820988"/>
            <a:ext cx="7772400" cy="3128962"/>
          </a:xfrm>
          <a:prstGeom prst="rect">
            <a:avLst/>
          </a:prstGeom>
          <a:noFill/>
          <a:ln>
            <a:noFill/>
          </a:ln>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200150" indent="-2857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Reverse Auction</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Ended January 13, 2017 – Stage 4; 84 megahertz clearing target</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endParaRP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endParaRPr>
          </a:p>
          <a:p>
            <a:pPr marL="1200150" marR="0" lvl="2"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endParaRPr>
          </a:p>
          <a:p>
            <a:pPr marL="285750" marR="0" lvl="0" indent="-285750" algn="l" defTabSz="914400" rtl="0" eaLnBrk="0" fontAlgn="base" latinLnBrk="0" hangingPunct="0">
              <a:lnSpc>
                <a:spcPct val="100000"/>
              </a:lnSpc>
              <a:spcBef>
                <a:spcPts val="375"/>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Forward Auction Ended 2/10/17</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39 month transition period began 4/13/17</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First licenses were issued 6/15/17</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Post-Incentive Auction Special Displacement </a:t>
            </a:r>
            <a:b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b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Window 4/10/18 – 6/1/18</a:t>
            </a:r>
          </a:p>
        </p:txBody>
      </p:sp>
      <p:sp>
        <p:nvSpPr>
          <p:cNvPr id="29" name="Trapezoid 16398">
            <a:extLst>
              <a:ext uri="{FF2B5EF4-FFF2-40B4-BE49-F238E27FC236}">
                <a16:creationId xmlns:a16="http://schemas.microsoft.com/office/drawing/2014/main" id="{B85010BD-F1A4-4870-B17B-31F4D86F84A2}"/>
              </a:ext>
            </a:extLst>
          </p:cNvPr>
          <p:cNvSpPr/>
          <p:nvPr/>
        </p:nvSpPr>
        <p:spPr>
          <a:xfrm>
            <a:off x="6183313" y="4208463"/>
            <a:ext cx="777875" cy="612775"/>
          </a:xfrm>
          <a:custGeom>
            <a:avLst/>
            <a:gdLst>
              <a:gd name="connsiteX0" fmla="*/ 0 w 1745624"/>
              <a:gd name="connsiteY0" fmla="*/ 471205 h 471205"/>
              <a:gd name="connsiteX1" fmla="*/ 737535 w 1745624"/>
              <a:gd name="connsiteY1" fmla="*/ 0 h 471205"/>
              <a:gd name="connsiteX2" fmla="*/ 1008089 w 1745624"/>
              <a:gd name="connsiteY2" fmla="*/ 0 h 471205"/>
              <a:gd name="connsiteX3" fmla="*/ 1745624 w 1745624"/>
              <a:gd name="connsiteY3" fmla="*/ 471205 h 471205"/>
              <a:gd name="connsiteX4" fmla="*/ 0 w 1745624"/>
              <a:gd name="connsiteY4" fmla="*/ 471205 h 471205"/>
              <a:gd name="connsiteX0" fmla="*/ 0 w 1745624"/>
              <a:gd name="connsiteY0" fmla="*/ 471205 h 471205"/>
              <a:gd name="connsiteX1" fmla="*/ 737535 w 1745624"/>
              <a:gd name="connsiteY1" fmla="*/ 0 h 471205"/>
              <a:gd name="connsiteX2" fmla="*/ 1098804 w 1745624"/>
              <a:gd name="connsiteY2" fmla="*/ 0 h 471205"/>
              <a:gd name="connsiteX3" fmla="*/ 1745624 w 1745624"/>
              <a:gd name="connsiteY3" fmla="*/ 471205 h 471205"/>
              <a:gd name="connsiteX4" fmla="*/ 0 w 1745624"/>
              <a:gd name="connsiteY4" fmla="*/ 471205 h 471205"/>
              <a:gd name="connsiteX0" fmla="*/ 0 w 2384252"/>
              <a:gd name="connsiteY0" fmla="*/ 471205 h 496605"/>
              <a:gd name="connsiteX1" fmla="*/ 737535 w 2384252"/>
              <a:gd name="connsiteY1" fmla="*/ 0 h 496605"/>
              <a:gd name="connsiteX2" fmla="*/ 1098804 w 2384252"/>
              <a:gd name="connsiteY2" fmla="*/ 0 h 496605"/>
              <a:gd name="connsiteX3" fmla="*/ 2384252 w 2384252"/>
              <a:gd name="connsiteY3" fmla="*/ 496605 h 496605"/>
              <a:gd name="connsiteX4" fmla="*/ 0 w 2384252"/>
              <a:gd name="connsiteY4" fmla="*/ 471205 h 496605"/>
              <a:gd name="connsiteX0" fmla="*/ 187751 w 1646717"/>
              <a:gd name="connsiteY0" fmla="*/ 489348 h 496605"/>
              <a:gd name="connsiteX1" fmla="*/ 0 w 1646717"/>
              <a:gd name="connsiteY1" fmla="*/ 0 h 496605"/>
              <a:gd name="connsiteX2" fmla="*/ 361269 w 1646717"/>
              <a:gd name="connsiteY2" fmla="*/ 0 h 496605"/>
              <a:gd name="connsiteX3" fmla="*/ 1646717 w 1646717"/>
              <a:gd name="connsiteY3" fmla="*/ 496605 h 496605"/>
              <a:gd name="connsiteX4" fmla="*/ 187751 w 1646717"/>
              <a:gd name="connsiteY4" fmla="*/ 489348 h 496605"/>
              <a:gd name="connsiteX0" fmla="*/ 184123 w 1646717"/>
              <a:gd name="connsiteY0" fmla="*/ 471205 h 496605"/>
              <a:gd name="connsiteX1" fmla="*/ 0 w 1646717"/>
              <a:gd name="connsiteY1" fmla="*/ 0 h 496605"/>
              <a:gd name="connsiteX2" fmla="*/ 361269 w 1646717"/>
              <a:gd name="connsiteY2" fmla="*/ 0 h 496605"/>
              <a:gd name="connsiteX3" fmla="*/ 1646717 w 1646717"/>
              <a:gd name="connsiteY3" fmla="*/ 496605 h 496605"/>
              <a:gd name="connsiteX4" fmla="*/ 184123 w 1646717"/>
              <a:gd name="connsiteY4" fmla="*/ 471205 h 496605"/>
              <a:gd name="connsiteX0" fmla="*/ 184123 w 1650345"/>
              <a:gd name="connsiteY0" fmla="*/ 471205 h 489348"/>
              <a:gd name="connsiteX1" fmla="*/ 0 w 1650345"/>
              <a:gd name="connsiteY1" fmla="*/ 0 h 489348"/>
              <a:gd name="connsiteX2" fmla="*/ 361269 w 1650345"/>
              <a:gd name="connsiteY2" fmla="*/ 0 h 489348"/>
              <a:gd name="connsiteX3" fmla="*/ 1650345 w 1650345"/>
              <a:gd name="connsiteY3" fmla="*/ 489348 h 489348"/>
              <a:gd name="connsiteX4" fmla="*/ 184123 w 1650345"/>
              <a:gd name="connsiteY4" fmla="*/ 471205 h 489348"/>
              <a:gd name="connsiteX0" fmla="*/ 184123 w 1650345"/>
              <a:gd name="connsiteY0" fmla="*/ 471205 h 478462"/>
              <a:gd name="connsiteX1" fmla="*/ 0 w 1650345"/>
              <a:gd name="connsiteY1" fmla="*/ 0 h 478462"/>
              <a:gd name="connsiteX2" fmla="*/ 361269 w 1650345"/>
              <a:gd name="connsiteY2" fmla="*/ 0 h 478462"/>
              <a:gd name="connsiteX3" fmla="*/ 1650345 w 1650345"/>
              <a:gd name="connsiteY3" fmla="*/ 478462 h 478462"/>
              <a:gd name="connsiteX4" fmla="*/ 184123 w 1650345"/>
              <a:gd name="connsiteY4" fmla="*/ 471205 h 478462"/>
              <a:gd name="connsiteX0" fmla="*/ 184123 w 1650345"/>
              <a:gd name="connsiteY0" fmla="*/ 471205 h 478462"/>
              <a:gd name="connsiteX1" fmla="*/ 0 w 1650345"/>
              <a:gd name="connsiteY1" fmla="*/ 0 h 478462"/>
              <a:gd name="connsiteX2" fmla="*/ 370794 w 1650345"/>
              <a:gd name="connsiteY2" fmla="*/ 0 h 478462"/>
              <a:gd name="connsiteX3" fmla="*/ 1650345 w 1650345"/>
              <a:gd name="connsiteY3" fmla="*/ 478462 h 478462"/>
              <a:gd name="connsiteX4" fmla="*/ 184123 w 1650345"/>
              <a:gd name="connsiteY4" fmla="*/ 471205 h 478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0345" h="478462">
                <a:moveTo>
                  <a:pt x="184123" y="471205"/>
                </a:moveTo>
                <a:lnTo>
                  <a:pt x="0" y="0"/>
                </a:lnTo>
                <a:lnTo>
                  <a:pt x="370794" y="0"/>
                </a:lnTo>
                <a:lnTo>
                  <a:pt x="1650345" y="478462"/>
                </a:lnTo>
                <a:lnTo>
                  <a:pt x="184123" y="471205"/>
                </a:lnTo>
                <a:close/>
              </a:path>
            </a:pathLst>
          </a:custGeom>
          <a:solidFill>
            <a:schemeClr val="accent1">
              <a:lumMod val="40000"/>
              <a:lumOff val="60000"/>
              <a:alpha val="40000"/>
            </a:schemeClr>
          </a:solidFill>
          <a:ln w="12700">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4584" name="TextBox 16399">
            <a:extLst>
              <a:ext uri="{FF2B5EF4-FFF2-40B4-BE49-F238E27FC236}">
                <a16:creationId xmlns:a16="http://schemas.microsoft.com/office/drawing/2014/main" id="{42C625FF-94E5-4FC6-8AD2-CBAA8E71D91D}"/>
              </a:ext>
            </a:extLst>
          </p:cNvPr>
          <p:cNvSpPr txBox="1">
            <a:spLocks noChangeArrowheads="1"/>
          </p:cNvSpPr>
          <p:nvPr/>
        </p:nvSpPr>
        <p:spPr bwMode="auto">
          <a:xfrm>
            <a:off x="4730750" y="4457700"/>
            <a:ext cx="14271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rPr>
              <a:t>Paired  Spectrum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rPr>
              <a:t>Blocks  Repurposed </a:t>
            </a:r>
          </a:p>
        </p:txBody>
      </p:sp>
      <p:pic>
        <p:nvPicPr>
          <p:cNvPr id="24585" name="Picture 2" descr="Screen Clipping">
            <a:extLst>
              <a:ext uri="{FF2B5EF4-FFF2-40B4-BE49-F238E27FC236}">
                <a16:creationId xmlns:a16="http://schemas.microsoft.com/office/drawing/2014/main" id="{F2BE1942-51C6-4090-9B8A-61B31F8E97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7250" y="1274763"/>
            <a:ext cx="2605088"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6" name="TextBox 3">
            <a:extLst>
              <a:ext uri="{FF2B5EF4-FFF2-40B4-BE49-F238E27FC236}">
                <a16:creationId xmlns:a16="http://schemas.microsoft.com/office/drawing/2014/main" id="{3A005AEB-3FE1-42C1-BB64-C57F62D6BD21}"/>
              </a:ext>
            </a:extLst>
          </p:cNvPr>
          <p:cNvSpPr txBox="1">
            <a:spLocks noChangeArrowheads="1"/>
          </p:cNvSpPr>
          <p:nvPr/>
        </p:nvSpPr>
        <p:spPr bwMode="auto">
          <a:xfrm>
            <a:off x="6245225" y="2800350"/>
            <a:ext cx="19669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rPr>
              <a:t>Ten Phase Transition Plan</a:t>
            </a:r>
          </a:p>
        </p:txBody>
      </p:sp>
    </p:spTree>
    <p:extLst>
      <p:ext uri="{BB962C8B-B14F-4D97-AF65-F5344CB8AC3E}">
        <p14:creationId xmlns:p14="http://schemas.microsoft.com/office/powerpoint/2010/main" val="2324146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a:extLst>
              <a:ext uri="{FF2B5EF4-FFF2-40B4-BE49-F238E27FC236}">
                <a16:creationId xmlns:a16="http://schemas.microsoft.com/office/drawing/2014/main" id="{BAB243B6-6A37-433A-A92C-A8C0AD1B17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8925" y="2065338"/>
            <a:ext cx="435927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itle 1">
            <a:extLst>
              <a:ext uri="{FF2B5EF4-FFF2-40B4-BE49-F238E27FC236}">
                <a16:creationId xmlns:a16="http://schemas.microsoft.com/office/drawing/2014/main" id="{AC7DC851-3F12-46A1-9561-9051DC03191E}"/>
              </a:ext>
            </a:extLst>
          </p:cNvPr>
          <p:cNvSpPr>
            <a:spLocks noGrp="1"/>
          </p:cNvSpPr>
          <p:nvPr>
            <p:ph type="title"/>
          </p:nvPr>
        </p:nvSpPr>
        <p:spPr>
          <a:xfrm>
            <a:off x="685800" y="538163"/>
            <a:ext cx="7772400" cy="514350"/>
          </a:xfrm>
        </p:spPr>
        <p:txBody>
          <a:bodyPr/>
          <a:lstStyle/>
          <a:p>
            <a:pPr eaLnBrk="1" hangingPunct="1"/>
            <a:r>
              <a:rPr lang="en-US" altLang="en-US" sz="3600">
                <a:solidFill>
                  <a:srgbClr val="002060"/>
                </a:solidFill>
              </a:rPr>
              <a:t>Mid Band</a:t>
            </a:r>
            <a:br>
              <a:rPr lang="en-US" altLang="en-US" sz="3200">
                <a:solidFill>
                  <a:srgbClr val="002060"/>
                </a:solidFill>
                <a:cs typeface="Tahoma" panose="020B0604030504040204" pitchFamily="34" charset="0"/>
              </a:rPr>
            </a:br>
            <a:r>
              <a:rPr lang="en-US" altLang="en-US" sz="3200">
                <a:solidFill>
                  <a:srgbClr val="002060"/>
                </a:solidFill>
                <a:cs typeface="Tahoma" panose="020B0604030504040204" pitchFamily="34" charset="0"/>
              </a:rPr>
              <a:t>Citizen’s Broadband Radio Service (3.5 GHz)</a:t>
            </a:r>
          </a:p>
        </p:txBody>
      </p:sp>
      <p:grpSp>
        <p:nvGrpSpPr>
          <p:cNvPr id="26628" name="Group 5">
            <a:extLst>
              <a:ext uri="{FF2B5EF4-FFF2-40B4-BE49-F238E27FC236}">
                <a16:creationId xmlns:a16="http://schemas.microsoft.com/office/drawing/2014/main" id="{A8C3636E-7926-4017-B216-0350BD3764AA}"/>
              </a:ext>
            </a:extLst>
          </p:cNvPr>
          <p:cNvGrpSpPr>
            <a:grpSpLocks/>
          </p:cNvGrpSpPr>
          <p:nvPr/>
        </p:nvGrpSpPr>
        <p:grpSpPr bwMode="auto">
          <a:xfrm>
            <a:off x="663575" y="1477963"/>
            <a:ext cx="7289800" cy="2220912"/>
            <a:chOff x="381000" y="1752600"/>
            <a:chExt cx="7834682" cy="4680384"/>
          </a:xfrm>
        </p:grpSpPr>
        <p:sp>
          <p:nvSpPr>
            <p:cNvPr id="26634" name="Isosceles Triangle 3">
              <a:extLst>
                <a:ext uri="{FF2B5EF4-FFF2-40B4-BE49-F238E27FC236}">
                  <a16:creationId xmlns:a16="http://schemas.microsoft.com/office/drawing/2014/main" id="{031FF3A5-4919-43F7-9AB0-FF5FA7CDF95C}"/>
                </a:ext>
              </a:extLst>
            </p:cNvPr>
            <p:cNvSpPr>
              <a:spLocks noChangeArrowheads="1"/>
            </p:cNvSpPr>
            <p:nvPr/>
          </p:nvSpPr>
          <p:spPr bwMode="auto">
            <a:xfrm>
              <a:off x="381000" y="1752600"/>
              <a:ext cx="3429000" cy="4584700"/>
            </a:xfrm>
            <a:prstGeom prst="triangle">
              <a:avLst>
                <a:gd name="adj" fmla="val 50000"/>
              </a:avLst>
            </a:prstGeom>
            <a:solidFill>
              <a:srgbClr val="0070C0"/>
            </a:solidFill>
            <a:ln w="22225">
              <a:solidFill>
                <a:srgbClr val="FF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900" b="0" i="0" u="none" strike="noStrike" kern="1200" cap="none" spc="0" normalizeH="0" baseline="0" noProof="0">
                <a:ln>
                  <a:noFill/>
                </a:ln>
                <a:solidFill>
                  <a:prstClr val="black"/>
                </a:solidFill>
                <a:effectLst/>
                <a:uLnTx/>
                <a:uFillTx/>
                <a:latin typeface="Tahoma" panose="020B0604030504040204" pitchFamily="34" charset="0"/>
                <a:ea typeface="+mn-ea"/>
                <a:cs typeface="Arial" pitchFamily="34" charset="0"/>
              </a:endParaRPr>
            </a:p>
          </p:txBody>
        </p:sp>
        <p:sp>
          <p:nvSpPr>
            <p:cNvPr id="60426" name="TextBox 4">
              <a:extLst>
                <a:ext uri="{FF2B5EF4-FFF2-40B4-BE49-F238E27FC236}">
                  <a16:creationId xmlns:a16="http://schemas.microsoft.com/office/drawing/2014/main" id="{1BF51D74-A27D-4C50-99E2-23D85E8E8133}"/>
                </a:ext>
              </a:extLst>
            </p:cNvPr>
            <p:cNvSpPr txBox="1">
              <a:spLocks noChangeArrowheads="1"/>
            </p:cNvSpPr>
            <p:nvPr/>
          </p:nvSpPr>
          <p:spPr bwMode="auto">
            <a:xfrm>
              <a:off x="4253981" y="2030277"/>
              <a:ext cx="2821987" cy="702560"/>
            </a:xfrm>
            <a:prstGeom prst="rect">
              <a:avLst/>
            </a:prstGeom>
            <a:noFill/>
            <a:ln>
              <a:noFill/>
            </a:ln>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750" b="0" i="0" u="none" strike="noStrike" kern="1200" cap="none" spc="0" normalizeH="0" baseline="0" noProof="0">
                <a:ln>
                  <a:noFill/>
                </a:ln>
                <a:solidFill>
                  <a:prstClr val="black"/>
                </a:solidFill>
                <a:effectLst/>
                <a:uLnTx/>
                <a:uFillTx/>
                <a:latin typeface="Tahoma" panose="020B0604030504040204" pitchFamily="34" charset="0"/>
                <a:ea typeface="+mn-ea"/>
                <a:cs typeface="Arial" pitchFamily="34" charset="0"/>
              </a:endParaRPr>
            </a:p>
          </p:txBody>
        </p:sp>
        <p:sp>
          <p:nvSpPr>
            <p:cNvPr id="60427" name="TextBox 5">
              <a:extLst>
                <a:ext uri="{FF2B5EF4-FFF2-40B4-BE49-F238E27FC236}">
                  <a16:creationId xmlns:a16="http://schemas.microsoft.com/office/drawing/2014/main" id="{EADBD9A1-96F1-4470-BFC9-1007A75A4A93}"/>
                </a:ext>
              </a:extLst>
            </p:cNvPr>
            <p:cNvSpPr txBox="1">
              <a:spLocks noChangeArrowheads="1"/>
            </p:cNvSpPr>
            <p:nvPr/>
          </p:nvSpPr>
          <p:spPr bwMode="auto">
            <a:xfrm>
              <a:off x="4265925" y="3505653"/>
              <a:ext cx="3429380" cy="702560"/>
            </a:xfrm>
            <a:prstGeom prst="rect">
              <a:avLst/>
            </a:prstGeom>
            <a:noFill/>
            <a:ln>
              <a:noFill/>
            </a:ln>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750" b="0" i="0" u="none" strike="noStrike" kern="1200" cap="none" spc="0" normalizeH="0" baseline="0" noProof="0">
                <a:ln>
                  <a:noFill/>
                </a:ln>
                <a:solidFill>
                  <a:prstClr val="black"/>
                </a:solidFill>
                <a:effectLst/>
                <a:uLnTx/>
                <a:uFillTx/>
                <a:latin typeface="Tahoma" panose="020B0604030504040204" pitchFamily="34" charset="0"/>
                <a:ea typeface="+mn-ea"/>
                <a:cs typeface="Arial" pitchFamily="34" charset="0"/>
              </a:endParaRPr>
            </a:p>
          </p:txBody>
        </p:sp>
        <p:sp>
          <p:nvSpPr>
            <p:cNvPr id="60428" name="TextBox 6">
              <a:extLst>
                <a:ext uri="{FF2B5EF4-FFF2-40B4-BE49-F238E27FC236}">
                  <a16:creationId xmlns:a16="http://schemas.microsoft.com/office/drawing/2014/main" id="{490331C7-C2E7-4576-ABD9-C30862E08644}"/>
                </a:ext>
              </a:extLst>
            </p:cNvPr>
            <p:cNvSpPr txBox="1">
              <a:spLocks noChangeArrowheads="1"/>
            </p:cNvSpPr>
            <p:nvPr/>
          </p:nvSpPr>
          <p:spPr bwMode="auto">
            <a:xfrm>
              <a:off x="3948579" y="4783643"/>
              <a:ext cx="4267103" cy="702560"/>
            </a:xfrm>
            <a:prstGeom prst="rect">
              <a:avLst/>
            </a:prstGeom>
            <a:noFill/>
            <a:ln>
              <a:noFill/>
            </a:ln>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750" b="0" i="0" u="none" strike="noStrike" kern="1200" cap="none" spc="0" normalizeH="0" baseline="0" noProof="0">
                <a:ln>
                  <a:noFill/>
                </a:ln>
                <a:solidFill>
                  <a:prstClr val="black"/>
                </a:solidFill>
                <a:effectLst/>
                <a:uLnTx/>
                <a:uFillTx/>
                <a:latin typeface="Tahoma" panose="020B0604030504040204" pitchFamily="34" charset="0"/>
                <a:ea typeface="+mn-ea"/>
                <a:cs typeface="Arial" pitchFamily="34" charset="0"/>
              </a:endParaRPr>
            </a:p>
          </p:txBody>
        </p:sp>
        <p:cxnSp>
          <p:nvCxnSpPr>
            <p:cNvPr id="26638" name="Straight Connector 8">
              <a:extLst>
                <a:ext uri="{FF2B5EF4-FFF2-40B4-BE49-F238E27FC236}">
                  <a16:creationId xmlns:a16="http://schemas.microsoft.com/office/drawing/2014/main" id="{BFCC187F-D6F9-41A8-8C02-F63CCB91E101}"/>
                </a:ext>
              </a:extLst>
            </p:cNvPr>
            <p:cNvCxnSpPr>
              <a:cxnSpLocks noChangeShapeType="1"/>
            </p:cNvCxnSpPr>
            <p:nvPr/>
          </p:nvCxnSpPr>
          <p:spPr bwMode="auto">
            <a:xfrm>
              <a:off x="1447800" y="3505200"/>
              <a:ext cx="1295400" cy="0"/>
            </a:xfrm>
            <a:prstGeom prst="line">
              <a:avLst/>
            </a:prstGeom>
            <a:noFill/>
            <a:ln w="22225">
              <a:solidFill>
                <a:srgbClr val="FF0000"/>
              </a:solidFill>
              <a:round/>
              <a:headEnd/>
              <a:tailEnd/>
            </a:ln>
            <a:extLst>
              <a:ext uri="{909E8E84-426E-40DD-AFC4-6F175D3DCCD1}">
                <a14:hiddenFill xmlns:a14="http://schemas.microsoft.com/office/drawing/2010/main">
                  <a:noFill/>
                </a14:hiddenFill>
              </a:ext>
            </a:extLst>
          </p:spPr>
        </p:cxnSp>
        <p:cxnSp>
          <p:nvCxnSpPr>
            <p:cNvPr id="26639" name="Straight Connector 10">
              <a:extLst>
                <a:ext uri="{FF2B5EF4-FFF2-40B4-BE49-F238E27FC236}">
                  <a16:creationId xmlns:a16="http://schemas.microsoft.com/office/drawing/2014/main" id="{5D833820-C117-41FA-BAAB-0DECA384AD08}"/>
                </a:ext>
              </a:extLst>
            </p:cNvPr>
            <p:cNvCxnSpPr>
              <a:cxnSpLocks noChangeShapeType="1"/>
            </p:cNvCxnSpPr>
            <p:nvPr/>
          </p:nvCxnSpPr>
          <p:spPr bwMode="auto">
            <a:xfrm>
              <a:off x="922338" y="4876800"/>
              <a:ext cx="2354262" cy="0"/>
            </a:xfrm>
            <a:prstGeom prst="line">
              <a:avLst/>
            </a:prstGeom>
            <a:noFill/>
            <a:ln w="22225">
              <a:solidFill>
                <a:srgbClr val="FF0000"/>
              </a:solidFill>
              <a:round/>
              <a:headEnd/>
              <a:tailEnd/>
            </a:ln>
            <a:extLst>
              <a:ext uri="{909E8E84-426E-40DD-AFC4-6F175D3DCCD1}">
                <a14:hiddenFill xmlns:a14="http://schemas.microsoft.com/office/drawing/2010/main">
                  <a:noFill/>
                </a14:hiddenFill>
              </a:ext>
            </a:extLst>
          </p:spPr>
        </p:cxnSp>
        <p:sp>
          <p:nvSpPr>
            <p:cNvPr id="26640" name="TextBox 21">
              <a:extLst>
                <a:ext uri="{FF2B5EF4-FFF2-40B4-BE49-F238E27FC236}">
                  <a16:creationId xmlns:a16="http://schemas.microsoft.com/office/drawing/2014/main" id="{6B7FBCF7-86E0-4E42-9586-8D843690CC73}"/>
                </a:ext>
              </a:extLst>
            </p:cNvPr>
            <p:cNvSpPr txBox="1">
              <a:spLocks noChangeArrowheads="1"/>
            </p:cNvSpPr>
            <p:nvPr/>
          </p:nvSpPr>
          <p:spPr bwMode="auto">
            <a:xfrm>
              <a:off x="1265300" y="2651918"/>
              <a:ext cx="1702431" cy="97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FFFF00"/>
                  </a:solidFill>
                  <a:effectLst/>
                  <a:uLnTx/>
                  <a:uFillTx/>
                  <a:latin typeface="Tahoma" panose="020B0604030504040204" pitchFamily="34" charset="0"/>
                  <a:ea typeface="+mn-ea"/>
                  <a:cs typeface="Arial" pitchFamily="34" charset="0"/>
                </a:rPr>
                <a:t>Incumbent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FFFF00"/>
                  </a:solidFill>
                  <a:effectLst/>
                  <a:uLnTx/>
                  <a:uFillTx/>
                  <a:latin typeface="Tahoma" panose="020B0604030504040204" pitchFamily="34" charset="0"/>
                  <a:ea typeface="+mn-ea"/>
                  <a:cs typeface="Arial" pitchFamily="34" charset="0"/>
                </a:rPr>
                <a:t>Access</a:t>
              </a:r>
            </a:p>
          </p:txBody>
        </p:sp>
        <p:sp>
          <p:nvSpPr>
            <p:cNvPr id="26641" name="TextBox 22">
              <a:extLst>
                <a:ext uri="{FF2B5EF4-FFF2-40B4-BE49-F238E27FC236}">
                  <a16:creationId xmlns:a16="http://schemas.microsoft.com/office/drawing/2014/main" id="{7D2CC802-F0F0-4F68-B58D-D1E28BFABEE3}"/>
                </a:ext>
              </a:extLst>
            </p:cNvPr>
            <p:cNvSpPr txBox="1">
              <a:spLocks noChangeArrowheads="1"/>
            </p:cNvSpPr>
            <p:nvPr/>
          </p:nvSpPr>
          <p:spPr bwMode="auto">
            <a:xfrm>
              <a:off x="1511972" y="3811364"/>
              <a:ext cx="1141847" cy="1390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FFFF00"/>
                  </a:solidFill>
                  <a:effectLst/>
                  <a:uLnTx/>
                  <a:uFillTx/>
                  <a:latin typeface="Tahoma" panose="020B0604030504040204" pitchFamily="34" charset="0"/>
                  <a:ea typeface="+mn-ea"/>
                  <a:cs typeface="Arial" pitchFamily="34" charset="0"/>
                </a:rPr>
                <a:t>Priority Access</a:t>
              </a:r>
            </a:p>
          </p:txBody>
        </p:sp>
        <p:sp>
          <p:nvSpPr>
            <p:cNvPr id="26642" name="TextBox 23">
              <a:extLst>
                <a:ext uri="{FF2B5EF4-FFF2-40B4-BE49-F238E27FC236}">
                  <a16:creationId xmlns:a16="http://schemas.microsoft.com/office/drawing/2014/main" id="{3AE29CA6-25EE-4188-8FBD-C975A48C762C}"/>
                </a:ext>
              </a:extLst>
            </p:cNvPr>
            <p:cNvSpPr txBox="1">
              <a:spLocks noChangeArrowheads="1"/>
            </p:cNvSpPr>
            <p:nvPr/>
          </p:nvSpPr>
          <p:spPr bwMode="auto">
            <a:xfrm>
              <a:off x="1002791" y="5042500"/>
              <a:ext cx="2354263" cy="139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FFFF00"/>
                  </a:solidFill>
                  <a:effectLst/>
                  <a:uLnTx/>
                  <a:uFillTx/>
                  <a:latin typeface="Tahoma" panose="020B0604030504040204" pitchFamily="34" charset="0"/>
                  <a:ea typeface="+mn-ea"/>
                  <a:cs typeface="Arial" pitchFamily="34" charset="0"/>
                </a:rPr>
                <a:t>General Authorized Access</a:t>
              </a:r>
            </a:p>
          </p:txBody>
        </p:sp>
      </p:grpSp>
      <p:sp>
        <p:nvSpPr>
          <p:cNvPr id="26629" name="TextBox 2">
            <a:extLst>
              <a:ext uri="{FF2B5EF4-FFF2-40B4-BE49-F238E27FC236}">
                <a16:creationId xmlns:a16="http://schemas.microsoft.com/office/drawing/2014/main" id="{725737AE-A968-44E9-BECE-CF14D6EE330B}"/>
              </a:ext>
            </a:extLst>
          </p:cNvPr>
          <p:cNvSpPr txBox="1">
            <a:spLocks noChangeArrowheads="1"/>
          </p:cNvSpPr>
          <p:nvPr/>
        </p:nvSpPr>
        <p:spPr bwMode="auto">
          <a:xfrm>
            <a:off x="1309688" y="3636963"/>
            <a:ext cx="2209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002060"/>
                </a:solidFill>
                <a:effectLst/>
                <a:uLnTx/>
                <a:uFillTx/>
                <a:latin typeface="Arial" panose="020B0604020202020204" pitchFamily="34" charset="0"/>
                <a:ea typeface="+mn-ea"/>
                <a:cs typeface="Arial" pitchFamily="34" charset="0"/>
              </a:rPr>
              <a:t>Spectrum sharing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002060"/>
                </a:solidFill>
                <a:effectLst/>
                <a:uLnTx/>
                <a:uFillTx/>
                <a:latin typeface="Arial" panose="020B0604020202020204" pitchFamily="34" charset="0"/>
                <a:ea typeface="+mn-ea"/>
                <a:cs typeface="Arial" pitchFamily="34" charset="0"/>
              </a:rPr>
              <a:t>across three tiers</a:t>
            </a:r>
          </a:p>
        </p:txBody>
      </p:sp>
      <p:sp>
        <p:nvSpPr>
          <p:cNvPr id="26630" name="TextBox 117">
            <a:extLst>
              <a:ext uri="{FF2B5EF4-FFF2-40B4-BE49-F238E27FC236}">
                <a16:creationId xmlns:a16="http://schemas.microsoft.com/office/drawing/2014/main" id="{53A6C51F-4C72-4021-BB54-275EE0EE69DE}"/>
              </a:ext>
            </a:extLst>
          </p:cNvPr>
          <p:cNvSpPr txBox="1">
            <a:spLocks noChangeArrowheads="1"/>
          </p:cNvSpPr>
          <p:nvPr/>
        </p:nvSpPr>
        <p:spPr bwMode="auto">
          <a:xfrm>
            <a:off x="4687888" y="2543175"/>
            <a:ext cx="36083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1"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rPr>
              <a:t>Spectrum Access System (SAS) </a:t>
            </a:r>
            <a:br>
              <a:rPr kumimoji="0" lang="en-US" alt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rPr>
            </a:br>
            <a:r>
              <a:rPr kumimoji="0" lang="en-US" altLang="en-US" sz="1800" b="0" i="1"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rPr>
              <a:t>protects against interference and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1"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rPr>
              <a:t>manages access to spectrum</a:t>
            </a:r>
          </a:p>
        </p:txBody>
      </p:sp>
      <p:sp>
        <p:nvSpPr>
          <p:cNvPr id="60424" name="TextBox 1">
            <a:extLst>
              <a:ext uri="{FF2B5EF4-FFF2-40B4-BE49-F238E27FC236}">
                <a16:creationId xmlns:a16="http://schemas.microsoft.com/office/drawing/2014/main" id="{1ABF224B-FF52-4231-BA66-B34488EB06B2}"/>
              </a:ext>
            </a:extLst>
          </p:cNvPr>
          <p:cNvSpPr txBox="1">
            <a:spLocks noChangeArrowheads="1"/>
          </p:cNvSpPr>
          <p:nvPr/>
        </p:nvSpPr>
        <p:spPr bwMode="auto">
          <a:xfrm>
            <a:off x="647700" y="4324350"/>
            <a:ext cx="7848600" cy="1877437"/>
          </a:xfrm>
          <a:prstGeom prst="rect">
            <a:avLst/>
          </a:prstGeom>
          <a:solidFill>
            <a:schemeClr val="bg1"/>
          </a:solidFill>
          <a:ln w="31750">
            <a:solidFill>
              <a:schemeClr val="accent1"/>
            </a:solidFill>
            <a:miter lim="800000"/>
            <a:headEnd/>
            <a:tailEnd/>
          </a:ln>
        </p:spPr>
        <p:txBody>
          <a:bodyPr>
            <a:spAutoFit/>
          </a:bodyPr>
          <a:lstStyle>
            <a:lvl1pPr marL="285750" indent="-28575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600" b="1" i="0" u="sng" strike="noStrike" kern="1200" cap="none" spc="0" normalizeH="0" baseline="0" noProof="0" dirty="0">
                <a:ln>
                  <a:noFill/>
                </a:ln>
                <a:solidFill>
                  <a:prstClr val="black"/>
                </a:solidFill>
                <a:effectLst/>
                <a:uLnTx/>
                <a:uFillTx/>
                <a:latin typeface="Tahoma" panose="020B0604030504040204" pitchFamily="34" charset="0"/>
                <a:ea typeface="+mn-ea"/>
                <a:cs typeface="Arial" pitchFamily="34" charset="0"/>
              </a:rPr>
              <a:t>Where We Are In The Process</a:t>
            </a:r>
          </a:p>
          <a:p>
            <a:pPr marL="285750" marR="0" lvl="0"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prstClr val="black"/>
                </a:solidFill>
                <a:effectLst/>
                <a:uLnTx/>
                <a:uFillTx/>
                <a:latin typeface="Tahoma" panose="020B0604030504040204" pitchFamily="34" charset="0"/>
                <a:ea typeface="+mn-ea"/>
                <a:cs typeface="Arial" pitchFamily="34" charset="0"/>
              </a:rPr>
              <a:t>Multi-stakeholder process - </a:t>
            </a:r>
            <a:r>
              <a:rPr kumimoji="0" lang="en-US" altLang="en-US" sz="1400" b="0" i="0" u="none" strike="noStrike" kern="1200" cap="none" spc="0" normalizeH="0" baseline="0" noProof="0" dirty="0" err="1">
                <a:ln>
                  <a:noFill/>
                </a:ln>
                <a:solidFill>
                  <a:prstClr val="black"/>
                </a:solidFill>
                <a:effectLst/>
                <a:uLnTx/>
                <a:uFillTx/>
                <a:latin typeface="Tahoma" panose="020B0604030504040204" pitchFamily="34" charset="0"/>
                <a:ea typeface="+mn-ea"/>
                <a:cs typeface="Arial" pitchFamily="34" charset="0"/>
              </a:rPr>
              <a:t>WinnForum</a:t>
            </a:r>
            <a:r>
              <a:rPr kumimoji="0" lang="en-US" altLang="en-US" sz="1400" b="0" i="0" u="none" strike="noStrike" kern="1200" cap="none" spc="0" normalizeH="0" baseline="0" noProof="0" dirty="0">
                <a:ln>
                  <a:noFill/>
                </a:ln>
                <a:solidFill>
                  <a:prstClr val="black"/>
                </a:solidFill>
                <a:effectLst/>
                <a:uLnTx/>
                <a:uFillTx/>
                <a:latin typeface="Tahoma" panose="020B0604030504040204" pitchFamily="34" charset="0"/>
                <a:ea typeface="+mn-ea"/>
                <a:cs typeface="Arial" pitchFamily="34" charset="0"/>
              </a:rPr>
              <a:t> developing implementation</a:t>
            </a:r>
            <a:endParaRPr kumimoji="0" lang="en-US" altLang="en-US" sz="1600" b="0" i="0" u="none" strike="noStrike" kern="1200" cap="none" spc="0" normalizeH="0" baseline="0" noProof="0" dirty="0">
              <a:ln>
                <a:noFill/>
              </a:ln>
              <a:solidFill>
                <a:prstClr val="black"/>
              </a:solidFill>
              <a:effectLst/>
              <a:uLnTx/>
              <a:uFillTx/>
              <a:latin typeface="Tahoma" panose="020B0604030504040204" pitchFamily="34" charset="0"/>
              <a:ea typeface="+mn-ea"/>
              <a:cs typeface="Arial" pitchFamily="34" charset="0"/>
            </a:endParaRPr>
          </a:p>
          <a:p>
            <a:pPr marL="285750" marR="0" lvl="0"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altLang="en-US" sz="1600" b="1" i="0" u="none" strike="noStrike" kern="1200" cap="none" spc="0" normalizeH="0" baseline="0" noProof="0" dirty="0">
                <a:ln>
                  <a:noFill/>
                </a:ln>
                <a:solidFill>
                  <a:prstClr val="black"/>
                </a:solidFill>
                <a:effectLst/>
                <a:uLnTx/>
                <a:uFillTx/>
                <a:latin typeface="Tahoma" panose="020B0604030504040204" pitchFamily="34" charset="0"/>
                <a:ea typeface="+mn-ea"/>
                <a:cs typeface="Arial" pitchFamily="34" charset="0"/>
              </a:rPr>
              <a:t>Conditionally approved first Spectrum Access Administrators</a:t>
            </a:r>
            <a:r>
              <a:rPr kumimoji="0" lang="en-US" altLang="en-US" sz="1600" b="0" i="0" u="none" strike="noStrike" kern="1200" cap="none" spc="0" normalizeH="0" baseline="0" noProof="0" dirty="0">
                <a:ln>
                  <a:noFill/>
                </a:ln>
                <a:solidFill>
                  <a:prstClr val="black"/>
                </a:solidFill>
                <a:effectLst/>
                <a:uLnTx/>
                <a:uFillTx/>
                <a:latin typeface="Tahoma" panose="020B0604030504040204" pitchFamily="34" charset="0"/>
                <a:ea typeface="+mn-ea"/>
                <a:cs typeface="Arial" pitchFamily="34" charset="0"/>
              </a:rPr>
              <a:t>: </a:t>
            </a: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mn-ea"/>
                <a:cs typeface="Arial" pitchFamily="34" charset="0"/>
              </a:rPr>
              <a:t>Amdocs; </a:t>
            </a:r>
            <a:r>
              <a:rPr kumimoji="0" lang="en-US" sz="1400" b="0" i="0" u="none" strike="noStrike" kern="1200" cap="none" spc="0" normalizeH="0" baseline="0" noProof="0" dirty="0" err="1">
                <a:ln>
                  <a:noFill/>
                </a:ln>
                <a:solidFill>
                  <a:prstClr val="black"/>
                </a:solidFill>
                <a:effectLst/>
                <a:uLnTx/>
                <a:uFillTx/>
                <a:latin typeface="Tahoma" panose="020B0604030504040204" pitchFamily="34" charset="0"/>
                <a:ea typeface="+mn-ea"/>
                <a:cs typeface="Arial" pitchFamily="34" charset="0"/>
              </a:rPr>
              <a:t>Comsearch</a:t>
            </a: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mn-ea"/>
                <a:cs typeface="Arial" pitchFamily="34" charset="0"/>
              </a:rPr>
              <a:t>, CTIA, Federated Wireless, Google; Key Bridge; and Sony</a:t>
            </a:r>
            <a:endParaRPr kumimoji="0" lang="en-US" altLang="en-US" sz="1400" b="0" i="0" u="none" strike="noStrike" kern="1200" cap="none" spc="0" normalizeH="0" baseline="0" noProof="0" dirty="0">
              <a:ln>
                <a:noFill/>
              </a:ln>
              <a:solidFill>
                <a:prstClr val="black"/>
              </a:solidFill>
              <a:effectLst/>
              <a:uLnTx/>
              <a:uFillTx/>
              <a:latin typeface="Tahoma" panose="020B0604030504040204" pitchFamily="34" charset="0"/>
              <a:ea typeface="+mn-ea"/>
              <a:cs typeface="Arial" pitchFamily="34" charset="0"/>
            </a:endParaRPr>
          </a:p>
          <a:p>
            <a:pPr marL="285750" marR="0" lvl="0"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altLang="en-US" sz="1600" b="1" i="0" u="none" strike="noStrike" kern="1200" cap="none" spc="0" normalizeH="0" baseline="0" noProof="0" dirty="0">
                <a:ln>
                  <a:noFill/>
                </a:ln>
                <a:solidFill>
                  <a:prstClr val="black"/>
                </a:solidFill>
                <a:effectLst/>
                <a:uLnTx/>
                <a:uFillTx/>
                <a:latin typeface="Tahoma" panose="020B0604030504040204" pitchFamily="34" charset="0"/>
                <a:ea typeface="+mn-ea"/>
                <a:cs typeface="Arial" pitchFamily="34" charset="0"/>
              </a:rPr>
              <a:t>SAS testing by NTIA </a:t>
            </a:r>
            <a:r>
              <a:rPr kumimoji="0" lang="en-US" altLang="en-US" sz="1400" b="0" i="0" u="none" strike="noStrike" kern="1200" cap="none" spc="0" normalizeH="0" baseline="0" noProof="0" dirty="0">
                <a:ln>
                  <a:noFill/>
                </a:ln>
                <a:solidFill>
                  <a:prstClr val="black"/>
                </a:solidFill>
                <a:effectLst/>
                <a:uLnTx/>
                <a:uFillTx/>
                <a:latin typeface="Tahoma" panose="020B0604030504040204" pitchFamily="34" charset="0"/>
                <a:ea typeface="+mn-ea"/>
                <a:cs typeface="Arial" pitchFamily="34" charset="0"/>
              </a:rPr>
              <a:t>Institute for Telecommunications Science </a:t>
            </a:r>
          </a:p>
          <a:p>
            <a:pPr marL="285750" marR="0" lvl="0"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altLang="en-US" sz="1600" b="1" i="0" u="none" strike="noStrike" kern="1200" cap="none" spc="0" normalizeH="0" baseline="0" noProof="0" dirty="0">
                <a:ln>
                  <a:noFill/>
                </a:ln>
                <a:solidFill>
                  <a:prstClr val="black"/>
                </a:solidFill>
                <a:effectLst/>
                <a:uLnTx/>
                <a:uFillTx/>
                <a:latin typeface="Tahoma" panose="020B0604030504040204" pitchFamily="34" charset="0"/>
                <a:ea typeface="+mn-ea"/>
                <a:cs typeface="Arial" pitchFamily="34" charset="0"/>
              </a:rPr>
              <a:t>Initial commercial deployments </a:t>
            </a:r>
            <a:r>
              <a:rPr kumimoji="0" lang="en-US" altLang="en-US" sz="1600" b="0" i="0" u="none" strike="noStrike" kern="1200" cap="none" spc="0" normalizeH="0" baseline="0" noProof="0" dirty="0">
                <a:ln>
                  <a:noFill/>
                </a:ln>
                <a:solidFill>
                  <a:prstClr val="black"/>
                </a:solidFill>
                <a:effectLst/>
                <a:uLnTx/>
                <a:uFillTx/>
                <a:latin typeface="Tahoma" panose="020B0604030504040204" pitchFamily="34" charset="0"/>
                <a:ea typeface="+mn-ea"/>
                <a:cs typeface="Arial" pitchFamily="34" charset="0"/>
              </a:rPr>
              <a:t>– </a:t>
            </a:r>
            <a:r>
              <a:rPr kumimoji="0" lang="en-US" altLang="en-US" sz="1400" b="0" i="0" u="none" strike="noStrike" kern="1200" cap="none" spc="0" normalizeH="0" baseline="0" noProof="0" dirty="0">
                <a:ln>
                  <a:noFill/>
                </a:ln>
                <a:solidFill>
                  <a:prstClr val="black"/>
                </a:solidFill>
                <a:effectLst/>
                <a:uLnTx/>
                <a:uFillTx/>
                <a:latin typeface="Tahoma" panose="020B0604030504040204" pitchFamily="34" charset="0"/>
                <a:ea typeface="+mn-ea"/>
                <a:cs typeface="Arial" pitchFamily="34" charset="0"/>
              </a:rPr>
              <a:t>Applications under review by FCC</a:t>
            </a:r>
          </a:p>
        </p:txBody>
      </p:sp>
      <p:sp>
        <p:nvSpPr>
          <p:cNvPr id="26632" name="TextBox 9">
            <a:extLst>
              <a:ext uri="{FF2B5EF4-FFF2-40B4-BE49-F238E27FC236}">
                <a16:creationId xmlns:a16="http://schemas.microsoft.com/office/drawing/2014/main" id="{7FEE332B-5468-42A9-A555-22E7C2ECB3A3}"/>
              </a:ext>
            </a:extLst>
          </p:cNvPr>
          <p:cNvSpPr txBox="1">
            <a:spLocks noChangeArrowheads="1"/>
          </p:cNvSpPr>
          <p:nvPr/>
        </p:nvSpPr>
        <p:spPr bwMode="auto">
          <a:xfrm>
            <a:off x="3049588" y="1381125"/>
            <a:ext cx="5353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70C0"/>
                </a:solidFill>
                <a:effectLst/>
                <a:uLnTx/>
                <a:uFillTx/>
                <a:latin typeface="Arial" pitchFamily="34" charset="0"/>
                <a:ea typeface="+mn-ea"/>
                <a:cs typeface="Arial" pitchFamily="34" charset="0"/>
              </a:rPr>
              <a:t>Problem: How to share spectrum (3550 – 3700 MHz) </a:t>
            </a:r>
            <a:br>
              <a:rPr kumimoji="0" lang="en-US" altLang="en-US" sz="1600" b="1" i="0" u="none" strike="noStrike" kern="1200" cap="none" spc="0" normalizeH="0" baseline="0" noProof="0">
                <a:ln>
                  <a:noFill/>
                </a:ln>
                <a:solidFill>
                  <a:srgbClr val="0070C0"/>
                </a:solidFill>
                <a:effectLst/>
                <a:uLnTx/>
                <a:uFillTx/>
                <a:latin typeface="Arial" pitchFamily="34" charset="0"/>
                <a:ea typeface="+mn-ea"/>
                <a:cs typeface="Arial" pitchFamily="34" charset="0"/>
              </a:rPr>
            </a:br>
            <a:r>
              <a:rPr kumimoji="0" lang="en-US" altLang="en-US" sz="1600" b="1" i="0" u="none" strike="noStrike" kern="1200" cap="none" spc="0" normalizeH="0" baseline="0" noProof="0">
                <a:ln>
                  <a:noFill/>
                </a:ln>
                <a:solidFill>
                  <a:srgbClr val="0070C0"/>
                </a:solidFill>
                <a:effectLst/>
                <a:uLnTx/>
                <a:uFillTx/>
                <a:latin typeface="Arial" pitchFamily="34" charset="0"/>
                <a:ea typeface="+mn-ea"/>
                <a:cs typeface="Arial" pitchFamily="34" charset="0"/>
              </a:rPr>
              <a:t>with navy radars other incumbent users</a:t>
            </a:r>
          </a:p>
        </p:txBody>
      </p:sp>
      <p:sp>
        <p:nvSpPr>
          <p:cNvPr id="26633" name="TextBox 2">
            <a:extLst>
              <a:ext uri="{FF2B5EF4-FFF2-40B4-BE49-F238E27FC236}">
                <a16:creationId xmlns:a16="http://schemas.microsoft.com/office/drawing/2014/main" id="{FA408E73-8C8D-4B27-88B3-68CC7D813804}"/>
              </a:ext>
            </a:extLst>
          </p:cNvPr>
          <p:cNvSpPr txBox="1">
            <a:spLocks noChangeArrowheads="1"/>
          </p:cNvSpPr>
          <p:nvPr/>
        </p:nvSpPr>
        <p:spPr bwMode="auto">
          <a:xfrm>
            <a:off x="4483100" y="3713163"/>
            <a:ext cx="3138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002060"/>
                </a:solidFill>
                <a:effectLst/>
                <a:uLnTx/>
                <a:uFillTx/>
                <a:latin typeface="Arial" panose="020B0604020202020204" pitchFamily="34" charset="0"/>
                <a:ea typeface="+mn-ea"/>
                <a:cs typeface="Arial" pitchFamily="34" charset="0"/>
              </a:rPr>
              <a:t>Dynamic Spectrum Access</a:t>
            </a:r>
          </a:p>
        </p:txBody>
      </p:sp>
      <p:sp>
        <p:nvSpPr>
          <p:cNvPr id="19" name="TextBox 18">
            <a:extLst>
              <a:ext uri="{FF2B5EF4-FFF2-40B4-BE49-F238E27FC236}">
                <a16:creationId xmlns:a16="http://schemas.microsoft.com/office/drawing/2014/main" id="{48354926-DD75-40FA-9231-CC15A5A8DDE7}"/>
              </a:ext>
            </a:extLst>
          </p:cNvPr>
          <p:cNvSpPr txBox="1"/>
          <p:nvPr/>
        </p:nvSpPr>
        <p:spPr>
          <a:xfrm>
            <a:off x="635000" y="6248400"/>
            <a:ext cx="7696200" cy="393700"/>
          </a:xfrm>
          <a:prstGeom prst="rect">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marR="0" indent="0" algn="ctr" defTabSz="914400" eaLnBrk="0" latinLnBrk="0" hangingPunct="0">
              <a:lnSpc>
                <a:spcPct val="100000"/>
              </a:lnSpc>
              <a:buClrTx/>
              <a:buSzTx/>
              <a:buFontTx/>
              <a:buNone/>
              <a:tabLst/>
              <a:defRPr kumimoji="0" sz="16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defRPr>
            </a:lvl1pPr>
          </a:lstStyle>
          <a:p>
            <a:r>
              <a:rPr lang="en-US" dirty="0"/>
              <a:t>FCC planning to open 3.4 GHz to 4.2 GHz in the near future.</a:t>
            </a:r>
          </a:p>
        </p:txBody>
      </p:sp>
    </p:spTree>
    <p:extLst>
      <p:ext uri="{BB962C8B-B14F-4D97-AF65-F5344CB8AC3E}">
        <p14:creationId xmlns:p14="http://schemas.microsoft.com/office/powerpoint/2010/main" val="607890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64785DD2-6494-478B-B3E6-D17AAFF96D1C}"/>
              </a:ext>
            </a:extLst>
          </p:cNvPr>
          <p:cNvSpPr>
            <a:spLocks noGrp="1" noChangeArrowheads="1"/>
          </p:cNvSpPr>
          <p:nvPr>
            <p:ph type="title"/>
          </p:nvPr>
        </p:nvSpPr>
        <p:spPr>
          <a:xfrm>
            <a:off x="433388" y="731838"/>
            <a:ext cx="8329612" cy="857250"/>
          </a:xfrm>
        </p:spPr>
        <p:txBody>
          <a:bodyPr/>
          <a:lstStyle/>
          <a:p>
            <a:pPr>
              <a:defRPr/>
            </a:pPr>
            <a:r>
              <a:rPr lang="en-US" altLang="en-US" sz="4000" dirty="0">
                <a:solidFill>
                  <a:srgbClr val="002060"/>
                </a:solidFill>
              </a:rPr>
              <a:t>Mid Band</a:t>
            </a:r>
            <a:br>
              <a:rPr lang="en-US" altLang="en-US" b="1" dirty="0">
                <a:solidFill>
                  <a:srgbClr val="002060"/>
                </a:solidFill>
              </a:rPr>
            </a:br>
            <a:r>
              <a:rPr lang="en-US" altLang="en-US" sz="4000" b="1" dirty="0">
                <a:solidFill>
                  <a:srgbClr val="002060"/>
                </a:solidFill>
              </a:rPr>
              <a:t>3.7 &amp; 6 GHz</a:t>
            </a:r>
            <a:br>
              <a:rPr lang="en-US" altLang="en-US" sz="3000" dirty="0"/>
            </a:br>
            <a:br>
              <a:rPr lang="en-US" altLang="en-US" sz="3000" b="1" dirty="0"/>
            </a:br>
            <a:endParaRPr lang="en-US" altLang="en-US" sz="1350" dirty="0"/>
          </a:p>
        </p:txBody>
      </p:sp>
      <p:sp>
        <p:nvSpPr>
          <p:cNvPr id="26626" name="Content Placeholder 2">
            <a:extLst>
              <a:ext uri="{FF2B5EF4-FFF2-40B4-BE49-F238E27FC236}">
                <a16:creationId xmlns:a16="http://schemas.microsoft.com/office/drawing/2014/main" id="{54CDC0F1-F0F5-48DD-9567-ABA7F21BD8D7}"/>
              </a:ext>
            </a:extLst>
          </p:cNvPr>
          <p:cNvSpPr>
            <a:spLocks noGrp="1"/>
          </p:cNvSpPr>
          <p:nvPr>
            <p:ph idx="1"/>
          </p:nvPr>
        </p:nvSpPr>
        <p:spPr>
          <a:xfrm>
            <a:off x="433388" y="1731963"/>
            <a:ext cx="4824412" cy="4454912"/>
          </a:xfrm>
        </p:spPr>
        <p:txBody>
          <a:bodyPr/>
          <a:lstStyle/>
          <a:p>
            <a:pPr>
              <a:defRPr/>
            </a:pPr>
            <a:r>
              <a:rPr lang="en-US" altLang="en-US" sz="2000" dirty="0">
                <a:latin typeface="+mj-lt"/>
                <a:cs typeface="Arial" panose="020B0604020202020204" pitchFamily="34" charset="0"/>
              </a:rPr>
              <a:t>Proposed to make spectrum available for licensed wireless service the in the </a:t>
            </a:r>
            <a:br>
              <a:rPr lang="en-US" altLang="en-US" sz="2000" dirty="0">
                <a:latin typeface="+mj-lt"/>
                <a:cs typeface="Arial" panose="020B0604020202020204" pitchFamily="34" charset="0"/>
              </a:rPr>
            </a:br>
            <a:r>
              <a:rPr lang="en-US" altLang="en-US" sz="2000" b="1" dirty="0">
                <a:latin typeface="+mj-lt"/>
                <a:cs typeface="Arial" panose="020B0604020202020204" pitchFamily="34" charset="0"/>
              </a:rPr>
              <a:t>3.7 – 4.2 GHz C-band satellite DL band </a:t>
            </a:r>
            <a:br>
              <a:rPr lang="en-US" altLang="en-US" sz="2000" dirty="0">
                <a:latin typeface="+mj-lt"/>
                <a:cs typeface="Arial" panose="020B0604020202020204" pitchFamily="34" charset="0"/>
              </a:rPr>
            </a:br>
            <a:endParaRPr lang="en-US" altLang="en-US" sz="2000" dirty="0">
              <a:latin typeface="+mj-lt"/>
              <a:cs typeface="Arial" panose="020B0604020202020204" pitchFamily="34" charset="0"/>
            </a:endParaRPr>
          </a:p>
          <a:p>
            <a:pPr>
              <a:defRPr/>
            </a:pPr>
            <a:r>
              <a:rPr lang="en-US" altLang="en-US" sz="2000" dirty="0">
                <a:latin typeface="+mj-lt"/>
                <a:cs typeface="Arial" panose="020B0604020202020204" pitchFamily="34" charset="0"/>
              </a:rPr>
              <a:t>Proposed to make spectrum available for unlicensed access in the </a:t>
            </a:r>
            <a:br>
              <a:rPr lang="en-US" altLang="en-US" sz="2000" dirty="0">
                <a:latin typeface="+mj-lt"/>
                <a:cs typeface="Arial" panose="020B0604020202020204" pitchFamily="34" charset="0"/>
              </a:rPr>
            </a:br>
            <a:r>
              <a:rPr lang="en-US" altLang="en-US" sz="2000" dirty="0">
                <a:latin typeface="+mj-lt"/>
                <a:cs typeface="Arial" panose="020B0604020202020204" pitchFamily="34" charset="0"/>
              </a:rPr>
              <a:t>5.925 – 7.125 GHz (6 GHz) band</a:t>
            </a:r>
            <a:br>
              <a:rPr lang="en-US" altLang="en-US" sz="2000" dirty="0">
                <a:latin typeface="+mj-lt"/>
                <a:cs typeface="Arial" panose="020B0604020202020204" pitchFamily="34" charset="0"/>
              </a:rPr>
            </a:br>
            <a:endParaRPr lang="en-US" altLang="en-US" sz="2000" dirty="0">
              <a:latin typeface="+mj-lt"/>
              <a:cs typeface="Arial" panose="020B0604020202020204" pitchFamily="34" charset="0"/>
            </a:endParaRPr>
          </a:p>
          <a:p>
            <a:pPr>
              <a:defRPr/>
            </a:pPr>
            <a:r>
              <a:rPr lang="en-US" altLang="en-US" sz="2000" b="1" dirty="0">
                <a:latin typeface="+mj-lt"/>
                <a:cs typeface="Arial" panose="020B0604020202020204" pitchFamily="34" charset="0"/>
              </a:rPr>
              <a:t>Significance</a:t>
            </a:r>
            <a:r>
              <a:rPr lang="en-US" altLang="en-US" sz="2000" dirty="0">
                <a:latin typeface="+mj-lt"/>
                <a:cs typeface="Arial" panose="020B0604020202020204" pitchFamily="34" charset="0"/>
              </a:rPr>
              <a:t>: </a:t>
            </a:r>
          </a:p>
          <a:p>
            <a:pPr lvl="1">
              <a:defRPr/>
            </a:pPr>
            <a:r>
              <a:rPr lang="en-US" altLang="en-US" sz="2000" b="1" dirty="0">
                <a:latin typeface="+mj-lt"/>
                <a:cs typeface="Arial" panose="020B0604020202020204" pitchFamily="34" charset="0"/>
              </a:rPr>
              <a:t>3.7 GHz is adjacent to 3.5 GHz band - region is focus for 5G internationally </a:t>
            </a:r>
          </a:p>
          <a:p>
            <a:pPr lvl="1">
              <a:defRPr/>
            </a:pPr>
            <a:r>
              <a:rPr lang="en-US" altLang="en-US" sz="2000" dirty="0">
                <a:latin typeface="+mj-lt"/>
                <a:cs typeface="Arial" panose="020B0604020202020204" pitchFamily="34" charset="0"/>
              </a:rPr>
              <a:t>6 GHz is close to 5 GHz unlicensed bands</a:t>
            </a:r>
          </a:p>
        </p:txBody>
      </p:sp>
      <p:sp>
        <p:nvSpPr>
          <p:cNvPr id="2" name="Rectangle: Rounded Corners 1">
            <a:extLst>
              <a:ext uri="{FF2B5EF4-FFF2-40B4-BE49-F238E27FC236}">
                <a16:creationId xmlns:a16="http://schemas.microsoft.com/office/drawing/2014/main" id="{85650615-59B7-4F29-A1AC-0DE38712715B}"/>
              </a:ext>
            </a:extLst>
          </p:cNvPr>
          <p:cNvSpPr/>
          <p:nvPr/>
        </p:nvSpPr>
        <p:spPr>
          <a:xfrm>
            <a:off x="5254083" y="1690882"/>
            <a:ext cx="3432175" cy="43941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Two Areas of Focus: </a:t>
            </a:r>
            <a:br>
              <a:rPr kumimoji="0" lang="en-US" sz="1600" b="0" i="0" u="none" strike="noStrike" kern="1200" cap="none" spc="0" normalizeH="0" baseline="0" noProof="0" dirty="0">
                <a:ln>
                  <a:noFill/>
                </a:ln>
                <a:solidFill>
                  <a:prstClr val="white"/>
                </a:solidFill>
                <a:effectLst/>
                <a:uLnTx/>
                <a:uFillTx/>
                <a:latin typeface="Calibri"/>
                <a:ea typeface="+mn-ea"/>
                <a:cs typeface="+mn-cs"/>
              </a:rPr>
            </a:br>
            <a:br>
              <a:rPr kumimoji="0" lang="en-US" sz="1600" b="0" i="0" u="none" strike="noStrike" kern="1200" cap="none" spc="0" normalizeH="0" baseline="0" noProof="0" dirty="0">
                <a:ln>
                  <a:noFill/>
                </a:ln>
                <a:solidFill>
                  <a:prstClr val="white"/>
                </a:solidFill>
                <a:effectLst/>
                <a:uLnTx/>
                <a:uFillTx/>
                <a:latin typeface="Calibri"/>
                <a:ea typeface="+mn-ea"/>
                <a:cs typeface="+mn-cs"/>
              </a:rPr>
            </a:br>
            <a:r>
              <a:rPr kumimoji="0" lang="en-US" sz="1600" b="0" i="0" u="none" strike="noStrike" kern="1200" cap="none" spc="0" normalizeH="0" baseline="0" noProof="0" dirty="0">
                <a:ln>
                  <a:noFill/>
                </a:ln>
                <a:solidFill>
                  <a:prstClr val="white"/>
                </a:solidFill>
                <a:effectLst/>
                <a:uLnTx/>
                <a:uFillTx/>
                <a:latin typeface="Calibri"/>
                <a:ea typeface="+mn-ea"/>
                <a:cs typeface="+mn-cs"/>
              </a:rPr>
              <a:t>3.7 – 4.2 GHz – Proposed licensed access to C-band satellite DL spectrum</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sz="1600" b="0" i="0" u="none" strike="noStrike" kern="1200" cap="none" spc="0" normalizeH="0" baseline="0" noProof="0" dirty="0">
                <a:ln>
                  <a:noFill/>
                </a:ln>
                <a:solidFill>
                  <a:prstClr val="white"/>
                </a:solidFill>
                <a:effectLst/>
                <a:uLnTx/>
                <a:uFillTx/>
                <a:latin typeface="Calibri"/>
                <a:ea typeface="+mn-ea"/>
                <a:cs typeface="+mn-cs"/>
              </a:rPr>
            </a:b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5.925 – 7.125 GHz – Proposed unlicensed sharing with Pt-2-Pt microwave &amp; satellite uplinks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8677" name="Picture 6" descr="Screen Clipping">
            <a:extLst>
              <a:ext uri="{FF2B5EF4-FFF2-40B4-BE49-F238E27FC236}">
                <a16:creationId xmlns:a16="http://schemas.microsoft.com/office/drawing/2014/main" id="{28BA0B4C-5AAF-4367-A35C-2487EEC0FF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485" y="5048597"/>
            <a:ext cx="8366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8" descr="Screen Clipping">
            <a:extLst>
              <a:ext uri="{FF2B5EF4-FFF2-40B4-BE49-F238E27FC236}">
                <a16:creationId xmlns:a16="http://schemas.microsoft.com/office/drawing/2014/main" id="{C4FFDB14-336F-423F-9340-738AF04940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4380" y="3486421"/>
            <a:ext cx="7588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FAA0913-9C23-4E5F-9570-EBCE9557DA44}"/>
              </a:ext>
            </a:extLst>
          </p:cNvPr>
          <p:cNvSpPr txBox="1"/>
          <p:nvPr/>
        </p:nvSpPr>
        <p:spPr>
          <a:xfrm>
            <a:off x="635000" y="6248400"/>
            <a:ext cx="7696200" cy="393700"/>
          </a:xfrm>
          <a:prstGeom prst="rect">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marR="0" indent="0" algn="ctr" defTabSz="914400" eaLnBrk="0" latinLnBrk="0" hangingPunct="0">
              <a:lnSpc>
                <a:spcPct val="100000"/>
              </a:lnSpc>
              <a:buClrTx/>
              <a:buSzTx/>
              <a:buFontTx/>
              <a:buNone/>
              <a:tabLst/>
              <a:defRPr kumimoji="0" sz="16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defRPr>
            </a:lvl1pPr>
          </a:lstStyle>
          <a:p>
            <a:r>
              <a:rPr lang="en-US" dirty="0"/>
              <a:t>3.7 GHz to 4.2 GHz will require sharing with Fixed Satellite Receivers</a:t>
            </a:r>
          </a:p>
        </p:txBody>
      </p:sp>
    </p:spTree>
    <p:extLst>
      <p:ext uri="{BB962C8B-B14F-4D97-AF65-F5344CB8AC3E}">
        <p14:creationId xmlns:p14="http://schemas.microsoft.com/office/powerpoint/2010/main" val="3825810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64785DD2-6494-478B-B3E6-D17AAFF96D1C}"/>
              </a:ext>
            </a:extLst>
          </p:cNvPr>
          <p:cNvSpPr>
            <a:spLocks noGrp="1" noChangeArrowheads="1"/>
          </p:cNvSpPr>
          <p:nvPr>
            <p:ph type="title"/>
          </p:nvPr>
        </p:nvSpPr>
        <p:spPr>
          <a:xfrm>
            <a:off x="433388" y="731838"/>
            <a:ext cx="8329612" cy="857250"/>
          </a:xfrm>
        </p:spPr>
        <p:txBody>
          <a:bodyPr/>
          <a:lstStyle/>
          <a:p>
            <a:pPr>
              <a:defRPr/>
            </a:pPr>
            <a:r>
              <a:rPr lang="en-US" altLang="en-US" sz="4000" b="1" dirty="0">
                <a:solidFill>
                  <a:srgbClr val="002060"/>
                </a:solidFill>
              </a:rPr>
              <a:t>6 GHz Spectrum Sharing Requirements</a:t>
            </a:r>
            <a:endParaRPr lang="en-US" altLang="en-US" sz="1350" b="1" dirty="0"/>
          </a:p>
        </p:txBody>
      </p:sp>
      <p:sp>
        <p:nvSpPr>
          <p:cNvPr id="26626" name="Content Placeholder 2">
            <a:extLst>
              <a:ext uri="{FF2B5EF4-FFF2-40B4-BE49-F238E27FC236}">
                <a16:creationId xmlns:a16="http://schemas.microsoft.com/office/drawing/2014/main" id="{54CDC0F1-F0F5-48DD-9567-ABA7F21BD8D7}"/>
              </a:ext>
            </a:extLst>
          </p:cNvPr>
          <p:cNvSpPr>
            <a:spLocks noGrp="1"/>
          </p:cNvSpPr>
          <p:nvPr>
            <p:ph idx="1"/>
          </p:nvPr>
        </p:nvSpPr>
        <p:spPr>
          <a:xfrm>
            <a:off x="433388" y="1412488"/>
            <a:ext cx="8558212" cy="4454912"/>
          </a:xfrm>
        </p:spPr>
        <p:txBody>
          <a:bodyPr/>
          <a:lstStyle/>
          <a:p>
            <a:pPr marL="0" indent="0">
              <a:buNone/>
              <a:defRPr/>
            </a:pPr>
            <a:r>
              <a:rPr lang="en-US" sz="1800" b="1" u="sng" dirty="0"/>
              <a:t>Interested parties, in or adjacent to the 6 GHz band:</a:t>
            </a:r>
            <a:endParaRPr lang="en-US" sz="1800" b="1" dirty="0"/>
          </a:p>
          <a:p>
            <a:r>
              <a:rPr lang="en-US" sz="1800" dirty="0"/>
              <a:t>Auto Makers, Broadcast, Microwave users in general, Public Safety, RLANs, Satellite, Utilities, UWB</a:t>
            </a:r>
          </a:p>
          <a:p>
            <a:r>
              <a:rPr lang="en-US" sz="1800" dirty="0"/>
              <a:t>The 6 GHz band is exclusive non-federal spectrum and is host to several incumbent services operating on a primary basis, including fixed point-to-point services, Fixed-Satellite Service (FSS), Broadcast Auxiliary Service, and Cable Television Relay Service. A query of FCC databases shows 47,695 unique call signs between 5.925 and 7.125 GHz. </a:t>
            </a:r>
            <a:endParaRPr lang="en-US" altLang="en-US" sz="1800" dirty="0"/>
          </a:p>
          <a:p>
            <a:pPr marL="0" indent="0">
              <a:buNone/>
            </a:pPr>
            <a:r>
              <a:rPr lang="en-US" sz="1800" b="1" u="sng" dirty="0"/>
              <a:t>NPRM band segments:</a:t>
            </a:r>
            <a:endParaRPr lang="en-US" sz="1800" b="1" dirty="0"/>
          </a:p>
          <a:p>
            <a:r>
              <a:rPr lang="en-US" sz="1600" b="1" dirty="0"/>
              <a:t>Band (GHz)</a:t>
            </a:r>
            <a:r>
              <a:rPr lang="en-US" sz="1600" dirty="0"/>
              <a:t>        </a:t>
            </a:r>
            <a:r>
              <a:rPr lang="en-US" sz="1600" b="1" dirty="0"/>
              <a:t>Primary Allocations</a:t>
            </a:r>
            <a:r>
              <a:rPr lang="en-US" sz="1600" dirty="0"/>
              <a:t>                                </a:t>
            </a:r>
            <a:r>
              <a:rPr lang="en-US" sz="1600" b="1" dirty="0"/>
              <a:t>Reference used NPRM</a:t>
            </a:r>
            <a:r>
              <a:rPr lang="en-US" sz="1600" dirty="0"/>
              <a:t>  </a:t>
            </a:r>
            <a:r>
              <a:rPr lang="en-US" sz="1600" b="1" dirty="0"/>
              <a:t>Devices</a:t>
            </a:r>
            <a:endParaRPr lang="en-US" sz="1600" dirty="0"/>
          </a:p>
          <a:p>
            <a:r>
              <a:rPr lang="en-US" sz="1600" b="1" dirty="0"/>
              <a:t>5.925-6.425</a:t>
            </a:r>
            <a:r>
              <a:rPr lang="en-US" sz="1600" dirty="0"/>
              <a:t>         Fixed Service, FSS                             U-NII-5                 </a:t>
            </a:r>
            <a:r>
              <a:rPr lang="en-US" sz="1600" b="1" dirty="0"/>
              <a:t>Standard-Power Access Point</a:t>
            </a:r>
            <a:endParaRPr lang="en-US" sz="1600" dirty="0"/>
          </a:p>
          <a:p>
            <a:r>
              <a:rPr lang="en-US" sz="1600" b="1" dirty="0"/>
              <a:t>6.425-6.525</a:t>
            </a:r>
            <a:r>
              <a:rPr lang="en-US" sz="1600" dirty="0"/>
              <a:t>         Mobile Service, FSS                         U-NII-6                 </a:t>
            </a:r>
            <a:r>
              <a:rPr lang="en-US" sz="1600" b="1" dirty="0"/>
              <a:t>Low-Power Access Point</a:t>
            </a:r>
            <a:endParaRPr lang="en-US" sz="1600" dirty="0"/>
          </a:p>
          <a:p>
            <a:r>
              <a:rPr lang="en-US" sz="1600" b="1" dirty="0"/>
              <a:t>6.525-6.875</a:t>
            </a:r>
            <a:r>
              <a:rPr lang="en-US" sz="1600" dirty="0"/>
              <a:t>         Fixed Service, FSS                             U-NII-7                 </a:t>
            </a:r>
            <a:r>
              <a:rPr lang="en-US" sz="1600" b="1" dirty="0"/>
              <a:t>Standard-Power Access Point</a:t>
            </a:r>
            <a:endParaRPr lang="en-US" sz="1600" dirty="0"/>
          </a:p>
          <a:p>
            <a:r>
              <a:rPr lang="en-US" sz="1600" b="1" dirty="0"/>
              <a:t>6.875-7.125</a:t>
            </a:r>
            <a:r>
              <a:rPr lang="en-US" sz="1600" dirty="0"/>
              <a:t>         Fixed Service, Mobile Service,        U-NII-8            	    </a:t>
            </a:r>
            <a:r>
              <a:rPr lang="en-US" sz="1600" b="1" dirty="0"/>
              <a:t>Low-Power 		                  </a:t>
            </a:r>
            <a:r>
              <a:rPr lang="en-US" sz="1600" dirty="0"/>
              <a:t>FSS</a:t>
            </a:r>
            <a:r>
              <a:rPr lang="en-US" sz="1600" b="1" dirty="0"/>
              <a:t> 					   Access Point</a:t>
            </a:r>
          </a:p>
        </p:txBody>
      </p:sp>
      <p:sp>
        <p:nvSpPr>
          <p:cNvPr id="4" name="TextBox 3">
            <a:extLst>
              <a:ext uri="{FF2B5EF4-FFF2-40B4-BE49-F238E27FC236}">
                <a16:creationId xmlns:a16="http://schemas.microsoft.com/office/drawing/2014/main" id="{A33060F7-081F-4A94-8D04-A90C0F719BC8}"/>
              </a:ext>
            </a:extLst>
          </p:cNvPr>
          <p:cNvSpPr txBox="1"/>
          <p:nvPr/>
        </p:nvSpPr>
        <p:spPr>
          <a:xfrm>
            <a:off x="635000" y="6248400"/>
            <a:ext cx="7696200" cy="622300"/>
          </a:xfrm>
          <a:prstGeom prst="rect">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marR="0" indent="0" algn="ctr" defTabSz="914400" eaLnBrk="0" latinLnBrk="0" hangingPunct="0">
              <a:lnSpc>
                <a:spcPct val="100000"/>
              </a:lnSpc>
              <a:buClrTx/>
              <a:buSzTx/>
              <a:buFontTx/>
              <a:buNone/>
              <a:tabLst/>
              <a:defRPr kumimoji="0" sz="16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defRPr>
            </a:lvl1pPr>
          </a:lstStyle>
          <a:p>
            <a:r>
              <a:rPr lang="en-US" dirty="0"/>
              <a:t>6 GHz requires spectrum sharing with Microwave Links, Broadcast Auxiliary Services, Fixed Satellite Receiver Stations etc.</a:t>
            </a:r>
          </a:p>
        </p:txBody>
      </p:sp>
    </p:spTree>
    <p:extLst>
      <p:ext uri="{BB962C8B-B14F-4D97-AF65-F5344CB8AC3E}">
        <p14:creationId xmlns:p14="http://schemas.microsoft.com/office/powerpoint/2010/main" val="1201402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64785DD2-6494-478B-B3E6-D17AAFF96D1C}"/>
              </a:ext>
            </a:extLst>
          </p:cNvPr>
          <p:cNvSpPr>
            <a:spLocks noGrp="1" noChangeArrowheads="1"/>
          </p:cNvSpPr>
          <p:nvPr>
            <p:ph type="title"/>
          </p:nvPr>
        </p:nvSpPr>
        <p:spPr>
          <a:xfrm>
            <a:off x="433388" y="414338"/>
            <a:ext cx="8329612" cy="857250"/>
          </a:xfrm>
        </p:spPr>
        <p:txBody>
          <a:bodyPr/>
          <a:lstStyle/>
          <a:p>
            <a:pPr>
              <a:defRPr/>
            </a:pPr>
            <a:r>
              <a:rPr lang="en-US" altLang="en-US" sz="4000" b="1" dirty="0">
                <a:solidFill>
                  <a:srgbClr val="002060"/>
                </a:solidFill>
              </a:rPr>
              <a:t>6 GHz Spectrum Sharing Requirements</a:t>
            </a:r>
            <a:endParaRPr lang="en-US" altLang="en-US" sz="1350" b="1" dirty="0"/>
          </a:p>
        </p:txBody>
      </p:sp>
      <p:sp>
        <p:nvSpPr>
          <p:cNvPr id="26626" name="Content Placeholder 2">
            <a:extLst>
              <a:ext uri="{FF2B5EF4-FFF2-40B4-BE49-F238E27FC236}">
                <a16:creationId xmlns:a16="http://schemas.microsoft.com/office/drawing/2014/main" id="{54CDC0F1-F0F5-48DD-9567-ABA7F21BD8D7}"/>
              </a:ext>
            </a:extLst>
          </p:cNvPr>
          <p:cNvSpPr>
            <a:spLocks noGrp="1"/>
          </p:cNvSpPr>
          <p:nvPr>
            <p:ph idx="1"/>
          </p:nvPr>
        </p:nvSpPr>
        <p:spPr>
          <a:xfrm>
            <a:off x="433388" y="1130300"/>
            <a:ext cx="8329612" cy="4897437"/>
          </a:xfrm>
        </p:spPr>
        <p:txBody>
          <a:bodyPr/>
          <a:lstStyle/>
          <a:p>
            <a:pPr marL="0" indent="0">
              <a:buNone/>
            </a:pPr>
            <a:r>
              <a:rPr lang="en-US" sz="2000" b="1" u="sng" dirty="0"/>
              <a:t>S</a:t>
            </a:r>
            <a:r>
              <a:rPr lang="en-US" sz="2400" b="1" u="sng" dirty="0"/>
              <a:t>haring is focusing on AFC – Automated Frequency Coordination</a:t>
            </a:r>
          </a:p>
          <a:p>
            <a:r>
              <a:rPr lang="en-US" sz="2000" dirty="0"/>
              <a:t>In the 5.925-6.425 GHz and 6.525-6.875 GHz sub-bands, unlicensed devices would only be allowed to transmit under the control of an automated frequency control (AFC) system. </a:t>
            </a:r>
          </a:p>
          <a:p>
            <a:pPr marL="685800" lvl="1"/>
            <a:r>
              <a:rPr lang="en-US" sz="1600" dirty="0"/>
              <a:t>These frequencies are heavily used by point-to-point microwave links and some fixed satellite systems. </a:t>
            </a:r>
          </a:p>
          <a:p>
            <a:pPr marL="685800" lvl="1"/>
            <a:r>
              <a:rPr lang="en-US" sz="1600" dirty="0"/>
              <a:t>The AFC system would identify frequencies on which unlicensed devices could operate without causing harmful interference to fixed point-to-point microwave receivers. </a:t>
            </a:r>
          </a:p>
          <a:p>
            <a:pPr marL="285750"/>
            <a:r>
              <a:rPr lang="en-US" sz="2000" dirty="0"/>
              <a:t>In the 6.425-6.525 GHz and 6.875-7.125 GHz sub-bands, unlicensed devices would be restricted to indoor use and would operate at lower power, without an AFC system. </a:t>
            </a:r>
          </a:p>
          <a:p>
            <a:pPr marL="685800" lvl="1"/>
            <a:r>
              <a:rPr lang="en-US" sz="1600" dirty="0"/>
              <a:t>These frequencies are used for mobile services, such as the Broadcast Auxiliary Service and Cable Television Relay Service, as well as fixed and fixed satellite services. The itinerant nature of the mobile services makes the use of an AFC system impractical. </a:t>
            </a:r>
          </a:p>
          <a:p>
            <a:pPr marL="685800" lvl="1"/>
            <a:r>
              <a:rPr lang="en-US" sz="1600" dirty="0"/>
              <a:t>The combination of lower power and indoor operations would protect licensed services operating on these frequencies from harmful interference.</a:t>
            </a:r>
            <a:endParaRPr lang="en-US" sz="1400" dirty="0"/>
          </a:p>
          <a:p>
            <a:pPr>
              <a:defRPr/>
            </a:pPr>
            <a:endParaRPr lang="en-US" altLang="en-US" sz="1400" dirty="0">
              <a:latin typeface="+mj-lt"/>
              <a:cs typeface="Arial" panose="020B0604020202020204" pitchFamily="34" charset="0"/>
            </a:endParaRPr>
          </a:p>
        </p:txBody>
      </p:sp>
      <p:sp>
        <p:nvSpPr>
          <p:cNvPr id="4" name="TextBox 3">
            <a:extLst>
              <a:ext uri="{FF2B5EF4-FFF2-40B4-BE49-F238E27FC236}">
                <a16:creationId xmlns:a16="http://schemas.microsoft.com/office/drawing/2014/main" id="{B020D9FC-0745-469D-AF36-4E2E52E08E1F}"/>
              </a:ext>
            </a:extLst>
          </p:cNvPr>
          <p:cNvSpPr txBox="1"/>
          <p:nvPr/>
        </p:nvSpPr>
        <p:spPr>
          <a:xfrm>
            <a:off x="723900" y="5821362"/>
            <a:ext cx="7696200" cy="622300"/>
          </a:xfrm>
          <a:prstGeom prst="rect">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marR="0" indent="0" algn="ctr" defTabSz="914400" eaLnBrk="0" latinLnBrk="0" hangingPunct="0">
              <a:lnSpc>
                <a:spcPct val="100000"/>
              </a:lnSpc>
              <a:buClrTx/>
              <a:buSzTx/>
              <a:buFontTx/>
              <a:buNone/>
              <a:tabLst/>
              <a:defRPr kumimoji="0" sz="16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defRPr>
            </a:lvl1pPr>
          </a:lstStyle>
          <a:p>
            <a:r>
              <a:rPr lang="en-US" dirty="0"/>
              <a:t>6 GHz requires spectrum sharing with Microwave Links, Broadcast Auxiliary Services, Fixed Satellite Receiver Stations etc.</a:t>
            </a:r>
          </a:p>
        </p:txBody>
      </p:sp>
    </p:spTree>
    <p:extLst>
      <p:ext uri="{BB962C8B-B14F-4D97-AF65-F5344CB8AC3E}">
        <p14:creationId xmlns:p14="http://schemas.microsoft.com/office/powerpoint/2010/main" val="39086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3D5B9B7-EA3A-44C2-978E-A8176AC6E3D8}"/>
              </a:ext>
            </a:extLst>
          </p:cNvPr>
          <p:cNvSpPr/>
          <p:nvPr/>
        </p:nvSpPr>
        <p:spPr>
          <a:xfrm>
            <a:off x="4687888" y="2244725"/>
            <a:ext cx="3405187" cy="3487738"/>
          </a:xfrm>
          <a:prstGeom prst="roundRect">
            <a:avLst/>
          </a:prstGeom>
          <a:solidFill>
            <a:schemeClr val="accent4">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id="{6779CF70-EC78-44C5-90E7-C5CF4230A510}"/>
              </a:ext>
            </a:extLst>
          </p:cNvPr>
          <p:cNvSpPr/>
          <p:nvPr/>
        </p:nvSpPr>
        <p:spPr>
          <a:xfrm>
            <a:off x="746125" y="2244725"/>
            <a:ext cx="3405188" cy="3411538"/>
          </a:xfrm>
          <a:prstGeom prst="round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0724" name="Title 1">
            <a:extLst>
              <a:ext uri="{FF2B5EF4-FFF2-40B4-BE49-F238E27FC236}">
                <a16:creationId xmlns:a16="http://schemas.microsoft.com/office/drawing/2014/main" id="{D366EB22-ABC8-4773-B1E4-AEA9A7C7D1AD}"/>
              </a:ext>
            </a:extLst>
          </p:cNvPr>
          <p:cNvSpPr>
            <a:spLocks noGrp="1"/>
          </p:cNvSpPr>
          <p:nvPr>
            <p:ph type="title"/>
          </p:nvPr>
        </p:nvSpPr>
        <p:spPr>
          <a:xfrm>
            <a:off x="1371600" y="590550"/>
            <a:ext cx="6172200" cy="857250"/>
          </a:xfrm>
        </p:spPr>
        <p:txBody>
          <a:bodyPr/>
          <a:lstStyle/>
          <a:p>
            <a:r>
              <a:rPr lang="en-US" altLang="en-US">
                <a:solidFill>
                  <a:srgbClr val="002060"/>
                </a:solidFill>
              </a:rPr>
              <a:t>High Band</a:t>
            </a:r>
            <a:br>
              <a:rPr lang="en-US" altLang="en-US">
                <a:solidFill>
                  <a:srgbClr val="002060"/>
                </a:solidFill>
              </a:rPr>
            </a:br>
            <a:r>
              <a:rPr lang="en-US" altLang="en-US">
                <a:solidFill>
                  <a:srgbClr val="002060"/>
                </a:solidFill>
              </a:rPr>
              <a:t>Spectrum Frontiers</a:t>
            </a:r>
            <a:endParaRPr lang="en-US" altLang="en-US">
              <a:solidFill>
                <a:srgbClr val="002060"/>
              </a:solidFill>
              <a:cs typeface="Tahoma" panose="020B0604030504040204" pitchFamily="34" charset="0"/>
            </a:endParaRPr>
          </a:p>
        </p:txBody>
      </p:sp>
      <p:sp>
        <p:nvSpPr>
          <p:cNvPr id="30725" name="Text Placeholder 3">
            <a:extLst>
              <a:ext uri="{FF2B5EF4-FFF2-40B4-BE49-F238E27FC236}">
                <a16:creationId xmlns:a16="http://schemas.microsoft.com/office/drawing/2014/main" id="{87569ABE-95A1-440B-9C29-CA834634A550}"/>
              </a:ext>
            </a:extLst>
          </p:cNvPr>
          <p:cNvSpPr>
            <a:spLocks noGrp="1"/>
          </p:cNvSpPr>
          <p:nvPr>
            <p:ph type="body" idx="1"/>
          </p:nvPr>
        </p:nvSpPr>
        <p:spPr>
          <a:xfrm>
            <a:off x="914400" y="1676400"/>
            <a:ext cx="3479800" cy="479425"/>
          </a:xfrm>
        </p:spPr>
        <p:txBody>
          <a:bodyPr/>
          <a:lstStyle/>
          <a:p>
            <a:r>
              <a:rPr lang="en-US" altLang="en-US" sz="2700"/>
              <a:t>Spectrum Allocations</a:t>
            </a:r>
          </a:p>
        </p:txBody>
      </p:sp>
      <p:sp>
        <p:nvSpPr>
          <p:cNvPr id="28675" name="Content Placeholder 2">
            <a:extLst>
              <a:ext uri="{FF2B5EF4-FFF2-40B4-BE49-F238E27FC236}">
                <a16:creationId xmlns:a16="http://schemas.microsoft.com/office/drawing/2014/main" id="{7FC38FD4-14E5-458A-AA0F-9483C3926F71}"/>
              </a:ext>
            </a:extLst>
          </p:cNvPr>
          <p:cNvSpPr>
            <a:spLocks noGrp="1"/>
          </p:cNvSpPr>
          <p:nvPr>
            <p:ph sz="half" idx="2"/>
          </p:nvPr>
        </p:nvSpPr>
        <p:spPr>
          <a:xfrm>
            <a:off x="1049338" y="2425700"/>
            <a:ext cx="3030537" cy="2962275"/>
          </a:xfrm>
          <a:solidFill>
            <a:schemeClr val="accent2">
              <a:lumMod val="20000"/>
              <a:lumOff val="80000"/>
              <a:alpha val="81000"/>
            </a:schemeClr>
          </a:solidFill>
        </p:spPr>
        <p:txBody>
          <a:bodyPr/>
          <a:lstStyle/>
          <a:p>
            <a:pPr eaLnBrk="1" hangingPunct="1">
              <a:spcBef>
                <a:spcPct val="0"/>
              </a:spcBef>
              <a:buClr>
                <a:srgbClr val="0033CC"/>
              </a:buClr>
              <a:buFont typeface="Wingdings" panose="05000000000000000000" pitchFamily="2" charset="2"/>
              <a:buChar char="q"/>
              <a:defRPr/>
            </a:pPr>
            <a:r>
              <a:rPr lang="en-US" altLang="en-US" dirty="0"/>
              <a:t>12.55 GHz of Spectrum added for mobile</a:t>
            </a:r>
          </a:p>
          <a:p>
            <a:pPr eaLnBrk="1" hangingPunct="1">
              <a:defRPr/>
            </a:pPr>
            <a:r>
              <a:rPr lang="en-US" altLang="en-US" sz="1350" b="1" dirty="0"/>
              <a:t>Licensed Bands (Total 3.85 GHz): </a:t>
            </a:r>
            <a:br>
              <a:rPr lang="en-US" altLang="en-US" sz="1350" dirty="0"/>
            </a:br>
            <a:r>
              <a:rPr lang="en-US" sz="1350" dirty="0"/>
              <a:t>24.25-24.45 GHz and 24.75-25.25 GHz; 47.2-48.2 GHz; </a:t>
            </a:r>
            <a:r>
              <a:rPr lang="en-US" altLang="en-US" sz="1350" dirty="0"/>
              <a:t>27.5-28.35 GHz; 37-38.6 GHz; 38.6-40 GHz;</a:t>
            </a:r>
          </a:p>
          <a:p>
            <a:pPr eaLnBrk="1" hangingPunct="1">
              <a:defRPr/>
            </a:pPr>
            <a:r>
              <a:rPr lang="en-US" altLang="en-US" sz="1350" b="1" dirty="0"/>
              <a:t>Unlicensed Bands (Total 7 GHz): </a:t>
            </a:r>
            <a:br>
              <a:rPr lang="en-US" altLang="en-US" sz="1350" dirty="0"/>
            </a:br>
            <a:r>
              <a:rPr lang="en-US" altLang="en-US" sz="1350" dirty="0"/>
              <a:t>64-71 GHz (added to 57 – 64 GHz)</a:t>
            </a:r>
            <a:endParaRPr lang="en-US" altLang="en-US" sz="1200" dirty="0"/>
          </a:p>
          <a:p>
            <a:pPr marL="342900" lvl="1" indent="0">
              <a:spcBef>
                <a:spcPts val="450"/>
              </a:spcBef>
              <a:buClr>
                <a:srgbClr val="0033CC"/>
              </a:buClr>
              <a:buFont typeface="Arial" panose="020B0604020202020204" pitchFamily="34" charset="0"/>
              <a:buNone/>
              <a:defRPr/>
            </a:pPr>
            <a:br>
              <a:rPr lang="en-US" altLang="en-US" sz="1200" dirty="0"/>
            </a:br>
            <a:br>
              <a:rPr lang="en-US" altLang="en-US" sz="1200" dirty="0"/>
            </a:br>
            <a:br>
              <a:rPr lang="en-US" altLang="en-US" sz="900" dirty="0"/>
            </a:br>
            <a:endParaRPr lang="en-US" altLang="en-US" sz="788" dirty="0"/>
          </a:p>
        </p:txBody>
      </p:sp>
      <p:sp>
        <p:nvSpPr>
          <p:cNvPr id="30727" name="Text Placeholder 4">
            <a:extLst>
              <a:ext uri="{FF2B5EF4-FFF2-40B4-BE49-F238E27FC236}">
                <a16:creationId xmlns:a16="http://schemas.microsoft.com/office/drawing/2014/main" id="{B4EE1D3E-3639-4D40-A7F9-5EACCE17604C}"/>
              </a:ext>
            </a:extLst>
          </p:cNvPr>
          <p:cNvSpPr>
            <a:spLocks noGrp="1"/>
          </p:cNvSpPr>
          <p:nvPr>
            <p:ph type="body" sz="quarter" idx="3"/>
          </p:nvPr>
        </p:nvSpPr>
        <p:spPr>
          <a:xfrm>
            <a:off x="4964113" y="1676400"/>
            <a:ext cx="3032125" cy="479425"/>
          </a:xfrm>
        </p:spPr>
        <p:txBody>
          <a:bodyPr/>
          <a:lstStyle/>
          <a:p>
            <a:pPr algn="ctr"/>
            <a:r>
              <a:rPr lang="en-US" altLang="en-US" sz="2700"/>
              <a:t>Service Rules</a:t>
            </a:r>
          </a:p>
        </p:txBody>
      </p:sp>
      <p:sp>
        <p:nvSpPr>
          <p:cNvPr id="30728" name="Content Placeholder 5">
            <a:extLst>
              <a:ext uri="{FF2B5EF4-FFF2-40B4-BE49-F238E27FC236}">
                <a16:creationId xmlns:a16="http://schemas.microsoft.com/office/drawing/2014/main" id="{949A9AAB-ED93-4AC2-8479-2E22E41D3A95}"/>
              </a:ext>
            </a:extLst>
          </p:cNvPr>
          <p:cNvSpPr>
            <a:spLocks noGrp="1"/>
          </p:cNvSpPr>
          <p:nvPr>
            <p:ph sz="quarter" idx="4"/>
          </p:nvPr>
        </p:nvSpPr>
        <p:spPr>
          <a:xfrm>
            <a:off x="4813300" y="2522538"/>
            <a:ext cx="3154363" cy="2963862"/>
          </a:xfrm>
        </p:spPr>
        <p:txBody>
          <a:bodyPr/>
          <a:lstStyle/>
          <a:p>
            <a:pPr eaLnBrk="1" hangingPunct="1">
              <a:spcBef>
                <a:spcPct val="0"/>
              </a:spcBef>
              <a:buClr>
                <a:srgbClr val="0033CC"/>
              </a:buClr>
              <a:buFont typeface="Wingdings" panose="05000000000000000000" pitchFamily="2" charset="2"/>
              <a:buChar char="q"/>
            </a:pPr>
            <a:r>
              <a:rPr lang="en-US" altLang="en-US" sz="2000"/>
              <a:t>Part 30: Upper Microwave Flexible Use Service (UMFUS) </a:t>
            </a:r>
          </a:p>
          <a:p>
            <a:pPr eaLnBrk="1" hangingPunct="1">
              <a:spcBef>
                <a:spcPct val="0"/>
              </a:spcBef>
              <a:buClr>
                <a:srgbClr val="0033CC"/>
              </a:buClr>
              <a:buFont typeface="Wingdings" panose="05000000000000000000" pitchFamily="2" charset="2"/>
              <a:buChar char="q"/>
            </a:pPr>
            <a:r>
              <a:rPr lang="en-US" altLang="en-US" sz="2000"/>
              <a:t>Geographic Area Licensing, Area Size, Band Plan, License Term, Overlay Auctions</a:t>
            </a:r>
          </a:p>
          <a:p>
            <a:pPr eaLnBrk="1" hangingPunct="1">
              <a:spcBef>
                <a:spcPct val="0"/>
              </a:spcBef>
              <a:buClr>
                <a:srgbClr val="0033CC"/>
              </a:buClr>
              <a:buFont typeface="Wingdings" panose="05000000000000000000" pitchFamily="2" charset="2"/>
              <a:buChar char="q"/>
            </a:pPr>
            <a:r>
              <a:rPr lang="en-US" altLang="en-US" sz="2000"/>
              <a:t>Technical rules</a:t>
            </a:r>
          </a:p>
          <a:p>
            <a:pPr eaLnBrk="1" hangingPunct="1">
              <a:spcBef>
                <a:spcPct val="0"/>
              </a:spcBef>
              <a:buClr>
                <a:srgbClr val="0033CC"/>
              </a:buClr>
              <a:buFont typeface="Wingdings" panose="05000000000000000000" pitchFamily="2" charset="2"/>
              <a:buChar char="q"/>
            </a:pPr>
            <a:r>
              <a:rPr lang="en-US" altLang="en-US" sz="2000"/>
              <a:t>Performance Requirements</a:t>
            </a:r>
          </a:p>
        </p:txBody>
      </p:sp>
      <p:sp>
        <p:nvSpPr>
          <p:cNvPr id="30729" name="TextBox 2">
            <a:extLst>
              <a:ext uri="{FF2B5EF4-FFF2-40B4-BE49-F238E27FC236}">
                <a16:creationId xmlns:a16="http://schemas.microsoft.com/office/drawing/2014/main" id="{E8A7CD64-24F0-476D-AFE2-FAFBAFA18C55}"/>
              </a:ext>
            </a:extLst>
          </p:cNvPr>
          <p:cNvSpPr txBox="1">
            <a:spLocks noChangeArrowheads="1"/>
          </p:cNvSpPr>
          <p:nvPr/>
        </p:nvSpPr>
        <p:spPr bwMode="auto">
          <a:xfrm>
            <a:off x="985838" y="5934075"/>
            <a:ext cx="7010400" cy="479424"/>
          </a:xfrm>
          <a:prstGeom prst="rect">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marR="0" indent="0" algn="ctr" defTabSz="914400" eaLnBrk="0" latinLnBrk="0" hangingPunct="0">
              <a:lnSpc>
                <a:spcPct val="100000"/>
              </a:lnSpc>
              <a:buClrTx/>
              <a:buSzTx/>
              <a:buFontTx/>
              <a:buNone/>
              <a:tabLst/>
              <a:defRPr kumimoji="0" sz="16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r>
              <a:rPr lang="en-US" altLang="en-US" sz="2400" dirty="0"/>
              <a:t>Often Associated with “5G” </a:t>
            </a:r>
          </a:p>
        </p:txBody>
      </p:sp>
    </p:spTree>
    <p:extLst>
      <p:ext uri="{BB962C8B-B14F-4D97-AF65-F5344CB8AC3E}">
        <p14:creationId xmlns:p14="http://schemas.microsoft.com/office/powerpoint/2010/main" val="2639596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7057CB97-0300-4840-B343-0DB6D6A724BC}"/>
              </a:ext>
            </a:extLst>
          </p:cNvPr>
          <p:cNvSpPr txBox="1">
            <a:spLocks/>
          </p:cNvSpPr>
          <p:nvPr/>
        </p:nvSpPr>
        <p:spPr bwMode="auto">
          <a:xfrm>
            <a:off x="762000" y="609600"/>
            <a:ext cx="7543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002060"/>
                </a:solidFill>
                <a:effectLst/>
                <a:uLnTx/>
                <a:uFillTx/>
                <a:latin typeface="Tahoma" panose="020B0604030504040204" pitchFamily="34" charset="0"/>
                <a:ea typeface="+mn-ea"/>
                <a:cs typeface="Times New Roman" panose="02020603050405020304" pitchFamily="18" charset="0"/>
              </a:rPr>
              <a:t>Overview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002060"/>
                </a:solidFill>
                <a:effectLst/>
                <a:uLnTx/>
                <a:uFillTx/>
                <a:latin typeface="Tahoma" panose="020B0604030504040204" pitchFamily="34" charset="0"/>
                <a:ea typeface="+mn-ea"/>
                <a:cs typeface="Times New Roman" panose="02020603050405020304" pitchFamily="18" charset="0"/>
              </a:rPr>
              <a:t>First Report and Order Bands</a:t>
            </a:r>
          </a:p>
        </p:txBody>
      </p:sp>
      <p:sp>
        <p:nvSpPr>
          <p:cNvPr id="10243" name="Rectangle 19">
            <a:extLst>
              <a:ext uri="{FF2B5EF4-FFF2-40B4-BE49-F238E27FC236}">
                <a16:creationId xmlns:a16="http://schemas.microsoft.com/office/drawing/2014/main" id="{C519292B-A02A-42AC-B206-8C6DAA3B4297}"/>
              </a:ext>
            </a:extLst>
          </p:cNvPr>
          <p:cNvSpPr>
            <a:spLocks noChangeArrowheads="1"/>
          </p:cNvSpPr>
          <p:nvPr/>
        </p:nvSpPr>
        <p:spPr bwMode="auto">
          <a:xfrm>
            <a:off x="342900" y="1657350"/>
            <a:ext cx="6572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itchFamily="34" charset="0"/>
            </a:endParaRPr>
          </a:p>
        </p:txBody>
      </p:sp>
      <p:graphicFrame>
        <p:nvGraphicFramePr>
          <p:cNvPr id="4" name="Table 3">
            <a:extLst>
              <a:ext uri="{FF2B5EF4-FFF2-40B4-BE49-F238E27FC236}">
                <a16:creationId xmlns:a16="http://schemas.microsoft.com/office/drawing/2014/main" id="{C2A1F3B6-9B30-4477-9EA7-BF748B1D2B3A}"/>
              </a:ext>
            </a:extLst>
          </p:cNvPr>
          <p:cNvGraphicFramePr>
            <a:graphicFrameLocks noGrp="1"/>
          </p:cNvGraphicFramePr>
          <p:nvPr>
            <p:extLst>
              <p:ext uri="{D42A27DB-BD31-4B8C-83A1-F6EECF244321}">
                <p14:modId xmlns:p14="http://schemas.microsoft.com/office/powerpoint/2010/main" val="1399604287"/>
              </p:ext>
            </p:extLst>
          </p:nvPr>
        </p:nvGraphicFramePr>
        <p:xfrm>
          <a:off x="414338" y="1814513"/>
          <a:ext cx="6748463" cy="4464791"/>
        </p:xfrm>
        <a:graphic>
          <a:graphicData uri="http://schemas.openxmlformats.org/drawingml/2006/table">
            <a:tbl>
              <a:tblPr/>
              <a:tblGrid>
                <a:gridCol w="973737">
                  <a:extLst>
                    <a:ext uri="{9D8B030D-6E8A-4147-A177-3AD203B41FA5}">
                      <a16:colId xmlns:a16="http://schemas.microsoft.com/office/drawing/2014/main" val="20000"/>
                    </a:ext>
                  </a:extLst>
                </a:gridCol>
                <a:gridCol w="1569954">
                  <a:extLst>
                    <a:ext uri="{9D8B030D-6E8A-4147-A177-3AD203B41FA5}">
                      <a16:colId xmlns:a16="http://schemas.microsoft.com/office/drawing/2014/main" val="20001"/>
                    </a:ext>
                  </a:extLst>
                </a:gridCol>
                <a:gridCol w="1402024">
                  <a:extLst>
                    <a:ext uri="{9D8B030D-6E8A-4147-A177-3AD203B41FA5}">
                      <a16:colId xmlns:a16="http://schemas.microsoft.com/office/drawing/2014/main" val="20002"/>
                    </a:ext>
                  </a:extLst>
                </a:gridCol>
                <a:gridCol w="1400723">
                  <a:extLst>
                    <a:ext uri="{9D8B030D-6E8A-4147-A177-3AD203B41FA5}">
                      <a16:colId xmlns:a16="http://schemas.microsoft.com/office/drawing/2014/main" val="20003"/>
                    </a:ext>
                  </a:extLst>
                </a:gridCol>
                <a:gridCol w="1402025">
                  <a:extLst>
                    <a:ext uri="{9D8B030D-6E8A-4147-A177-3AD203B41FA5}">
                      <a16:colId xmlns:a16="http://schemas.microsoft.com/office/drawing/2014/main" val="20004"/>
                    </a:ext>
                  </a:extLst>
                </a:gridCol>
              </a:tblGrid>
              <a:tr h="273855">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FFFFFF"/>
                        </a:solidFill>
                        <a:effectLst/>
                        <a:latin typeface="Calibri" panose="020F0502020204030204" pitchFamily="34" charset="0"/>
                        <a:cs typeface="Arial" panose="020B0604020202020204" pitchFamily="34" charset="0"/>
                      </a:endParaRPr>
                    </a:p>
                  </a:txBody>
                  <a:tcPr marL="68580" marR="68580"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1" u="none" strike="noStrike" cap="none" normalizeH="0" baseline="0">
                          <a:ln>
                            <a:noFill/>
                          </a:ln>
                          <a:solidFill>
                            <a:srgbClr val="FFFFFF"/>
                          </a:solidFill>
                          <a:effectLst/>
                          <a:latin typeface="Calibri" panose="020F0502020204030204" pitchFamily="34" charset="0"/>
                          <a:cs typeface="Arial" panose="020B0604020202020204" pitchFamily="34" charset="0"/>
                        </a:rPr>
                        <a:t>28 GHz</a:t>
                      </a:r>
                    </a:p>
                  </a:txBody>
                  <a:tcPr marL="68580" marR="68580"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1" u="none" strike="noStrike" cap="none" normalizeH="0" baseline="0">
                          <a:ln>
                            <a:noFill/>
                          </a:ln>
                          <a:solidFill>
                            <a:srgbClr val="FFFFFF"/>
                          </a:solidFill>
                          <a:effectLst/>
                          <a:latin typeface="Calibri" panose="020F0502020204030204" pitchFamily="34" charset="0"/>
                          <a:cs typeface="Arial" panose="020B0604020202020204" pitchFamily="34" charset="0"/>
                        </a:rPr>
                        <a:t>37 GHz</a:t>
                      </a:r>
                    </a:p>
                  </a:txBody>
                  <a:tcPr marL="68580" marR="68580"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1" u="none" strike="noStrike" cap="none" normalizeH="0" baseline="0">
                          <a:ln>
                            <a:noFill/>
                          </a:ln>
                          <a:solidFill>
                            <a:srgbClr val="FFFFFF"/>
                          </a:solidFill>
                          <a:effectLst/>
                          <a:latin typeface="Calibri" panose="020F0502020204030204" pitchFamily="34" charset="0"/>
                          <a:cs typeface="Arial" panose="020B0604020202020204" pitchFamily="34" charset="0"/>
                        </a:rPr>
                        <a:t>39 GHz</a:t>
                      </a:r>
                    </a:p>
                  </a:txBody>
                  <a:tcPr marL="68580" marR="68580"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1" u="none" strike="noStrike" cap="none" normalizeH="0" baseline="0">
                          <a:ln>
                            <a:noFill/>
                          </a:ln>
                          <a:solidFill>
                            <a:srgbClr val="FFFFFF"/>
                          </a:solidFill>
                          <a:effectLst/>
                          <a:latin typeface="Calibri" panose="020F0502020204030204" pitchFamily="34" charset="0"/>
                          <a:cs typeface="Arial" panose="020B0604020202020204" pitchFamily="34" charset="0"/>
                        </a:rPr>
                        <a:t>64-71 GHz</a:t>
                      </a:r>
                    </a:p>
                  </a:txBody>
                  <a:tcPr marL="68580" marR="68580"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51231">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1" u="none" strike="noStrike" cap="none" normalizeH="0" baseline="0" dirty="0">
                          <a:ln>
                            <a:noFill/>
                          </a:ln>
                          <a:solidFill>
                            <a:srgbClr val="000000"/>
                          </a:solidFill>
                          <a:effectLst/>
                          <a:latin typeface="Calibri" panose="020F0502020204030204" pitchFamily="34" charset="0"/>
                          <a:cs typeface="Arial" panose="020B0604020202020204" pitchFamily="34" charset="0"/>
                        </a:rPr>
                        <a:t>Frequency</a:t>
                      </a:r>
                    </a:p>
                  </a:txBody>
                  <a:tcPr marL="68580" marR="68580"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cs typeface="Arial" panose="020B0604020202020204" pitchFamily="34" charset="0"/>
                        </a:rPr>
                        <a:t>27.5-28.35 GHz</a:t>
                      </a:r>
                    </a:p>
                  </a:txBody>
                  <a:tcPr marL="68580" marR="68580"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cs typeface="Arial" panose="020B0604020202020204" pitchFamily="34" charset="0"/>
                        </a:rPr>
                        <a:t>37-38.6 GHz</a:t>
                      </a:r>
                    </a:p>
                  </a:txBody>
                  <a:tcPr marL="68580" marR="68580"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cs typeface="Arial" panose="020B0604020202020204" pitchFamily="34" charset="0"/>
                        </a:rPr>
                        <a:t>38.6-40 GHz</a:t>
                      </a:r>
                    </a:p>
                  </a:txBody>
                  <a:tcPr marL="68580" marR="68580"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cs typeface="Arial" panose="020B0604020202020204" pitchFamily="34" charset="0"/>
                        </a:rPr>
                        <a:t>64-71 GHz</a:t>
                      </a:r>
                    </a:p>
                  </a:txBody>
                  <a:tcPr marL="68580" marR="68580"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251231">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1" u="none" strike="noStrike" cap="none" normalizeH="0" baseline="0" dirty="0">
                          <a:ln>
                            <a:noFill/>
                          </a:ln>
                          <a:solidFill>
                            <a:srgbClr val="000000"/>
                          </a:solidFill>
                          <a:effectLst/>
                          <a:latin typeface="Calibri" panose="020F0502020204030204" pitchFamily="34" charset="0"/>
                          <a:cs typeface="Arial" panose="020B0604020202020204" pitchFamily="34" charset="0"/>
                        </a:rPr>
                        <a:t>Bandwidth</a:t>
                      </a:r>
                    </a:p>
                  </a:txBody>
                  <a:tcPr marL="68580" marR="68580"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cs typeface="Arial" panose="020B0604020202020204" pitchFamily="34" charset="0"/>
                        </a:rPr>
                        <a:t>850 MHz</a:t>
                      </a:r>
                    </a:p>
                  </a:txBody>
                  <a:tcPr marL="68580" marR="68580"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cs typeface="Arial" panose="020B0604020202020204" pitchFamily="34" charset="0"/>
                        </a:rPr>
                        <a:t>1600 MHz</a:t>
                      </a:r>
                    </a:p>
                  </a:txBody>
                  <a:tcPr marL="68580" marR="68580"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cs typeface="Arial" panose="020B0604020202020204" pitchFamily="34" charset="0"/>
                        </a:rPr>
                        <a:t>1400 MHz</a:t>
                      </a:r>
                    </a:p>
                  </a:txBody>
                  <a:tcPr marL="68580" marR="68580"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cs typeface="Arial" panose="020B0604020202020204" pitchFamily="34" charset="0"/>
                        </a:rPr>
                        <a:t>7000 MHz</a:t>
                      </a:r>
                    </a:p>
                  </a:txBody>
                  <a:tcPr marL="68580" marR="68580"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1028742">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1" u="none" strike="noStrike" cap="none" normalizeH="0" baseline="0" dirty="0">
                          <a:ln>
                            <a:noFill/>
                          </a:ln>
                          <a:solidFill>
                            <a:srgbClr val="000000"/>
                          </a:solidFill>
                          <a:effectLst/>
                          <a:latin typeface="Calibri" panose="020F0502020204030204" pitchFamily="34" charset="0"/>
                          <a:cs typeface="Arial" panose="020B0604020202020204" pitchFamily="34" charset="0"/>
                        </a:rPr>
                        <a:t>Terrestrial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1" u="none" strike="noStrike" cap="none" normalizeH="0" baseline="0" dirty="0">
                          <a:ln>
                            <a:noFill/>
                          </a:ln>
                          <a:solidFill>
                            <a:srgbClr val="000000"/>
                          </a:solidFill>
                          <a:effectLst/>
                          <a:latin typeface="Calibri" panose="020F0502020204030204" pitchFamily="34" charset="0"/>
                          <a:cs typeface="Arial" panose="020B0604020202020204" pitchFamily="34" charset="0"/>
                        </a:rPr>
                        <a:t>Allocation</a:t>
                      </a:r>
                    </a:p>
                  </a:txBody>
                  <a:tcPr marL="68580" marR="68580"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Licensed for fixed operations, with about 75% of the population covered by existing licenses; remaining licenses in inventory </a:t>
                      </a:r>
                    </a:p>
                  </a:txBody>
                  <a:tcPr marL="68580" marR="68580"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Yes (no current use)</a:t>
                      </a:r>
                    </a:p>
                  </a:txBody>
                  <a:tcPr marL="68580" marR="68580"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Licensed for fixed operations, with about 50% of the population covered by existing licenses; the remaining licenses are in inventory. </a:t>
                      </a:r>
                    </a:p>
                  </a:txBody>
                  <a:tcPr marL="68580" marR="68580"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cs typeface="Arial" panose="020B0604020202020204" pitchFamily="34" charset="0"/>
                        </a:rPr>
                        <a:t>Yes (no current use)</a:t>
                      </a:r>
                    </a:p>
                  </a:txBody>
                  <a:tcPr marL="68580" marR="68580"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1165917">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1" u="none" strike="noStrike" cap="none" normalizeH="0" baseline="0" dirty="0">
                          <a:ln>
                            <a:noFill/>
                          </a:ln>
                          <a:solidFill>
                            <a:srgbClr val="000000"/>
                          </a:solidFill>
                          <a:effectLst/>
                          <a:latin typeface="Calibri" panose="020F0502020204030204" pitchFamily="34" charset="0"/>
                          <a:cs typeface="Arial" panose="020B0604020202020204" pitchFamily="34" charset="0"/>
                        </a:rPr>
                        <a:t>Federal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1" u="none" strike="noStrike" cap="none" normalizeH="0" baseline="0" dirty="0">
                          <a:ln>
                            <a:noFill/>
                          </a:ln>
                          <a:solidFill>
                            <a:srgbClr val="000000"/>
                          </a:solidFill>
                          <a:effectLst/>
                          <a:latin typeface="Calibri" panose="020F0502020204030204" pitchFamily="34" charset="0"/>
                          <a:cs typeface="Arial" panose="020B0604020202020204" pitchFamily="34" charset="0"/>
                        </a:rPr>
                        <a:t>Allocation</a:t>
                      </a:r>
                    </a:p>
                  </a:txBody>
                  <a:tcPr marL="68580" marR="68580"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cs typeface="Arial" panose="020B0604020202020204" pitchFamily="34" charset="0"/>
                        </a:rPr>
                        <a:t>No</a:t>
                      </a:r>
                    </a:p>
                  </a:txBody>
                  <a:tcPr marL="68580" marR="68580"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en-US" sz="1100" b="0" i="0" u="none" strike="noStrike" cap="none" normalizeH="0" baseline="0" dirty="0">
                          <a:ln>
                            <a:noFill/>
                          </a:ln>
                          <a:solidFill>
                            <a:schemeClr val="tx1"/>
                          </a:solidFill>
                          <a:effectLst/>
                          <a:latin typeface="Calibri" panose="020F0502020204030204" pitchFamily="34" charset="0"/>
                          <a:cs typeface="Arial" panose="020B0604020202020204" pitchFamily="34" charset="0"/>
                        </a:rPr>
                        <a:t>Radio Astronomy / Space Research in 37-38 GHz  @ 3 sites; </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br>
                        <a:rPr kumimoji="0" lang="en-US" altLang="en-US" sz="1100" b="0" i="0" u="none" strike="noStrike" cap="none" normalizeH="0" baseline="0" dirty="0">
                          <a:ln>
                            <a:noFill/>
                          </a:ln>
                          <a:solidFill>
                            <a:schemeClr val="tx1"/>
                          </a:solidFill>
                          <a:effectLst/>
                          <a:latin typeface="Calibri" panose="020F0502020204030204" pitchFamily="34" charset="0"/>
                          <a:cs typeface="Arial" panose="020B0604020202020204" pitchFamily="34" charset="0"/>
                        </a:rPr>
                      </a:br>
                      <a:r>
                        <a:rPr kumimoji="0" lang="en-US" altLang="en-US" sz="1100" b="0" i="0" u="none" strike="noStrike" cap="none" normalizeH="0" baseline="0" dirty="0">
                          <a:ln>
                            <a:noFill/>
                          </a:ln>
                          <a:solidFill>
                            <a:schemeClr val="tx1"/>
                          </a:solidFill>
                          <a:effectLst/>
                          <a:latin typeface="Calibri" panose="020F0502020204030204" pitchFamily="34" charset="0"/>
                          <a:cs typeface="Arial" panose="020B0604020202020204" pitchFamily="34" charset="0"/>
                        </a:rPr>
                        <a:t>Federal Fixed/Mobile in 37-38.6 GHz @ </a:t>
                      </a:r>
                      <a:br>
                        <a:rPr kumimoji="0" lang="en-US" altLang="en-US" sz="1100" b="0" i="0" u="none" strike="noStrike" cap="none" normalizeH="0" baseline="0" dirty="0">
                          <a:ln>
                            <a:noFill/>
                          </a:ln>
                          <a:solidFill>
                            <a:schemeClr val="tx1"/>
                          </a:solidFill>
                          <a:effectLst/>
                          <a:latin typeface="Calibri" panose="020F0502020204030204" pitchFamily="34" charset="0"/>
                          <a:cs typeface="Arial" panose="020B0604020202020204" pitchFamily="34" charset="0"/>
                        </a:rPr>
                      </a:br>
                      <a:r>
                        <a:rPr kumimoji="0" lang="en-US" altLang="en-US" sz="1100" b="0" i="0" u="none" strike="noStrike" cap="none" normalizeH="0" baseline="0" dirty="0">
                          <a:ln>
                            <a:noFill/>
                          </a:ln>
                          <a:solidFill>
                            <a:schemeClr val="tx1"/>
                          </a:solidFill>
                          <a:effectLst/>
                          <a:latin typeface="Calibri" panose="020F0502020204030204" pitchFamily="34" charset="0"/>
                          <a:cs typeface="Arial" panose="020B0604020202020204" pitchFamily="34" charset="0"/>
                        </a:rPr>
                        <a:t>14 locations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Calibri" panose="020F0502020204030204" pitchFamily="34" charset="0"/>
                        <a:cs typeface="Arial" panose="020B0604020202020204" pitchFamily="34" charset="0"/>
                      </a:endParaRPr>
                    </a:p>
                  </a:txBody>
                  <a:tcPr marL="68580" marR="68580"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cs typeface="Arial" panose="020B0604020202020204" pitchFamily="34" charset="0"/>
                        </a:rPr>
                        <a:t>Fixed Satellite Service / Mobile Satellite Service in 39.5-40 (military use only)</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Calibri" panose="020F0502020204030204" pitchFamily="34" charset="0"/>
                        <a:cs typeface="Arial" panose="020B0604020202020204" pitchFamily="34" charset="0"/>
                      </a:endParaRPr>
                    </a:p>
                  </a:txBody>
                  <a:tcPr marL="68580" marR="68580"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en-US" sz="1100" b="0" i="0" u="none" strike="noStrike" cap="none" normalizeH="0" baseline="0" dirty="0">
                          <a:ln>
                            <a:noFill/>
                          </a:ln>
                          <a:solidFill>
                            <a:schemeClr val="tx1"/>
                          </a:solidFill>
                          <a:effectLst/>
                          <a:latin typeface="Calibri" panose="020F0502020204030204" pitchFamily="34" charset="0"/>
                          <a:cs typeface="Arial" panose="020B0604020202020204" pitchFamily="34" charset="0"/>
                        </a:rPr>
                        <a:t>Earth Exploration Satellite</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en-US" altLang="en-US" sz="1100" b="0" i="0" u="none" strike="noStrike" cap="none" normalizeH="0" baseline="0" dirty="0">
                        <a:ln>
                          <a:noFill/>
                        </a:ln>
                        <a:solidFill>
                          <a:schemeClr val="tx1"/>
                        </a:solidFill>
                        <a:effectLst/>
                        <a:latin typeface="Calibri" panose="020F050202020403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en-US" sz="1100" b="0" i="0" u="none" strike="noStrike" cap="none" normalizeH="0" baseline="0" dirty="0">
                          <a:ln>
                            <a:noFill/>
                          </a:ln>
                          <a:solidFill>
                            <a:schemeClr val="tx1"/>
                          </a:solidFill>
                          <a:effectLst/>
                          <a:latin typeface="Calibri" panose="020F0502020204030204" pitchFamily="34" charset="0"/>
                          <a:cs typeface="Arial" panose="020B0604020202020204" pitchFamily="34" charset="0"/>
                        </a:rPr>
                        <a:t>Fixed/Mobile/Satellite</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Calibri" panose="020F0502020204030204" pitchFamily="34" charset="0"/>
                        <a:cs typeface="Arial" panose="020B0604020202020204" pitchFamily="34" charset="0"/>
                      </a:endParaRPr>
                    </a:p>
                  </a:txBody>
                  <a:tcPr marL="68580" marR="68580"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434593">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1" u="none" strike="noStrike" cap="none" normalizeH="0" baseline="0" dirty="0">
                          <a:ln>
                            <a:noFill/>
                          </a:ln>
                          <a:solidFill>
                            <a:srgbClr val="000000"/>
                          </a:solidFill>
                          <a:effectLst/>
                          <a:latin typeface="Calibri" panose="020F0502020204030204" pitchFamily="34" charset="0"/>
                          <a:cs typeface="Arial" panose="020B0604020202020204" pitchFamily="34" charset="0"/>
                        </a:rPr>
                        <a:t>Satellite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1" u="none" strike="noStrike" cap="none" normalizeH="0" baseline="0" dirty="0">
                          <a:ln>
                            <a:noFill/>
                          </a:ln>
                          <a:solidFill>
                            <a:srgbClr val="000000"/>
                          </a:solidFill>
                          <a:effectLst/>
                          <a:latin typeface="Calibri" panose="020F0502020204030204" pitchFamily="34" charset="0"/>
                          <a:cs typeface="Arial" panose="020B0604020202020204" pitchFamily="34" charset="0"/>
                        </a:rPr>
                        <a:t>Allocation</a:t>
                      </a:r>
                    </a:p>
                  </a:txBody>
                  <a:tcPr marL="68580" marR="68580"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cs typeface="Arial" panose="020B0604020202020204" pitchFamily="34" charset="0"/>
                        </a:rPr>
                        <a:t>Yes</a:t>
                      </a:r>
                    </a:p>
                  </a:txBody>
                  <a:tcPr marL="68580" marR="68580"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cs typeface="Arial" panose="020B0604020202020204" pitchFamily="34" charset="0"/>
                        </a:rPr>
                        <a:t>Yes (no current use)</a:t>
                      </a:r>
                    </a:p>
                  </a:txBody>
                  <a:tcPr marL="68580" marR="68580"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cs typeface="Arial" panose="020B0604020202020204" pitchFamily="34" charset="0"/>
                        </a:rPr>
                        <a:t>Yes (no current use)</a:t>
                      </a:r>
                    </a:p>
                  </a:txBody>
                  <a:tcPr marL="68580" marR="68580"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Yes (no current use)</a:t>
                      </a:r>
                    </a:p>
                  </a:txBody>
                  <a:tcPr marL="68580" marR="68580"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434593">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1" u="none" strike="noStrike" cap="none" normalizeH="0" baseline="0" dirty="0">
                          <a:ln>
                            <a:noFill/>
                          </a:ln>
                          <a:solidFill>
                            <a:srgbClr val="000000"/>
                          </a:solidFill>
                          <a:effectLst/>
                          <a:latin typeface="Calibri" panose="020F0502020204030204" pitchFamily="34" charset="0"/>
                          <a:cs typeface="Arial" panose="020B0604020202020204" pitchFamily="34" charset="0"/>
                        </a:rPr>
                        <a:t>Licensing Scheme</a:t>
                      </a:r>
                    </a:p>
                  </a:txBody>
                  <a:tcPr marL="68580" marR="68580"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Licensed</a:t>
                      </a:r>
                    </a:p>
                  </a:txBody>
                  <a:tcPr marL="68580" marR="68580"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Licensed</a:t>
                      </a:r>
                    </a:p>
                  </a:txBody>
                  <a:tcPr marL="68580" marR="68580"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Licensed</a:t>
                      </a:r>
                    </a:p>
                  </a:txBody>
                  <a:tcPr marL="68580" marR="68580"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Unlicensed</a:t>
                      </a:r>
                    </a:p>
                  </a:txBody>
                  <a:tcPr marL="68580" marR="68580"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
        <p:nvSpPr>
          <p:cNvPr id="2" name="Rectangle 1">
            <a:extLst>
              <a:ext uri="{FF2B5EF4-FFF2-40B4-BE49-F238E27FC236}">
                <a16:creationId xmlns:a16="http://schemas.microsoft.com/office/drawing/2014/main" id="{C201E07B-0ADC-471A-BC5D-DBFEA08CA521}"/>
              </a:ext>
            </a:extLst>
          </p:cNvPr>
          <p:cNvSpPr/>
          <p:nvPr/>
        </p:nvSpPr>
        <p:spPr>
          <a:xfrm>
            <a:off x="414337" y="1822450"/>
            <a:ext cx="6748463" cy="4456854"/>
          </a:xfrm>
          <a:prstGeom prst="rect">
            <a:avLst/>
          </a:prstGeom>
          <a:noFill/>
          <a:ln w="53975"/>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295" name="TextBox 2">
            <a:extLst>
              <a:ext uri="{FF2B5EF4-FFF2-40B4-BE49-F238E27FC236}">
                <a16:creationId xmlns:a16="http://schemas.microsoft.com/office/drawing/2014/main" id="{ADA6A493-4947-4FD4-80C1-34BFD4BCFDF6}"/>
              </a:ext>
            </a:extLst>
          </p:cNvPr>
          <p:cNvSpPr txBox="1">
            <a:spLocks noChangeArrowheads="1"/>
          </p:cNvSpPr>
          <p:nvPr/>
        </p:nvSpPr>
        <p:spPr bwMode="auto">
          <a:xfrm>
            <a:off x="7234239" y="1690747"/>
            <a:ext cx="1720002" cy="1815882"/>
          </a:xfrm>
          <a:prstGeom prst="rect">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marR="0" indent="0" algn="ctr" defTabSz="914400" eaLnBrk="0" latinLnBrk="0" hangingPunct="0">
              <a:lnSpc>
                <a:spcPct val="100000"/>
              </a:lnSpc>
              <a:buClrTx/>
              <a:buSzTx/>
              <a:buFontTx/>
              <a:buNone/>
              <a:tabLst/>
              <a:defRPr kumimoji="0" sz="16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r>
              <a:rPr lang="en-US" altLang="en-US"/>
              <a:t>Satellite/terrestrial sharing accomplished by well defined protections &amp; rights</a:t>
            </a:r>
          </a:p>
        </p:txBody>
      </p:sp>
      <p:cxnSp>
        <p:nvCxnSpPr>
          <p:cNvPr id="6" name="Straight Arrow Connector 5">
            <a:extLst>
              <a:ext uri="{FF2B5EF4-FFF2-40B4-BE49-F238E27FC236}">
                <a16:creationId xmlns:a16="http://schemas.microsoft.com/office/drawing/2014/main" id="{276B2A24-60B5-49A2-BE58-373FC65CFD56}"/>
              </a:ext>
            </a:extLst>
          </p:cNvPr>
          <p:cNvCxnSpPr>
            <a:cxnSpLocks/>
          </p:cNvCxnSpPr>
          <p:nvPr/>
        </p:nvCxnSpPr>
        <p:spPr>
          <a:xfrm flipH="1">
            <a:off x="3986784" y="4495800"/>
            <a:ext cx="3176018" cy="6248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297" name="TextBox 9">
            <a:extLst>
              <a:ext uri="{FF2B5EF4-FFF2-40B4-BE49-F238E27FC236}">
                <a16:creationId xmlns:a16="http://schemas.microsoft.com/office/drawing/2014/main" id="{95F65168-25A1-4128-BBCE-879EAB934585}"/>
              </a:ext>
            </a:extLst>
          </p:cNvPr>
          <p:cNvSpPr txBox="1">
            <a:spLocks noChangeArrowheads="1"/>
          </p:cNvSpPr>
          <p:nvPr/>
        </p:nvSpPr>
        <p:spPr bwMode="auto">
          <a:xfrm>
            <a:off x="7239000" y="3543619"/>
            <a:ext cx="1715241" cy="2800767"/>
          </a:xfrm>
          <a:prstGeom prst="rect">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marR="0" indent="0" algn="ctr" defTabSz="914400" eaLnBrk="0" latinLnBrk="0" hangingPunct="0">
              <a:lnSpc>
                <a:spcPct val="100000"/>
              </a:lnSpc>
              <a:buClrTx/>
              <a:buSzTx/>
              <a:buFontTx/>
              <a:buNone/>
              <a:tabLst/>
              <a:defRPr kumimoji="0" sz="16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altLang="en-US"/>
              <a:t>Lower 600 MHz identified for </a:t>
            </a:r>
          </a:p>
          <a:p>
            <a:r>
              <a:rPr lang="en-US" altLang="en-US"/>
              <a:t>sharing between Federal </a:t>
            </a:r>
            <a:br>
              <a:rPr lang="en-US" altLang="en-US"/>
            </a:br>
            <a:r>
              <a:rPr lang="en-US" altLang="en-US"/>
              <a:t>Government and Private </a:t>
            </a:r>
            <a:br>
              <a:rPr lang="en-US" altLang="en-US"/>
            </a:br>
            <a:r>
              <a:rPr lang="en-US" altLang="en-US"/>
              <a:t>Sector - - invited comment on</a:t>
            </a:r>
            <a:br>
              <a:rPr lang="en-US" altLang="en-US"/>
            </a:br>
            <a:r>
              <a:rPr lang="en-US" altLang="en-US"/>
              <a:t>sharing method</a:t>
            </a:r>
          </a:p>
        </p:txBody>
      </p:sp>
    </p:spTree>
    <p:extLst>
      <p:ext uri="{BB962C8B-B14F-4D97-AF65-F5344CB8AC3E}">
        <p14:creationId xmlns:p14="http://schemas.microsoft.com/office/powerpoint/2010/main" val="3130628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1">
            <a:extLst>
              <a:ext uri="{FF2B5EF4-FFF2-40B4-BE49-F238E27FC236}">
                <a16:creationId xmlns:a16="http://schemas.microsoft.com/office/drawing/2014/main" id="{15332C37-BDB7-4225-8DA8-56F11EB93982}"/>
              </a:ext>
            </a:extLst>
          </p:cNvPr>
          <p:cNvSpPr txBox="1">
            <a:spLocks noChangeArrowheads="1"/>
          </p:cNvSpPr>
          <p:nvPr/>
        </p:nvSpPr>
        <p:spPr bwMode="auto">
          <a:xfrm>
            <a:off x="990600" y="788988"/>
            <a:ext cx="73993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002060"/>
                </a:solidFill>
                <a:effectLst/>
                <a:uLnTx/>
                <a:uFillTx/>
                <a:latin typeface="Tahoma" panose="020B0604030504040204" pitchFamily="34" charset="0"/>
                <a:ea typeface="+mn-ea"/>
                <a:cs typeface="Times New Roman" panose="02020603050405020304" pitchFamily="18" charset="0"/>
              </a:rPr>
              <a:t>Overview of Second R&amp;O Bands</a:t>
            </a:r>
          </a:p>
        </p:txBody>
      </p:sp>
      <p:graphicFrame>
        <p:nvGraphicFramePr>
          <p:cNvPr id="6" name="Table 5">
            <a:extLst>
              <a:ext uri="{FF2B5EF4-FFF2-40B4-BE49-F238E27FC236}">
                <a16:creationId xmlns:a16="http://schemas.microsoft.com/office/drawing/2014/main" id="{6B8C676D-64DE-4888-B35D-3AF3A731AC33}"/>
              </a:ext>
            </a:extLst>
          </p:cNvPr>
          <p:cNvGraphicFramePr>
            <a:graphicFrameLocks noGrp="1"/>
          </p:cNvGraphicFramePr>
          <p:nvPr>
            <p:extLst>
              <p:ext uri="{D42A27DB-BD31-4B8C-83A1-F6EECF244321}">
                <p14:modId xmlns:p14="http://schemas.microsoft.com/office/powerpoint/2010/main" val="590403825"/>
              </p:ext>
            </p:extLst>
          </p:nvPr>
        </p:nvGraphicFramePr>
        <p:xfrm>
          <a:off x="304800" y="1817688"/>
          <a:ext cx="8153400" cy="4650776"/>
        </p:xfrm>
        <a:graphic>
          <a:graphicData uri="http://schemas.openxmlformats.org/drawingml/2006/table">
            <a:tbl>
              <a:tblPr/>
              <a:tblGrid>
                <a:gridCol w="2012460">
                  <a:extLst>
                    <a:ext uri="{9D8B030D-6E8A-4147-A177-3AD203B41FA5}">
                      <a16:colId xmlns:a16="http://schemas.microsoft.com/office/drawing/2014/main" val="20000"/>
                    </a:ext>
                  </a:extLst>
                </a:gridCol>
                <a:gridCol w="3245904">
                  <a:extLst>
                    <a:ext uri="{9D8B030D-6E8A-4147-A177-3AD203B41FA5}">
                      <a16:colId xmlns:a16="http://schemas.microsoft.com/office/drawing/2014/main" val="20001"/>
                    </a:ext>
                  </a:extLst>
                </a:gridCol>
                <a:gridCol w="2895036">
                  <a:extLst>
                    <a:ext uri="{9D8B030D-6E8A-4147-A177-3AD203B41FA5}">
                      <a16:colId xmlns:a16="http://schemas.microsoft.com/office/drawing/2014/main" val="20002"/>
                    </a:ext>
                  </a:extLst>
                </a:gridCol>
              </a:tblGrid>
              <a:tr h="338192">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600" b="1" i="0" u="none" strike="noStrike" cap="none" normalizeH="0" baseline="0">
                        <a:ln>
                          <a:noFill/>
                        </a:ln>
                        <a:solidFill>
                          <a:srgbClr val="FFFFFF"/>
                        </a:solidFill>
                        <a:effectLst/>
                        <a:latin typeface="Calibri" panose="020F0502020204030204" pitchFamily="34" charset="0"/>
                        <a:cs typeface="Arial" panose="020B0604020202020204" pitchFamily="34" charset="0"/>
                      </a:endParaRPr>
                    </a:p>
                  </a:txBody>
                  <a:tcPr marL="68576" marR="68576"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1" u="none" strike="noStrike" cap="none" normalizeH="0" baseline="0">
                          <a:ln>
                            <a:noFill/>
                          </a:ln>
                          <a:solidFill>
                            <a:srgbClr val="FFFFFF"/>
                          </a:solidFill>
                          <a:effectLst/>
                          <a:latin typeface="Calibri" panose="020F0502020204030204" pitchFamily="34" charset="0"/>
                          <a:cs typeface="Arial" panose="020B0604020202020204" pitchFamily="34" charset="0"/>
                        </a:rPr>
                        <a:t>24 GHz</a:t>
                      </a:r>
                    </a:p>
                  </a:txBody>
                  <a:tcPr marL="68576" marR="68576"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1" u="none" strike="noStrike" cap="none" normalizeH="0" baseline="0">
                          <a:ln>
                            <a:noFill/>
                          </a:ln>
                          <a:solidFill>
                            <a:srgbClr val="FFFFFF"/>
                          </a:solidFill>
                          <a:effectLst/>
                          <a:latin typeface="Calibri" panose="020F0502020204030204" pitchFamily="34" charset="0"/>
                          <a:cs typeface="Arial" panose="020B0604020202020204" pitchFamily="34" charset="0"/>
                        </a:rPr>
                        <a:t>47 GHz</a:t>
                      </a:r>
                    </a:p>
                  </a:txBody>
                  <a:tcPr marL="68576" marR="68576"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10255">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1" u="none" strike="noStrike" cap="none" normalizeH="0" baseline="0">
                          <a:ln>
                            <a:noFill/>
                          </a:ln>
                          <a:solidFill>
                            <a:srgbClr val="000000"/>
                          </a:solidFill>
                          <a:effectLst/>
                          <a:latin typeface="Calibri" panose="020F0502020204030204" pitchFamily="34" charset="0"/>
                          <a:cs typeface="Arial" panose="020B0604020202020204" pitchFamily="34" charset="0"/>
                        </a:rPr>
                        <a:t>Frequency</a:t>
                      </a:r>
                    </a:p>
                  </a:txBody>
                  <a:tcPr marL="68576" marR="68576"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cs typeface="Arial" panose="020B0604020202020204" pitchFamily="34" charset="0"/>
                        </a:rPr>
                        <a:t>24.25-24.45 GHz and 24.75-25.25 GHz</a:t>
                      </a:r>
                    </a:p>
                  </a:txBody>
                  <a:tcPr marL="68576" marR="68576"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NewRomanPSMT"/>
                          <a:cs typeface="Arial" panose="020B0604020202020204" pitchFamily="34" charset="0"/>
                        </a:rPr>
                        <a:t>47.2-48.2 GHz</a:t>
                      </a:r>
                      <a:endParaRPr kumimoji="0" lang="en-US"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endParaRPr>
                    </a:p>
                  </a:txBody>
                  <a:tcPr marL="68576" marR="68576"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310255">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1" u="none" strike="noStrike" cap="none" normalizeH="0" baseline="0">
                          <a:ln>
                            <a:noFill/>
                          </a:ln>
                          <a:solidFill>
                            <a:srgbClr val="000000"/>
                          </a:solidFill>
                          <a:effectLst/>
                          <a:latin typeface="Calibri" panose="020F0502020204030204" pitchFamily="34" charset="0"/>
                          <a:cs typeface="Arial" panose="020B0604020202020204" pitchFamily="34" charset="0"/>
                        </a:rPr>
                        <a:t>Bandwidth</a:t>
                      </a:r>
                    </a:p>
                  </a:txBody>
                  <a:tcPr marL="68576" marR="68576"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cs typeface="Arial" panose="020B0604020202020204" pitchFamily="34" charset="0"/>
                        </a:rPr>
                        <a:t>700 MHz</a:t>
                      </a:r>
                    </a:p>
                  </a:txBody>
                  <a:tcPr marL="68576" marR="68576"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cs typeface="Arial" panose="020B0604020202020204" pitchFamily="34" charset="0"/>
                        </a:rPr>
                        <a:t>1000 MHz</a:t>
                      </a:r>
                    </a:p>
                  </a:txBody>
                  <a:tcPr marL="68576" marR="68576"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1270426">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1" u="none" strike="noStrike" cap="none" normalizeH="0" baseline="0">
                          <a:ln>
                            <a:noFill/>
                          </a:ln>
                          <a:solidFill>
                            <a:srgbClr val="000000"/>
                          </a:solidFill>
                          <a:effectLst/>
                          <a:latin typeface="Calibri" panose="020F0502020204030204" pitchFamily="34" charset="0"/>
                          <a:cs typeface="Arial" panose="020B0604020202020204" pitchFamily="34" charset="0"/>
                        </a:rPr>
                        <a:t>Terrestrial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1" u="none" strike="noStrike" cap="none" normalizeH="0" baseline="0">
                          <a:ln>
                            <a:noFill/>
                          </a:ln>
                          <a:solidFill>
                            <a:srgbClr val="000000"/>
                          </a:solidFill>
                          <a:effectLst/>
                          <a:latin typeface="Calibri" panose="020F0502020204030204" pitchFamily="34" charset="0"/>
                          <a:cs typeface="Arial" panose="020B0604020202020204" pitchFamily="34" charset="0"/>
                        </a:rPr>
                        <a:t>Allocation</a:t>
                      </a:r>
                    </a:p>
                  </a:txBody>
                  <a:tcPr marL="68576" marR="68576"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Lower segment is licensed for two types of fixed operations: 24 GHz service and Digital Electronic Messaging Service (DEMS).  5 active 24 GHz licenses, and 38 active DEMS licenses; remaining licenses in inventory </a:t>
                      </a:r>
                    </a:p>
                  </a:txBody>
                  <a:tcPr marL="68576" marR="68576"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Yes (no current use)</a:t>
                      </a:r>
                    </a:p>
                  </a:txBody>
                  <a:tcPr marL="68576" marR="68576"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523462">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1" u="none" strike="noStrike" cap="none" normalizeH="0" baseline="0" dirty="0">
                          <a:ln>
                            <a:noFill/>
                          </a:ln>
                          <a:solidFill>
                            <a:srgbClr val="000000"/>
                          </a:solidFill>
                          <a:effectLst/>
                          <a:latin typeface="Calibri" panose="020F0502020204030204" pitchFamily="34" charset="0"/>
                          <a:cs typeface="Arial" panose="020B0604020202020204" pitchFamily="34" charset="0"/>
                        </a:rPr>
                        <a:t>Federal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1" u="none" strike="noStrike" cap="none" normalizeH="0" baseline="0" dirty="0">
                          <a:ln>
                            <a:noFill/>
                          </a:ln>
                          <a:solidFill>
                            <a:srgbClr val="000000"/>
                          </a:solidFill>
                          <a:effectLst/>
                          <a:latin typeface="Calibri" panose="020F0502020204030204" pitchFamily="34" charset="0"/>
                          <a:cs typeface="Arial" panose="020B0604020202020204" pitchFamily="34" charset="0"/>
                        </a:rPr>
                        <a:t>Allocation</a:t>
                      </a:r>
                    </a:p>
                  </a:txBody>
                  <a:tcPr marL="68576" marR="68576"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cs typeface="Arial" panose="020B0604020202020204" pitchFamily="34" charset="0"/>
                        </a:rPr>
                        <a:t>No</a:t>
                      </a:r>
                    </a:p>
                  </a:txBody>
                  <a:tcPr marL="68576" marR="68576"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cs typeface="Arial" panose="020B0604020202020204" pitchFamily="34" charset="0"/>
                        </a:rPr>
                        <a:t>No</a:t>
                      </a:r>
                    </a:p>
                  </a:txBody>
                  <a:tcPr marL="68576" marR="68576"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536696">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1" u="none" strike="noStrike" cap="none" normalizeH="0" baseline="0">
                          <a:ln>
                            <a:noFill/>
                          </a:ln>
                          <a:solidFill>
                            <a:srgbClr val="000000"/>
                          </a:solidFill>
                          <a:effectLst/>
                          <a:latin typeface="Calibri" panose="020F0502020204030204" pitchFamily="34" charset="0"/>
                          <a:cs typeface="Arial" panose="020B0604020202020204" pitchFamily="34" charset="0"/>
                        </a:rPr>
                        <a:t>Satellite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1" u="none" strike="noStrike" cap="none" normalizeH="0" baseline="0">
                          <a:ln>
                            <a:noFill/>
                          </a:ln>
                          <a:solidFill>
                            <a:srgbClr val="000000"/>
                          </a:solidFill>
                          <a:effectLst/>
                          <a:latin typeface="Calibri" panose="020F0502020204030204" pitchFamily="34" charset="0"/>
                          <a:cs typeface="Arial" panose="020B0604020202020204" pitchFamily="34" charset="0"/>
                        </a:rPr>
                        <a:t>Allocation</a:t>
                      </a:r>
                    </a:p>
                  </a:txBody>
                  <a:tcPr marL="68576" marR="68576"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cs typeface="Arial" panose="020B0604020202020204" pitchFamily="34" charset="0"/>
                        </a:rPr>
                        <a:t>Yes, 24.75-25.25 GHz band segment is non-Federal allocated for FSS (Earth-to-space)</a:t>
                      </a:r>
                    </a:p>
                  </a:txBody>
                  <a:tcPr marL="68576" marR="68576"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cs typeface="Arial" panose="020B0604020202020204" pitchFamily="34" charset="0"/>
                        </a:rPr>
                        <a:t>Yes (no current use and the Commission designated this band for terrestrial use)</a:t>
                      </a:r>
                    </a:p>
                  </a:txBody>
                  <a:tcPr marL="68576" marR="68576"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254015">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1" u="none" strike="noStrike" cap="none" normalizeH="0" baseline="0" dirty="0">
                          <a:ln>
                            <a:noFill/>
                          </a:ln>
                          <a:solidFill>
                            <a:srgbClr val="000000"/>
                          </a:solidFill>
                          <a:effectLst/>
                          <a:latin typeface="Calibri" panose="020F0502020204030204" pitchFamily="34" charset="0"/>
                          <a:cs typeface="Arial" panose="020B0604020202020204" pitchFamily="34" charset="0"/>
                        </a:rPr>
                        <a:t>Licensing Scheme</a:t>
                      </a:r>
                    </a:p>
                  </a:txBody>
                  <a:tcPr marL="68576" marR="68576"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cs typeface="Arial" panose="020B0604020202020204" pitchFamily="34" charset="0"/>
                        </a:rPr>
                        <a:t>Licensed</a:t>
                      </a:r>
                    </a:p>
                  </a:txBody>
                  <a:tcPr marL="68576" marR="68576"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Licensed</a:t>
                      </a:r>
                    </a:p>
                  </a:txBody>
                  <a:tcPr marL="68576" marR="68576" marT="34262" marB="342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436009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67463-C2AD-4640-9F3E-C6D46A4B7B0D}"/>
              </a:ext>
            </a:extLst>
          </p:cNvPr>
          <p:cNvSpPr>
            <a:spLocks noGrp="1"/>
          </p:cNvSpPr>
          <p:nvPr>
            <p:ph type="title"/>
          </p:nvPr>
        </p:nvSpPr>
        <p:spPr/>
        <p:txBody>
          <a:bodyPr/>
          <a:lstStyle/>
          <a:p>
            <a:r>
              <a:rPr lang="en-US" dirty="0">
                <a:solidFill>
                  <a:srgbClr val="002060"/>
                </a:solidFill>
              </a:rPr>
              <a:t>Roll-out of MMW Bands &amp; 5G</a:t>
            </a:r>
          </a:p>
        </p:txBody>
      </p:sp>
      <p:sp>
        <p:nvSpPr>
          <p:cNvPr id="3" name="Content Placeholder 2">
            <a:extLst>
              <a:ext uri="{FF2B5EF4-FFF2-40B4-BE49-F238E27FC236}">
                <a16:creationId xmlns:a16="http://schemas.microsoft.com/office/drawing/2014/main" id="{B0911EDD-A74D-45CA-946C-D460E30E8C48}"/>
              </a:ext>
            </a:extLst>
          </p:cNvPr>
          <p:cNvSpPr>
            <a:spLocks noGrp="1"/>
          </p:cNvSpPr>
          <p:nvPr>
            <p:ph idx="1"/>
          </p:nvPr>
        </p:nvSpPr>
        <p:spPr>
          <a:xfrm>
            <a:off x="457200" y="1423215"/>
            <a:ext cx="4495800" cy="4525963"/>
          </a:xfrm>
        </p:spPr>
        <p:txBody>
          <a:bodyPr/>
          <a:lstStyle/>
          <a:p>
            <a:r>
              <a:rPr lang="en-US" sz="2400" dirty="0"/>
              <a:t>Already happening - - granted flexibility for incumbent fixed services to offer mobile</a:t>
            </a:r>
            <a:br>
              <a:rPr lang="en-US" sz="2400" dirty="0"/>
            </a:br>
            <a:endParaRPr lang="en-US" sz="2400" dirty="0"/>
          </a:p>
          <a:p>
            <a:r>
              <a:rPr lang="en-US" sz="2400" dirty="0"/>
              <a:t>Auctions planned this year for 28 GHz, then 24 GHz; </a:t>
            </a:r>
            <a:br>
              <a:rPr lang="en-US" sz="2400" dirty="0"/>
            </a:br>
            <a:r>
              <a:rPr lang="en-US" sz="2400" dirty="0"/>
              <a:t>upper 37 GHz, 39 GHz </a:t>
            </a:r>
            <a:br>
              <a:rPr lang="en-US" sz="2400" dirty="0"/>
            </a:br>
            <a:r>
              <a:rPr lang="en-US" sz="2400" dirty="0"/>
              <a:t>&amp; 47 GHz next year</a:t>
            </a:r>
            <a:br>
              <a:rPr lang="en-US" sz="2400" dirty="0"/>
            </a:br>
            <a:endParaRPr lang="en-US" sz="2400" dirty="0"/>
          </a:p>
          <a:p>
            <a:r>
              <a:rPr lang="en-US" sz="2400" dirty="0"/>
              <a:t>Third Notice invited comment on 25.25-27.5 GHz (26 GHz) and 42.0 – 42.5 GHz</a:t>
            </a:r>
            <a:endParaRPr lang="en-US" dirty="0"/>
          </a:p>
        </p:txBody>
      </p:sp>
      <p:pic>
        <p:nvPicPr>
          <p:cNvPr id="5" name="Picture 4">
            <a:extLst>
              <a:ext uri="{FF2B5EF4-FFF2-40B4-BE49-F238E27FC236}">
                <a16:creationId xmlns:a16="http://schemas.microsoft.com/office/drawing/2014/main" id="{E29CEC7D-0CCC-452A-B083-F1171E7553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3707" y="1430650"/>
            <a:ext cx="3588150" cy="4525962"/>
          </a:xfrm>
          <a:prstGeom prst="rect">
            <a:avLst/>
          </a:prstGeom>
        </p:spPr>
      </p:pic>
      <p:sp>
        <p:nvSpPr>
          <p:cNvPr id="6" name="Rectangle 5">
            <a:extLst>
              <a:ext uri="{FF2B5EF4-FFF2-40B4-BE49-F238E27FC236}">
                <a16:creationId xmlns:a16="http://schemas.microsoft.com/office/drawing/2014/main" id="{3E666DA3-4CF5-4D85-B6EA-52E66FA6F040}"/>
              </a:ext>
            </a:extLst>
          </p:cNvPr>
          <p:cNvSpPr/>
          <p:nvPr/>
        </p:nvSpPr>
        <p:spPr>
          <a:xfrm>
            <a:off x="4724400" y="6019800"/>
            <a:ext cx="4572000" cy="276999"/>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https://docs.fcc.gov/public/attachments/DOC-354326A1.pdf</a:t>
            </a:r>
          </a:p>
        </p:txBody>
      </p:sp>
      <p:sp>
        <p:nvSpPr>
          <p:cNvPr id="4" name="Rectangle 3">
            <a:extLst>
              <a:ext uri="{FF2B5EF4-FFF2-40B4-BE49-F238E27FC236}">
                <a16:creationId xmlns:a16="http://schemas.microsoft.com/office/drawing/2014/main" id="{8605FB11-B526-44BE-92C4-141E0D218368}"/>
              </a:ext>
            </a:extLst>
          </p:cNvPr>
          <p:cNvSpPr/>
          <p:nvPr/>
        </p:nvSpPr>
        <p:spPr>
          <a:xfrm>
            <a:off x="4943707" y="1417638"/>
            <a:ext cx="3588150" cy="46021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85953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A6FB02CC-5FC8-49E0-A1AD-B57F3F302021}"/>
              </a:ext>
            </a:extLst>
          </p:cNvPr>
          <p:cNvSpPr>
            <a:spLocks noGrp="1"/>
          </p:cNvSpPr>
          <p:nvPr>
            <p:ph type="title"/>
          </p:nvPr>
        </p:nvSpPr>
        <p:spPr/>
        <p:txBody>
          <a:bodyPr/>
          <a:lstStyle/>
          <a:p>
            <a:r>
              <a:rPr lang="en-US" altLang="en-US"/>
              <a:t>Five Things to Know About 5G</a:t>
            </a:r>
          </a:p>
        </p:txBody>
      </p:sp>
      <p:sp>
        <p:nvSpPr>
          <p:cNvPr id="3" name="Content Placeholder 2">
            <a:extLst>
              <a:ext uri="{FF2B5EF4-FFF2-40B4-BE49-F238E27FC236}">
                <a16:creationId xmlns:a16="http://schemas.microsoft.com/office/drawing/2014/main" id="{8B3F4F11-A6B2-4894-940F-8726F1A6EF9C}"/>
              </a:ext>
            </a:extLst>
          </p:cNvPr>
          <p:cNvSpPr>
            <a:spLocks noGrp="1"/>
          </p:cNvSpPr>
          <p:nvPr>
            <p:ph idx="1"/>
          </p:nvPr>
        </p:nvSpPr>
        <p:spPr>
          <a:xfrm>
            <a:off x="608124" y="1415779"/>
            <a:ext cx="4724400" cy="4718050"/>
          </a:xfrm>
          <a:solidFill>
            <a:schemeClr val="accent1">
              <a:lumMod val="20000"/>
              <a:lumOff val="80000"/>
            </a:schemeClr>
          </a:solidFill>
          <a:ln>
            <a:solidFill>
              <a:schemeClr val="accent2">
                <a:lumMod val="50000"/>
              </a:schemeClr>
            </a:solidFill>
          </a:ln>
        </p:spPr>
        <p:txBody>
          <a:bodyPr/>
          <a:lstStyle/>
          <a:p>
            <a:pPr marL="0" indent="0">
              <a:spcBef>
                <a:spcPts val="1800"/>
              </a:spcBef>
              <a:buFont typeface="Arial" panose="020B0604020202020204" pitchFamily="34" charset="0"/>
              <a:buNone/>
              <a:defRPr/>
            </a:pPr>
            <a:endParaRPr lang="en-US" sz="2400" dirty="0"/>
          </a:p>
          <a:p>
            <a:pPr>
              <a:spcBef>
                <a:spcPts val="1800"/>
              </a:spcBef>
              <a:defRPr/>
            </a:pPr>
            <a:r>
              <a:rPr lang="en-US" sz="2400" dirty="0"/>
              <a:t>5G is not band-specific – (heterogenous networks)</a:t>
            </a:r>
          </a:p>
          <a:p>
            <a:pPr>
              <a:spcBef>
                <a:spcPts val="1800"/>
              </a:spcBef>
              <a:defRPr/>
            </a:pPr>
            <a:r>
              <a:rPr lang="en-US" sz="2400" dirty="0"/>
              <a:t>Much greater bandwidth &amp; </a:t>
            </a:r>
            <a:br>
              <a:rPr lang="en-US" sz="2400" dirty="0"/>
            </a:br>
            <a:r>
              <a:rPr lang="en-US" sz="2400" dirty="0"/>
              <a:t>reduced latency</a:t>
            </a:r>
          </a:p>
          <a:p>
            <a:pPr>
              <a:spcBef>
                <a:spcPts val="1800"/>
              </a:spcBef>
              <a:defRPr/>
            </a:pPr>
            <a:r>
              <a:rPr lang="en-US" sz="2400" dirty="0"/>
              <a:t>Enables many new applications</a:t>
            </a:r>
          </a:p>
          <a:p>
            <a:pPr>
              <a:spcBef>
                <a:spcPts val="1800"/>
              </a:spcBef>
              <a:defRPr/>
            </a:pPr>
            <a:r>
              <a:rPr lang="en-US" sz="2400" dirty="0"/>
              <a:t>Important to support IoT growth</a:t>
            </a:r>
          </a:p>
          <a:p>
            <a:pPr>
              <a:spcBef>
                <a:spcPts val="1800"/>
              </a:spcBef>
              <a:defRPr/>
            </a:pPr>
            <a:r>
              <a:rPr lang="en-US" sz="2400" dirty="0"/>
              <a:t>Many predictions - - time will tell</a:t>
            </a:r>
          </a:p>
        </p:txBody>
      </p:sp>
      <p:sp>
        <p:nvSpPr>
          <p:cNvPr id="32773" name="Rectangle 5">
            <a:extLst>
              <a:ext uri="{FF2B5EF4-FFF2-40B4-BE49-F238E27FC236}">
                <a16:creationId xmlns:a16="http://schemas.microsoft.com/office/drawing/2014/main" id="{17660F81-442F-4433-9A0F-664FE94C9BD3}"/>
              </a:ext>
            </a:extLst>
          </p:cNvPr>
          <p:cNvSpPr>
            <a:spLocks noChangeArrowheads="1"/>
          </p:cNvSpPr>
          <p:nvPr/>
        </p:nvSpPr>
        <p:spPr bwMode="auto">
          <a:xfrm>
            <a:off x="5638800" y="6009348"/>
            <a:ext cx="2971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2060"/>
                </a:solidFill>
                <a:effectLst/>
                <a:uLnTx/>
                <a:uFillTx/>
                <a:latin typeface="Arial" pitchFamily="34" charset="0"/>
                <a:ea typeface="+mn-ea"/>
                <a:cs typeface="Arial" pitchFamily="34" charset="0"/>
                <a:hlinkClick r:id="rId3"/>
              </a:rPr>
              <a:t>http://www</a:t>
            </a:r>
            <a:r>
              <a:rPr kumimoji="0" lang="en-US" altLang="en-US" sz="16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.5gamericas.org/en/resources/white-papers/</a:t>
            </a:r>
          </a:p>
        </p:txBody>
      </p:sp>
      <p:pic>
        <p:nvPicPr>
          <p:cNvPr id="4" name="Picture 3">
            <a:extLst>
              <a:ext uri="{FF2B5EF4-FFF2-40B4-BE49-F238E27FC236}">
                <a16:creationId xmlns:a16="http://schemas.microsoft.com/office/drawing/2014/main" id="{FF14FFF7-3E81-4D1C-ABD0-B8C363FF2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8188" y="1415779"/>
            <a:ext cx="1968212" cy="2470421"/>
          </a:xfrm>
          <a:prstGeom prst="rect">
            <a:avLst/>
          </a:prstGeom>
        </p:spPr>
      </p:pic>
      <p:pic>
        <p:nvPicPr>
          <p:cNvPr id="6" name="Picture 5">
            <a:extLst>
              <a:ext uri="{FF2B5EF4-FFF2-40B4-BE49-F238E27FC236}">
                <a16:creationId xmlns:a16="http://schemas.microsoft.com/office/drawing/2014/main" id="{114B0948-9C24-45C6-81E9-E27569F2B5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213" y="4007586"/>
            <a:ext cx="2410161" cy="1952898"/>
          </a:xfrm>
          <a:prstGeom prst="rect">
            <a:avLst/>
          </a:prstGeom>
        </p:spPr>
      </p:pic>
    </p:spTree>
    <p:extLst>
      <p:ext uri="{BB962C8B-B14F-4D97-AF65-F5344CB8AC3E}">
        <p14:creationId xmlns:p14="http://schemas.microsoft.com/office/powerpoint/2010/main" val="1754800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4"/>
          <p:cNvSpPr>
            <a:spLocks noGrp="1" noChangeArrowheads="1"/>
          </p:cNvSpPr>
          <p:nvPr>
            <p:ph type="ctrTitle"/>
          </p:nvPr>
        </p:nvSpPr>
        <p:spPr>
          <a:xfrm>
            <a:off x="304800" y="762000"/>
            <a:ext cx="8534400" cy="762000"/>
          </a:xfrm>
          <a:ln w="44450">
            <a:solidFill>
              <a:srgbClr val="00B0F0"/>
            </a:solidFill>
          </a:ln>
        </p:spPr>
        <p:txBody>
          <a:bodyPr/>
          <a:lstStyle/>
          <a:p>
            <a:r>
              <a:rPr lang="en-US" altLang="en-US" sz="4000" b="1" dirty="0">
                <a:effectLst>
                  <a:outerShdw blurRad="38100" dist="38100" dir="2700000" algn="tl">
                    <a:srgbClr val="000000">
                      <a:alpha val="43137"/>
                    </a:srgbClr>
                  </a:outerShdw>
                </a:effectLst>
              </a:rPr>
              <a:t>Contributors</a:t>
            </a:r>
            <a:endParaRPr lang="en-US" altLang="en-US" sz="4000" b="1" dirty="0">
              <a:solidFill>
                <a:schemeClr val="tx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28" y="1676400"/>
            <a:ext cx="8500872" cy="838200"/>
          </a:xfrm>
          <a:prstGeom prst="rect">
            <a:avLst/>
          </a:prstGeom>
        </p:spPr>
      </p:pic>
      <p:sp>
        <p:nvSpPr>
          <p:cNvPr id="5" name="Rectangle 5"/>
          <p:cNvSpPr>
            <a:spLocks noGrp="1" noChangeArrowheads="1"/>
          </p:cNvSpPr>
          <p:nvPr>
            <p:ph type="subTitle" idx="1"/>
          </p:nvPr>
        </p:nvSpPr>
        <p:spPr>
          <a:xfrm>
            <a:off x="190500" y="2718815"/>
            <a:ext cx="8763000" cy="3188208"/>
          </a:xfrm>
          <a:noFill/>
        </p:spPr>
        <p:txBody>
          <a:bodyPr/>
          <a:lstStyle/>
          <a:p>
            <a:pPr>
              <a:lnSpc>
                <a:spcPct val="150000"/>
              </a:lnSpc>
              <a:spcBef>
                <a:spcPts val="0"/>
              </a:spcBef>
            </a:pPr>
            <a:r>
              <a:rPr lang="en-US" altLang="en-US" sz="1800" b="1" dirty="0"/>
              <a:t>Apurva N. Mody, CTO, National Spectrum Consortium (NSC)</a:t>
            </a:r>
          </a:p>
          <a:p>
            <a:pPr>
              <a:lnSpc>
                <a:spcPct val="150000"/>
              </a:lnSpc>
              <a:spcBef>
                <a:spcPts val="0"/>
              </a:spcBef>
            </a:pPr>
            <a:r>
              <a:rPr lang="en-US" altLang="en-US" sz="1800" b="1" dirty="0"/>
              <a:t>Julie Knapp, Chief, Office of Engineering Technology, Federal Communications Commission (FCC)</a:t>
            </a:r>
          </a:p>
          <a:p>
            <a:pPr>
              <a:lnSpc>
                <a:spcPct val="150000"/>
              </a:lnSpc>
              <a:spcBef>
                <a:spcPts val="0"/>
              </a:spcBef>
            </a:pPr>
            <a:r>
              <a:rPr lang="en-US" altLang="en-US" sz="1800" b="1" dirty="0"/>
              <a:t>Sumit Roy, University of Washington, NSC</a:t>
            </a:r>
          </a:p>
          <a:p>
            <a:pPr>
              <a:lnSpc>
                <a:spcPct val="150000"/>
              </a:lnSpc>
              <a:spcBef>
                <a:spcPts val="0"/>
              </a:spcBef>
            </a:pPr>
            <a:r>
              <a:rPr lang="en-US" altLang="en-US" sz="1800" b="1" dirty="0"/>
              <a:t>Jeff Evans, Georgia Tech Research Institute, NSC</a:t>
            </a:r>
          </a:p>
          <a:p>
            <a:pPr>
              <a:lnSpc>
                <a:spcPct val="150000"/>
              </a:lnSpc>
              <a:spcBef>
                <a:spcPts val="0"/>
              </a:spcBef>
            </a:pPr>
            <a:r>
              <a:rPr lang="en-US" altLang="en-US" sz="1800" b="1" dirty="0"/>
              <a:t>Oliver Holland, Advanced Wireless Technology Group  </a:t>
            </a:r>
          </a:p>
          <a:p>
            <a:pPr>
              <a:lnSpc>
                <a:spcPct val="150000"/>
              </a:lnSpc>
              <a:spcBef>
                <a:spcPts val="0"/>
              </a:spcBef>
            </a:pPr>
            <a:r>
              <a:rPr lang="en-US" altLang="en-US" sz="1800" b="1" dirty="0"/>
              <a:t>Jay Holcomb, </a:t>
            </a:r>
            <a:r>
              <a:rPr lang="en-US" altLang="en-US" sz="1800" b="1" dirty="0" err="1"/>
              <a:t>Itron</a:t>
            </a:r>
            <a:r>
              <a:rPr lang="en-US" altLang="en-US" sz="1800" b="1" dirty="0"/>
              <a:t>, Chair, IEEE 802.18 Task Group</a:t>
            </a:r>
          </a:p>
          <a:p>
            <a:pPr>
              <a:lnSpc>
                <a:spcPct val="80000"/>
              </a:lnSpc>
            </a:pPr>
            <a:r>
              <a:rPr lang="en-US" altLang="en-US" sz="1800" b="1" dirty="0"/>
              <a:t> </a:t>
            </a:r>
          </a:p>
          <a:p>
            <a:pPr>
              <a:lnSpc>
                <a:spcPct val="80000"/>
              </a:lnSpc>
            </a:pPr>
            <a:r>
              <a:rPr lang="en-US" altLang="en-US" sz="1800" b="1" dirty="0"/>
              <a:t> </a:t>
            </a:r>
          </a:p>
          <a:p>
            <a:pPr>
              <a:lnSpc>
                <a:spcPct val="80000"/>
              </a:lnSpc>
            </a:pPr>
            <a:endParaRPr lang="en-US" altLang="en-US" sz="1800" b="1" dirty="0"/>
          </a:p>
        </p:txBody>
      </p:sp>
    </p:spTree>
    <p:extLst>
      <p:ext uri="{BB962C8B-B14F-4D97-AF65-F5344CB8AC3E}">
        <p14:creationId xmlns:p14="http://schemas.microsoft.com/office/powerpoint/2010/main" val="3601177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9D522E74-F15E-4C80-A567-E5F6131265DA}"/>
              </a:ext>
            </a:extLst>
          </p:cNvPr>
          <p:cNvSpPr>
            <a:spLocks noGrp="1"/>
          </p:cNvSpPr>
          <p:nvPr>
            <p:ph type="title"/>
          </p:nvPr>
        </p:nvSpPr>
        <p:spPr>
          <a:xfrm>
            <a:off x="457200" y="447675"/>
            <a:ext cx="8229600" cy="1143000"/>
          </a:xfrm>
        </p:spPr>
        <p:txBody>
          <a:bodyPr/>
          <a:lstStyle/>
          <a:p>
            <a:r>
              <a:rPr lang="en-US" altLang="en-US">
                <a:solidFill>
                  <a:srgbClr val="002060"/>
                </a:solidFill>
                <a:latin typeface="Tahoma" panose="020B0604030504040204" pitchFamily="34" charset="0"/>
                <a:cs typeface="Tahoma" panose="020B0604030504040204" pitchFamily="34" charset="0"/>
              </a:rPr>
              <a:t>Spectrum Horizons</a:t>
            </a:r>
            <a:br>
              <a:rPr lang="en-US" altLang="en-US">
                <a:solidFill>
                  <a:srgbClr val="002060"/>
                </a:solidFill>
              </a:rPr>
            </a:br>
            <a:endParaRPr lang="en-US" altLang="en-US">
              <a:solidFill>
                <a:srgbClr val="002060"/>
              </a:solidFill>
            </a:endParaRPr>
          </a:p>
        </p:txBody>
      </p:sp>
      <p:sp>
        <p:nvSpPr>
          <p:cNvPr id="34819" name="Content Placeholder 2">
            <a:extLst>
              <a:ext uri="{FF2B5EF4-FFF2-40B4-BE49-F238E27FC236}">
                <a16:creationId xmlns:a16="http://schemas.microsoft.com/office/drawing/2014/main" id="{BBD00DAB-B037-4423-9A1C-5B7751964F32}"/>
              </a:ext>
            </a:extLst>
          </p:cNvPr>
          <p:cNvSpPr>
            <a:spLocks noGrp="1"/>
          </p:cNvSpPr>
          <p:nvPr>
            <p:ph idx="1"/>
          </p:nvPr>
        </p:nvSpPr>
        <p:spPr>
          <a:xfrm>
            <a:off x="609600" y="1166018"/>
            <a:ext cx="5943600" cy="4525963"/>
          </a:xfrm>
        </p:spPr>
        <p:txBody>
          <a:bodyPr/>
          <a:lstStyle/>
          <a:p>
            <a:r>
              <a:rPr lang="en-US" altLang="en-US" sz="2000" b="1" dirty="0">
                <a:solidFill>
                  <a:srgbClr val="002060"/>
                </a:solidFill>
              </a:rPr>
              <a:t>Proposed to expand access </a:t>
            </a:r>
            <a:br>
              <a:rPr lang="en-US" altLang="en-US" sz="2000" b="1" dirty="0">
                <a:solidFill>
                  <a:srgbClr val="002060"/>
                </a:solidFill>
              </a:rPr>
            </a:br>
            <a:r>
              <a:rPr lang="en-US" altLang="en-US" sz="2000" b="1" dirty="0">
                <a:solidFill>
                  <a:srgbClr val="002060"/>
                </a:solidFill>
              </a:rPr>
              <a:t>above 95 GHz</a:t>
            </a:r>
          </a:p>
          <a:p>
            <a:pPr lvl="1"/>
            <a:r>
              <a:rPr lang="en-US" altLang="en-US" sz="1600" b="1" dirty="0"/>
              <a:t>Total of 102.2 GHz to for licensed </a:t>
            </a:r>
            <a:br>
              <a:rPr lang="en-US" altLang="en-US" sz="1600" b="1" dirty="0"/>
            </a:br>
            <a:r>
              <a:rPr lang="en-US" altLang="en-US" sz="1600" b="1" dirty="0"/>
              <a:t>point-to-point services </a:t>
            </a:r>
          </a:p>
          <a:p>
            <a:pPr lvl="2"/>
            <a:r>
              <a:rPr lang="en-US" altLang="en-US" sz="1400" dirty="0"/>
              <a:t> 95100 GHz, 102-109.5 GHz, 111.8-114.25 GHz, </a:t>
            </a:r>
            <a:br>
              <a:rPr lang="en-US" altLang="en-US" sz="1400" dirty="0"/>
            </a:br>
            <a:r>
              <a:rPr lang="en-US" altLang="en-US" sz="1400" dirty="0"/>
              <a:t>122.25-123 GHz, 130-134 GHz, 141-148.5 GHz, </a:t>
            </a:r>
            <a:br>
              <a:rPr lang="en-US" altLang="en-US" sz="1400" dirty="0"/>
            </a:br>
            <a:r>
              <a:rPr lang="en-US" altLang="en-US" sz="1400" dirty="0"/>
              <a:t>151.5158.5 GHz, 174.5-174.8 GHz, 231.5-232 GHz, </a:t>
            </a:r>
            <a:br>
              <a:rPr lang="en-US" altLang="en-US" sz="1400" dirty="0"/>
            </a:br>
            <a:r>
              <a:rPr lang="en-US" altLang="en-US" sz="1400" dirty="0"/>
              <a:t>and 240-241 GHz band</a:t>
            </a:r>
          </a:p>
          <a:p>
            <a:pPr lvl="2"/>
            <a:r>
              <a:rPr lang="en-US" altLang="en-US" sz="1400" dirty="0"/>
              <a:t>Similar to 70/80/90 GHz rules</a:t>
            </a:r>
          </a:p>
          <a:p>
            <a:pPr lvl="2"/>
            <a:r>
              <a:rPr lang="en-US" altLang="en-US" sz="1400" dirty="0"/>
              <a:t>Licensed nationwide, non-exclusive basis</a:t>
            </a:r>
          </a:p>
          <a:p>
            <a:pPr lvl="2"/>
            <a:r>
              <a:rPr lang="en-US" altLang="en-US" sz="1400" dirty="0"/>
              <a:t>Register links with database manager</a:t>
            </a:r>
          </a:p>
          <a:p>
            <a:pPr lvl="2"/>
            <a:r>
              <a:rPr lang="en-US" altLang="en-US" sz="1400" dirty="0"/>
              <a:t>Seek comment on mobile use</a:t>
            </a:r>
          </a:p>
          <a:p>
            <a:pPr lvl="1"/>
            <a:r>
              <a:rPr lang="en-US" altLang="en-US" sz="1600" b="1" dirty="0"/>
              <a:t>Total of 15.2 GHz for unlicensed use</a:t>
            </a:r>
          </a:p>
          <a:p>
            <a:pPr lvl="2"/>
            <a:r>
              <a:rPr lang="en-US" altLang="en-US" sz="1400" dirty="0"/>
              <a:t> 122-123 GHz, 244-246 GHz, 174.8-182 GHz and </a:t>
            </a:r>
            <a:br>
              <a:rPr lang="en-US" altLang="en-US" sz="1400" dirty="0"/>
            </a:br>
            <a:r>
              <a:rPr lang="en-US" altLang="en-US" sz="1400" dirty="0"/>
              <a:t>185-190 GHz bands</a:t>
            </a:r>
          </a:p>
          <a:p>
            <a:pPr lvl="2"/>
            <a:r>
              <a:rPr lang="en-US" altLang="en-US" sz="1400" dirty="0"/>
              <a:t>Similar to 60 GHz rules</a:t>
            </a:r>
          </a:p>
          <a:p>
            <a:pPr lvl="2"/>
            <a:r>
              <a:rPr lang="en-US" altLang="en-US" sz="1400" dirty="0"/>
              <a:t>Selected high absorption bands</a:t>
            </a:r>
          </a:p>
          <a:p>
            <a:pPr lvl="1"/>
            <a:r>
              <a:rPr lang="en-US" altLang="en-US" sz="1600" b="1" dirty="0"/>
              <a:t>New type of experimental licenses &gt; 95 GHz </a:t>
            </a:r>
          </a:p>
          <a:p>
            <a:pPr lvl="2"/>
            <a:r>
              <a:rPr lang="en-US" altLang="en-US" sz="1400" dirty="0"/>
              <a:t>Longer license terms</a:t>
            </a:r>
          </a:p>
          <a:p>
            <a:pPr lvl="2"/>
            <a:r>
              <a:rPr lang="en-US" altLang="en-US" sz="1400" dirty="0"/>
              <a:t>Ability to sell devices</a:t>
            </a:r>
            <a:endParaRPr lang="en-US" altLang="en-US" sz="1800" dirty="0"/>
          </a:p>
          <a:p>
            <a:endParaRPr lang="en-US" altLang="en-US" sz="2800" dirty="0"/>
          </a:p>
          <a:p>
            <a:endParaRPr lang="en-US" altLang="en-US" sz="2800" dirty="0"/>
          </a:p>
          <a:p>
            <a:endParaRPr lang="en-US" altLang="en-US" sz="2800" dirty="0"/>
          </a:p>
          <a:p>
            <a:endParaRPr lang="en-US" altLang="en-US" sz="2800" dirty="0"/>
          </a:p>
          <a:p>
            <a:endParaRPr lang="en-US" altLang="en-US" dirty="0"/>
          </a:p>
        </p:txBody>
      </p:sp>
      <p:pic>
        <p:nvPicPr>
          <p:cNvPr id="34820" name="Picture 6">
            <a:extLst>
              <a:ext uri="{FF2B5EF4-FFF2-40B4-BE49-F238E27FC236}">
                <a16:creationId xmlns:a16="http://schemas.microsoft.com/office/drawing/2014/main" id="{C78F79BC-106E-4678-A050-6BD8AF780A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26150" y="3136516"/>
            <a:ext cx="2384425" cy="1447800"/>
          </a:xfrm>
          <a:prstGeom prst="rect">
            <a:avLst/>
          </a:prstGeom>
          <a:noFill/>
          <a:ln w="3810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34821" name="TextBox 7">
            <a:extLst>
              <a:ext uri="{FF2B5EF4-FFF2-40B4-BE49-F238E27FC236}">
                <a16:creationId xmlns:a16="http://schemas.microsoft.com/office/drawing/2014/main" id="{DBBCD24B-876D-4CAD-84B0-6E6E5EF9FF64}"/>
              </a:ext>
            </a:extLst>
          </p:cNvPr>
          <p:cNvSpPr txBox="1">
            <a:spLocks noChangeArrowheads="1"/>
          </p:cNvSpPr>
          <p:nvPr/>
        </p:nvSpPr>
        <p:spPr bwMode="auto">
          <a:xfrm>
            <a:off x="6126163" y="4600191"/>
            <a:ext cx="22907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rPr>
              <a:t>Achieve Fiber Capacity</a:t>
            </a:r>
          </a:p>
        </p:txBody>
      </p:sp>
      <p:sp>
        <p:nvSpPr>
          <p:cNvPr id="34822" name="TextBox 8">
            <a:extLst>
              <a:ext uri="{FF2B5EF4-FFF2-40B4-BE49-F238E27FC236}">
                <a16:creationId xmlns:a16="http://schemas.microsoft.com/office/drawing/2014/main" id="{CFE0B242-D38D-477C-A282-4715818143E5}"/>
              </a:ext>
            </a:extLst>
          </p:cNvPr>
          <p:cNvSpPr txBox="1">
            <a:spLocks noChangeArrowheads="1"/>
          </p:cNvSpPr>
          <p:nvPr/>
        </p:nvSpPr>
        <p:spPr bwMode="auto">
          <a:xfrm>
            <a:off x="6019800" y="1598613"/>
            <a:ext cx="2390775" cy="1077912"/>
          </a:xfrm>
          <a:prstGeom prst="rect">
            <a:avLst/>
          </a:prstGeom>
          <a:solidFill>
            <a:srgbClr val="0070C0"/>
          </a:solidFill>
          <a:ln w="38100">
            <a:solidFill>
              <a:srgbClr val="00206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Arial" panose="020B0604020202020204" pitchFamily="34" charset="0"/>
                <a:ea typeface="+mn-ea"/>
                <a:cs typeface="Arial" pitchFamily="34" charset="0"/>
              </a:rPr>
              <a:t>Much of the spectrum above 95 GHz is  allocated for passive services</a:t>
            </a:r>
          </a:p>
        </p:txBody>
      </p:sp>
      <p:sp>
        <p:nvSpPr>
          <p:cNvPr id="16" name="Rectangle 15">
            <a:extLst>
              <a:ext uri="{FF2B5EF4-FFF2-40B4-BE49-F238E27FC236}">
                <a16:creationId xmlns:a16="http://schemas.microsoft.com/office/drawing/2014/main" id="{F4FBA2B5-44EB-4E5F-8420-593E8134581F}"/>
              </a:ext>
            </a:extLst>
          </p:cNvPr>
          <p:cNvSpPr/>
          <p:nvPr/>
        </p:nvSpPr>
        <p:spPr>
          <a:xfrm>
            <a:off x="6019800" y="5256601"/>
            <a:ext cx="2391219" cy="523220"/>
          </a:xfrm>
          <a:prstGeom prst="rect">
            <a:avLst/>
          </a:prstGeom>
          <a:solidFill>
            <a:schemeClr val="bg1"/>
          </a:solidFill>
          <a:ln w="38100">
            <a:solidFill>
              <a:srgbClr val="002060"/>
            </a:solid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Arial" pitchFamily="34" charset="0"/>
                <a:ea typeface="+mn-ea"/>
                <a:cs typeface="Arial" pitchFamily="34" charset="0"/>
              </a:rPr>
              <a:t>Innovations</a:t>
            </a:r>
          </a:p>
        </p:txBody>
      </p:sp>
    </p:spTree>
    <p:extLst>
      <p:ext uri="{BB962C8B-B14F-4D97-AF65-F5344CB8AC3E}">
        <p14:creationId xmlns:p14="http://schemas.microsoft.com/office/powerpoint/2010/main" val="934381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759C3CF3-9D55-42E7-87F5-9F99E6ED80C9}"/>
              </a:ext>
            </a:extLst>
          </p:cNvPr>
          <p:cNvSpPr/>
          <p:nvPr/>
        </p:nvSpPr>
        <p:spPr bwMode="auto">
          <a:xfrm>
            <a:off x="923925" y="2989263"/>
            <a:ext cx="7200900" cy="998537"/>
          </a:xfrm>
          <a:prstGeom prst="roundRect">
            <a:avLst/>
          </a:prstGeom>
          <a:solidFill>
            <a:schemeClr val="bg1">
              <a:lumMod val="95000"/>
              <a:alpha val="35000"/>
            </a:schemeClr>
          </a:solidFill>
          <a:ln>
            <a:solidFill>
              <a:srgbClr val="002060"/>
            </a:solidFill>
          </a:ln>
          <a:effectLst/>
          <a:extLst/>
        </p:spPr>
        <p:txBody>
          <a:bodyPr/>
          <a:lstStyle/>
          <a:p>
            <a:pPr marL="74295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1200" cap="none" spc="0" normalizeH="0" baseline="0" noProof="0" dirty="0">
              <a:ln>
                <a:noFill/>
              </a:ln>
              <a:solidFill>
                <a:prstClr val="black"/>
              </a:solidFill>
              <a:effectLst/>
              <a:uLnTx/>
              <a:uFillTx/>
              <a:latin typeface="FuturaMedium" pitchFamily="34" charset="0"/>
              <a:ea typeface="+mn-ea"/>
              <a:cs typeface="Arial" pitchFamily="34" charset="0"/>
            </a:endParaRPr>
          </a:p>
        </p:txBody>
      </p:sp>
      <p:sp>
        <p:nvSpPr>
          <p:cNvPr id="36867" name="Title 1">
            <a:extLst>
              <a:ext uri="{FF2B5EF4-FFF2-40B4-BE49-F238E27FC236}">
                <a16:creationId xmlns:a16="http://schemas.microsoft.com/office/drawing/2014/main" id="{908CC52B-230C-47C8-9909-7850BDF4FBF9}"/>
              </a:ext>
            </a:extLst>
          </p:cNvPr>
          <p:cNvSpPr>
            <a:spLocks noGrp="1"/>
          </p:cNvSpPr>
          <p:nvPr>
            <p:ph type="title"/>
          </p:nvPr>
        </p:nvSpPr>
        <p:spPr>
          <a:xfrm>
            <a:off x="384175" y="-263525"/>
            <a:ext cx="8366125" cy="1143000"/>
          </a:xfrm>
        </p:spPr>
        <p:txBody>
          <a:bodyPr/>
          <a:lstStyle/>
          <a:p>
            <a:r>
              <a:rPr lang="en-US" altLang="en-US" dirty="0"/>
              <a:t>       </a:t>
            </a:r>
            <a:br>
              <a:rPr lang="en-US" altLang="en-US" sz="3600" dirty="0">
                <a:solidFill>
                  <a:srgbClr val="002060"/>
                </a:solidFill>
              </a:rPr>
            </a:br>
            <a:r>
              <a:rPr lang="en-US" altLang="en-US" sz="3600" dirty="0">
                <a:solidFill>
                  <a:srgbClr val="002060"/>
                </a:solidFill>
              </a:rPr>
              <a:t> IEEE 802.11 Sharing With DSRC at 5.9 GHz</a:t>
            </a:r>
            <a:endParaRPr lang="en-US" altLang="en-US" sz="4000" dirty="0">
              <a:solidFill>
                <a:srgbClr val="002060"/>
              </a:solidFill>
            </a:endParaRPr>
          </a:p>
        </p:txBody>
      </p:sp>
      <p:pic>
        <p:nvPicPr>
          <p:cNvPr id="36868" name="Content Placeholder 5" descr="Screen Clipping">
            <a:extLst>
              <a:ext uri="{FF2B5EF4-FFF2-40B4-BE49-F238E27FC236}">
                <a16:creationId xmlns:a16="http://schemas.microsoft.com/office/drawing/2014/main" id="{E40E11C5-7B2D-49F7-A287-F4EC9B57AFE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40358" y="1069975"/>
            <a:ext cx="6203950" cy="1441450"/>
          </a:xfrm>
        </p:spPr>
      </p:pic>
      <p:pic>
        <p:nvPicPr>
          <p:cNvPr id="36869" name="Picture 6" descr="Screen Clipping">
            <a:extLst>
              <a:ext uri="{FF2B5EF4-FFF2-40B4-BE49-F238E27FC236}">
                <a16:creationId xmlns:a16="http://schemas.microsoft.com/office/drawing/2014/main" id="{038C8169-371C-44F9-8B2C-4459489887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60463" y="4924425"/>
            <a:ext cx="6396037"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7">
            <a:extLst>
              <a:ext uri="{FF2B5EF4-FFF2-40B4-BE49-F238E27FC236}">
                <a16:creationId xmlns:a16="http://schemas.microsoft.com/office/drawing/2014/main" id="{7722AFD6-73B7-42EE-B835-9EC1FC686BAA}"/>
              </a:ext>
            </a:extLst>
          </p:cNvPr>
          <p:cNvSpPr txBox="1">
            <a:spLocks noChangeArrowheads="1"/>
          </p:cNvSpPr>
          <p:nvPr/>
        </p:nvSpPr>
        <p:spPr bwMode="auto">
          <a:xfrm>
            <a:off x="935038" y="4178300"/>
            <a:ext cx="7200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Option 2 </a:t>
            </a:r>
            <a:r>
              <a:rPr kumimoji="0" lang="en-US" altLang="en-US" sz="1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Rechannelization</a:t>
            </a:r>
            <a:r>
              <a:rPr kumimoji="0" lang="en-US" alt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(Qualcomm) </a:t>
            </a:r>
            <a:r>
              <a:rPr kumimoji="0" lang="en-US"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safety channels to top of the band, widen lower channels &amp; share only lower channels with IEEE 802.11 </a:t>
            </a:r>
          </a:p>
        </p:txBody>
      </p:sp>
      <p:sp>
        <p:nvSpPr>
          <p:cNvPr id="36871" name="TextBox 9">
            <a:extLst>
              <a:ext uri="{FF2B5EF4-FFF2-40B4-BE49-F238E27FC236}">
                <a16:creationId xmlns:a16="http://schemas.microsoft.com/office/drawing/2014/main" id="{346AB982-9ECE-419D-A6EF-F495E12DC118}"/>
              </a:ext>
            </a:extLst>
          </p:cNvPr>
          <p:cNvSpPr txBox="1">
            <a:spLocks noChangeArrowheads="1"/>
          </p:cNvSpPr>
          <p:nvPr/>
        </p:nvSpPr>
        <p:spPr bwMode="auto">
          <a:xfrm>
            <a:off x="1160463" y="2428875"/>
            <a:ext cx="6813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Tahoma" panose="020B0604030504040204" pitchFamily="34" charset="0"/>
                <a:ea typeface="+mn-ea"/>
                <a:cs typeface="Arial" pitchFamily="34" charset="0"/>
              </a:rPr>
              <a:t>Dedicated Short Range Communications (DSRC) Channel Plan  </a:t>
            </a:r>
          </a:p>
        </p:txBody>
      </p:sp>
      <p:sp>
        <p:nvSpPr>
          <p:cNvPr id="36872" name="Rounded Rectangle 10">
            <a:extLst>
              <a:ext uri="{FF2B5EF4-FFF2-40B4-BE49-F238E27FC236}">
                <a16:creationId xmlns:a16="http://schemas.microsoft.com/office/drawing/2014/main" id="{DE976E02-748A-4ADE-8400-684F6747A1F5}"/>
              </a:ext>
            </a:extLst>
          </p:cNvPr>
          <p:cNvSpPr>
            <a:spLocks noChangeArrowheads="1"/>
          </p:cNvSpPr>
          <p:nvPr/>
        </p:nvSpPr>
        <p:spPr bwMode="auto">
          <a:xfrm>
            <a:off x="935038" y="3165475"/>
            <a:ext cx="7308850" cy="64611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4295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altLang="en-US" sz="2400" b="0" i="0" u="none" strike="noStrike" kern="1200" cap="none" spc="0" normalizeH="0" baseline="0" noProof="0">
              <a:ln>
                <a:noFill/>
              </a:ln>
              <a:solidFill>
                <a:prstClr val="black"/>
              </a:solidFill>
              <a:effectLst/>
              <a:uLnTx/>
              <a:uFillTx/>
              <a:latin typeface="FuturaMedium"/>
              <a:ea typeface="+mn-ea"/>
              <a:cs typeface="Arial" pitchFamily="34" charset="0"/>
            </a:endParaRPr>
          </a:p>
        </p:txBody>
      </p:sp>
      <p:sp>
        <p:nvSpPr>
          <p:cNvPr id="12" name="Rounded Rectangle 11">
            <a:extLst>
              <a:ext uri="{FF2B5EF4-FFF2-40B4-BE49-F238E27FC236}">
                <a16:creationId xmlns:a16="http://schemas.microsoft.com/office/drawing/2014/main" id="{6F5FE40D-7F9A-40BB-BEA6-98AE79AFC55B}"/>
              </a:ext>
            </a:extLst>
          </p:cNvPr>
          <p:cNvSpPr/>
          <p:nvPr/>
        </p:nvSpPr>
        <p:spPr bwMode="auto">
          <a:xfrm>
            <a:off x="935038" y="4178300"/>
            <a:ext cx="7200900" cy="2065338"/>
          </a:xfrm>
          <a:prstGeom prst="roundRect">
            <a:avLst/>
          </a:prstGeom>
          <a:solidFill>
            <a:schemeClr val="bg1">
              <a:lumMod val="95000"/>
              <a:alpha val="35000"/>
            </a:schemeClr>
          </a:solidFill>
          <a:ln>
            <a:solidFill>
              <a:srgbClr val="002060"/>
            </a:solidFill>
          </a:ln>
          <a:effectLst/>
          <a:extLst/>
        </p:spPr>
        <p:txBody>
          <a:bodyPr/>
          <a:lstStyle/>
          <a:p>
            <a:pPr marL="74295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1200" cap="none" spc="0" normalizeH="0" baseline="0" noProof="0" dirty="0">
              <a:ln>
                <a:noFill/>
              </a:ln>
              <a:solidFill>
                <a:prstClr val="black"/>
              </a:solidFill>
              <a:effectLst/>
              <a:uLnTx/>
              <a:uFillTx/>
              <a:latin typeface="FuturaMedium" pitchFamily="34" charset="0"/>
              <a:ea typeface="+mn-ea"/>
              <a:cs typeface="Arial" pitchFamily="34" charset="0"/>
            </a:endParaRPr>
          </a:p>
        </p:txBody>
      </p:sp>
      <p:sp>
        <p:nvSpPr>
          <p:cNvPr id="14" name="Rectangle 13">
            <a:extLst>
              <a:ext uri="{FF2B5EF4-FFF2-40B4-BE49-F238E27FC236}">
                <a16:creationId xmlns:a16="http://schemas.microsoft.com/office/drawing/2014/main" id="{4A44B637-4BC5-4E20-9050-17C282895277}"/>
              </a:ext>
            </a:extLst>
          </p:cNvPr>
          <p:cNvSpPr/>
          <p:nvPr/>
        </p:nvSpPr>
        <p:spPr>
          <a:xfrm>
            <a:off x="935038" y="3090863"/>
            <a:ext cx="7643812" cy="646112"/>
          </a:xfrm>
          <a:prstGeom prst="rect">
            <a:avLst/>
          </a:prstGeom>
        </p:spPr>
        <p:txBody>
          <a:bodyPr>
            <a:spAutoFit/>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kumimoji="0" lang="en-GB" sz="1600" b="0" i="1" u="none" strike="noStrike" kern="14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itchFamily="34" charset="0"/>
              </a:rPr>
              <a:t>Option 1 Detect and avoid (Cisco)</a:t>
            </a:r>
            <a:r>
              <a:rPr kumimoji="0" lang="en-GB" sz="1600" b="0" i="0" u="none" strike="noStrike" kern="14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itchFamily="34" charset="0"/>
              </a:rPr>
              <a:t>:</a:t>
            </a:r>
            <a:r>
              <a:rPr kumimoji="0" lang="en-US" sz="1600" b="0" i="0" u="none" strike="noStrike" kern="14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itchFamily="34" charset="0"/>
              </a:rPr>
              <a:t> Unlicensed devices</a:t>
            </a:r>
            <a:r>
              <a:rPr kumimoji="0" lang="en-GB" sz="1600" b="0" i="0" u="none" strike="noStrike" kern="14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itchFamily="34" charset="0"/>
              </a:rPr>
              <a:t> monitor the  </a:t>
            </a:r>
            <a:br>
              <a:rPr kumimoji="0" lang="en-GB" sz="1600" b="0" i="0" u="none" strike="noStrike" kern="14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itchFamily="34" charset="0"/>
              </a:rPr>
            </a:br>
            <a:r>
              <a:rPr kumimoji="0" lang="en-GB" sz="1600" b="0" i="0" u="none" strike="noStrike" kern="14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itchFamily="34" charset="0"/>
              </a:rPr>
              <a:t>10 megahertz-wide DSRC channels and vacate entire band if signal detected</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itchFamily="34" charset="0"/>
            </a:endParaRPr>
          </a:p>
        </p:txBody>
      </p:sp>
    </p:spTree>
    <p:extLst>
      <p:ext uri="{BB962C8B-B14F-4D97-AF65-F5344CB8AC3E}">
        <p14:creationId xmlns:p14="http://schemas.microsoft.com/office/powerpoint/2010/main" val="3046439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BC5A38AB-54A7-4E66-B2F4-153DF6C37047}"/>
              </a:ext>
            </a:extLst>
          </p:cNvPr>
          <p:cNvSpPr>
            <a:spLocks noGrp="1"/>
          </p:cNvSpPr>
          <p:nvPr>
            <p:ph type="title"/>
          </p:nvPr>
        </p:nvSpPr>
        <p:spPr>
          <a:xfrm>
            <a:off x="990600" y="227013"/>
            <a:ext cx="7793038" cy="1004887"/>
          </a:xfrm>
        </p:spPr>
        <p:txBody>
          <a:bodyPr/>
          <a:lstStyle/>
          <a:p>
            <a:r>
              <a:rPr lang="en-US" altLang="en-US">
                <a:solidFill>
                  <a:srgbClr val="002060"/>
                </a:solidFill>
              </a:rPr>
              <a:t>Status of 5.9 GHz Proceeding </a:t>
            </a:r>
          </a:p>
        </p:txBody>
      </p:sp>
      <p:sp>
        <p:nvSpPr>
          <p:cNvPr id="3" name="Content Placeholder 2">
            <a:extLst>
              <a:ext uri="{FF2B5EF4-FFF2-40B4-BE49-F238E27FC236}">
                <a16:creationId xmlns:a16="http://schemas.microsoft.com/office/drawing/2014/main" id="{44064626-5647-4864-957B-C8B342524A86}"/>
              </a:ext>
            </a:extLst>
          </p:cNvPr>
          <p:cNvSpPr>
            <a:spLocks noGrp="1"/>
          </p:cNvSpPr>
          <p:nvPr>
            <p:ph idx="1"/>
          </p:nvPr>
        </p:nvSpPr>
        <p:spPr>
          <a:xfrm>
            <a:off x="625475" y="1570038"/>
            <a:ext cx="3911600" cy="4512952"/>
          </a:xfrm>
          <a:solidFill>
            <a:schemeClr val="bg1">
              <a:lumMod val="95000"/>
              <a:alpha val="20000"/>
            </a:schemeClr>
          </a:solidFill>
          <a:ln w="31750">
            <a:solidFill>
              <a:schemeClr val="accent1">
                <a:lumMod val="50000"/>
              </a:schemeClr>
            </a:solidFill>
          </a:ln>
        </p:spPr>
        <p:txBody>
          <a:bodyPr/>
          <a:lstStyle/>
          <a:p>
            <a:pPr>
              <a:spcBef>
                <a:spcPts val="0"/>
              </a:spcBef>
              <a:defRPr/>
            </a:pPr>
            <a:r>
              <a:rPr lang="en-US" sz="2400" b="1" u="sng" dirty="0"/>
              <a:t>FCC Public Notice </a:t>
            </a:r>
            <a:br>
              <a:rPr lang="en-US" sz="2400" b="1" u="sng" dirty="0"/>
            </a:br>
            <a:r>
              <a:rPr lang="en-US" sz="2400" b="1" u="sng" dirty="0"/>
              <a:t>(June 2016):</a:t>
            </a:r>
          </a:p>
          <a:p>
            <a:pPr lvl="1">
              <a:spcBef>
                <a:spcPts val="0"/>
              </a:spcBef>
              <a:defRPr/>
            </a:pPr>
            <a:r>
              <a:rPr lang="en-US" sz="1600" dirty="0"/>
              <a:t>Refresh the record</a:t>
            </a:r>
          </a:p>
          <a:p>
            <a:pPr lvl="1">
              <a:spcBef>
                <a:spcPts val="0"/>
              </a:spcBef>
              <a:defRPr/>
            </a:pPr>
            <a:r>
              <a:rPr lang="en-US" sz="1600" dirty="0"/>
              <a:t>Invited comment on </a:t>
            </a:r>
            <a:br>
              <a:rPr lang="en-US" sz="1600" dirty="0"/>
            </a:br>
            <a:r>
              <a:rPr lang="en-US" sz="1600" dirty="0"/>
              <a:t>Tiger Team options</a:t>
            </a:r>
          </a:p>
          <a:p>
            <a:pPr lvl="1">
              <a:spcBef>
                <a:spcPts val="0"/>
              </a:spcBef>
              <a:defRPr/>
            </a:pPr>
            <a:r>
              <a:rPr lang="en-US" sz="1600" dirty="0"/>
              <a:t>Invited submittal of </a:t>
            </a:r>
            <a:br>
              <a:rPr lang="en-US" sz="1600" dirty="0"/>
            </a:br>
            <a:r>
              <a:rPr lang="en-US" sz="1600" dirty="0"/>
              <a:t>prototype devices</a:t>
            </a:r>
          </a:p>
          <a:p>
            <a:pPr lvl="1">
              <a:spcBef>
                <a:spcPts val="600"/>
              </a:spcBef>
              <a:defRPr/>
            </a:pPr>
            <a:r>
              <a:rPr lang="en-US" sz="1600" dirty="0"/>
              <a:t>Three phase test plan</a:t>
            </a:r>
            <a:br>
              <a:rPr lang="en-US" sz="1600" dirty="0"/>
            </a:br>
            <a:r>
              <a:rPr lang="en-US" sz="1600" dirty="0"/>
              <a:t>(FCC/DOT/NTIA):</a:t>
            </a:r>
          </a:p>
          <a:p>
            <a:pPr lvl="2">
              <a:spcBef>
                <a:spcPts val="0"/>
              </a:spcBef>
              <a:defRPr/>
            </a:pPr>
            <a:r>
              <a:rPr lang="en-US" sz="1600" dirty="0"/>
              <a:t>I -    FCC Lab</a:t>
            </a:r>
          </a:p>
          <a:p>
            <a:pPr lvl="2">
              <a:spcBef>
                <a:spcPts val="0"/>
              </a:spcBef>
              <a:defRPr/>
            </a:pPr>
            <a:r>
              <a:rPr lang="en-US" sz="1600" dirty="0"/>
              <a:t>II –  DoT Basic field test</a:t>
            </a:r>
          </a:p>
          <a:p>
            <a:pPr lvl="2">
              <a:spcBef>
                <a:spcPts val="0"/>
              </a:spcBef>
              <a:defRPr/>
            </a:pPr>
            <a:r>
              <a:rPr lang="en-US" sz="1600" dirty="0"/>
              <a:t>III – Real-world testing</a:t>
            </a:r>
          </a:p>
          <a:p>
            <a:pPr>
              <a:spcBef>
                <a:spcPts val="0"/>
              </a:spcBef>
              <a:defRPr/>
            </a:pPr>
            <a:r>
              <a:rPr lang="en-US" sz="2400" b="1" u="sng" dirty="0"/>
              <a:t>FCC Public Notice </a:t>
            </a:r>
            <a:br>
              <a:rPr lang="en-US" sz="2400" b="1" u="sng" dirty="0"/>
            </a:br>
            <a:r>
              <a:rPr lang="en-US" sz="2400" b="1" u="sng" dirty="0"/>
              <a:t>(October 2018):</a:t>
            </a:r>
          </a:p>
          <a:p>
            <a:pPr lvl="1">
              <a:spcBef>
                <a:spcPts val="0"/>
              </a:spcBef>
              <a:defRPr/>
            </a:pPr>
            <a:r>
              <a:rPr lang="en-US" sz="1600" dirty="0"/>
              <a:t>Phase 1 test report released for public comment</a:t>
            </a:r>
          </a:p>
        </p:txBody>
      </p:sp>
      <p:pic>
        <p:nvPicPr>
          <p:cNvPr id="4" name="Picture 3">
            <a:extLst>
              <a:ext uri="{FF2B5EF4-FFF2-40B4-BE49-F238E27FC236}">
                <a16:creationId xmlns:a16="http://schemas.microsoft.com/office/drawing/2014/main" id="{8D8558DC-0E44-40E0-9DA5-DF7AA05AA6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119" y="1583048"/>
            <a:ext cx="3573238" cy="4512952"/>
          </a:xfrm>
          <a:prstGeom prst="rect">
            <a:avLst/>
          </a:prstGeom>
        </p:spPr>
      </p:pic>
      <p:sp>
        <p:nvSpPr>
          <p:cNvPr id="5" name="Rectangle 4">
            <a:extLst>
              <a:ext uri="{FF2B5EF4-FFF2-40B4-BE49-F238E27FC236}">
                <a16:creationId xmlns:a16="http://schemas.microsoft.com/office/drawing/2014/main" id="{00624316-3D2C-42CD-8588-64F13E602352}"/>
              </a:ext>
            </a:extLst>
          </p:cNvPr>
          <p:cNvSpPr/>
          <p:nvPr/>
        </p:nvSpPr>
        <p:spPr>
          <a:xfrm>
            <a:off x="4724400" y="6170149"/>
            <a:ext cx="4572000" cy="276999"/>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https://docs.fcc.gov/public/attachments/DA-18-1111A1.pdf</a:t>
            </a:r>
          </a:p>
        </p:txBody>
      </p:sp>
      <p:sp>
        <p:nvSpPr>
          <p:cNvPr id="2" name="Rectangle 1">
            <a:extLst>
              <a:ext uri="{FF2B5EF4-FFF2-40B4-BE49-F238E27FC236}">
                <a16:creationId xmlns:a16="http://schemas.microsoft.com/office/drawing/2014/main" id="{7C173434-D683-4966-8AE1-AF851708F7FE}"/>
              </a:ext>
            </a:extLst>
          </p:cNvPr>
          <p:cNvSpPr/>
          <p:nvPr/>
        </p:nvSpPr>
        <p:spPr>
          <a:xfrm>
            <a:off x="4887119" y="1570038"/>
            <a:ext cx="3573238" cy="4525962"/>
          </a:xfrm>
          <a:prstGeom prst="rect">
            <a:avLst/>
          </a:prstGeom>
          <a:solidFill>
            <a:schemeClr val="bg1">
              <a:lumMod val="95000"/>
              <a:alpha val="2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27931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C8AFA-D646-43F2-8A2C-911A125AC018}"/>
              </a:ext>
            </a:extLst>
          </p:cNvPr>
          <p:cNvSpPr>
            <a:spLocks noGrp="1"/>
          </p:cNvSpPr>
          <p:nvPr>
            <p:ph type="title"/>
          </p:nvPr>
        </p:nvSpPr>
        <p:spPr/>
        <p:txBody>
          <a:bodyPr/>
          <a:lstStyle/>
          <a:p>
            <a:r>
              <a:rPr lang="en-US" dirty="0"/>
              <a:t>Other Spectrum Topics</a:t>
            </a:r>
          </a:p>
        </p:txBody>
      </p:sp>
      <p:sp>
        <p:nvSpPr>
          <p:cNvPr id="4" name="TextBox 3">
            <a:extLst>
              <a:ext uri="{FF2B5EF4-FFF2-40B4-BE49-F238E27FC236}">
                <a16:creationId xmlns:a16="http://schemas.microsoft.com/office/drawing/2014/main" id="{E0CAC1B0-E8CA-438C-B7D1-177FF3707A52}"/>
              </a:ext>
            </a:extLst>
          </p:cNvPr>
          <p:cNvSpPr txBox="1"/>
          <p:nvPr/>
        </p:nvSpPr>
        <p:spPr>
          <a:xfrm>
            <a:off x="1143000" y="1417638"/>
            <a:ext cx="2590800" cy="1569660"/>
          </a:xfrm>
          <a:prstGeom prst="rect">
            <a:avLst/>
          </a:prstGeom>
          <a:solidFill>
            <a:schemeClr val="bg1"/>
          </a:solidFill>
          <a:ln w="38100">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002060"/>
                </a:solidFill>
                <a:effectLst/>
                <a:uLnTx/>
                <a:uFillTx/>
                <a:latin typeface="Arial" pitchFamily="34" charset="0"/>
                <a:ea typeface="+mn-ea"/>
                <a:cs typeface="Arial" pitchFamily="34" charset="0"/>
              </a:rPr>
              <a:t>4.9 GHz</a:t>
            </a:r>
            <a:b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(Public Safety at </a:t>
            </a:r>
            <a:b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4940 – 4990 MHz)</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 name="TextBox 4">
            <a:extLst>
              <a:ext uri="{FF2B5EF4-FFF2-40B4-BE49-F238E27FC236}">
                <a16:creationId xmlns:a16="http://schemas.microsoft.com/office/drawing/2014/main" id="{6ECDDC85-EB30-42A9-AC1A-BF3EDCC1A82C}"/>
              </a:ext>
            </a:extLst>
          </p:cNvPr>
          <p:cNvSpPr txBox="1"/>
          <p:nvPr/>
        </p:nvSpPr>
        <p:spPr>
          <a:xfrm>
            <a:off x="1143000" y="5013702"/>
            <a:ext cx="2590800" cy="1569660"/>
          </a:xfrm>
          <a:prstGeom prst="rect">
            <a:avLst/>
          </a:prstGeom>
          <a:solidFill>
            <a:schemeClr val="bg1"/>
          </a:solidFill>
          <a:ln w="38100">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002060"/>
                </a:solidFill>
                <a:effectLst/>
                <a:uLnTx/>
                <a:uFillTx/>
                <a:latin typeface="Arial" pitchFamily="34" charset="0"/>
                <a:ea typeface="+mn-ea"/>
                <a:cs typeface="Arial" pitchFamily="34" charset="0"/>
              </a:rPr>
              <a:t>TV White Space</a:t>
            </a:r>
            <a:b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Continued Interest </a:t>
            </a:r>
            <a:b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for Rural Broadband</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6" name="TextBox 5">
            <a:extLst>
              <a:ext uri="{FF2B5EF4-FFF2-40B4-BE49-F238E27FC236}">
                <a16:creationId xmlns:a16="http://schemas.microsoft.com/office/drawing/2014/main" id="{2A426085-6F79-4901-B007-5DBB6CB07AEF}"/>
              </a:ext>
            </a:extLst>
          </p:cNvPr>
          <p:cNvSpPr txBox="1"/>
          <p:nvPr/>
        </p:nvSpPr>
        <p:spPr>
          <a:xfrm>
            <a:off x="1143000" y="3215670"/>
            <a:ext cx="2590800" cy="1569660"/>
          </a:xfrm>
          <a:prstGeom prst="rect">
            <a:avLst/>
          </a:prstGeom>
          <a:solidFill>
            <a:schemeClr val="bg1"/>
          </a:solidFill>
          <a:ln w="38100">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002060"/>
                </a:solidFill>
                <a:effectLst/>
                <a:uLnTx/>
                <a:uFillTx/>
                <a:latin typeface="Arial" pitchFamily="34" charset="0"/>
                <a:ea typeface="+mn-ea"/>
                <a:cs typeface="Arial" pitchFamily="34" charset="0"/>
              </a:rPr>
              <a:t>Broadband Satellites</a:t>
            </a:r>
            <a:b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Licensing Multiple Systems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 name="TextBox 6">
            <a:extLst>
              <a:ext uri="{FF2B5EF4-FFF2-40B4-BE49-F238E27FC236}">
                <a16:creationId xmlns:a16="http://schemas.microsoft.com/office/drawing/2014/main" id="{39C85237-74A5-4BB1-9EE0-CA8AE7225466}"/>
              </a:ext>
            </a:extLst>
          </p:cNvPr>
          <p:cNvSpPr txBox="1"/>
          <p:nvPr/>
        </p:nvSpPr>
        <p:spPr>
          <a:xfrm>
            <a:off x="4908804" y="3215670"/>
            <a:ext cx="2590800" cy="1569660"/>
          </a:xfrm>
          <a:prstGeom prst="rect">
            <a:avLst/>
          </a:prstGeom>
          <a:solidFill>
            <a:schemeClr val="bg1"/>
          </a:solidFill>
          <a:ln w="38100">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002060"/>
                </a:solidFill>
                <a:effectLst/>
                <a:uLnTx/>
                <a:uFillTx/>
                <a:latin typeface="Arial" pitchFamily="34" charset="0"/>
                <a:ea typeface="+mn-ea"/>
                <a:cs typeface="Arial" pitchFamily="34" charset="0"/>
              </a:rPr>
              <a:t>WRC</a:t>
            </a:r>
            <a:b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Many Issues </a:t>
            </a:r>
            <a:b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on the Agenda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8" name="TextBox 7">
            <a:extLst>
              <a:ext uri="{FF2B5EF4-FFF2-40B4-BE49-F238E27FC236}">
                <a16:creationId xmlns:a16="http://schemas.microsoft.com/office/drawing/2014/main" id="{537D7802-44D3-4E08-A958-35C84CA33B7D}"/>
              </a:ext>
            </a:extLst>
          </p:cNvPr>
          <p:cNvSpPr txBox="1"/>
          <p:nvPr/>
        </p:nvSpPr>
        <p:spPr>
          <a:xfrm>
            <a:off x="4914900" y="1435986"/>
            <a:ext cx="2590800" cy="1569660"/>
          </a:xfrm>
          <a:prstGeom prst="rect">
            <a:avLst/>
          </a:prstGeom>
          <a:solidFill>
            <a:schemeClr val="bg1"/>
          </a:solidFill>
          <a:ln w="38100">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002060"/>
                </a:solidFill>
                <a:effectLst/>
                <a:uLnTx/>
                <a:uFillTx/>
                <a:latin typeface="Arial" pitchFamily="34" charset="0"/>
                <a:ea typeface="+mn-ea"/>
                <a:cs typeface="Arial" pitchFamily="34" charset="0"/>
              </a:rPr>
              <a:t>900 MHz</a:t>
            </a:r>
            <a:b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Re-banding Private Land Mobile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9" name="TextBox 8">
            <a:extLst>
              <a:ext uri="{FF2B5EF4-FFF2-40B4-BE49-F238E27FC236}">
                <a16:creationId xmlns:a16="http://schemas.microsoft.com/office/drawing/2014/main" id="{93A45BA1-15EA-4761-9FC1-E492DE01FEF2}"/>
              </a:ext>
            </a:extLst>
          </p:cNvPr>
          <p:cNvSpPr txBox="1"/>
          <p:nvPr/>
        </p:nvSpPr>
        <p:spPr>
          <a:xfrm>
            <a:off x="4908804" y="4995354"/>
            <a:ext cx="2590800" cy="1569660"/>
          </a:xfrm>
          <a:prstGeom prst="rect">
            <a:avLst/>
          </a:prstGeom>
          <a:solidFill>
            <a:schemeClr val="bg1"/>
          </a:solidFill>
          <a:ln w="38100">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002060"/>
                </a:solidFill>
                <a:effectLst/>
                <a:uLnTx/>
                <a:uFillTx/>
                <a:latin typeface="Arial" pitchFamily="34" charset="0"/>
                <a:ea typeface="+mn-ea"/>
                <a:cs typeface="Arial" pitchFamily="34" charset="0"/>
              </a:rPr>
              <a:t>Unmanned </a:t>
            </a:r>
            <a:br>
              <a:rPr kumimoji="0" lang="en-US" sz="1600" b="1" i="0" u="sng" strike="noStrike" kern="1200" cap="none" spc="0" normalizeH="0" baseline="0" noProof="0" dirty="0">
                <a:ln>
                  <a:noFill/>
                </a:ln>
                <a:solidFill>
                  <a:srgbClr val="002060"/>
                </a:solidFill>
                <a:effectLst/>
                <a:uLnTx/>
                <a:uFillTx/>
                <a:latin typeface="Arial" pitchFamily="34" charset="0"/>
                <a:ea typeface="+mn-ea"/>
                <a:cs typeface="Arial" pitchFamily="34" charset="0"/>
              </a:rPr>
            </a:br>
            <a:r>
              <a:rPr kumimoji="0" lang="en-US" sz="1600" b="1" i="0" u="sng" strike="noStrike" kern="1200" cap="none" spc="0" normalizeH="0" baseline="0" noProof="0" dirty="0">
                <a:ln>
                  <a:noFill/>
                </a:ln>
                <a:solidFill>
                  <a:srgbClr val="002060"/>
                </a:solidFill>
                <a:effectLst/>
                <a:uLnTx/>
                <a:uFillTx/>
                <a:latin typeface="Arial" pitchFamily="34" charset="0"/>
                <a:ea typeface="+mn-ea"/>
                <a:cs typeface="Arial" pitchFamily="34" charset="0"/>
              </a:rPr>
              <a:t>Aerial Systems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sng" strike="noStrike" kern="1200" cap="none" spc="0" normalizeH="0" baseline="0" noProof="0" dirty="0">
              <a:ln>
                <a:noFill/>
              </a:ln>
              <a:solidFill>
                <a:srgbClr val="002060"/>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What spectrum may </a:t>
            </a:r>
            <a:b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be needed?</a:t>
            </a:r>
          </a:p>
        </p:txBody>
      </p:sp>
    </p:spTree>
    <p:extLst>
      <p:ext uri="{BB962C8B-B14F-4D97-AF65-F5344CB8AC3E}">
        <p14:creationId xmlns:p14="http://schemas.microsoft.com/office/powerpoint/2010/main" val="519548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C3EE64C6-9CF0-4F49-A376-6BCFE2C8F5F9}"/>
              </a:ext>
            </a:extLst>
          </p:cNvPr>
          <p:cNvSpPr>
            <a:spLocks noGrp="1"/>
          </p:cNvSpPr>
          <p:nvPr>
            <p:ph type="title"/>
          </p:nvPr>
        </p:nvSpPr>
        <p:spPr/>
        <p:txBody>
          <a:bodyPr/>
          <a:lstStyle/>
          <a:p>
            <a:r>
              <a:rPr lang="en-US" altLang="en-US" sz="3600" dirty="0">
                <a:solidFill>
                  <a:srgbClr val="002060"/>
                </a:solidFill>
              </a:rPr>
              <a:t>Omnibus Appropriations Act</a:t>
            </a:r>
            <a:br>
              <a:rPr lang="en-US" altLang="en-US" dirty="0"/>
            </a:br>
            <a:r>
              <a:rPr lang="en-US" altLang="en-US" sz="2000" dirty="0"/>
              <a:t>Public Law 115‐141 (Enacted 3.23.2018)</a:t>
            </a:r>
            <a:br>
              <a:rPr lang="en-US" altLang="en-US" sz="2000" dirty="0"/>
            </a:br>
            <a:r>
              <a:rPr lang="en-US" altLang="en-US" sz="2000" dirty="0"/>
              <a:t> AKA Ray Baum Act</a:t>
            </a:r>
            <a:br>
              <a:rPr lang="en-US" altLang="en-US" sz="2000" dirty="0"/>
            </a:br>
            <a:r>
              <a:rPr lang="en-US" altLang="en-US" sz="2000" dirty="0"/>
              <a:t>(</a:t>
            </a:r>
            <a:r>
              <a:rPr lang="en-US" altLang="en-US" sz="1600" dirty="0"/>
              <a:t>Repack Airwaves Yielding Better Access for Users of Modern Services Act of 2018)</a:t>
            </a:r>
            <a:endParaRPr lang="en-US" altLang="en-US" sz="3600" dirty="0"/>
          </a:p>
        </p:txBody>
      </p:sp>
      <p:sp>
        <p:nvSpPr>
          <p:cNvPr id="49155" name="Content Placeholder 2">
            <a:extLst>
              <a:ext uri="{FF2B5EF4-FFF2-40B4-BE49-F238E27FC236}">
                <a16:creationId xmlns:a16="http://schemas.microsoft.com/office/drawing/2014/main" id="{EE96FC07-FB2D-4403-AF74-261B52BD6815}"/>
              </a:ext>
            </a:extLst>
          </p:cNvPr>
          <p:cNvSpPr>
            <a:spLocks noGrp="1"/>
          </p:cNvSpPr>
          <p:nvPr>
            <p:ph idx="1"/>
          </p:nvPr>
        </p:nvSpPr>
        <p:spPr>
          <a:xfrm>
            <a:off x="457200" y="1570037"/>
            <a:ext cx="8229600" cy="4525963"/>
          </a:xfrm>
        </p:spPr>
        <p:txBody>
          <a:bodyPr/>
          <a:lstStyle/>
          <a:p>
            <a:r>
              <a:rPr lang="en-US" altLang="en-US" sz="2800" dirty="0"/>
              <a:t>Contains numerous provisions for actions and reports by FCC, NTIA, et al re spectrum:</a:t>
            </a:r>
          </a:p>
          <a:p>
            <a:pPr lvl="1"/>
            <a:r>
              <a:rPr lang="en-US" altLang="en-US" sz="1600" dirty="0"/>
              <a:t>Identify at least 255 MHz of spectrum for mobile and fixed wireless BB use (100 MHz below 8 GHz for unlicensed use; 100 MHz below 6 GHz for flexible licensed use; 55 MHz below 8 GHz for licensed/unlicensed or both use) by 12/31/2022</a:t>
            </a:r>
          </a:p>
          <a:p>
            <a:pPr lvl="1"/>
            <a:r>
              <a:rPr lang="en-US" altLang="en-US" sz="1600" dirty="0"/>
              <a:t>NTIA feasibility report on commercial wireless use in 3100 ‐ 3550 MHz band by 3/23/20</a:t>
            </a:r>
          </a:p>
          <a:p>
            <a:pPr lvl="1"/>
            <a:r>
              <a:rPr lang="en-US" altLang="en-US" sz="1600" dirty="0"/>
              <a:t>FCC feasibility report on commercial wireless use in 3700‐4200 MHz band by 9/23/19</a:t>
            </a:r>
          </a:p>
          <a:p>
            <a:pPr lvl="1"/>
            <a:r>
              <a:rPr lang="en-US" altLang="en-US" sz="1600" dirty="0"/>
              <a:t>Publish NPRM to authorize mobile or fixed use in 42‐42.5 GHz band.</a:t>
            </a:r>
          </a:p>
          <a:p>
            <a:pPr lvl="1"/>
            <a:r>
              <a:rPr lang="en-US" altLang="en-US" sz="1600" dirty="0"/>
              <a:t>NTIA report on recommendations to incentivize Federal entities to give up or share spectrum</a:t>
            </a:r>
          </a:p>
          <a:p>
            <a:pPr lvl="1"/>
            <a:r>
              <a:rPr lang="en-US" altLang="en-US" sz="1600" dirty="0"/>
              <a:t>Collaborate w/ NTIA to conduct bidirectional sharing study by 9/23/19</a:t>
            </a:r>
          </a:p>
          <a:p>
            <a:pPr lvl="1"/>
            <a:r>
              <a:rPr lang="en-US" altLang="en-US" sz="1600" dirty="0"/>
              <a:t>Develop national plan by 9/23/19 to make </a:t>
            </a:r>
            <a:r>
              <a:rPr lang="en-US" altLang="en-US" sz="1600" dirty="0" err="1"/>
              <a:t>add’l</a:t>
            </a:r>
            <a:r>
              <a:rPr lang="en-US" altLang="en-US" sz="1600" dirty="0"/>
              <a:t> spectrum available for unlicensed or licensed use </a:t>
            </a:r>
          </a:p>
          <a:p>
            <a:pPr lvl="1"/>
            <a:r>
              <a:rPr lang="en-US" altLang="en-US" sz="1600" dirty="0"/>
              <a:t>Adopt rules to permit unlicensed use in guard bands (including duplex gaps)</a:t>
            </a:r>
          </a:p>
          <a:p>
            <a:pPr lvl="1"/>
            <a:r>
              <a:rPr lang="en-US" altLang="en-US" sz="1600" dirty="0"/>
              <a:t>Ensure FCC efforts related to unlicensed use policies are reasonable and in the public interest</a:t>
            </a:r>
            <a:endParaRPr lang="en-US" altLang="en-US" dirty="0"/>
          </a:p>
          <a:p>
            <a:pPr lvl="1"/>
            <a:endParaRPr lang="en-US" altLang="en-US" sz="1400" dirty="0"/>
          </a:p>
          <a:p>
            <a:pPr lvl="1"/>
            <a:endParaRPr lang="en-US" altLang="en-US" sz="1400" dirty="0"/>
          </a:p>
          <a:p>
            <a:pPr lvl="1"/>
            <a:endParaRPr lang="en-US" altLang="en-US" sz="1400" dirty="0"/>
          </a:p>
          <a:p>
            <a:pPr lvl="1"/>
            <a:endParaRPr lang="en-US" altLang="en-US" sz="1400" dirty="0"/>
          </a:p>
        </p:txBody>
      </p:sp>
      <p:sp>
        <p:nvSpPr>
          <p:cNvPr id="4" name="Rectangle 3"/>
          <p:cNvSpPr/>
          <p:nvPr/>
        </p:nvSpPr>
        <p:spPr>
          <a:xfrm>
            <a:off x="228600" y="1600200"/>
            <a:ext cx="8534400" cy="4876800"/>
          </a:xfrm>
          <a:prstGeom prst="rect">
            <a:avLst/>
          </a:prstGeom>
          <a:noFill/>
          <a:ln w="444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7512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56A3B5-0959-4E24-ACF2-23050850534F}"/>
              </a:ext>
            </a:extLst>
          </p:cNvPr>
          <p:cNvSpPr/>
          <p:nvPr/>
        </p:nvSpPr>
        <p:spPr>
          <a:xfrm>
            <a:off x="457200" y="1578864"/>
            <a:ext cx="8382000" cy="4669536"/>
          </a:xfrm>
          <a:prstGeom prst="rect">
            <a:avLst/>
          </a:prstGeom>
          <a:solidFill>
            <a:schemeClr val="accent5">
              <a:lumMod val="40000"/>
              <a:lumOff val="60000"/>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8A6B4806-F5EE-487F-A44D-36B77B38DC26}"/>
              </a:ext>
            </a:extLst>
          </p:cNvPr>
          <p:cNvSpPr>
            <a:spLocks noGrp="1"/>
          </p:cNvSpPr>
          <p:nvPr>
            <p:ph type="title"/>
          </p:nvPr>
        </p:nvSpPr>
        <p:spPr/>
        <p:txBody>
          <a:bodyPr/>
          <a:lstStyle/>
          <a:p>
            <a:r>
              <a:rPr lang="en-US" sz="3200" b="1" dirty="0">
                <a:solidFill>
                  <a:srgbClr val="002060"/>
                </a:solidFill>
              </a:rPr>
              <a:t>President’ s Space Policy Directive-2 (SPD-2) on May 24, 2018</a:t>
            </a:r>
          </a:p>
        </p:txBody>
      </p:sp>
      <p:sp>
        <p:nvSpPr>
          <p:cNvPr id="3" name="Content Placeholder 2">
            <a:extLst>
              <a:ext uri="{FF2B5EF4-FFF2-40B4-BE49-F238E27FC236}">
                <a16:creationId xmlns:a16="http://schemas.microsoft.com/office/drawing/2014/main" id="{791ADAB7-ED43-4C2E-AEE6-7A7B45FEAD29}"/>
              </a:ext>
            </a:extLst>
          </p:cNvPr>
          <p:cNvSpPr>
            <a:spLocks noGrp="1"/>
          </p:cNvSpPr>
          <p:nvPr>
            <p:ph idx="1"/>
          </p:nvPr>
        </p:nvSpPr>
        <p:spPr/>
        <p:txBody>
          <a:bodyPr/>
          <a:lstStyle/>
          <a:p>
            <a:r>
              <a:rPr lang="en-US" sz="1800" dirty="0"/>
              <a:t>Its focus is reforming commercial space regulations and creating a “one-stop shop” for the commercial space sector at the Department of Commerce</a:t>
            </a:r>
          </a:p>
          <a:p>
            <a:r>
              <a:rPr lang="en-US" sz="1800" u="sng" dirty="0"/>
              <a:t>Sec</a:t>
            </a:r>
            <a:r>
              <a:rPr lang="en-US" sz="1800" dirty="0"/>
              <a:t>. </a:t>
            </a:r>
            <a:r>
              <a:rPr lang="en-US" sz="1800" u="sng" dirty="0"/>
              <a:t>5</a:t>
            </a:r>
            <a:r>
              <a:rPr lang="en-US" sz="1800" dirty="0"/>
              <a:t>.  </a:t>
            </a:r>
            <a:r>
              <a:rPr lang="en-US" sz="1800" u="sng" dirty="0"/>
              <a:t>Radio Frequency Spectrum</a:t>
            </a:r>
            <a:r>
              <a:rPr lang="en-US" sz="1800" dirty="0"/>
              <a:t>.  (a)  The Secretary of Commerce, in coordination with the Director of the Office of Science and Technology Policy, shall work with the Federal Communications Commission to ensure that Federal Government activities related to radio frequency spectrum are, to the extent permitted by law, consistent with the policy set forth in section 1 of this memorandum.</a:t>
            </a:r>
          </a:p>
          <a:p>
            <a:r>
              <a:rPr lang="en-US" sz="1800" dirty="0"/>
              <a:t>(b)  Within 120 days of the date of this memorandum, the Secretary of Commerce and the Director of the Office of Science and Technology Policy, in consultation with the Chairman of the Federal Communications Commission, and in coordination with the members of the National Space Council, shall provide to the President, through the Executive Secretary of the National Space Council, a report on improving the global competitiveness of the United States space sector through radio frequency spectrum policies, regulation, and United States activities at the International Telecommunication Union and other multilateral forums.</a:t>
            </a:r>
          </a:p>
          <a:p>
            <a:endParaRPr lang="en-US" dirty="0"/>
          </a:p>
        </p:txBody>
      </p:sp>
    </p:spTree>
    <p:extLst>
      <p:ext uri="{BB962C8B-B14F-4D97-AF65-F5344CB8AC3E}">
        <p14:creationId xmlns:p14="http://schemas.microsoft.com/office/powerpoint/2010/main" val="662769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A6ED99-ACDB-47D1-B56C-853F621AC12B}"/>
              </a:ext>
            </a:extLst>
          </p:cNvPr>
          <p:cNvSpPr/>
          <p:nvPr/>
        </p:nvSpPr>
        <p:spPr>
          <a:xfrm>
            <a:off x="381000" y="2057400"/>
            <a:ext cx="8458200" cy="4191000"/>
          </a:xfrm>
          <a:prstGeom prst="rect">
            <a:avLst/>
          </a:prstGeom>
          <a:solidFill>
            <a:schemeClr val="accent1">
              <a:lumMod val="20000"/>
              <a:lumOff val="80000"/>
              <a:alpha val="54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3C985C3B-C9F9-47AE-B8BE-D233D8295CD3}"/>
              </a:ext>
            </a:extLst>
          </p:cNvPr>
          <p:cNvSpPr>
            <a:spLocks noGrp="1"/>
          </p:cNvSpPr>
          <p:nvPr>
            <p:ph type="title"/>
          </p:nvPr>
        </p:nvSpPr>
        <p:spPr>
          <a:xfrm>
            <a:off x="457200" y="731837"/>
            <a:ext cx="8229600" cy="1143000"/>
          </a:xfrm>
        </p:spPr>
        <p:txBody>
          <a:bodyPr/>
          <a:lstStyle/>
          <a:p>
            <a:r>
              <a:rPr lang="en-US" sz="2800" b="1" dirty="0">
                <a:solidFill>
                  <a:srgbClr val="002060"/>
                </a:solidFill>
              </a:rPr>
              <a:t>PRESIDENTIAL MEMORANDA  </a:t>
            </a:r>
            <a:br>
              <a:rPr lang="en-US" sz="2000" b="1" dirty="0">
                <a:solidFill>
                  <a:srgbClr val="002060"/>
                </a:solidFill>
              </a:rPr>
            </a:br>
            <a:r>
              <a:rPr lang="en-US" sz="2000" b="1" dirty="0">
                <a:solidFill>
                  <a:srgbClr val="002060"/>
                </a:solidFill>
              </a:rPr>
              <a:t>Presidential Memorandum on Developing a Sustainable Spectrum Strategy for America’s Future INFRASTRUCTURE &amp; TECHNOLOGY  </a:t>
            </a:r>
            <a:br>
              <a:rPr lang="en-US" sz="2000" b="1" dirty="0">
                <a:solidFill>
                  <a:srgbClr val="002060"/>
                </a:solidFill>
              </a:rPr>
            </a:br>
            <a:r>
              <a:rPr lang="en-US" sz="2000" b="1" dirty="0">
                <a:solidFill>
                  <a:srgbClr val="002060"/>
                </a:solidFill>
              </a:rPr>
              <a:t>Issued on: October 25, 2018 </a:t>
            </a:r>
          </a:p>
        </p:txBody>
      </p:sp>
      <p:sp>
        <p:nvSpPr>
          <p:cNvPr id="3" name="Content Placeholder 2">
            <a:extLst>
              <a:ext uri="{FF2B5EF4-FFF2-40B4-BE49-F238E27FC236}">
                <a16:creationId xmlns:a16="http://schemas.microsoft.com/office/drawing/2014/main" id="{7588D7FA-F2E6-4A3A-BE19-5F4D613E7DFA}"/>
              </a:ext>
            </a:extLst>
          </p:cNvPr>
          <p:cNvSpPr>
            <a:spLocks noGrp="1"/>
          </p:cNvSpPr>
          <p:nvPr>
            <p:ph idx="1"/>
          </p:nvPr>
        </p:nvSpPr>
        <p:spPr>
          <a:xfrm>
            <a:off x="381000" y="2057400"/>
            <a:ext cx="8382000" cy="3535363"/>
          </a:xfrm>
        </p:spPr>
        <p:txBody>
          <a:bodyPr/>
          <a:lstStyle/>
          <a:p>
            <a:pPr marL="457200" indent="-457200">
              <a:spcBef>
                <a:spcPts val="1200"/>
              </a:spcBef>
            </a:pPr>
            <a:r>
              <a:rPr lang="en-US" sz="2000" dirty="0">
                <a:solidFill>
                  <a:srgbClr val="002060"/>
                </a:solidFill>
              </a:rPr>
              <a:t>Within 180 days agencies report anticipated future spectrum requirements </a:t>
            </a:r>
          </a:p>
          <a:p>
            <a:pPr marL="457200" indent="-457200">
              <a:spcBef>
                <a:spcPts val="1200"/>
              </a:spcBef>
            </a:pPr>
            <a:r>
              <a:rPr lang="en-US" sz="2000" dirty="0">
                <a:solidFill>
                  <a:srgbClr val="002060"/>
                </a:solidFill>
              </a:rPr>
              <a:t>The Director of the Office of Science and Technology Policy (OSTP) shall report on emerging technologies and their expected impact on non-Federal spectrum demand</a:t>
            </a:r>
          </a:p>
          <a:p>
            <a:pPr marL="457200" indent="-457200">
              <a:spcBef>
                <a:spcPts val="1200"/>
              </a:spcBef>
            </a:pPr>
            <a:r>
              <a:rPr lang="en-US" sz="2000" dirty="0">
                <a:solidFill>
                  <a:srgbClr val="002060"/>
                </a:solidFill>
              </a:rPr>
              <a:t>The Director of OSTP shall report on recommendations for research and development priorities that advance spectrum access and efficiency</a:t>
            </a:r>
          </a:p>
          <a:p>
            <a:pPr marL="457200" indent="-457200">
              <a:spcBef>
                <a:spcPts val="1200"/>
              </a:spcBef>
            </a:pPr>
            <a:r>
              <a:rPr lang="en-US" sz="2000" dirty="0">
                <a:solidFill>
                  <a:srgbClr val="002060"/>
                </a:solidFill>
              </a:rPr>
              <a:t>Within 270 days submit a long-term National Spectrum Strategy that includes legislative, regulatory, or other policy recommendations</a:t>
            </a:r>
          </a:p>
          <a:p>
            <a:pPr marL="457200" indent="-457200">
              <a:spcBef>
                <a:spcPts val="1200"/>
              </a:spcBef>
            </a:pPr>
            <a:r>
              <a:rPr lang="en-US" sz="2000" dirty="0">
                <a:solidFill>
                  <a:srgbClr val="002060"/>
                </a:solidFill>
              </a:rPr>
              <a:t>The Chief Technology Officer and the Director of the National Economic Council, or their designees, shall co-chair a Spectrum Strategy Task Force </a:t>
            </a:r>
          </a:p>
        </p:txBody>
      </p:sp>
    </p:spTree>
    <p:extLst>
      <p:ext uri="{BB962C8B-B14F-4D97-AF65-F5344CB8AC3E}">
        <p14:creationId xmlns:p14="http://schemas.microsoft.com/office/powerpoint/2010/main" val="2702015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0D4CDF83-16F2-4E26-9511-A3037D722113}"/>
              </a:ext>
            </a:extLst>
          </p:cNvPr>
          <p:cNvSpPr>
            <a:spLocks noGrp="1"/>
          </p:cNvSpPr>
          <p:nvPr>
            <p:ph type="title"/>
          </p:nvPr>
        </p:nvSpPr>
        <p:spPr/>
        <p:txBody>
          <a:bodyPr/>
          <a:lstStyle/>
          <a:p>
            <a:r>
              <a:rPr lang="en-US" altLang="en-US">
                <a:solidFill>
                  <a:srgbClr val="002060"/>
                </a:solidFill>
              </a:rPr>
              <a:t>FCC Technological Advisory Council</a:t>
            </a:r>
            <a:br>
              <a:rPr lang="en-US" altLang="en-US">
                <a:solidFill>
                  <a:srgbClr val="002060"/>
                </a:solidFill>
              </a:rPr>
            </a:br>
            <a:endParaRPr lang="en-US" altLang="en-US">
              <a:solidFill>
                <a:srgbClr val="002060"/>
              </a:solidFill>
            </a:endParaRPr>
          </a:p>
        </p:txBody>
      </p:sp>
      <p:sp>
        <p:nvSpPr>
          <p:cNvPr id="47107" name="Content Placeholder 2">
            <a:extLst>
              <a:ext uri="{FF2B5EF4-FFF2-40B4-BE49-F238E27FC236}">
                <a16:creationId xmlns:a16="http://schemas.microsoft.com/office/drawing/2014/main" id="{EDEFFB8A-F600-421B-A15D-A7BA6A7BB26E}"/>
              </a:ext>
            </a:extLst>
          </p:cNvPr>
          <p:cNvSpPr>
            <a:spLocks noGrp="1"/>
          </p:cNvSpPr>
          <p:nvPr>
            <p:ph sz="half" idx="1"/>
          </p:nvPr>
        </p:nvSpPr>
        <p:spPr>
          <a:xfrm>
            <a:off x="433388" y="1165225"/>
            <a:ext cx="4038600" cy="4525963"/>
          </a:xfrm>
        </p:spPr>
        <p:txBody>
          <a:bodyPr/>
          <a:lstStyle/>
          <a:p>
            <a:r>
              <a:rPr lang="en-US" altLang="en-US"/>
              <a:t>The FCC’s Technological Advisory Council (TAC) provides technical advice to the FCC. </a:t>
            </a:r>
          </a:p>
        </p:txBody>
      </p:sp>
      <p:sp>
        <p:nvSpPr>
          <p:cNvPr id="2" name="Content Placeholder 1">
            <a:extLst>
              <a:ext uri="{FF2B5EF4-FFF2-40B4-BE49-F238E27FC236}">
                <a16:creationId xmlns:a16="http://schemas.microsoft.com/office/drawing/2014/main" id="{D26E2B3F-2E03-45CE-A41D-CFE7F943AF0F}"/>
              </a:ext>
            </a:extLst>
          </p:cNvPr>
          <p:cNvSpPr>
            <a:spLocks noGrp="1"/>
          </p:cNvSpPr>
          <p:nvPr>
            <p:ph sz="half" idx="2"/>
          </p:nvPr>
        </p:nvSpPr>
        <p:spPr>
          <a:xfrm>
            <a:off x="4800600" y="1165225"/>
            <a:ext cx="4038600" cy="4525963"/>
          </a:xfrm>
        </p:spPr>
        <p:txBody>
          <a:bodyPr/>
          <a:lstStyle/>
          <a:p>
            <a:pPr marL="0" indent="0" algn="ctr">
              <a:buFont typeface="Arial" panose="020B0604020202020204" pitchFamily="34" charset="0"/>
              <a:buNone/>
              <a:defRPr/>
            </a:pPr>
            <a:r>
              <a:rPr lang="en-US" altLang="en-US" u="sng" dirty="0">
                <a:solidFill>
                  <a:srgbClr val="002060"/>
                </a:solidFill>
              </a:rPr>
              <a:t>Topics for 2018 </a:t>
            </a:r>
          </a:p>
          <a:p>
            <a:pPr>
              <a:defRPr/>
            </a:pPr>
            <a:r>
              <a:rPr lang="en-US" altLang="en-US" dirty="0"/>
              <a:t>5G and IoT</a:t>
            </a:r>
          </a:p>
          <a:p>
            <a:pPr>
              <a:defRPr/>
            </a:pPr>
            <a:r>
              <a:rPr lang="en-US" altLang="en-US" dirty="0"/>
              <a:t>Mobile Device Theft Prevention</a:t>
            </a:r>
          </a:p>
          <a:p>
            <a:pPr>
              <a:defRPr/>
            </a:pPr>
            <a:r>
              <a:rPr lang="en-US" altLang="en-US" dirty="0"/>
              <a:t>Antenna Technology</a:t>
            </a:r>
          </a:p>
          <a:p>
            <a:pPr>
              <a:defRPr/>
            </a:pPr>
            <a:r>
              <a:rPr lang="en-US" altLang="en-US" dirty="0"/>
              <a:t>Communication Strategy for Drones</a:t>
            </a:r>
          </a:p>
          <a:p>
            <a:pPr>
              <a:defRPr/>
            </a:pPr>
            <a:r>
              <a:rPr lang="en-US" altLang="en-US" dirty="0"/>
              <a:t>Computational Power and Stress on the Networks</a:t>
            </a:r>
            <a:endParaRPr lang="en-US" dirty="0"/>
          </a:p>
        </p:txBody>
      </p:sp>
      <p:pic>
        <p:nvPicPr>
          <p:cNvPr id="47109" name="Picture 3">
            <a:extLst>
              <a:ext uri="{FF2B5EF4-FFF2-40B4-BE49-F238E27FC236}">
                <a16:creationId xmlns:a16="http://schemas.microsoft.com/office/drawing/2014/main" id="{00D1B070-1ACD-4EA1-B115-F2EA13C8BE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124200"/>
            <a:ext cx="40386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4745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4"/>
          <p:cNvSpPr>
            <a:spLocks noGrp="1" noChangeArrowheads="1"/>
          </p:cNvSpPr>
          <p:nvPr>
            <p:ph type="ctrTitle"/>
          </p:nvPr>
        </p:nvSpPr>
        <p:spPr>
          <a:xfrm>
            <a:off x="381000" y="1447801"/>
            <a:ext cx="8534400" cy="1219200"/>
          </a:xfrm>
          <a:ln w="44450">
            <a:solidFill>
              <a:srgbClr val="00B0F0"/>
            </a:solidFill>
          </a:ln>
        </p:spPr>
        <p:txBody>
          <a:bodyPr/>
          <a:lstStyle/>
          <a:p>
            <a:r>
              <a:rPr lang="en-US" altLang="en-US" b="1" dirty="0">
                <a:effectLst>
                  <a:outerShdw blurRad="38100" dist="38100" dir="2700000" algn="tl">
                    <a:srgbClr val="000000">
                      <a:alpha val="43137"/>
                    </a:srgbClr>
                  </a:outerShdw>
                </a:effectLst>
              </a:rPr>
              <a:t>Spectrum Sharing Today</a:t>
            </a:r>
            <a:endParaRPr lang="en-US" altLang="en-US" sz="4800" b="1" dirty="0">
              <a:solidFill>
                <a:schemeClr val="tx1"/>
              </a:solidFill>
              <a:effectLst>
                <a:outerShdw blurRad="38100" dist="38100" dir="2700000" algn="tl">
                  <a:srgbClr val="000000">
                    <a:alpha val="43137"/>
                  </a:srgbClr>
                </a:outerShdw>
              </a:effectLst>
            </a:endParaRPr>
          </a:p>
        </p:txBody>
      </p:sp>
      <p:sp>
        <p:nvSpPr>
          <p:cNvPr id="111621" name="Rectangle 5"/>
          <p:cNvSpPr>
            <a:spLocks noGrp="1" noChangeArrowheads="1"/>
          </p:cNvSpPr>
          <p:nvPr>
            <p:ph type="subTitle" idx="1"/>
          </p:nvPr>
        </p:nvSpPr>
        <p:spPr>
          <a:xfrm>
            <a:off x="152400" y="3810000"/>
            <a:ext cx="8763000" cy="762000"/>
          </a:xfrm>
          <a:noFill/>
        </p:spPr>
        <p:txBody>
          <a:bodyPr/>
          <a:lstStyle/>
          <a:p>
            <a:pPr>
              <a:lnSpc>
                <a:spcPct val="80000"/>
              </a:lnSpc>
            </a:pPr>
            <a:r>
              <a:rPr lang="en-US" altLang="en-US" sz="2400" dirty="0"/>
              <a:t>Oliver Holland, Advanced Wireless Technology Group, Ltd., UK</a:t>
            </a:r>
          </a:p>
          <a:p>
            <a:pPr>
              <a:lnSpc>
                <a:spcPct val="80000"/>
              </a:lnSpc>
            </a:pPr>
            <a:r>
              <a:rPr lang="en-US" altLang="en-US" sz="2000" dirty="0">
                <a:hlinkClick r:id="rId3"/>
              </a:rPr>
              <a:t>oliver.Holland@ieee.org</a:t>
            </a:r>
            <a:r>
              <a:rPr lang="en-US" altLang="en-US" sz="2000" dirty="0"/>
              <a:t> </a:t>
            </a:r>
          </a:p>
          <a:p>
            <a:pPr>
              <a:lnSpc>
                <a:spcPct val="80000"/>
              </a:lnSpc>
            </a:pPr>
            <a:r>
              <a:rPr lang="en-US" altLang="en-US" sz="2000" dirty="0"/>
              <a:t> </a:t>
            </a:r>
          </a:p>
          <a:p>
            <a:pPr>
              <a:lnSpc>
                <a:spcPct val="80000"/>
              </a:lnSpc>
            </a:pPr>
            <a:endParaRPr lang="en-US" altLang="en-US" sz="2000" dirty="0"/>
          </a:p>
        </p:txBody>
      </p:sp>
    </p:spTree>
    <p:extLst>
      <p:ext uri="{BB962C8B-B14F-4D97-AF65-F5344CB8AC3E}">
        <p14:creationId xmlns:p14="http://schemas.microsoft.com/office/powerpoint/2010/main" val="2727971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F6D31-67A6-4AC5-9976-EDF5272245AD}"/>
              </a:ext>
            </a:extLst>
          </p:cNvPr>
          <p:cNvSpPr>
            <a:spLocks noGrp="1"/>
          </p:cNvSpPr>
          <p:nvPr>
            <p:ph type="title"/>
          </p:nvPr>
        </p:nvSpPr>
        <p:spPr>
          <a:xfrm>
            <a:off x="152400" y="404813"/>
            <a:ext cx="8686800" cy="792162"/>
          </a:xfrm>
        </p:spPr>
        <p:txBody>
          <a:bodyPr/>
          <a:lstStyle/>
          <a:p>
            <a:r>
              <a:rPr lang="en-US" sz="2400" b="1" dirty="0">
                <a:solidFill>
                  <a:srgbClr val="000000"/>
                </a:solidFill>
                <a:latin typeface="Arial" panose="020B0604020202020204" pitchFamily="34" charset="0"/>
                <a:cs typeface="Arial" panose="020B0604020202020204" pitchFamily="34" charset="0"/>
              </a:rPr>
              <a:t>Spectrum Sharing Today</a:t>
            </a:r>
            <a:endParaRPr lang="en-US" sz="2400" dirty="0">
              <a:latin typeface="Arial" panose="020B0604020202020204" pitchFamily="34" charset="0"/>
              <a:cs typeface="Arial" panose="020B0604020202020204" pitchFamily="34" charset="0"/>
            </a:endParaRPr>
          </a:p>
        </p:txBody>
      </p:sp>
      <p:sp>
        <p:nvSpPr>
          <p:cNvPr id="4" name="Rectangle 3"/>
          <p:cNvSpPr/>
          <p:nvPr/>
        </p:nvSpPr>
        <p:spPr>
          <a:xfrm>
            <a:off x="304800" y="1447800"/>
            <a:ext cx="8458200" cy="4093428"/>
          </a:xfrm>
          <a:prstGeom prst="rect">
            <a:avLst/>
          </a:prstGeom>
        </p:spPr>
        <p:txBody>
          <a:bodyPr wrap="square">
            <a:spAutoFit/>
          </a:bodyPr>
          <a:lstStyle/>
          <a:p>
            <a:pPr marL="285750" marR="0" lvl="0"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C4C4C"/>
                </a:solidFill>
                <a:effectLst/>
                <a:uLnTx/>
                <a:uFillTx/>
                <a:latin typeface="Raleway"/>
                <a:ea typeface="+mn-ea"/>
                <a:cs typeface="Arial" pitchFamily="34" charset="0"/>
              </a:rPr>
              <a:t>TV White Space (TVWS)</a:t>
            </a:r>
          </a:p>
          <a:p>
            <a:pPr marL="742950" marR="0" lvl="1"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C4C4C"/>
                </a:solidFill>
                <a:effectLst/>
                <a:uLnTx/>
                <a:uFillTx/>
                <a:latin typeface="Raleway"/>
                <a:ea typeface="+mn-ea"/>
                <a:cs typeface="Arial" pitchFamily="34" charset="0"/>
              </a:rPr>
              <a:t>US, UK, Canada, Singapore, South Africa, Colombia, numerous other countries worldwide</a:t>
            </a:r>
          </a:p>
          <a:p>
            <a:pPr marL="285750" marR="0" lvl="0"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C4C4C"/>
                </a:solidFill>
                <a:effectLst/>
                <a:uLnTx/>
                <a:uFillTx/>
                <a:latin typeface="Raleway"/>
                <a:ea typeface="+mn-ea"/>
                <a:cs typeface="Arial" pitchFamily="34" charset="0"/>
              </a:rPr>
              <a:t>Citizens Broadband Radio Service (CBRS)</a:t>
            </a:r>
          </a:p>
          <a:p>
            <a:pPr marL="742950" marR="0" lvl="1"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C4C4C"/>
                </a:solidFill>
                <a:effectLst/>
                <a:uLnTx/>
                <a:uFillTx/>
                <a:latin typeface="Raleway"/>
                <a:ea typeface="+mn-ea"/>
                <a:cs typeface="Arial" pitchFamily="34" charset="0"/>
              </a:rPr>
              <a:t>US; possible solution in other countries, e.g., 1800 MHz, 2.3 GHz, and 3.8-4.2 GHz in UK</a:t>
            </a:r>
            <a:endParaRPr kumimoji="0" lang="en-US" sz="2000" b="1" i="0" u="none" strike="noStrike" kern="1200" cap="none" spc="0" normalizeH="0" baseline="0" noProof="0" dirty="0">
              <a:ln>
                <a:noFill/>
              </a:ln>
              <a:solidFill>
                <a:srgbClr val="4C4C4C"/>
              </a:solidFill>
              <a:effectLst/>
              <a:uLnTx/>
              <a:uFillTx/>
              <a:latin typeface="Raleway"/>
              <a:ea typeface="+mn-ea"/>
              <a:cs typeface="Arial" pitchFamily="34" charset="0"/>
            </a:endParaRPr>
          </a:p>
          <a:p>
            <a:pPr marL="285750" marR="0" lvl="0"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C4C4C"/>
                </a:solidFill>
                <a:effectLst/>
                <a:uLnTx/>
                <a:uFillTx/>
                <a:latin typeface="Raleway"/>
                <a:ea typeface="+mn-ea"/>
                <a:cs typeface="Arial" pitchFamily="34" charset="0"/>
              </a:rPr>
              <a:t>Licensed-Shared Access (LSA)</a:t>
            </a:r>
          </a:p>
          <a:p>
            <a:pPr marL="742950" marR="0" lvl="1"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C4C4C"/>
                </a:solidFill>
                <a:effectLst/>
                <a:uLnTx/>
                <a:uFillTx/>
                <a:latin typeface="Raleway"/>
                <a:ea typeface="+mn-ea"/>
                <a:cs typeface="Arial" pitchFamily="34" charset="0"/>
              </a:rPr>
              <a:t>EU—France, Finland, Italy, Netherlands</a:t>
            </a:r>
          </a:p>
          <a:p>
            <a:pPr marL="285750" marR="0" lvl="0"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C4C4C"/>
                </a:solidFill>
                <a:effectLst/>
                <a:uLnTx/>
                <a:uFillTx/>
                <a:latin typeface="Raleway"/>
                <a:ea typeface="+mn-ea"/>
                <a:cs typeface="Arial" pitchFamily="34" charset="0"/>
              </a:rPr>
              <a:t>Others, e.g., light licensing, collective use of spectrum and concurrent spectrum access, and of course, sharing in unlicensed spectrum</a:t>
            </a:r>
          </a:p>
        </p:txBody>
      </p:sp>
      <p:sp>
        <p:nvSpPr>
          <p:cNvPr id="3" name="Rectangle 2"/>
          <p:cNvSpPr/>
          <p:nvPr/>
        </p:nvSpPr>
        <p:spPr bwMode="auto">
          <a:xfrm>
            <a:off x="152400" y="5791200"/>
            <a:ext cx="1828800" cy="762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77255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4"/>
          <p:cNvSpPr>
            <a:spLocks noGrp="1" noChangeArrowheads="1"/>
          </p:cNvSpPr>
          <p:nvPr>
            <p:ph type="ctrTitle"/>
          </p:nvPr>
        </p:nvSpPr>
        <p:spPr>
          <a:xfrm>
            <a:off x="381000" y="1447801"/>
            <a:ext cx="8534400" cy="1219200"/>
          </a:xfrm>
          <a:ln w="44450">
            <a:solidFill>
              <a:srgbClr val="00B0F0"/>
            </a:solidFill>
          </a:ln>
        </p:spPr>
        <p:txBody>
          <a:bodyPr/>
          <a:lstStyle/>
          <a:p>
            <a:r>
              <a:rPr lang="en-US" altLang="en-US" sz="4400" b="1" dirty="0">
                <a:effectLst>
                  <a:outerShdw blurRad="38100" dist="38100" dir="2700000" algn="tl">
                    <a:srgbClr val="000000">
                      <a:alpha val="43137"/>
                    </a:srgbClr>
                  </a:outerShdw>
                </a:effectLst>
              </a:rPr>
              <a:t>Overview</a:t>
            </a:r>
            <a:endParaRPr lang="en-US" altLang="en-US" sz="6000" b="1" dirty="0">
              <a:solidFill>
                <a:schemeClr val="tx1"/>
              </a:solidFill>
              <a:effectLst>
                <a:outerShdw blurRad="38100" dist="38100" dir="2700000" algn="tl">
                  <a:srgbClr val="000000">
                    <a:alpha val="43137"/>
                  </a:srgbClr>
                </a:outerShdw>
              </a:effectLst>
            </a:endParaRPr>
          </a:p>
        </p:txBody>
      </p:sp>
      <p:sp>
        <p:nvSpPr>
          <p:cNvPr id="111621" name="Rectangle 5"/>
          <p:cNvSpPr>
            <a:spLocks noGrp="1" noChangeArrowheads="1"/>
          </p:cNvSpPr>
          <p:nvPr>
            <p:ph type="subTitle" idx="1"/>
          </p:nvPr>
        </p:nvSpPr>
        <p:spPr>
          <a:xfrm>
            <a:off x="152400" y="3810000"/>
            <a:ext cx="8763000" cy="838200"/>
          </a:xfrm>
          <a:noFill/>
        </p:spPr>
        <p:txBody>
          <a:bodyPr/>
          <a:lstStyle/>
          <a:p>
            <a:pPr>
              <a:lnSpc>
                <a:spcPct val="80000"/>
              </a:lnSpc>
            </a:pPr>
            <a:r>
              <a:rPr lang="en-US" altLang="en-US" sz="2400" dirty="0"/>
              <a:t>Apurva N. Mody, National Spectrum Consortium</a:t>
            </a:r>
          </a:p>
          <a:p>
            <a:pPr>
              <a:lnSpc>
                <a:spcPct val="80000"/>
              </a:lnSpc>
            </a:pPr>
            <a:r>
              <a:rPr lang="en-US" altLang="en-US" sz="2000" dirty="0">
                <a:hlinkClick r:id="rId3"/>
              </a:rPr>
              <a:t>apurva.mody@ieee.org</a:t>
            </a:r>
            <a:r>
              <a:rPr lang="en-US" altLang="en-US" sz="2000" dirty="0"/>
              <a:t>, </a:t>
            </a:r>
            <a:r>
              <a:rPr lang="en-US" altLang="en-US" sz="2000" dirty="0">
                <a:hlinkClick r:id="rId4"/>
              </a:rPr>
              <a:t>apurva.mody@WhiteSpaceAlliance.org</a:t>
            </a:r>
            <a:endParaRPr lang="en-US" altLang="en-US" sz="2000" dirty="0"/>
          </a:p>
          <a:p>
            <a:pPr>
              <a:lnSpc>
                <a:spcPct val="80000"/>
              </a:lnSpc>
            </a:pPr>
            <a:r>
              <a:rPr lang="en-US" altLang="en-US" sz="2000" dirty="0"/>
              <a:t> </a:t>
            </a:r>
          </a:p>
          <a:p>
            <a:pPr>
              <a:lnSpc>
                <a:spcPct val="80000"/>
              </a:lnSpc>
            </a:pPr>
            <a:r>
              <a:rPr lang="en-US" altLang="en-US" sz="2000" dirty="0"/>
              <a:t> </a:t>
            </a:r>
          </a:p>
          <a:p>
            <a:pPr>
              <a:lnSpc>
                <a:spcPct val="80000"/>
              </a:lnSpc>
            </a:pPr>
            <a:endParaRPr lang="en-US" altLang="en-US" sz="2000" dirty="0"/>
          </a:p>
        </p:txBody>
      </p:sp>
    </p:spTree>
    <p:extLst>
      <p:ext uri="{BB962C8B-B14F-4D97-AF65-F5344CB8AC3E}">
        <p14:creationId xmlns:p14="http://schemas.microsoft.com/office/powerpoint/2010/main" val="31138795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F6D31-67A6-4AC5-9976-EDF5272245AD}"/>
              </a:ext>
            </a:extLst>
          </p:cNvPr>
          <p:cNvSpPr>
            <a:spLocks noGrp="1"/>
          </p:cNvSpPr>
          <p:nvPr>
            <p:ph type="title"/>
          </p:nvPr>
        </p:nvSpPr>
        <p:spPr>
          <a:xfrm>
            <a:off x="152400" y="404813"/>
            <a:ext cx="8686800" cy="792162"/>
          </a:xfrm>
        </p:spPr>
        <p:txBody>
          <a:bodyPr/>
          <a:lstStyle/>
          <a:p>
            <a:r>
              <a:rPr lang="en-US" sz="2400" b="1" dirty="0">
                <a:solidFill>
                  <a:srgbClr val="000000"/>
                </a:solidFill>
                <a:latin typeface="Arial" panose="020B0604020202020204" pitchFamily="34" charset="0"/>
                <a:cs typeface="Arial" panose="020B0604020202020204" pitchFamily="34" charset="0"/>
              </a:rPr>
              <a:t>Spectrum Sharing Today—Spectrum Databases</a:t>
            </a:r>
            <a:endParaRPr lang="en-US" sz="2400" dirty="0">
              <a:latin typeface="Arial" panose="020B0604020202020204" pitchFamily="34" charset="0"/>
              <a:cs typeface="Arial" panose="020B0604020202020204" pitchFamily="34" charset="0"/>
            </a:endParaRPr>
          </a:p>
        </p:txBody>
      </p:sp>
      <p:sp>
        <p:nvSpPr>
          <p:cNvPr id="4" name="Rectangle 3"/>
          <p:cNvSpPr/>
          <p:nvPr/>
        </p:nvSpPr>
        <p:spPr>
          <a:xfrm>
            <a:off x="304800" y="1384042"/>
            <a:ext cx="8458200" cy="3785652"/>
          </a:xfrm>
          <a:prstGeom prst="rect">
            <a:avLst/>
          </a:prstGeom>
        </p:spPr>
        <p:txBody>
          <a:bodyPr wrap="square">
            <a:spAutoFit/>
          </a:bodyPr>
          <a:lstStyle/>
          <a:p>
            <a:pPr marL="285750" marR="0" lvl="0"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Raleway"/>
                <a:ea typeface="+mn-ea"/>
                <a:cs typeface="Arial" pitchFamily="34" charset="0"/>
              </a:rPr>
              <a:t>Why (Geolocation/spectrum) “databases”?</a:t>
            </a:r>
          </a:p>
          <a:p>
            <a:pPr marL="742950" marR="0" lvl="1"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Raleway"/>
                <a:ea typeface="+mn-ea"/>
                <a:cs typeface="Arial" pitchFamily="34" charset="0"/>
              </a:rPr>
              <a:t>High level of dependability/reliability/certainty required when users access another service’s/incumbent’s spectrum</a:t>
            </a:r>
          </a:p>
          <a:p>
            <a:pPr marL="742950" marR="0" lvl="1"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Raleway"/>
                <a:ea typeface="+mn-ea"/>
                <a:cs typeface="Arial" pitchFamily="34" charset="0"/>
              </a:rPr>
              <a:t>Allows regulator to keep overall direct/indirect control at all times (e.g., in case of change needed, error or malicious operation, even suspension of framework, etc.)</a:t>
            </a:r>
          </a:p>
          <a:p>
            <a:pPr marL="285750" indent="-285750">
              <a:spcAft>
                <a:spcPts val="1200"/>
              </a:spcAft>
              <a:buFont typeface="Arial" panose="020B0604020202020204" pitchFamily="34" charset="0"/>
              <a:buChar char="•"/>
              <a:defRPr/>
            </a:pPr>
            <a:r>
              <a:rPr kumimoji="0" lang="en-US" sz="1800" b="0" i="0" u="none" strike="noStrike" kern="1200" cap="none" spc="0" normalizeH="0" baseline="0" noProof="0" dirty="0">
                <a:ln>
                  <a:noFill/>
                </a:ln>
                <a:effectLst/>
                <a:uLnTx/>
                <a:uFillTx/>
                <a:latin typeface="Raleway"/>
                <a:ea typeface="+mn-ea"/>
                <a:cs typeface="Arial" pitchFamily="34" charset="0"/>
              </a:rPr>
              <a:t>Spectrum sensing</a:t>
            </a:r>
          </a:p>
          <a:p>
            <a:pPr marL="742950" lvl="1" indent="-285750">
              <a:spcAft>
                <a:spcPts val="1200"/>
              </a:spcAft>
              <a:buFont typeface="Arial" panose="020B0604020202020204" pitchFamily="34" charset="0"/>
              <a:buChar char="•"/>
              <a:defRPr/>
            </a:pPr>
            <a:r>
              <a:rPr lang="en-US" sz="1800" dirty="0">
                <a:latin typeface="Raleway"/>
              </a:rPr>
              <a:t>Best way to obtain in-situ awareness of the environment</a:t>
            </a:r>
          </a:p>
          <a:p>
            <a:pPr marL="742950" lvl="1" indent="-285750">
              <a:spcAft>
                <a:spcPts val="1200"/>
              </a:spcAft>
              <a:buFont typeface="Arial" panose="020B0604020202020204" pitchFamily="34" charset="0"/>
              <a:buChar char="•"/>
              <a:defRPr/>
            </a:pPr>
            <a:r>
              <a:rPr lang="en-US" sz="1800" dirty="0">
                <a:latin typeface="Raleway"/>
              </a:rPr>
              <a:t>Device agnostic. </a:t>
            </a:r>
          </a:p>
          <a:p>
            <a:pPr marL="742950" lvl="1" indent="-285750">
              <a:spcAft>
                <a:spcPts val="1200"/>
              </a:spcAft>
              <a:buFont typeface="Arial" panose="020B0604020202020204" pitchFamily="34" charset="0"/>
              <a:buChar char="•"/>
              <a:defRPr/>
            </a:pPr>
            <a:r>
              <a:rPr kumimoji="0" lang="en-US" sz="1800" b="0" i="0" u="none" strike="noStrike" kern="1200" cap="none" spc="0" normalizeH="0" baseline="0" noProof="0" dirty="0">
                <a:ln>
                  <a:noFill/>
                </a:ln>
                <a:effectLst/>
                <a:uLnTx/>
                <a:uFillTx/>
                <a:latin typeface="Raleway"/>
                <a:ea typeface="+mn-ea"/>
                <a:cs typeface="Arial" pitchFamily="34" charset="0"/>
              </a:rPr>
              <a:t>New sensing tech</a:t>
            </a:r>
            <a:r>
              <a:rPr lang="en-US" sz="1800" dirty="0" err="1">
                <a:latin typeface="Raleway"/>
              </a:rPr>
              <a:t>niques</a:t>
            </a:r>
            <a:r>
              <a:rPr lang="en-US" sz="1800" dirty="0">
                <a:latin typeface="Raleway"/>
              </a:rPr>
              <a:t> have  detection and characterization built in</a:t>
            </a:r>
            <a:endParaRPr kumimoji="0" lang="en-US" sz="1800" b="0" i="0" u="none" strike="noStrike" kern="1200" cap="none" spc="0" normalizeH="0" baseline="0" noProof="0" dirty="0">
              <a:ln>
                <a:noFill/>
              </a:ln>
              <a:effectLst/>
              <a:uLnTx/>
              <a:uFillTx/>
              <a:latin typeface="Raleway"/>
              <a:ea typeface="+mn-ea"/>
              <a:cs typeface="Arial" pitchFamily="34" charset="0"/>
            </a:endParaRPr>
          </a:p>
        </p:txBody>
      </p:sp>
      <p:sp>
        <p:nvSpPr>
          <p:cNvPr id="5" name="Rectangle 4"/>
          <p:cNvSpPr/>
          <p:nvPr/>
        </p:nvSpPr>
        <p:spPr bwMode="auto">
          <a:xfrm>
            <a:off x="152400" y="5867400"/>
            <a:ext cx="1828800" cy="6858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p:txBody>
      </p:sp>
      <p:sp>
        <p:nvSpPr>
          <p:cNvPr id="6" name="TextBox 5">
            <a:extLst>
              <a:ext uri="{FF2B5EF4-FFF2-40B4-BE49-F238E27FC236}">
                <a16:creationId xmlns:a16="http://schemas.microsoft.com/office/drawing/2014/main" id="{512A141D-F240-4C8C-99ED-220203CB775B}"/>
              </a:ext>
            </a:extLst>
          </p:cNvPr>
          <p:cNvSpPr txBox="1"/>
          <p:nvPr/>
        </p:nvSpPr>
        <p:spPr>
          <a:xfrm>
            <a:off x="457200" y="5867400"/>
            <a:ext cx="7696200" cy="622300"/>
          </a:xfrm>
          <a:prstGeom prst="rect">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marR="0" indent="0" algn="ctr" defTabSz="914400" eaLnBrk="0" latinLnBrk="0" hangingPunct="0">
              <a:lnSpc>
                <a:spcPct val="100000"/>
              </a:lnSpc>
              <a:buClrTx/>
              <a:buSzTx/>
              <a:buFontTx/>
              <a:buNone/>
              <a:tabLst/>
              <a:defRPr kumimoji="0" sz="16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defRPr>
            </a:lvl1pPr>
          </a:lstStyle>
          <a:p>
            <a:r>
              <a:rPr lang="en-US" dirty="0"/>
              <a:t>Geolocation Database (e. g. Spectrum Access System) and Spectrum Sensing are two tried and trusted mechanisms for sharing</a:t>
            </a:r>
          </a:p>
        </p:txBody>
      </p:sp>
    </p:spTree>
    <p:extLst>
      <p:ext uri="{BB962C8B-B14F-4D97-AF65-F5344CB8AC3E}">
        <p14:creationId xmlns:p14="http://schemas.microsoft.com/office/powerpoint/2010/main" val="38237963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F6D31-67A6-4AC5-9976-EDF5272245AD}"/>
              </a:ext>
            </a:extLst>
          </p:cNvPr>
          <p:cNvSpPr>
            <a:spLocks noGrp="1"/>
          </p:cNvSpPr>
          <p:nvPr>
            <p:ph type="title"/>
          </p:nvPr>
        </p:nvSpPr>
        <p:spPr>
          <a:xfrm>
            <a:off x="152400" y="404813"/>
            <a:ext cx="8686800" cy="792162"/>
          </a:xfrm>
        </p:spPr>
        <p:txBody>
          <a:bodyPr/>
          <a:lstStyle/>
          <a:p>
            <a:r>
              <a:rPr lang="en-US" sz="2400" b="1" dirty="0">
                <a:solidFill>
                  <a:srgbClr val="000000"/>
                </a:solidFill>
                <a:latin typeface="Arial" panose="020B0604020202020204" pitchFamily="34" charset="0"/>
                <a:cs typeface="Arial" panose="020B0604020202020204" pitchFamily="34" charset="0"/>
              </a:rPr>
              <a:t>Spectrum Sharing Today—Spectrum Databases</a:t>
            </a:r>
            <a:endParaRPr lang="en-US" sz="2400" dirty="0">
              <a:latin typeface="Arial" panose="020B0604020202020204" pitchFamily="34" charset="0"/>
              <a:cs typeface="Arial" panose="020B0604020202020204" pitchFamily="34" charset="0"/>
            </a:endParaRPr>
          </a:p>
        </p:txBody>
      </p:sp>
      <p:sp>
        <p:nvSpPr>
          <p:cNvPr id="4" name="Rectangle 3"/>
          <p:cNvSpPr/>
          <p:nvPr/>
        </p:nvSpPr>
        <p:spPr>
          <a:xfrm>
            <a:off x="76200" y="1295400"/>
            <a:ext cx="8915400" cy="4770537"/>
          </a:xfrm>
          <a:prstGeom prst="rect">
            <a:avLst/>
          </a:prstGeom>
        </p:spPr>
        <p:txBody>
          <a:bodyPr wrap="square">
            <a:spAutoFit/>
          </a:bodyPr>
          <a:lstStyle/>
          <a:p>
            <a:pPr marL="285750" marR="0" lvl="0"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Raleway"/>
                <a:ea typeface="+mn-ea"/>
                <a:cs typeface="Arial" pitchFamily="34" charset="0"/>
              </a:rPr>
              <a:t>(Geolocation/spectrum) “database” driven – generic approach</a:t>
            </a:r>
          </a:p>
          <a:p>
            <a:pPr marL="742950" marR="0" lvl="1"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Raleway"/>
                <a:ea typeface="+mn-ea"/>
                <a:cs typeface="Arial" pitchFamily="34" charset="0"/>
              </a:rPr>
              <a:t>Device registers with “database” (applicable in some cases)</a:t>
            </a:r>
          </a:p>
          <a:p>
            <a:pPr marL="742950" marR="0" lvl="1"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Raleway"/>
                <a:ea typeface="+mn-ea"/>
                <a:cs typeface="Arial" pitchFamily="34" charset="0"/>
              </a:rPr>
              <a:t>Device checks with “database of approved databases”, and chooses a database to query (applicable in some cases)</a:t>
            </a:r>
          </a:p>
          <a:p>
            <a:pPr marL="742950" marR="0" lvl="1"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Raleway"/>
                <a:ea typeface="+mn-ea"/>
                <a:cs typeface="Arial" pitchFamily="34" charset="0"/>
              </a:rPr>
              <a:t>Device sends its information to database (location, height, technical characteristics if applicable, e.g., spectrum mask, etc.)</a:t>
            </a:r>
          </a:p>
          <a:p>
            <a:pPr marL="742950" marR="0" lvl="1"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Raleway"/>
                <a:ea typeface="+mn-ea"/>
                <a:cs typeface="Arial" pitchFamily="34" charset="0"/>
              </a:rPr>
              <a:t>“Database” responds with available resources (and allowed powers, in some cases) for opportunistic access</a:t>
            </a:r>
          </a:p>
          <a:p>
            <a:pPr marL="742950" marR="0" lvl="1"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Raleway"/>
                <a:ea typeface="+mn-ea"/>
                <a:cs typeface="Arial" pitchFamily="34" charset="0"/>
              </a:rPr>
              <a:t>Device chooses resources (powers) and confirms with “database”; can start using the resources once “database” acks back</a:t>
            </a:r>
          </a:p>
          <a:p>
            <a:pPr marL="742950" marR="0" lvl="1"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Raleway"/>
                <a:ea typeface="+mn-ea"/>
                <a:cs typeface="Arial" pitchFamily="34" charset="0"/>
              </a:rPr>
              <a:t>Device has to reconfirm with database and change chosen resources if necessary, every X minutes</a:t>
            </a:r>
          </a:p>
          <a:p>
            <a:pPr marL="742950" marR="0" lvl="1"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Raleway"/>
                <a:ea typeface="+mn-ea"/>
                <a:cs typeface="Arial" pitchFamily="34" charset="0"/>
              </a:rPr>
              <a:t>“Slave”/“Mode1” option for non-internet-connected devices </a:t>
            </a:r>
          </a:p>
        </p:txBody>
      </p:sp>
      <p:sp>
        <p:nvSpPr>
          <p:cNvPr id="5" name="Rectangle 4"/>
          <p:cNvSpPr/>
          <p:nvPr/>
        </p:nvSpPr>
        <p:spPr bwMode="auto">
          <a:xfrm>
            <a:off x="152400" y="5928776"/>
            <a:ext cx="1828800" cy="55432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260778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F6D31-67A6-4AC5-9976-EDF5272245AD}"/>
              </a:ext>
            </a:extLst>
          </p:cNvPr>
          <p:cNvSpPr>
            <a:spLocks noGrp="1"/>
          </p:cNvSpPr>
          <p:nvPr>
            <p:ph type="title"/>
          </p:nvPr>
        </p:nvSpPr>
        <p:spPr>
          <a:xfrm>
            <a:off x="152400" y="404813"/>
            <a:ext cx="8686800" cy="792162"/>
          </a:xfrm>
        </p:spPr>
        <p:txBody>
          <a:bodyPr/>
          <a:lstStyle/>
          <a:p>
            <a:r>
              <a:rPr lang="en-US" sz="2400" b="1" dirty="0">
                <a:solidFill>
                  <a:srgbClr val="000000"/>
                </a:solidFill>
                <a:latin typeface="Arial" panose="020B0604020202020204" pitchFamily="34" charset="0"/>
                <a:cs typeface="Arial" panose="020B0604020202020204" pitchFamily="34" charset="0"/>
              </a:rPr>
              <a:t>Spectrum Sharing Today—Spectrum Databases</a:t>
            </a:r>
            <a:endParaRPr lang="en-US" sz="24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BE3CAAC-71F6-4040-88C1-DF6AA4CBB45F}"/>
              </a:ext>
            </a:extLst>
          </p:cNvPr>
          <p:cNvPicPr>
            <a:picLocks noChangeAspect="1"/>
          </p:cNvPicPr>
          <p:nvPr/>
        </p:nvPicPr>
        <p:blipFill>
          <a:blip r:embed="rId2" cstate="print"/>
          <a:stretch>
            <a:fillRect/>
          </a:stretch>
        </p:blipFill>
        <p:spPr>
          <a:xfrm>
            <a:off x="76200" y="1409803"/>
            <a:ext cx="8991600" cy="5162374"/>
          </a:xfrm>
          <a:prstGeom prst="rect">
            <a:avLst/>
          </a:prstGeom>
        </p:spPr>
      </p:pic>
      <p:sp>
        <p:nvSpPr>
          <p:cNvPr id="6" name="Rectangle 5">
            <a:extLst>
              <a:ext uri="{FF2B5EF4-FFF2-40B4-BE49-F238E27FC236}">
                <a16:creationId xmlns:a16="http://schemas.microsoft.com/office/drawing/2014/main" id="{83922B2F-DF2A-442F-B85E-D4904BDFB35C}"/>
              </a:ext>
            </a:extLst>
          </p:cNvPr>
          <p:cNvSpPr/>
          <p:nvPr/>
        </p:nvSpPr>
        <p:spPr>
          <a:xfrm>
            <a:off x="228600" y="1752600"/>
            <a:ext cx="2209800" cy="707886"/>
          </a:xfrm>
          <a:prstGeom prst="rect">
            <a:avLst/>
          </a:prstGeom>
        </p:spPr>
        <p:txBody>
          <a:bodyPr wrap="square">
            <a:spAutoFit/>
          </a:bodyPr>
          <a:lstStyle/>
          <a:p>
            <a:pPr marR="0" lvl="0" algn="l" defTabSz="914400" rtl="0" eaLnBrk="1" fontAlgn="base" latinLnBrk="0" hangingPunct="1">
              <a:lnSpc>
                <a:spcPct val="100000"/>
              </a:lnSpc>
              <a:spcBef>
                <a:spcPct val="0"/>
              </a:spcBef>
              <a:spcAft>
                <a:spcPts val="1200"/>
              </a:spcAft>
              <a:buClrTx/>
              <a:buSzTx/>
              <a:tabLst/>
              <a:defRPr/>
            </a:pPr>
            <a:r>
              <a:rPr kumimoji="0" lang="en-US" sz="2000" b="0" i="0" u="none" strike="noStrike" kern="1200" cap="none" spc="0" normalizeH="0" baseline="0" noProof="0" dirty="0">
                <a:ln>
                  <a:noFill/>
                </a:ln>
                <a:solidFill>
                  <a:srgbClr val="4C4C4C"/>
                </a:solidFill>
                <a:effectLst/>
                <a:uLnTx/>
                <a:uFillTx/>
                <a:latin typeface="Raleway"/>
                <a:ea typeface="+mn-ea"/>
                <a:cs typeface="Arial" pitchFamily="34" charset="0"/>
              </a:rPr>
              <a:t>TVWS example (</a:t>
            </a:r>
            <a:r>
              <a:rPr kumimoji="0" lang="en-US" sz="2000" b="0" i="0" u="none" strike="noStrike" kern="1200" cap="none" spc="0" normalizeH="0" baseline="0" noProof="0" dirty="0" err="1">
                <a:ln>
                  <a:noFill/>
                </a:ln>
                <a:solidFill>
                  <a:srgbClr val="4C4C4C"/>
                </a:solidFill>
                <a:effectLst/>
                <a:uLnTx/>
                <a:uFillTx/>
                <a:latin typeface="Raleway"/>
                <a:ea typeface="+mn-ea"/>
                <a:cs typeface="Arial" pitchFamily="34" charset="0"/>
              </a:rPr>
              <a:t>Ofcom</a:t>
            </a:r>
            <a:r>
              <a:rPr kumimoji="0" lang="en-US" sz="2000" b="0" i="0" u="none" strike="noStrike" kern="1200" cap="none" spc="0" normalizeH="0" baseline="0" noProof="0" dirty="0">
                <a:ln>
                  <a:noFill/>
                </a:ln>
                <a:solidFill>
                  <a:srgbClr val="4C4C4C"/>
                </a:solidFill>
                <a:effectLst/>
                <a:uLnTx/>
                <a:uFillTx/>
                <a:latin typeface="Raleway"/>
                <a:ea typeface="+mn-ea"/>
                <a:cs typeface="Arial" pitchFamily="34" charset="0"/>
              </a:rPr>
              <a:t>, UK)</a:t>
            </a:r>
          </a:p>
        </p:txBody>
      </p:sp>
    </p:spTree>
    <p:extLst>
      <p:ext uri="{BB962C8B-B14F-4D97-AF65-F5344CB8AC3E}">
        <p14:creationId xmlns:p14="http://schemas.microsoft.com/office/powerpoint/2010/main" val="421526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F6D31-67A6-4AC5-9976-EDF5272245AD}"/>
              </a:ext>
            </a:extLst>
          </p:cNvPr>
          <p:cNvSpPr>
            <a:spLocks noGrp="1"/>
          </p:cNvSpPr>
          <p:nvPr>
            <p:ph type="title"/>
          </p:nvPr>
        </p:nvSpPr>
        <p:spPr>
          <a:xfrm>
            <a:off x="152400" y="404813"/>
            <a:ext cx="8686800" cy="792162"/>
          </a:xfrm>
        </p:spPr>
        <p:txBody>
          <a:bodyPr/>
          <a:lstStyle/>
          <a:p>
            <a:r>
              <a:rPr lang="en-US" sz="2400" b="1" dirty="0">
                <a:solidFill>
                  <a:srgbClr val="000000"/>
                </a:solidFill>
                <a:latin typeface="Arial" panose="020B0604020202020204" pitchFamily="34" charset="0"/>
                <a:cs typeface="Arial" panose="020B0604020202020204" pitchFamily="34" charset="0"/>
              </a:rPr>
              <a:t>Spectrum Sharing Today—Spectrum Databases</a:t>
            </a:r>
            <a:endParaRPr lang="en-US" sz="2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0919EDB-6132-4135-B2F5-41AB5C5A47C7}"/>
              </a:ext>
            </a:extLst>
          </p:cNvPr>
          <p:cNvPicPr>
            <a:picLocks noChangeAspect="1"/>
          </p:cNvPicPr>
          <p:nvPr/>
        </p:nvPicPr>
        <p:blipFill>
          <a:blip r:embed="rId2"/>
          <a:stretch>
            <a:fillRect/>
          </a:stretch>
        </p:blipFill>
        <p:spPr>
          <a:xfrm>
            <a:off x="0" y="2362200"/>
            <a:ext cx="9144000" cy="4184224"/>
          </a:xfrm>
          <a:prstGeom prst="rect">
            <a:avLst/>
          </a:prstGeom>
        </p:spPr>
      </p:pic>
      <p:sp>
        <p:nvSpPr>
          <p:cNvPr id="8" name="Rectangle 7">
            <a:extLst>
              <a:ext uri="{FF2B5EF4-FFF2-40B4-BE49-F238E27FC236}">
                <a16:creationId xmlns:a16="http://schemas.microsoft.com/office/drawing/2014/main" id="{8C291A24-97C6-4D1D-A70F-4803B7FB86A0}"/>
              </a:ext>
            </a:extLst>
          </p:cNvPr>
          <p:cNvSpPr/>
          <p:nvPr/>
        </p:nvSpPr>
        <p:spPr>
          <a:xfrm>
            <a:off x="304800" y="1447800"/>
            <a:ext cx="6248400" cy="461665"/>
          </a:xfrm>
          <a:prstGeom prst="rect">
            <a:avLst/>
          </a:prstGeom>
        </p:spPr>
        <p:txBody>
          <a:bodyPr wrap="square">
            <a:spAutoFit/>
          </a:bodyPr>
          <a:lstStyle/>
          <a:p>
            <a:pPr marL="285750" marR="0" lvl="0"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C4C4C"/>
                </a:solidFill>
                <a:effectLst/>
                <a:uLnTx/>
                <a:uFillTx/>
                <a:latin typeface="Raleway"/>
                <a:ea typeface="+mn-ea"/>
                <a:cs typeface="Arial" pitchFamily="34" charset="0"/>
              </a:rPr>
              <a:t>CBRS (Wireless Innovation Forum, US)</a:t>
            </a:r>
          </a:p>
        </p:txBody>
      </p:sp>
      <p:sp>
        <p:nvSpPr>
          <p:cNvPr id="5" name="Rectangle 4"/>
          <p:cNvSpPr/>
          <p:nvPr/>
        </p:nvSpPr>
        <p:spPr bwMode="auto">
          <a:xfrm>
            <a:off x="8229600" y="5992104"/>
            <a:ext cx="914400" cy="55432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p:txBody>
      </p:sp>
      <p:sp>
        <p:nvSpPr>
          <p:cNvPr id="6" name="Rectangle 5"/>
          <p:cNvSpPr/>
          <p:nvPr/>
        </p:nvSpPr>
        <p:spPr bwMode="auto">
          <a:xfrm>
            <a:off x="0" y="5992104"/>
            <a:ext cx="1837944" cy="55432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677351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F6D31-67A6-4AC5-9976-EDF5272245AD}"/>
              </a:ext>
            </a:extLst>
          </p:cNvPr>
          <p:cNvSpPr>
            <a:spLocks noGrp="1"/>
          </p:cNvSpPr>
          <p:nvPr>
            <p:ph type="title"/>
          </p:nvPr>
        </p:nvSpPr>
        <p:spPr>
          <a:xfrm>
            <a:off x="152400" y="404813"/>
            <a:ext cx="8686800" cy="792162"/>
          </a:xfrm>
        </p:spPr>
        <p:txBody>
          <a:bodyPr/>
          <a:lstStyle/>
          <a:p>
            <a:r>
              <a:rPr lang="en-US" sz="2400" b="1" dirty="0">
                <a:solidFill>
                  <a:srgbClr val="000000"/>
                </a:solidFill>
                <a:latin typeface="Arial" panose="020B0604020202020204" pitchFamily="34" charset="0"/>
                <a:cs typeface="Arial" panose="020B0604020202020204" pitchFamily="34" charset="0"/>
              </a:rPr>
              <a:t>Spectrum Sharing Today—Spectrum Databases</a:t>
            </a:r>
            <a:endParaRPr lang="en-US"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E8BD583-BBBD-4A98-8438-25BBE46D4D0C}"/>
              </a:ext>
            </a:extLst>
          </p:cNvPr>
          <p:cNvPicPr>
            <a:picLocks noChangeAspect="1"/>
          </p:cNvPicPr>
          <p:nvPr/>
        </p:nvPicPr>
        <p:blipFill>
          <a:blip r:embed="rId2"/>
          <a:stretch>
            <a:fillRect/>
          </a:stretch>
        </p:blipFill>
        <p:spPr>
          <a:xfrm>
            <a:off x="0" y="2057400"/>
            <a:ext cx="9144000" cy="4468925"/>
          </a:xfrm>
          <a:prstGeom prst="rect">
            <a:avLst/>
          </a:prstGeom>
        </p:spPr>
      </p:pic>
      <p:sp>
        <p:nvSpPr>
          <p:cNvPr id="6" name="Rectangle 5">
            <a:extLst>
              <a:ext uri="{FF2B5EF4-FFF2-40B4-BE49-F238E27FC236}">
                <a16:creationId xmlns:a16="http://schemas.microsoft.com/office/drawing/2014/main" id="{5AC48F30-70EC-40F1-B7FF-E1EC4C0D381B}"/>
              </a:ext>
            </a:extLst>
          </p:cNvPr>
          <p:cNvSpPr/>
          <p:nvPr/>
        </p:nvSpPr>
        <p:spPr>
          <a:xfrm>
            <a:off x="304800" y="1447800"/>
            <a:ext cx="6248400" cy="461665"/>
          </a:xfrm>
          <a:prstGeom prst="rect">
            <a:avLst/>
          </a:prstGeom>
        </p:spPr>
        <p:txBody>
          <a:bodyPr wrap="square">
            <a:spAutoFit/>
          </a:bodyPr>
          <a:lstStyle/>
          <a:p>
            <a:pPr marL="285750" marR="0" lvl="0"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C4C4C"/>
                </a:solidFill>
                <a:effectLst/>
                <a:uLnTx/>
                <a:uFillTx/>
                <a:latin typeface="Raleway"/>
                <a:ea typeface="+mn-ea"/>
                <a:cs typeface="Arial" pitchFamily="34" charset="0"/>
              </a:rPr>
              <a:t>CBRS (Wireless Innovation Forum, US)</a:t>
            </a:r>
          </a:p>
        </p:txBody>
      </p:sp>
      <p:sp>
        <p:nvSpPr>
          <p:cNvPr id="5" name="Rectangle 4"/>
          <p:cNvSpPr/>
          <p:nvPr/>
        </p:nvSpPr>
        <p:spPr bwMode="auto">
          <a:xfrm>
            <a:off x="8229600" y="5992104"/>
            <a:ext cx="914400" cy="55432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p:txBody>
      </p:sp>
      <p:sp>
        <p:nvSpPr>
          <p:cNvPr id="7" name="Rectangle 6"/>
          <p:cNvSpPr/>
          <p:nvPr/>
        </p:nvSpPr>
        <p:spPr bwMode="auto">
          <a:xfrm>
            <a:off x="67056" y="5992103"/>
            <a:ext cx="847344" cy="534221"/>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84587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F6D31-67A6-4AC5-9976-EDF5272245AD}"/>
              </a:ext>
            </a:extLst>
          </p:cNvPr>
          <p:cNvSpPr>
            <a:spLocks noGrp="1"/>
          </p:cNvSpPr>
          <p:nvPr>
            <p:ph type="title"/>
          </p:nvPr>
        </p:nvSpPr>
        <p:spPr>
          <a:xfrm>
            <a:off x="152400" y="404813"/>
            <a:ext cx="8686800" cy="792162"/>
          </a:xfrm>
        </p:spPr>
        <p:txBody>
          <a:bodyPr/>
          <a:lstStyle/>
          <a:p>
            <a:r>
              <a:rPr lang="en-US" sz="2400" b="1" dirty="0">
                <a:solidFill>
                  <a:srgbClr val="000000"/>
                </a:solidFill>
                <a:latin typeface="Arial" panose="020B0604020202020204" pitchFamily="34" charset="0"/>
                <a:cs typeface="Arial" panose="020B0604020202020204" pitchFamily="34" charset="0"/>
              </a:rPr>
              <a:t>Spectrum Sharing Today—Spectrum Databases</a:t>
            </a:r>
            <a:endParaRPr lang="en-US" sz="2400" dirty="0">
              <a:latin typeface="Arial" panose="020B0604020202020204" pitchFamily="34" charset="0"/>
              <a:cs typeface="Arial" panose="020B0604020202020204" pitchFamily="34" charset="0"/>
            </a:endParaRPr>
          </a:p>
        </p:txBody>
      </p:sp>
      <p:sp>
        <p:nvSpPr>
          <p:cNvPr id="4" name="Rectangle 3"/>
          <p:cNvSpPr/>
          <p:nvPr/>
        </p:nvSpPr>
        <p:spPr>
          <a:xfrm>
            <a:off x="304800" y="1250752"/>
            <a:ext cx="8458200" cy="4616648"/>
          </a:xfrm>
          <a:prstGeom prst="rect">
            <a:avLst/>
          </a:prstGeom>
        </p:spPr>
        <p:txBody>
          <a:bodyPr wrap="square">
            <a:spAutoFit/>
          </a:bodyPr>
          <a:lstStyle/>
          <a:p>
            <a:pPr marL="285750" marR="0" lvl="0"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C4C4C"/>
                </a:solidFill>
                <a:effectLst/>
                <a:uLnTx/>
                <a:uFillTx/>
                <a:latin typeface="Raleway"/>
                <a:ea typeface="+mn-ea"/>
                <a:cs typeface="Arial" pitchFamily="34" charset="0"/>
              </a:rPr>
              <a:t>Can be:</a:t>
            </a:r>
          </a:p>
          <a:p>
            <a:pPr marL="742950" marR="0" lvl="1"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C4C4C"/>
                </a:solidFill>
                <a:effectLst/>
                <a:uLnTx/>
                <a:uFillTx/>
                <a:latin typeface="Raleway"/>
                <a:ea typeface="+mn-ea"/>
                <a:cs typeface="Arial" pitchFamily="34" charset="0"/>
              </a:rPr>
              <a:t>License-exempt, e.g., if device entirely automated, integrated GPS (TVWS—UK, CBRS—GAA)</a:t>
            </a:r>
          </a:p>
          <a:p>
            <a:pPr marL="742950" marR="0" lvl="1"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C4C4C"/>
                </a:solidFill>
                <a:effectLst/>
                <a:uLnTx/>
                <a:uFillTx/>
                <a:latin typeface="Raleway"/>
                <a:ea typeface="+mn-ea"/>
                <a:cs typeface="Arial" pitchFamily="34" charset="0"/>
              </a:rPr>
              <a:t>Licensed, e.g., if manual configuration of device required (TVWS—UK), local priority-licensed (CBRS—US)</a:t>
            </a:r>
          </a:p>
          <a:p>
            <a:pPr marL="742950" marR="0" lvl="1"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C4C4C"/>
                </a:solidFill>
                <a:effectLst/>
                <a:uLnTx/>
                <a:uFillTx/>
                <a:latin typeface="Raleway"/>
                <a:ea typeface="+mn-ea"/>
                <a:cs typeface="Arial" pitchFamily="34" charset="0"/>
              </a:rPr>
              <a:t>Primary-secondary (or even -tertiary) sharing (TVWS, CBRS)</a:t>
            </a:r>
          </a:p>
          <a:p>
            <a:pPr marL="742950" marR="0" lvl="1"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C4C4C"/>
                </a:solidFill>
                <a:effectLst/>
                <a:uLnTx/>
                <a:uFillTx/>
                <a:latin typeface="Raleway"/>
                <a:ea typeface="+mn-ea"/>
                <a:cs typeface="Arial" pitchFamily="34" charset="0"/>
              </a:rPr>
              <a:t>Sharing among operators, new entrants, e.g., by agreement of those operators, e.g., with financial compensation (LSA—EU, France, Finland, Italy, Netherlands)</a:t>
            </a:r>
          </a:p>
          <a:p>
            <a:pPr marL="742950" marR="0" lvl="1"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C4C4C"/>
                </a:solidFill>
                <a:effectLst/>
                <a:uLnTx/>
                <a:uFillTx/>
                <a:latin typeface="Raleway"/>
                <a:ea typeface="+mn-ea"/>
                <a:cs typeface="Arial" pitchFamily="34" charset="0"/>
              </a:rPr>
              <a:t>Device (TVWS, CBRS) or network (LSA, CBRS) interacting with the database</a:t>
            </a:r>
          </a:p>
          <a:p>
            <a:pPr marL="742950" marR="0" lvl="1"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C4C4C"/>
                </a:solidFill>
                <a:effectLst/>
                <a:uLnTx/>
                <a:uFillTx/>
                <a:latin typeface="Raleway"/>
                <a:ea typeface="+mn-ea"/>
                <a:cs typeface="Arial" pitchFamily="34" charset="0"/>
              </a:rPr>
              <a:t>Manual (“Enabling Opportunities for Innovation”—UK, various light licensing approaches, etc.), or automated</a:t>
            </a:r>
          </a:p>
        </p:txBody>
      </p:sp>
      <p:sp>
        <p:nvSpPr>
          <p:cNvPr id="5" name="Rectangle 4"/>
          <p:cNvSpPr/>
          <p:nvPr/>
        </p:nvSpPr>
        <p:spPr bwMode="auto">
          <a:xfrm>
            <a:off x="152400" y="5787288"/>
            <a:ext cx="1676400" cy="76591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p:txBody>
      </p:sp>
      <p:sp>
        <p:nvSpPr>
          <p:cNvPr id="6" name="TextBox 5">
            <a:extLst>
              <a:ext uri="{FF2B5EF4-FFF2-40B4-BE49-F238E27FC236}">
                <a16:creationId xmlns:a16="http://schemas.microsoft.com/office/drawing/2014/main" id="{D756D091-75F9-4AC5-96A9-9FFA3D4DF04C}"/>
              </a:ext>
            </a:extLst>
          </p:cNvPr>
          <p:cNvSpPr txBox="1"/>
          <p:nvPr/>
        </p:nvSpPr>
        <p:spPr>
          <a:xfrm>
            <a:off x="457200" y="6172200"/>
            <a:ext cx="7696200" cy="317500"/>
          </a:xfrm>
          <a:prstGeom prst="rect">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marR="0" indent="0" algn="ctr" defTabSz="914400" eaLnBrk="0" latinLnBrk="0" hangingPunct="0">
              <a:lnSpc>
                <a:spcPct val="100000"/>
              </a:lnSpc>
              <a:buClrTx/>
              <a:buSzTx/>
              <a:buFontTx/>
              <a:buNone/>
              <a:tabLst/>
              <a:defRPr kumimoji="0" sz="16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defRPr>
            </a:lvl1pPr>
          </a:lstStyle>
          <a:p>
            <a:r>
              <a:rPr lang="en-US" dirty="0"/>
              <a:t>Various Regulatory Regimes for Spectrum Sharing </a:t>
            </a:r>
          </a:p>
        </p:txBody>
      </p:sp>
    </p:spTree>
    <p:extLst>
      <p:ext uri="{BB962C8B-B14F-4D97-AF65-F5344CB8AC3E}">
        <p14:creationId xmlns:p14="http://schemas.microsoft.com/office/powerpoint/2010/main" val="399525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F6D31-67A6-4AC5-9976-EDF5272245AD}"/>
              </a:ext>
            </a:extLst>
          </p:cNvPr>
          <p:cNvSpPr>
            <a:spLocks noGrp="1"/>
          </p:cNvSpPr>
          <p:nvPr>
            <p:ph type="title"/>
          </p:nvPr>
        </p:nvSpPr>
        <p:spPr>
          <a:xfrm>
            <a:off x="152400" y="404813"/>
            <a:ext cx="8686800" cy="792162"/>
          </a:xfrm>
        </p:spPr>
        <p:txBody>
          <a:bodyPr/>
          <a:lstStyle/>
          <a:p>
            <a:r>
              <a:rPr lang="en-US" sz="2400" b="1" dirty="0">
                <a:solidFill>
                  <a:srgbClr val="000000"/>
                </a:solidFill>
                <a:latin typeface="Arial" panose="020B0604020202020204" pitchFamily="34" charset="0"/>
                <a:cs typeface="Arial" panose="020B0604020202020204" pitchFamily="34" charset="0"/>
              </a:rPr>
              <a:t>Spectrum Sharing Today—Spectrum Sensing</a:t>
            </a:r>
            <a:endParaRPr lang="en-US" sz="2400" dirty="0">
              <a:latin typeface="Arial" panose="020B0604020202020204" pitchFamily="34" charset="0"/>
              <a:cs typeface="Arial" panose="020B0604020202020204" pitchFamily="34" charset="0"/>
            </a:endParaRPr>
          </a:p>
        </p:txBody>
      </p:sp>
      <p:sp>
        <p:nvSpPr>
          <p:cNvPr id="4" name="Rectangle 3"/>
          <p:cNvSpPr/>
          <p:nvPr/>
        </p:nvSpPr>
        <p:spPr>
          <a:xfrm>
            <a:off x="173736" y="1196975"/>
            <a:ext cx="8458200" cy="2062103"/>
          </a:xfrm>
          <a:prstGeom prst="rect">
            <a:avLst/>
          </a:prstGeom>
        </p:spPr>
        <p:txBody>
          <a:bodyPr wrap="square">
            <a:spAutoFit/>
          </a:bodyPr>
          <a:lstStyle/>
          <a:p>
            <a:pPr marL="285750" marR="0" lvl="0"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C4C4C"/>
                </a:solidFill>
                <a:effectLst/>
                <a:uLnTx/>
                <a:uFillTx/>
                <a:latin typeface="Raleway"/>
                <a:ea typeface="+mn-ea"/>
                <a:cs typeface="Arial" pitchFamily="34" charset="0"/>
              </a:rPr>
              <a:t>Energy detection</a:t>
            </a:r>
          </a:p>
          <a:p>
            <a:pPr marL="285750" marR="0" lvl="0"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C4C4C"/>
                </a:solidFill>
                <a:effectLst/>
                <a:uLnTx/>
                <a:uFillTx/>
                <a:latin typeface="Raleway"/>
                <a:ea typeface="+mn-ea"/>
                <a:cs typeface="Arial" pitchFamily="34" charset="0"/>
              </a:rPr>
              <a:t>Feature detection, e.g.,</a:t>
            </a:r>
          </a:p>
          <a:p>
            <a:pPr marL="742950" marR="0" lvl="1"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C4C4C"/>
                </a:solidFill>
                <a:effectLst/>
                <a:uLnTx/>
                <a:uFillTx/>
                <a:latin typeface="Raleway"/>
                <a:ea typeface="+mn-ea"/>
                <a:cs typeface="Arial" pitchFamily="34" charset="0"/>
              </a:rPr>
              <a:t>Cyclic prefix</a:t>
            </a:r>
          </a:p>
          <a:p>
            <a:pPr marL="742950" marR="0" lvl="1"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C4C4C"/>
                </a:solidFill>
                <a:effectLst/>
                <a:uLnTx/>
                <a:uFillTx/>
                <a:latin typeface="Raleway"/>
                <a:ea typeface="+mn-ea"/>
                <a:cs typeface="Arial" pitchFamily="34" charset="0"/>
              </a:rPr>
              <a:t>Autocorrelation</a:t>
            </a:r>
          </a:p>
          <a:p>
            <a:pPr marL="742950" marR="0" lvl="1"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srgbClr val="4C4C4C"/>
                </a:solidFill>
                <a:effectLst/>
                <a:uLnTx/>
                <a:uFillTx/>
                <a:latin typeface="Raleway"/>
                <a:ea typeface="+mn-ea"/>
                <a:cs typeface="Arial" pitchFamily="34" charset="0"/>
              </a:rPr>
              <a:t>Cyclostationary</a:t>
            </a:r>
            <a:endParaRPr kumimoji="0" lang="en-US" sz="1600" b="0" i="0" u="none" strike="noStrike" kern="1200" cap="none" spc="0" normalizeH="0" baseline="0" noProof="0" dirty="0">
              <a:ln>
                <a:noFill/>
              </a:ln>
              <a:solidFill>
                <a:srgbClr val="4C4C4C"/>
              </a:solidFill>
              <a:effectLst/>
              <a:uLnTx/>
              <a:uFillTx/>
              <a:latin typeface="Raleway"/>
              <a:ea typeface="+mn-ea"/>
              <a:cs typeface="Arial" pitchFamily="34" charset="0"/>
            </a:endParaRPr>
          </a:p>
        </p:txBody>
      </p:sp>
      <p:pic>
        <p:nvPicPr>
          <p:cNvPr id="9" name="Picture 2">
            <a:extLst>
              <a:ext uri="{FF2B5EF4-FFF2-40B4-BE49-F238E27FC236}">
                <a16:creationId xmlns:a16="http://schemas.microsoft.com/office/drawing/2014/main" id="{BDCA2E0E-8CD6-46D9-A854-06FF50FDE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216"/>
          <a:stretch>
            <a:fillRect/>
          </a:stretch>
        </p:blipFill>
        <p:spPr>
          <a:xfrm>
            <a:off x="4572000" y="3458308"/>
            <a:ext cx="4532312" cy="3141662"/>
          </a:xfrm>
          <a:prstGeom prst="rect">
            <a:avLst/>
          </a:prstGeom>
        </p:spPr>
      </p:pic>
      <p:graphicFrame>
        <p:nvGraphicFramePr>
          <p:cNvPr id="10" name="Object 2">
            <a:extLst>
              <a:ext uri="{FF2B5EF4-FFF2-40B4-BE49-F238E27FC236}">
                <a16:creationId xmlns:a16="http://schemas.microsoft.com/office/drawing/2014/main" id="{DD935D9D-0DBC-481D-BA27-A5534D826E41}"/>
              </a:ext>
            </a:extLst>
          </p:cNvPr>
          <p:cNvGraphicFramePr>
            <a:graphicFrameLocks noChangeAspect="1"/>
          </p:cNvGraphicFramePr>
          <p:nvPr>
            <p:extLst/>
          </p:nvPr>
        </p:nvGraphicFramePr>
        <p:xfrm>
          <a:off x="521398" y="3328989"/>
          <a:ext cx="3881438" cy="2765425"/>
        </p:xfrm>
        <a:graphic>
          <a:graphicData uri="http://schemas.openxmlformats.org/presentationml/2006/ole">
            <mc:AlternateContent xmlns:mc="http://schemas.openxmlformats.org/markup-compatibility/2006">
              <mc:Choice xmlns:v="urn:schemas-microsoft-com:vml" Requires="v">
                <p:oleObj spid="_x0000_s2196" name="Equation" r:id="rId4" imgW="2298600" imgH="1638000" progId="Equation.3">
                  <p:embed/>
                </p:oleObj>
              </mc:Choice>
              <mc:Fallback>
                <p:oleObj name="Equation" r:id="rId4" imgW="2298600" imgH="1638000" progId="Equation.3">
                  <p:embed/>
                  <p:pic>
                    <p:nvPicPr>
                      <p:cNvPr id="10" name="Object 2">
                        <a:extLst>
                          <a:ext uri="{FF2B5EF4-FFF2-40B4-BE49-F238E27FC236}">
                            <a16:creationId xmlns:a16="http://schemas.microsoft.com/office/drawing/2014/main" id="{DD935D9D-0DBC-481D-BA27-A5534D826E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98" y="3328989"/>
                        <a:ext cx="3881438" cy="2765425"/>
                      </a:xfrm>
                      <a:prstGeom prst="rect">
                        <a:avLst/>
                      </a:prstGeom>
                      <a:noFill/>
                      <a:ln w="9525">
                        <a:noFill/>
                        <a:miter lim="800000"/>
                        <a:headEnd/>
                        <a:tailEnd/>
                      </a:ln>
                    </p:spPr>
                  </p:pic>
                </p:oleObj>
              </mc:Fallback>
            </mc:AlternateContent>
          </a:graphicData>
        </a:graphic>
      </p:graphicFrame>
      <p:graphicFrame>
        <p:nvGraphicFramePr>
          <p:cNvPr id="11" name="Object 3">
            <a:extLst>
              <a:ext uri="{FF2B5EF4-FFF2-40B4-BE49-F238E27FC236}">
                <a16:creationId xmlns:a16="http://schemas.microsoft.com/office/drawing/2014/main" id="{9985E8CC-2F20-466E-894C-6634FB02FBF1}"/>
              </a:ext>
            </a:extLst>
          </p:cNvPr>
          <p:cNvGraphicFramePr>
            <a:graphicFrameLocks noChangeAspect="1"/>
          </p:cNvGraphicFramePr>
          <p:nvPr>
            <p:extLst/>
          </p:nvPr>
        </p:nvGraphicFramePr>
        <p:xfrm>
          <a:off x="5105400" y="1404693"/>
          <a:ext cx="2976242" cy="2329107"/>
        </p:xfrm>
        <a:graphic>
          <a:graphicData uri="http://schemas.openxmlformats.org/presentationml/2006/ole">
            <mc:AlternateContent xmlns:mc="http://schemas.openxmlformats.org/markup-compatibility/2006">
              <mc:Choice xmlns:v="urn:schemas-microsoft-com:vml" Requires="v">
                <p:oleObj spid="_x0000_s2197" name="Equation" r:id="rId6" imgW="1790640" imgH="1434960" progId="Equation.3">
                  <p:embed/>
                </p:oleObj>
              </mc:Choice>
              <mc:Fallback>
                <p:oleObj name="Equation" r:id="rId6" imgW="1790640" imgH="1434960" progId="Equation.3">
                  <p:embed/>
                  <p:pic>
                    <p:nvPicPr>
                      <p:cNvPr id="11" name="Object 3">
                        <a:extLst>
                          <a:ext uri="{FF2B5EF4-FFF2-40B4-BE49-F238E27FC236}">
                            <a16:creationId xmlns:a16="http://schemas.microsoft.com/office/drawing/2014/main" id="{9985E8CC-2F20-466E-894C-6634FB02FB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1404693"/>
                        <a:ext cx="2976242" cy="2329107"/>
                      </a:xfrm>
                      <a:prstGeom prst="rect">
                        <a:avLst/>
                      </a:prstGeom>
                      <a:noFill/>
                      <a:ln w="9525">
                        <a:noFill/>
                        <a:miter lim="800000"/>
                        <a:headEnd/>
                        <a:tailEnd/>
                      </a:ln>
                    </p:spPr>
                  </p:pic>
                </p:oleObj>
              </mc:Fallback>
            </mc:AlternateContent>
          </a:graphicData>
        </a:graphic>
      </p:graphicFrame>
      <p:sp>
        <p:nvSpPr>
          <p:cNvPr id="3" name="TextBox 2">
            <a:extLst>
              <a:ext uri="{FF2B5EF4-FFF2-40B4-BE49-F238E27FC236}">
                <a16:creationId xmlns:a16="http://schemas.microsoft.com/office/drawing/2014/main" id="{E0A02818-5A00-42DF-8D89-5475BDDF9617}"/>
              </a:ext>
            </a:extLst>
          </p:cNvPr>
          <p:cNvSpPr txBox="1"/>
          <p:nvPr/>
        </p:nvSpPr>
        <p:spPr>
          <a:xfrm>
            <a:off x="1959864" y="5779604"/>
            <a:ext cx="3124200"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Partially adapted from content presented in O. Holland, M. </a:t>
            </a:r>
            <a:r>
              <a:rPr kumimoji="0" lang="en-US" sz="1100" b="0" i="0" u="none" strike="noStrike" kern="1200" cap="none" spc="0" normalizeH="0" baseline="0" noProof="0" dirty="0" err="1">
                <a:ln>
                  <a:noFill/>
                </a:ln>
                <a:solidFill>
                  <a:srgbClr val="000000"/>
                </a:solidFill>
                <a:effectLst/>
                <a:uLnTx/>
                <a:uFillTx/>
                <a:latin typeface="Times New Roman" pitchFamily="18" charset="0"/>
                <a:ea typeface="+mn-ea"/>
                <a:cs typeface="Arial" pitchFamily="34" charset="0"/>
              </a:rPr>
              <a:t>Nekovee</a:t>
            </a:r>
            <a:r>
              <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 “Spectrum Awareness”, ICT-ACROPOLIS Summer School 2011, Florence, Italy, June 2011</a:t>
            </a:r>
            <a:endParaRPr kumimoji="0" lang="en-GB" sz="11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8" name="Rectangle 7"/>
          <p:cNvSpPr/>
          <p:nvPr/>
        </p:nvSpPr>
        <p:spPr bwMode="auto">
          <a:xfrm>
            <a:off x="12192" y="5817254"/>
            <a:ext cx="1778508" cy="65974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117782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F6D31-67A6-4AC5-9976-EDF5272245AD}"/>
              </a:ext>
            </a:extLst>
          </p:cNvPr>
          <p:cNvSpPr>
            <a:spLocks noGrp="1"/>
          </p:cNvSpPr>
          <p:nvPr>
            <p:ph type="title"/>
          </p:nvPr>
        </p:nvSpPr>
        <p:spPr>
          <a:xfrm>
            <a:off x="152400" y="404813"/>
            <a:ext cx="8686800" cy="792162"/>
          </a:xfrm>
        </p:spPr>
        <p:txBody>
          <a:bodyPr/>
          <a:lstStyle/>
          <a:p>
            <a:r>
              <a:rPr lang="en-US" sz="2400" b="1" dirty="0">
                <a:solidFill>
                  <a:srgbClr val="000000"/>
                </a:solidFill>
                <a:latin typeface="Arial" panose="020B0604020202020204" pitchFamily="34" charset="0"/>
                <a:cs typeface="Arial" panose="020B0604020202020204" pitchFamily="34" charset="0"/>
              </a:rPr>
              <a:t>Spectrum Sharing Today—Spectrum Sensing</a:t>
            </a:r>
            <a:endParaRPr lang="en-US" sz="2400" dirty="0">
              <a:latin typeface="Arial" panose="020B0604020202020204" pitchFamily="34" charset="0"/>
              <a:cs typeface="Arial" panose="020B0604020202020204" pitchFamily="34" charset="0"/>
            </a:endParaRPr>
          </a:p>
        </p:txBody>
      </p:sp>
      <p:sp>
        <p:nvSpPr>
          <p:cNvPr id="4" name="Rectangle 3"/>
          <p:cNvSpPr/>
          <p:nvPr/>
        </p:nvSpPr>
        <p:spPr>
          <a:xfrm>
            <a:off x="304800" y="1447800"/>
            <a:ext cx="8458200" cy="1323439"/>
          </a:xfrm>
          <a:prstGeom prst="rect">
            <a:avLst/>
          </a:prstGeom>
        </p:spPr>
        <p:txBody>
          <a:bodyPr wrap="square">
            <a:spAutoFit/>
          </a:bodyPr>
          <a:lstStyle/>
          <a:p>
            <a:pPr marL="285750" marR="0" lvl="0"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C4C4C"/>
                </a:solidFill>
                <a:effectLst/>
                <a:uLnTx/>
                <a:uFillTx/>
                <a:latin typeface="Raleway"/>
                <a:ea typeface="+mn-ea"/>
                <a:cs typeface="Arial" pitchFamily="34" charset="0"/>
              </a:rPr>
              <a:t>Hidden terminal problem</a:t>
            </a:r>
          </a:p>
          <a:p>
            <a:pPr marL="285750" marR="0" lvl="0"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C4C4C"/>
                </a:solidFill>
                <a:effectLst/>
                <a:uLnTx/>
                <a:uFillTx/>
                <a:latin typeface="Raleway"/>
                <a:ea typeface="+mn-ea"/>
                <a:cs typeface="Arial" pitchFamily="34" charset="0"/>
              </a:rPr>
              <a:t>Exposed terminal problem</a:t>
            </a:r>
          </a:p>
          <a:p>
            <a:pPr marL="0" marR="0" lvl="0" indent="0" algn="l" defTabSz="914400" rtl="0" eaLnBrk="1" fontAlgn="base" latinLnBrk="0" hangingPunct="1">
              <a:lnSpc>
                <a:spcPct val="100000"/>
              </a:lnSpc>
              <a:spcBef>
                <a:spcPct val="0"/>
              </a:spcBef>
              <a:spcAft>
                <a:spcPts val="1200"/>
              </a:spcAft>
              <a:buClrTx/>
              <a:buSzTx/>
              <a:buFontTx/>
              <a:buNone/>
              <a:tabLst/>
              <a:defRPr/>
            </a:pPr>
            <a:r>
              <a:rPr kumimoji="0" lang="en-US" sz="2000" b="0" i="0" u="none" strike="noStrike" kern="1200" cap="none" spc="0" normalizeH="0" baseline="0" noProof="0" dirty="0">
                <a:ln>
                  <a:noFill/>
                </a:ln>
                <a:solidFill>
                  <a:srgbClr val="4C4C4C"/>
                </a:solidFill>
                <a:effectLst/>
                <a:uLnTx/>
                <a:uFillTx/>
                <a:latin typeface="Raleway"/>
                <a:ea typeface="+mn-ea"/>
                <a:cs typeface="Arial" pitchFamily="34" charset="0"/>
              </a:rPr>
              <a:t>	</a:t>
            </a:r>
            <a:r>
              <a:rPr kumimoji="0" lang="en-US" sz="2000" b="0" i="0" u="none" strike="noStrike" kern="1200" cap="none" spc="0" normalizeH="0" baseline="0" noProof="0" dirty="0">
                <a:ln>
                  <a:noFill/>
                </a:ln>
                <a:solidFill>
                  <a:srgbClr val="4C4C4C"/>
                </a:solidFill>
                <a:effectLst/>
                <a:uLnTx/>
                <a:uFillTx/>
                <a:latin typeface="Raleway"/>
                <a:ea typeface="+mn-ea"/>
                <a:cs typeface="Arial" pitchFamily="34" charset="0"/>
                <a:sym typeface="Wingdings" panose="05000000000000000000" pitchFamily="2" charset="2"/>
              </a:rPr>
              <a:t> </a:t>
            </a:r>
            <a:r>
              <a:rPr kumimoji="0" lang="en-US" sz="2000" b="0" i="0" u="none" strike="noStrike" kern="1200" cap="none" spc="0" normalizeH="0" baseline="0" noProof="0" dirty="0">
                <a:ln>
                  <a:noFill/>
                </a:ln>
                <a:solidFill>
                  <a:srgbClr val="4C4C4C"/>
                </a:solidFill>
                <a:effectLst/>
                <a:uLnTx/>
                <a:uFillTx/>
                <a:latin typeface="Raleway"/>
                <a:ea typeface="+mn-ea"/>
                <a:cs typeface="Arial" pitchFamily="34" charset="0"/>
              </a:rPr>
              <a:t>Distributed sensing</a:t>
            </a:r>
          </a:p>
        </p:txBody>
      </p:sp>
      <p:pic>
        <p:nvPicPr>
          <p:cNvPr id="3" name="Picture 2">
            <a:extLst>
              <a:ext uri="{FF2B5EF4-FFF2-40B4-BE49-F238E27FC236}">
                <a16:creationId xmlns:a16="http://schemas.microsoft.com/office/drawing/2014/main" id="{C39A8ACD-934C-40A3-A3A5-6C933E4F37CF}"/>
              </a:ext>
            </a:extLst>
          </p:cNvPr>
          <p:cNvPicPr>
            <a:picLocks noChangeAspect="1"/>
          </p:cNvPicPr>
          <p:nvPr/>
        </p:nvPicPr>
        <p:blipFill>
          <a:blip r:embed="rId2"/>
          <a:stretch>
            <a:fillRect/>
          </a:stretch>
        </p:blipFill>
        <p:spPr>
          <a:xfrm>
            <a:off x="175846" y="2812636"/>
            <a:ext cx="3938954" cy="3670258"/>
          </a:xfrm>
          <a:prstGeom prst="rect">
            <a:avLst/>
          </a:prstGeom>
        </p:spPr>
      </p:pic>
      <p:sp>
        <p:nvSpPr>
          <p:cNvPr id="5" name="TextBox 4">
            <a:extLst>
              <a:ext uri="{FF2B5EF4-FFF2-40B4-BE49-F238E27FC236}">
                <a16:creationId xmlns:a16="http://schemas.microsoft.com/office/drawing/2014/main" id="{1157A337-4560-4D83-84CB-83363E47EA57}"/>
              </a:ext>
            </a:extLst>
          </p:cNvPr>
          <p:cNvSpPr txBox="1"/>
          <p:nvPr/>
        </p:nvSpPr>
        <p:spPr>
          <a:xfrm>
            <a:off x="152400" y="6248400"/>
            <a:ext cx="4953000"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Source: IEEE-Std-1900.6</a:t>
            </a:r>
            <a:r>
              <a:rPr kumimoji="0" lang="en-US" sz="1100" b="0" i="0" u="none" strike="noStrike" kern="1200" cap="none" spc="0" normalizeH="0" baseline="30000" noProof="0" dirty="0">
                <a:ln>
                  <a:noFill/>
                </a:ln>
                <a:solidFill>
                  <a:srgbClr val="000000"/>
                </a:solidFill>
                <a:effectLst/>
                <a:uLnTx/>
                <a:uFillTx/>
                <a:latin typeface="Times New Roman" pitchFamily="18" charset="0"/>
                <a:ea typeface="+mn-ea"/>
                <a:cs typeface="Arial" pitchFamily="34" charset="0"/>
              </a:rPr>
              <a:t>TM</a:t>
            </a:r>
            <a:r>
              <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2011</a:t>
            </a:r>
            <a:endParaRPr kumimoji="0" lang="en-GB" sz="11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pic>
        <p:nvPicPr>
          <p:cNvPr id="6" name="Picture 5">
            <a:extLst>
              <a:ext uri="{FF2B5EF4-FFF2-40B4-BE49-F238E27FC236}">
                <a16:creationId xmlns:a16="http://schemas.microsoft.com/office/drawing/2014/main" id="{D616DA2F-0956-4750-BB08-D0547B5BF1E3}"/>
              </a:ext>
            </a:extLst>
          </p:cNvPr>
          <p:cNvPicPr>
            <a:picLocks noChangeAspect="1"/>
          </p:cNvPicPr>
          <p:nvPr/>
        </p:nvPicPr>
        <p:blipFill>
          <a:blip r:embed="rId3"/>
          <a:stretch>
            <a:fillRect/>
          </a:stretch>
        </p:blipFill>
        <p:spPr>
          <a:xfrm>
            <a:off x="4462200" y="1337519"/>
            <a:ext cx="4582154" cy="2786473"/>
          </a:xfrm>
          <a:prstGeom prst="rect">
            <a:avLst/>
          </a:prstGeom>
        </p:spPr>
      </p:pic>
      <p:pic>
        <p:nvPicPr>
          <p:cNvPr id="8" name="Picture 7">
            <a:extLst>
              <a:ext uri="{FF2B5EF4-FFF2-40B4-BE49-F238E27FC236}">
                <a16:creationId xmlns:a16="http://schemas.microsoft.com/office/drawing/2014/main" id="{61697327-F7D5-4092-9CA5-ED2F9B8A6DD7}"/>
              </a:ext>
            </a:extLst>
          </p:cNvPr>
          <p:cNvPicPr>
            <a:picLocks noChangeAspect="1"/>
          </p:cNvPicPr>
          <p:nvPr/>
        </p:nvPicPr>
        <p:blipFill>
          <a:blip r:embed="rId4"/>
          <a:stretch>
            <a:fillRect/>
          </a:stretch>
        </p:blipFill>
        <p:spPr>
          <a:xfrm>
            <a:off x="4462200" y="4267201"/>
            <a:ext cx="4681800" cy="2225978"/>
          </a:xfrm>
          <a:prstGeom prst="rect">
            <a:avLst/>
          </a:prstGeom>
        </p:spPr>
      </p:pic>
    </p:spTree>
    <p:extLst>
      <p:ext uri="{BB962C8B-B14F-4D97-AF65-F5344CB8AC3E}">
        <p14:creationId xmlns:p14="http://schemas.microsoft.com/office/powerpoint/2010/main" val="7845805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F6D31-67A6-4AC5-9976-EDF5272245AD}"/>
              </a:ext>
            </a:extLst>
          </p:cNvPr>
          <p:cNvSpPr>
            <a:spLocks noGrp="1"/>
          </p:cNvSpPr>
          <p:nvPr>
            <p:ph type="title"/>
          </p:nvPr>
        </p:nvSpPr>
        <p:spPr>
          <a:xfrm>
            <a:off x="152400" y="404813"/>
            <a:ext cx="8686800" cy="792162"/>
          </a:xfrm>
        </p:spPr>
        <p:txBody>
          <a:bodyPr/>
          <a:lstStyle/>
          <a:p>
            <a:r>
              <a:rPr lang="en-US" sz="2400" b="1" dirty="0">
                <a:solidFill>
                  <a:srgbClr val="000000"/>
                </a:solidFill>
                <a:latin typeface="Arial" panose="020B0604020202020204" pitchFamily="34" charset="0"/>
                <a:cs typeface="Arial" panose="020B0604020202020204" pitchFamily="34" charset="0"/>
              </a:rPr>
              <a:t>Spectrum Sharing Today—Spectrum Sensing</a:t>
            </a:r>
            <a:endParaRPr lang="en-US" sz="2400" dirty="0">
              <a:latin typeface="Arial" panose="020B0604020202020204" pitchFamily="34" charset="0"/>
              <a:cs typeface="Arial" panose="020B0604020202020204" pitchFamily="34" charset="0"/>
            </a:endParaRPr>
          </a:p>
        </p:txBody>
      </p:sp>
      <p:sp>
        <p:nvSpPr>
          <p:cNvPr id="4" name="Rectangle 3"/>
          <p:cNvSpPr/>
          <p:nvPr/>
        </p:nvSpPr>
        <p:spPr>
          <a:xfrm>
            <a:off x="304800" y="1447800"/>
            <a:ext cx="8458200" cy="4247317"/>
          </a:xfrm>
          <a:prstGeom prst="rect">
            <a:avLst/>
          </a:prstGeom>
        </p:spPr>
        <p:txBody>
          <a:bodyPr wrap="square">
            <a:spAutoFit/>
          </a:bodyPr>
          <a:lstStyle/>
          <a:p>
            <a:pPr marL="285750" marR="0" lvl="0"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C4C4C"/>
                </a:solidFill>
                <a:effectLst/>
                <a:uLnTx/>
                <a:uFillTx/>
                <a:latin typeface="Raleway"/>
                <a:ea typeface="+mn-ea"/>
                <a:cs typeface="Arial" pitchFamily="34" charset="0"/>
              </a:rPr>
              <a:t>Still is (or can be) used in some cases</a:t>
            </a:r>
          </a:p>
          <a:p>
            <a:pPr marL="742950" marR="0" lvl="1"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C4C4C"/>
                </a:solidFill>
                <a:effectLst/>
                <a:uLnTx/>
                <a:uFillTx/>
                <a:latin typeface="Raleway"/>
                <a:ea typeface="+mn-ea"/>
                <a:cs typeface="Arial" pitchFamily="34" charset="0"/>
              </a:rPr>
              <a:t>Environmental Sensing Capability (ESC)</a:t>
            </a:r>
          </a:p>
          <a:p>
            <a:pPr marL="742950" marR="0" lvl="1"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C4C4C"/>
                </a:solidFill>
                <a:effectLst/>
                <a:uLnTx/>
                <a:uFillTx/>
                <a:latin typeface="Raleway"/>
                <a:ea typeface="+mn-ea"/>
                <a:cs typeface="Arial" pitchFamily="34" charset="0"/>
              </a:rPr>
              <a:t>Very low-power white space devices in US</a:t>
            </a:r>
          </a:p>
          <a:p>
            <a:pPr marL="742950" marR="0" lvl="1"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C4C4C"/>
                </a:solidFill>
                <a:effectLst/>
                <a:uLnTx/>
                <a:uFillTx/>
                <a:latin typeface="Raleway"/>
                <a:ea typeface="+mn-ea"/>
                <a:cs typeface="Arial" pitchFamily="34" charset="0"/>
              </a:rPr>
              <a:t>Coordination among license-exempt devices</a:t>
            </a:r>
          </a:p>
          <a:p>
            <a:pPr marL="742950" marR="0" lvl="1"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C4C4C"/>
                </a:solidFill>
                <a:effectLst/>
                <a:uLnTx/>
                <a:uFillTx/>
                <a:latin typeface="Raleway"/>
                <a:ea typeface="+mn-ea"/>
                <a:cs typeface="Arial" pitchFamily="34" charset="0"/>
              </a:rPr>
              <a:t>5 GHz</a:t>
            </a:r>
          </a:p>
          <a:p>
            <a:pPr marL="285750" marR="0" lvl="0"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C4C4C"/>
                </a:solidFill>
                <a:effectLst/>
                <a:uLnTx/>
                <a:uFillTx/>
                <a:latin typeface="Raleway"/>
                <a:ea typeface="+mn-ea"/>
                <a:cs typeface="Arial" pitchFamily="34" charset="0"/>
              </a:rPr>
              <a:t>Of course, can greatly assist regulatory processes</a:t>
            </a:r>
          </a:p>
          <a:p>
            <a:pPr marL="742950" marR="0" lvl="1"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C4C4C"/>
                </a:solidFill>
                <a:effectLst/>
                <a:uLnTx/>
                <a:uFillTx/>
                <a:latin typeface="Raleway"/>
                <a:ea typeface="+mn-ea"/>
                <a:cs typeface="Arial" pitchFamily="34" charset="0"/>
              </a:rPr>
              <a:t>E.g., interference potential/interferer detection, spectrum forensics</a:t>
            </a:r>
          </a:p>
          <a:p>
            <a:pPr marL="742950" marR="0" lvl="1"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C4C4C"/>
                </a:solidFill>
                <a:effectLst/>
                <a:uLnTx/>
                <a:uFillTx/>
                <a:latin typeface="Raleway"/>
                <a:ea typeface="+mn-ea"/>
                <a:cs typeface="Arial" pitchFamily="34" charset="0"/>
              </a:rPr>
              <a:t>Understanding of the spectral situation, e.g., to assess potential for sharing gains</a:t>
            </a:r>
          </a:p>
        </p:txBody>
      </p:sp>
      <p:sp>
        <p:nvSpPr>
          <p:cNvPr id="5" name="Rectangle 4"/>
          <p:cNvSpPr/>
          <p:nvPr/>
        </p:nvSpPr>
        <p:spPr bwMode="auto">
          <a:xfrm>
            <a:off x="152400" y="5668782"/>
            <a:ext cx="1828800" cy="88441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p:txBody>
      </p:sp>
      <p:sp>
        <p:nvSpPr>
          <p:cNvPr id="6" name="TextBox 5">
            <a:extLst>
              <a:ext uri="{FF2B5EF4-FFF2-40B4-BE49-F238E27FC236}">
                <a16:creationId xmlns:a16="http://schemas.microsoft.com/office/drawing/2014/main" id="{A8386CF3-A608-4359-A243-5E65AD789EFE}"/>
              </a:ext>
            </a:extLst>
          </p:cNvPr>
          <p:cNvSpPr txBox="1"/>
          <p:nvPr/>
        </p:nvSpPr>
        <p:spPr>
          <a:xfrm>
            <a:off x="457200" y="5867400"/>
            <a:ext cx="7696200" cy="622300"/>
          </a:xfrm>
          <a:prstGeom prst="rect">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marR="0" indent="0" algn="ctr" defTabSz="914400" eaLnBrk="0" latinLnBrk="0" hangingPunct="0">
              <a:lnSpc>
                <a:spcPct val="100000"/>
              </a:lnSpc>
              <a:buClrTx/>
              <a:buSzTx/>
              <a:buFontTx/>
              <a:buNone/>
              <a:tabLst/>
              <a:defRPr kumimoji="0" sz="16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defRPr>
            </a:lvl1pPr>
          </a:lstStyle>
          <a:p>
            <a:r>
              <a:rPr lang="en-US" dirty="0"/>
              <a:t>Sensing as in Environmental Sensing Capability (ESC) has been already adopted in the 3.5 GHz Band. 5G Eco-system is involved in adopting it.</a:t>
            </a:r>
          </a:p>
        </p:txBody>
      </p:sp>
    </p:spTree>
    <p:extLst>
      <p:ext uri="{BB962C8B-B14F-4D97-AF65-F5344CB8AC3E}">
        <p14:creationId xmlns:p14="http://schemas.microsoft.com/office/powerpoint/2010/main" val="30271038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F6D31-67A6-4AC5-9976-EDF5272245AD}"/>
              </a:ext>
            </a:extLst>
          </p:cNvPr>
          <p:cNvSpPr>
            <a:spLocks noGrp="1"/>
          </p:cNvSpPr>
          <p:nvPr>
            <p:ph type="title"/>
          </p:nvPr>
        </p:nvSpPr>
        <p:spPr>
          <a:xfrm>
            <a:off x="152400" y="404813"/>
            <a:ext cx="8686800" cy="792162"/>
          </a:xfrm>
        </p:spPr>
        <p:txBody>
          <a:bodyPr/>
          <a:lstStyle/>
          <a:p>
            <a:r>
              <a:rPr lang="en-US" sz="2400" b="1" dirty="0">
                <a:solidFill>
                  <a:srgbClr val="000000"/>
                </a:solidFill>
                <a:latin typeface="Arial" panose="020B0604020202020204" pitchFamily="34" charset="0"/>
                <a:cs typeface="Arial" panose="020B0604020202020204" pitchFamily="34" charset="0"/>
              </a:rPr>
              <a:t>Spectrum Sharing Today—Spectrum Sensing</a:t>
            </a:r>
            <a:endParaRPr lang="en-US" sz="2400" dirty="0">
              <a:latin typeface="Arial" panose="020B0604020202020204" pitchFamily="34" charset="0"/>
              <a:cs typeface="Arial" panose="020B0604020202020204" pitchFamily="34" charset="0"/>
            </a:endParaRPr>
          </a:p>
        </p:txBody>
      </p:sp>
      <p:sp>
        <p:nvSpPr>
          <p:cNvPr id="4" name="Rectangle 3"/>
          <p:cNvSpPr/>
          <p:nvPr/>
        </p:nvSpPr>
        <p:spPr>
          <a:xfrm>
            <a:off x="304800" y="1447800"/>
            <a:ext cx="8458200" cy="4247317"/>
          </a:xfrm>
          <a:prstGeom prst="rect">
            <a:avLst/>
          </a:prstGeom>
        </p:spPr>
        <p:txBody>
          <a:bodyPr wrap="square">
            <a:spAutoFit/>
          </a:bodyPr>
          <a:lstStyle/>
          <a:p>
            <a:pPr marL="285750" marR="0" lvl="0"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C4C4C"/>
                </a:solidFill>
                <a:effectLst/>
                <a:uLnTx/>
                <a:uFillTx/>
                <a:latin typeface="Raleway"/>
                <a:ea typeface="+mn-ea"/>
                <a:cs typeface="Arial" pitchFamily="34" charset="0"/>
              </a:rPr>
              <a:t>Cons (</a:t>
            </a:r>
            <a:r>
              <a:rPr kumimoji="0" lang="en-US" sz="2000" b="0" i="0" u="none" strike="noStrike" kern="1200" cap="none" spc="0" normalizeH="0" baseline="0" noProof="0" dirty="0" err="1">
                <a:ln>
                  <a:noFill/>
                </a:ln>
                <a:solidFill>
                  <a:srgbClr val="4C4C4C"/>
                </a:solidFill>
                <a:effectLst/>
                <a:uLnTx/>
                <a:uFillTx/>
                <a:latin typeface="Raleway"/>
                <a:ea typeface="+mn-ea"/>
                <a:cs typeface="Arial" pitchFamily="34" charset="0"/>
              </a:rPr>
              <a:t>w.r.t.</a:t>
            </a:r>
            <a:r>
              <a:rPr kumimoji="0" lang="en-US" sz="2000" b="0" i="0" u="none" strike="noStrike" kern="1200" cap="none" spc="0" normalizeH="0" baseline="0" noProof="0" dirty="0">
                <a:ln>
                  <a:noFill/>
                </a:ln>
                <a:solidFill>
                  <a:srgbClr val="4C4C4C"/>
                </a:solidFill>
                <a:effectLst/>
                <a:uLnTx/>
                <a:uFillTx/>
                <a:latin typeface="Raleway"/>
                <a:ea typeface="+mn-ea"/>
                <a:cs typeface="Arial" pitchFamily="34" charset="0"/>
              </a:rPr>
              <a:t> spectrum databases alternative) already covered under “spectrum databases” content</a:t>
            </a:r>
          </a:p>
          <a:p>
            <a:pPr marL="285750" marR="0" lvl="0"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C4C4C"/>
                </a:solidFill>
                <a:effectLst/>
                <a:uLnTx/>
                <a:uFillTx/>
                <a:latin typeface="Raleway"/>
                <a:ea typeface="+mn-ea"/>
                <a:cs typeface="Arial" pitchFamily="34" charset="0"/>
              </a:rPr>
              <a:t>Pros</a:t>
            </a:r>
          </a:p>
          <a:p>
            <a:pPr marL="742950" marR="0" lvl="1"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C4C4C"/>
                </a:solidFill>
                <a:effectLst/>
                <a:uLnTx/>
                <a:uFillTx/>
                <a:latin typeface="Raleway"/>
                <a:ea typeface="+mn-ea"/>
                <a:cs typeface="Arial" pitchFamily="34" charset="0"/>
              </a:rPr>
              <a:t>An understanding of the real, local situation </a:t>
            </a:r>
            <a:r>
              <a:rPr kumimoji="0" lang="en-US" sz="2000" b="0" i="0" u="none" strike="noStrike" kern="1200" cap="none" spc="0" normalizeH="0" baseline="0" noProof="0" dirty="0">
                <a:ln>
                  <a:noFill/>
                </a:ln>
                <a:solidFill>
                  <a:srgbClr val="4C4C4C"/>
                </a:solidFill>
                <a:effectLst/>
                <a:uLnTx/>
                <a:uFillTx/>
                <a:latin typeface="Raleway"/>
                <a:ea typeface="+mn-ea"/>
                <a:cs typeface="Arial" pitchFamily="34" charset="0"/>
                <a:sym typeface="Wingdings" panose="05000000000000000000" pitchFamily="2" charset="2"/>
              </a:rPr>
              <a:t> able to take advantage of more spatial opportunities</a:t>
            </a:r>
            <a:endParaRPr kumimoji="0" lang="en-US" sz="2000" b="0" i="0" u="none" strike="noStrike" kern="1200" cap="none" spc="0" normalizeH="0" baseline="0" noProof="0" dirty="0">
              <a:ln>
                <a:noFill/>
              </a:ln>
              <a:solidFill>
                <a:srgbClr val="4C4C4C"/>
              </a:solidFill>
              <a:effectLst/>
              <a:uLnTx/>
              <a:uFillTx/>
              <a:latin typeface="Raleway"/>
              <a:ea typeface="+mn-ea"/>
              <a:cs typeface="Arial" pitchFamily="34" charset="0"/>
            </a:endParaRPr>
          </a:p>
          <a:p>
            <a:pPr marL="1200150" marR="0" lvl="2"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C4C4C"/>
                </a:solidFill>
                <a:effectLst/>
                <a:uLnTx/>
                <a:uFillTx/>
                <a:latin typeface="Raleway"/>
                <a:ea typeface="+mn-ea"/>
                <a:cs typeface="Arial" pitchFamily="34" charset="0"/>
              </a:rPr>
              <a:t>Database, e.g., propagation modelling, can always be wrong. </a:t>
            </a:r>
            <a:r>
              <a:rPr kumimoji="0" lang="en-US" sz="2000" b="0" i="0" u="none" strike="noStrike" kern="1200" cap="none" spc="0" normalizeH="0" baseline="0" noProof="0" dirty="0">
                <a:ln>
                  <a:noFill/>
                </a:ln>
                <a:solidFill>
                  <a:srgbClr val="4C4C4C"/>
                </a:solidFill>
                <a:effectLst/>
                <a:uLnTx/>
                <a:uFillTx/>
                <a:latin typeface="Raleway"/>
                <a:ea typeface="+mn-ea"/>
                <a:cs typeface="Arial" pitchFamily="34" charset="0"/>
                <a:sym typeface="Wingdings" panose="05000000000000000000" pitchFamily="2" charset="2"/>
              </a:rPr>
              <a:t>Removes need for ultra-conservative assumptions in incumbent protection</a:t>
            </a:r>
            <a:endParaRPr kumimoji="0" lang="en-US" sz="2000" b="0" i="0" u="none" strike="noStrike" kern="1200" cap="none" spc="0" normalizeH="0" baseline="0" noProof="0" dirty="0">
              <a:ln>
                <a:noFill/>
              </a:ln>
              <a:solidFill>
                <a:srgbClr val="4C4C4C"/>
              </a:solidFill>
              <a:effectLst/>
              <a:uLnTx/>
              <a:uFillTx/>
              <a:latin typeface="Raleway"/>
              <a:ea typeface="+mn-ea"/>
              <a:cs typeface="Arial" pitchFamily="34" charset="0"/>
            </a:endParaRPr>
          </a:p>
          <a:p>
            <a:pPr marL="742950" marR="0" lvl="1"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C4C4C"/>
                </a:solidFill>
                <a:effectLst/>
                <a:uLnTx/>
                <a:uFillTx/>
                <a:latin typeface="Raleway"/>
                <a:ea typeface="+mn-ea"/>
                <a:cs typeface="Arial" pitchFamily="34" charset="0"/>
              </a:rPr>
              <a:t>Can be a lot more reactive to changes in the spectrum situation; </a:t>
            </a:r>
            <a:r>
              <a:rPr kumimoji="0" lang="en-US" sz="2000" b="0" i="0" u="none" strike="noStrike" kern="1200" cap="none" spc="0" normalizeH="0" baseline="0" noProof="0" dirty="0">
                <a:ln>
                  <a:noFill/>
                </a:ln>
                <a:solidFill>
                  <a:srgbClr val="4C4C4C"/>
                </a:solidFill>
                <a:effectLst/>
                <a:uLnTx/>
                <a:uFillTx/>
                <a:latin typeface="Raleway"/>
                <a:ea typeface="+mn-ea"/>
                <a:cs typeface="Arial" pitchFamily="34" charset="0"/>
                <a:sym typeface="Wingdings" panose="05000000000000000000" pitchFamily="2" charset="2"/>
              </a:rPr>
              <a:t> </a:t>
            </a:r>
            <a:r>
              <a:rPr kumimoji="0" lang="en-US" sz="2000" b="0" i="0" u="none" strike="noStrike" kern="1200" cap="none" spc="0" normalizeH="0" baseline="0" noProof="0" dirty="0">
                <a:ln>
                  <a:noFill/>
                </a:ln>
                <a:solidFill>
                  <a:srgbClr val="4C4C4C"/>
                </a:solidFill>
                <a:effectLst/>
                <a:uLnTx/>
                <a:uFillTx/>
                <a:latin typeface="Raleway"/>
                <a:ea typeface="+mn-ea"/>
                <a:cs typeface="Arial" pitchFamily="34" charset="0"/>
              </a:rPr>
              <a:t>able to take advantage of more temporal opportunities</a:t>
            </a:r>
          </a:p>
          <a:p>
            <a:pPr marL="742950" marR="0" lvl="1"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C4C4C"/>
                </a:solidFill>
                <a:effectLst/>
                <a:uLnTx/>
                <a:uFillTx/>
                <a:latin typeface="Raleway"/>
                <a:ea typeface="+mn-ea"/>
                <a:cs typeface="Arial" pitchFamily="34" charset="0"/>
              </a:rPr>
              <a:t>Far more agreeable with grand visions – e.g., “Cognitive Radio”</a:t>
            </a:r>
          </a:p>
        </p:txBody>
      </p:sp>
      <p:sp>
        <p:nvSpPr>
          <p:cNvPr id="5" name="Rectangle 4"/>
          <p:cNvSpPr/>
          <p:nvPr/>
        </p:nvSpPr>
        <p:spPr bwMode="auto">
          <a:xfrm>
            <a:off x="143256" y="5791200"/>
            <a:ext cx="1837944" cy="6858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1480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F6D31-67A6-4AC5-9976-EDF5272245AD}"/>
              </a:ext>
            </a:extLst>
          </p:cNvPr>
          <p:cNvSpPr>
            <a:spLocks noGrp="1"/>
          </p:cNvSpPr>
          <p:nvPr>
            <p:ph type="title"/>
          </p:nvPr>
        </p:nvSpPr>
        <p:spPr>
          <a:xfrm>
            <a:off x="0" y="404813"/>
            <a:ext cx="8686800" cy="792162"/>
          </a:xfrm>
        </p:spPr>
        <p:txBody>
          <a:bodyPr/>
          <a:lstStyle/>
          <a:p>
            <a:r>
              <a:rPr lang="en-US" sz="2400" b="1" dirty="0">
                <a:solidFill>
                  <a:srgbClr val="000000"/>
                </a:solidFill>
                <a:latin typeface="Arial" panose="020B0604020202020204" pitchFamily="34" charset="0"/>
                <a:cs typeface="Arial" panose="020B0604020202020204" pitchFamily="34" charset="0"/>
              </a:rPr>
              <a:t>What is Bi-directional Spectrum Sharing </a:t>
            </a:r>
            <a:endParaRPr lang="en-US" sz="2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371600"/>
            <a:ext cx="8492964" cy="3962400"/>
          </a:xfrm>
          <a:prstGeom prst="rect">
            <a:avLst/>
          </a:prstGeom>
        </p:spPr>
      </p:pic>
      <p:sp>
        <p:nvSpPr>
          <p:cNvPr id="4" name="Rectangle 3"/>
          <p:cNvSpPr/>
          <p:nvPr/>
        </p:nvSpPr>
        <p:spPr>
          <a:xfrm>
            <a:off x="3429000" y="5310326"/>
            <a:ext cx="3197863" cy="276999"/>
          </a:xfrm>
          <a:prstGeom prst="rect">
            <a:avLst/>
          </a:prstGeom>
        </p:spPr>
        <p:txBody>
          <a:bodyPr wrap="none">
            <a:spAutoFit/>
          </a:bodyPr>
          <a:lstStyle/>
          <a:p>
            <a:r>
              <a:rPr lang="en-US" dirty="0">
                <a:latin typeface="+mn-lt"/>
                <a:hlinkClick r:id="rId3"/>
              </a:rPr>
              <a:t>https://www.gao.gov/assets/650/648206.pdf</a:t>
            </a:r>
            <a:r>
              <a:rPr lang="en-US" dirty="0">
                <a:latin typeface="+mn-lt"/>
              </a:rPr>
              <a:t> </a:t>
            </a:r>
          </a:p>
        </p:txBody>
      </p:sp>
      <p:sp>
        <p:nvSpPr>
          <p:cNvPr id="5" name="Rectangle 4">
            <a:extLst>
              <a:ext uri="{FF2B5EF4-FFF2-40B4-BE49-F238E27FC236}">
                <a16:creationId xmlns:a16="http://schemas.microsoft.com/office/drawing/2014/main" id="{3964B26B-B2E4-43E1-9F95-4C615D380BEA}"/>
              </a:ext>
            </a:extLst>
          </p:cNvPr>
          <p:cNvSpPr/>
          <p:nvPr/>
        </p:nvSpPr>
        <p:spPr bwMode="auto">
          <a:xfrm>
            <a:off x="114300" y="5791200"/>
            <a:ext cx="8153400" cy="661147"/>
          </a:xfrm>
          <a:prstGeom prst="rect">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Sharing of the Same Spectrum based on Location or Time to avoid interference to a Primary User</a:t>
            </a:r>
          </a:p>
        </p:txBody>
      </p:sp>
    </p:spTree>
    <p:extLst>
      <p:ext uri="{BB962C8B-B14F-4D97-AF65-F5344CB8AC3E}">
        <p14:creationId xmlns:p14="http://schemas.microsoft.com/office/powerpoint/2010/main" val="24954790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F6D31-67A6-4AC5-9976-EDF5272245AD}"/>
              </a:ext>
            </a:extLst>
          </p:cNvPr>
          <p:cNvSpPr>
            <a:spLocks noGrp="1"/>
          </p:cNvSpPr>
          <p:nvPr>
            <p:ph type="title"/>
          </p:nvPr>
        </p:nvSpPr>
        <p:spPr>
          <a:xfrm>
            <a:off x="152400" y="404813"/>
            <a:ext cx="8686800" cy="792162"/>
          </a:xfrm>
        </p:spPr>
        <p:txBody>
          <a:bodyPr/>
          <a:lstStyle/>
          <a:p>
            <a:r>
              <a:rPr lang="en-US" sz="2400" b="1" dirty="0">
                <a:solidFill>
                  <a:srgbClr val="000000"/>
                </a:solidFill>
                <a:latin typeface="Arial" panose="020B0604020202020204" pitchFamily="34" charset="0"/>
                <a:cs typeface="Arial" panose="020B0604020202020204" pitchFamily="34" charset="0"/>
              </a:rPr>
              <a:t>Spectrum Sharing Today—Beacons</a:t>
            </a:r>
            <a:endParaRPr lang="en-US" sz="2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748918D-74F5-4FDD-96A7-3C0A830BEBE6}"/>
              </a:ext>
            </a:extLst>
          </p:cNvPr>
          <p:cNvPicPr>
            <a:picLocks noChangeAspect="1"/>
          </p:cNvPicPr>
          <p:nvPr/>
        </p:nvPicPr>
        <p:blipFill>
          <a:blip r:embed="rId2"/>
          <a:stretch>
            <a:fillRect/>
          </a:stretch>
        </p:blipFill>
        <p:spPr>
          <a:xfrm>
            <a:off x="152400" y="4259171"/>
            <a:ext cx="5715000" cy="2317826"/>
          </a:xfrm>
          <a:prstGeom prst="rect">
            <a:avLst/>
          </a:prstGeom>
        </p:spPr>
      </p:pic>
      <p:pic>
        <p:nvPicPr>
          <p:cNvPr id="5" name="Picture 4">
            <a:extLst>
              <a:ext uri="{FF2B5EF4-FFF2-40B4-BE49-F238E27FC236}">
                <a16:creationId xmlns:a16="http://schemas.microsoft.com/office/drawing/2014/main" id="{B38E37E6-3F7E-44FD-849B-1BA59CD259A6}"/>
              </a:ext>
            </a:extLst>
          </p:cNvPr>
          <p:cNvPicPr>
            <a:picLocks noChangeAspect="1"/>
          </p:cNvPicPr>
          <p:nvPr/>
        </p:nvPicPr>
        <p:blipFill>
          <a:blip r:embed="rId3"/>
          <a:stretch>
            <a:fillRect/>
          </a:stretch>
        </p:blipFill>
        <p:spPr>
          <a:xfrm>
            <a:off x="4724400" y="1524000"/>
            <a:ext cx="4267200" cy="3724355"/>
          </a:xfrm>
          <a:prstGeom prst="rect">
            <a:avLst/>
          </a:prstGeom>
        </p:spPr>
      </p:pic>
      <p:sp>
        <p:nvSpPr>
          <p:cNvPr id="4" name="Rectangle 3"/>
          <p:cNvSpPr/>
          <p:nvPr/>
        </p:nvSpPr>
        <p:spPr>
          <a:xfrm>
            <a:off x="304800" y="1447800"/>
            <a:ext cx="4953000" cy="3016210"/>
          </a:xfrm>
          <a:prstGeom prst="rect">
            <a:avLst/>
          </a:prstGeom>
        </p:spPr>
        <p:txBody>
          <a:bodyPr wrap="square">
            <a:spAutoFit/>
          </a:bodyPr>
          <a:lstStyle/>
          <a:p>
            <a:pPr marL="285750" marR="0" lvl="0"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C4C4C"/>
                </a:solidFill>
                <a:effectLst/>
                <a:uLnTx/>
                <a:uFillTx/>
                <a:latin typeface="Raleway"/>
                <a:ea typeface="+mn-ea"/>
                <a:cs typeface="Arial" pitchFamily="34" charset="0"/>
              </a:rPr>
              <a:t>One of the best techniques for avoiding </a:t>
            </a:r>
            <a:r>
              <a:rPr kumimoji="0" lang="en-US" sz="1600" b="0" i="0" u="none" strike="noStrike" kern="1200" cap="none" spc="0" normalizeH="0" baseline="0" noProof="0" dirty="0" err="1">
                <a:ln>
                  <a:noFill/>
                </a:ln>
                <a:solidFill>
                  <a:srgbClr val="4C4C4C"/>
                </a:solidFill>
                <a:effectLst/>
                <a:uLnTx/>
                <a:uFillTx/>
                <a:latin typeface="Raleway"/>
                <a:ea typeface="+mn-ea"/>
                <a:cs typeface="Arial" pitchFamily="34" charset="0"/>
              </a:rPr>
              <a:t>th</a:t>
            </a:r>
            <a:r>
              <a:rPr lang="en-US" sz="1600" dirty="0">
                <a:solidFill>
                  <a:srgbClr val="4C4C4C"/>
                </a:solidFill>
                <a:latin typeface="Raleway"/>
              </a:rPr>
              <a:t>e hidden node issue</a:t>
            </a:r>
          </a:p>
          <a:p>
            <a:pPr marL="285750" marR="0" lvl="0"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lang="en-US" sz="1600" dirty="0">
                <a:solidFill>
                  <a:srgbClr val="4C4C4C"/>
                </a:solidFill>
                <a:latin typeface="Raleway"/>
              </a:rPr>
              <a:t>Beacons is one of the few options to protect Primary User that is Passive (e. g. Satellite Receiver Stations)</a:t>
            </a:r>
          </a:p>
          <a:p>
            <a:pPr marL="285750" marR="0" lvl="0"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lang="en-US" sz="1600" dirty="0">
                <a:solidFill>
                  <a:srgbClr val="4C4C4C"/>
                </a:solidFill>
                <a:latin typeface="Raleway"/>
              </a:rPr>
              <a:t>Beacons are also very good for Dynamic Coordinated Spectrum Sharing </a:t>
            </a:r>
          </a:p>
          <a:p>
            <a:pPr marL="285750" marR="0" lvl="0"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C4C4C"/>
                </a:solidFill>
                <a:effectLst/>
                <a:uLnTx/>
                <a:uFillTx/>
                <a:latin typeface="Raleway"/>
                <a:ea typeface="+mn-ea"/>
                <a:cs typeface="Arial" pitchFamily="34" charset="0"/>
              </a:rPr>
              <a:t>Beacons can be designed for robustness or for fast information transfer depending on the use-case.</a:t>
            </a:r>
          </a:p>
        </p:txBody>
      </p:sp>
      <p:sp>
        <p:nvSpPr>
          <p:cNvPr id="6" name="TextBox 5">
            <a:extLst>
              <a:ext uri="{FF2B5EF4-FFF2-40B4-BE49-F238E27FC236}">
                <a16:creationId xmlns:a16="http://schemas.microsoft.com/office/drawing/2014/main" id="{0B15187E-492F-42EE-BAE9-F62450C79E11}"/>
              </a:ext>
            </a:extLst>
          </p:cNvPr>
          <p:cNvSpPr txBox="1"/>
          <p:nvPr/>
        </p:nvSpPr>
        <p:spPr>
          <a:xfrm>
            <a:off x="6019800" y="5430661"/>
            <a:ext cx="3124200" cy="1079500"/>
          </a:xfrm>
          <a:prstGeom prst="rect">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marR="0" indent="0" algn="ctr" defTabSz="914400" eaLnBrk="0" latinLnBrk="0" hangingPunct="0">
              <a:lnSpc>
                <a:spcPct val="100000"/>
              </a:lnSpc>
              <a:buClrTx/>
              <a:buSzTx/>
              <a:buFontTx/>
              <a:buNone/>
              <a:tabLst/>
              <a:defRPr kumimoji="0" sz="16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defRPr>
            </a:lvl1pPr>
          </a:lstStyle>
          <a:p>
            <a:pPr lvl="0" eaLnBrk="1" hangingPunct="1">
              <a:spcAft>
                <a:spcPts val="1200"/>
              </a:spcAft>
              <a:defRPr/>
            </a:pPr>
            <a:r>
              <a:rPr lang="en-US" dirty="0">
                <a:latin typeface="Raleway"/>
              </a:rPr>
              <a:t>Beacons is one of the few options to protect Primary User that is Passive (e. g. Satellite Receiver Stations)</a:t>
            </a:r>
          </a:p>
        </p:txBody>
      </p:sp>
    </p:spTree>
    <p:extLst>
      <p:ext uri="{BB962C8B-B14F-4D97-AF65-F5344CB8AC3E}">
        <p14:creationId xmlns:p14="http://schemas.microsoft.com/office/powerpoint/2010/main" val="6012881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4"/>
          <p:cNvSpPr>
            <a:spLocks noGrp="1" noChangeArrowheads="1"/>
          </p:cNvSpPr>
          <p:nvPr>
            <p:ph type="ctrTitle"/>
          </p:nvPr>
        </p:nvSpPr>
        <p:spPr>
          <a:xfrm>
            <a:off x="381000" y="1447801"/>
            <a:ext cx="8534400" cy="1219200"/>
          </a:xfrm>
          <a:ln w="44450">
            <a:solidFill>
              <a:srgbClr val="00B0F0"/>
            </a:solidFill>
          </a:ln>
        </p:spPr>
        <p:txBody>
          <a:bodyPr/>
          <a:lstStyle/>
          <a:p>
            <a:r>
              <a:rPr lang="en-US" altLang="en-US" b="1" dirty="0">
                <a:solidFill>
                  <a:schemeClr val="tx1"/>
                </a:solidFill>
                <a:effectLst>
                  <a:outerShdw blurRad="38100" dist="38100" dir="2700000" algn="tl">
                    <a:srgbClr val="000000">
                      <a:alpha val="43137"/>
                    </a:srgbClr>
                  </a:outerShdw>
                </a:effectLst>
              </a:rPr>
              <a:t>Spectrum Sharing Insights </a:t>
            </a:r>
            <a:endParaRPr lang="en-US" altLang="en-US" sz="4800" b="1" dirty="0">
              <a:solidFill>
                <a:schemeClr val="tx1"/>
              </a:solidFill>
              <a:effectLst>
                <a:outerShdw blurRad="38100" dist="38100" dir="2700000" algn="tl">
                  <a:srgbClr val="000000">
                    <a:alpha val="43137"/>
                  </a:srgbClr>
                </a:outerShdw>
              </a:effectLst>
            </a:endParaRPr>
          </a:p>
        </p:txBody>
      </p:sp>
      <p:sp>
        <p:nvSpPr>
          <p:cNvPr id="111621" name="Rectangle 5"/>
          <p:cNvSpPr>
            <a:spLocks noGrp="1" noChangeArrowheads="1"/>
          </p:cNvSpPr>
          <p:nvPr>
            <p:ph type="subTitle" idx="1"/>
          </p:nvPr>
        </p:nvSpPr>
        <p:spPr>
          <a:xfrm>
            <a:off x="457200" y="3352800"/>
            <a:ext cx="8382000" cy="1752600"/>
          </a:xfrm>
          <a:noFill/>
        </p:spPr>
        <p:txBody>
          <a:bodyPr/>
          <a:lstStyle/>
          <a:p>
            <a:pPr>
              <a:lnSpc>
                <a:spcPct val="80000"/>
              </a:lnSpc>
            </a:pPr>
            <a:r>
              <a:rPr lang="en-US" altLang="en-US" sz="2400" dirty="0"/>
              <a:t>Sumit Roy</a:t>
            </a:r>
          </a:p>
          <a:p>
            <a:pPr>
              <a:lnSpc>
                <a:spcPct val="80000"/>
              </a:lnSpc>
            </a:pPr>
            <a:r>
              <a:rPr lang="en-US" altLang="en-US" sz="2400" dirty="0"/>
              <a:t>Integrated Systems Professor</a:t>
            </a:r>
          </a:p>
          <a:p>
            <a:pPr>
              <a:lnSpc>
                <a:spcPct val="80000"/>
              </a:lnSpc>
            </a:pPr>
            <a:r>
              <a:rPr lang="en-US" altLang="en-US" sz="2400" dirty="0"/>
              <a:t>U. of Washington, Seattle</a:t>
            </a:r>
          </a:p>
          <a:p>
            <a:pPr>
              <a:lnSpc>
                <a:spcPct val="80000"/>
              </a:lnSpc>
            </a:pPr>
            <a:r>
              <a:rPr lang="en-US" altLang="en-US" sz="2000" dirty="0">
                <a:solidFill>
                  <a:srgbClr val="C00000"/>
                </a:solidFill>
                <a:hlinkClick r:id="rId3">
                  <a:extLst>
                    <a:ext uri="{A12FA001-AC4F-418D-AE19-62706E023703}">
                      <ahyp:hlinkClr xmlns:ahyp="http://schemas.microsoft.com/office/drawing/2018/hyperlinkcolor" val="tx"/>
                    </a:ext>
                  </a:extLst>
                </a:hlinkClick>
              </a:rPr>
              <a:t>sroy@uw.edu</a:t>
            </a:r>
            <a:r>
              <a:rPr lang="en-US" altLang="en-US" sz="2000" dirty="0">
                <a:solidFill>
                  <a:srgbClr val="C00000"/>
                </a:solidFill>
              </a:rPr>
              <a:t> </a:t>
            </a:r>
          </a:p>
          <a:p>
            <a:pPr>
              <a:lnSpc>
                <a:spcPct val="80000"/>
              </a:lnSpc>
            </a:pPr>
            <a:r>
              <a:rPr lang="en-US" altLang="en-US" sz="2000" dirty="0"/>
              <a:t> </a:t>
            </a:r>
          </a:p>
          <a:p>
            <a:pPr>
              <a:lnSpc>
                <a:spcPct val="80000"/>
              </a:lnSpc>
            </a:pPr>
            <a:endParaRPr lang="en-US" altLang="en-US" sz="2000" dirty="0"/>
          </a:p>
        </p:txBody>
      </p:sp>
    </p:spTree>
    <p:extLst>
      <p:ext uri="{BB962C8B-B14F-4D97-AF65-F5344CB8AC3E}">
        <p14:creationId xmlns:p14="http://schemas.microsoft.com/office/powerpoint/2010/main" val="15359700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18CEE139-7BA4-4877-8300-931E8868DB94}"/>
              </a:ext>
            </a:extLst>
          </p:cNvPr>
          <p:cNvSpPr>
            <a:spLocks noGrp="1"/>
          </p:cNvSpPr>
          <p:nvPr>
            <p:ph type="title"/>
          </p:nvPr>
        </p:nvSpPr>
        <p:spPr>
          <a:xfrm>
            <a:off x="457200" y="404813"/>
            <a:ext cx="8229600" cy="792162"/>
          </a:xfrm>
        </p:spPr>
        <p:txBody>
          <a:bodyPr>
            <a:normAutofit/>
          </a:bodyPr>
          <a:lstStyle/>
          <a:p>
            <a:r>
              <a:rPr lang="en-US" sz="3200" b="1" dirty="0">
                <a:solidFill>
                  <a:schemeClr val="tx1"/>
                </a:solidFill>
              </a:rPr>
              <a:t>Federal / Non-Federal Sharing</a:t>
            </a:r>
          </a:p>
        </p:txBody>
      </p:sp>
      <p:sp>
        <p:nvSpPr>
          <p:cNvPr id="5" name="Content Placeholder 4">
            <a:extLst>
              <a:ext uri="{FF2B5EF4-FFF2-40B4-BE49-F238E27FC236}">
                <a16:creationId xmlns:a16="http://schemas.microsoft.com/office/drawing/2014/main" id="{1255ABF6-7CB3-41D1-B3FB-6C02FDCC192E}"/>
              </a:ext>
            </a:extLst>
          </p:cNvPr>
          <p:cNvSpPr txBox="1">
            <a:spLocks noGrp="1"/>
          </p:cNvSpPr>
          <p:nvPr>
            <p:ph idx="1"/>
          </p:nvPr>
        </p:nvSpPr>
        <p:spPr>
          <a:xfrm>
            <a:off x="152400" y="1346537"/>
            <a:ext cx="8839200" cy="1015663"/>
          </a:xfrm>
          <a:prstGeom prst="rect">
            <a:avLst/>
          </a:prstGeom>
          <a:noFill/>
        </p:spPr>
        <p:txBody>
          <a:bodyPr wrap="square" rtlCol="0">
            <a:spAutoFit/>
          </a:bodyPr>
          <a:lstStyle/>
          <a:p>
            <a:r>
              <a:rPr lang="en-US" sz="2000" b="1" dirty="0"/>
              <a:t>Presidential Jun 2010 Memorandum (calling on FCC &amp; NTIA) to make 500 MHz of Federal &amp; Non-Federal Spectrum available for commercial wireless by 2020. </a:t>
            </a:r>
          </a:p>
        </p:txBody>
      </p:sp>
      <p:sp>
        <p:nvSpPr>
          <p:cNvPr id="6" name="TextBox 5">
            <a:extLst>
              <a:ext uri="{FF2B5EF4-FFF2-40B4-BE49-F238E27FC236}">
                <a16:creationId xmlns:a16="http://schemas.microsoft.com/office/drawing/2014/main" id="{954091F1-10E4-47F0-81BA-48FABD93E3F6}"/>
              </a:ext>
            </a:extLst>
          </p:cNvPr>
          <p:cNvSpPr txBox="1"/>
          <p:nvPr/>
        </p:nvSpPr>
        <p:spPr>
          <a:xfrm>
            <a:off x="103239" y="2591255"/>
            <a:ext cx="9040761"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mj-lt"/>
              </a:rPr>
              <a:t>NTIA Fast Track Rpt. 2010 identifying 1</a:t>
            </a:r>
            <a:r>
              <a:rPr lang="en-US" sz="2400" baseline="30000" dirty="0">
                <a:latin typeface="+mj-lt"/>
              </a:rPr>
              <a:t>st</a:t>
            </a:r>
            <a:r>
              <a:rPr lang="en-US" sz="2400" dirty="0">
                <a:latin typeface="+mj-lt"/>
              </a:rPr>
              <a:t> set of Federal Spectrum to  be re-purposed </a:t>
            </a:r>
          </a:p>
          <a:p>
            <a:pPr marL="342900" indent="-342900">
              <a:buFont typeface="Arial" panose="020B0604020202020204" pitchFamily="34" charset="0"/>
              <a:buChar char="•"/>
            </a:pPr>
            <a:r>
              <a:rPr lang="en-US" sz="2400" dirty="0">
                <a:latin typeface="+mj-lt"/>
                <a:sym typeface="Wingdings" panose="05000000000000000000" pitchFamily="2" charset="2"/>
              </a:rPr>
              <a:t>AWS-3 SPECTRUM AUCTION (1695-1710, 1755-1780, 2155-2180 MHz)</a:t>
            </a:r>
          </a:p>
          <a:p>
            <a:pPr marL="342900" indent="-342900">
              <a:buFont typeface="Arial" panose="020B0604020202020204" pitchFamily="34" charset="0"/>
              <a:buChar char="•"/>
            </a:pPr>
            <a:r>
              <a:rPr lang="en-US" sz="2400" dirty="0">
                <a:latin typeface="+mj-lt"/>
              </a:rPr>
              <a:t>3.5 GHz CBRS (3550-3700 MHz) </a:t>
            </a:r>
          </a:p>
        </p:txBody>
      </p:sp>
      <p:sp>
        <p:nvSpPr>
          <p:cNvPr id="8" name="TextBox 7">
            <a:extLst>
              <a:ext uri="{FF2B5EF4-FFF2-40B4-BE49-F238E27FC236}">
                <a16:creationId xmlns:a16="http://schemas.microsoft.com/office/drawing/2014/main" id="{FF181837-B608-4A57-8E60-7FBA920CFE4F}"/>
              </a:ext>
            </a:extLst>
          </p:cNvPr>
          <p:cNvSpPr txBox="1"/>
          <p:nvPr/>
        </p:nvSpPr>
        <p:spPr>
          <a:xfrm>
            <a:off x="304800" y="4648200"/>
            <a:ext cx="8534400" cy="1323439"/>
          </a:xfrm>
          <a:prstGeom prst="rect">
            <a:avLst/>
          </a:prstGeom>
          <a:noFill/>
        </p:spPr>
        <p:txBody>
          <a:bodyPr wrap="square" rtlCol="0">
            <a:spAutoFit/>
          </a:bodyPr>
          <a:lstStyle/>
          <a:p>
            <a:r>
              <a:rPr lang="en-US" sz="2000" b="1" dirty="0">
                <a:solidFill>
                  <a:srgbClr val="0070C0"/>
                </a:solidFill>
                <a:latin typeface="+mj-lt"/>
              </a:rPr>
              <a:t>Primary System to be protected: Federal licensed incumbent</a:t>
            </a:r>
          </a:p>
          <a:p>
            <a:r>
              <a:rPr lang="en-US" sz="2000" b="1" dirty="0">
                <a:solidFill>
                  <a:srgbClr val="0070C0"/>
                </a:solidFill>
                <a:latin typeface="+mj-lt"/>
              </a:rPr>
              <a:t>Secondary System: New (either un-licensed or licensed with lower priority than incumbent) </a:t>
            </a:r>
          </a:p>
          <a:p>
            <a:endParaRPr lang="en-US" sz="2000" b="1" dirty="0">
              <a:solidFill>
                <a:srgbClr val="C00000"/>
              </a:solidFill>
              <a:latin typeface="+mj-lt"/>
            </a:endParaRPr>
          </a:p>
        </p:txBody>
      </p:sp>
    </p:spTree>
    <p:extLst>
      <p:ext uri="{BB962C8B-B14F-4D97-AF65-F5344CB8AC3E}">
        <p14:creationId xmlns:p14="http://schemas.microsoft.com/office/powerpoint/2010/main" val="37445208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F14C699-392A-43E3-8E66-C11BCACF2732}"/>
              </a:ext>
            </a:extLst>
          </p:cNvPr>
          <p:cNvSpPr>
            <a:spLocks noChangeArrowheads="1"/>
          </p:cNvSpPr>
          <p:nvPr/>
        </p:nvSpPr>
        <p:spPr bwMode="auto">
          <a:xfrm>
            <a:off x="914803" y="260952"/>
            <a:ext cx="73032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400" b="1" u="sng" dirty="0">
                <a:solidFill>
                  <a:srgbClr val="0070C0"/>
                </a:solidFill>
                <a:latin typeface="Arial" panose="020B0604020202020204" pitchFamily="34" charset="0"/>
              </a:rPr>
              <a:t>US SHARED SPECTRUM MANAGEMENT SYSTEM</a:t>
            </a:r>
            <a:endParaRPr lang="en-US" altLang="en-US" sz="2400" dirty="0">
              <a:solidFill>
                <a:srgbClr val="0070C0"/>
              </a:solidFill>
              <a:latin typeface="Arial" panose="020B0604020202020204" pitchFamily="34" charset="0"/>
            </a:endParaRPr>
          </a:p>
        </p:txBody>
      </p:sp>
      <p:grpSp>
        <p:nvGrpSpPr>
          <p:cNvPr id="8195" name="Group 3">
            <a:extLst>
              <a:ext uri="{FF2B5EF4-FFF2-40B4-BE49-F238E27FC236}">
                <a16:creationId xmlns:a16="http://schemas.microsoft.com/office/drawing/2014/main" id="{D6F75BD8-873C-499B-BD13-50CE96C7DBED}"/>
              </a:ext>
            </a:extLst>
          </p:cNvPr>
          <p:cNvGrpSpPr>
            <a:grpSpLocks/>
          </p:cNvGrpSpPr>
          <p:nvPr/>
        </p:nvGrpSpPr>
        <p:grpSpPr bwMode="auto">
          <a:xfrm>
            <a:off x="1870075" y="777875"/>
            <a:ext cx="5275263" cy="390525"/>
            <a:chOff x="1178" y="490"/>
            <a:chExt cx="3323" cy="246"/>
          </a:xfrm>
        </p:grpSpPr>
        <p:sp>
          <p:nvSpPr>
            <p:cNvPr id="8196" name="Rectangle 4">
              <a:extLst>
                <a:ext uri="{FF2B5EF4-FFF2-40B4-BE49-F238E27FC236}">
                  <a16:creationId xmlns:a16="http://schemas.microsoft.com/office/drawing/2014/main" id="{814BEF24-E90E-47A7-BFBE-9FF43906A566}"/>
                </a:ext>
              </a:extLst>
            </p:cNvPr>
            <p:cNvSpPr>
              <a:spLocks noChangeArrowheads="1"/>
            </p:cNvSpPr>
            <p:nvPr/>
          </p:nvSpPr>
          <p:spPr bwMode="auto">
            <a:xfrm>
              <a:off x="1329" y="517"/>
              <a:ext cx="2799"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200" b="1">
                  <a:solidFill>
                    <a:srgbClr val="000080"/>
                  </a:solidFill>
                  <a:latin typeface="Arial" panose="020B0604020202020204" pitchFamily="34" charset="0"/>
                </a:rPr>
                <a:t>COMMUNICATIONS ACT OF 1934</a:t>
              </a:r>
              <a:endParaRPr lang="en-US" altLang="en-US" sz="900">
                <a:latin typeface="Arial" panose="020B0604020202020204" pitchFamily="34" charset="0"/>
              </a:endParaRPr>
            </a:p>
          </p:txBody>
        </p:sp>
        <p:sp>
          <p:nvSpPr>
            <p:cNvPr id="8197" name="Rectangle 5">
              <a:extLst>
                <a:ext uri="{FF2B5EF4-FFF2-40B4-BE49-F238E27FC236}">
                  <a16:creationId xmlns:a16="http://schemas.microsoft.com/office/drawing/2014/main" id="{5C638856-4036-4BB0-8DCC-1FDB532BE009}"/>
                </a:ext>
              </a:extLst>
            </p:cNvPr>
            <p:cNvSpPr>
              <a:spLocks noChangeArrowheads="1"/>
            </p:cNvSpPr>
            <p:nvPr/>
          </p:nvSpPr>
          <p:spPr bwMode="auto">
            <a:xfrm>
              <a:off x="1178" y="490"/>
              <a:ext cx="3323" cy="246"/>
            </a:xfrm>
            <a:prstGeom prst="rect">
              <a:avLst/>
            </a:prstGeom>
            <a:noFill/>
            <a:ln w="698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8198" name="Group 6">
            <a:extLst>
              <a:ext uri="{FF2B5EF4-FFF2-40B4-BE49-F238E27FC236}">
                <a16:creationId xmlns:a16="http://schemas.microsoft.com/office/drawing/2014/main" id="{6F984DDA-D116-4CDC-B092-F5C11AF6D6B0}"/>
              </a:ext>
            </a:extLst>
          </p:cNvPr>
          <p:cNvGrpSpPr>
            <a:grpSpLocks/>
          </p:cNvGrpSpPr>
          <p:nvPr/>
        </p:nvGrpSpPr>
        <p:grpSpPr bwMode="auto">
          <a:xfrm>
            <a:off x="3741738" y="2279739"/>
            <a:ext cx="1690687" cy="1606550"/>
            <a:chOff x="2385" y="1599"/>
            <a:chExt cx="1065" cy="1012"/>
          </a:xfrm>
        </p:grpSpPr>
        <p:sp>
          <p:nvSpPr>
            <p:cNvPr id="8199" name="Rectangle 7">
              <a:extLst>
                <a:ext uri="{FF2B5EF4-FFF2-40B4-BE49-F238E27FC236}">
                  <a16:creationId xmlns:a16="http://schemas.microsoft.com/office/drawing/2014/main" id="{2CC3512C-9B30-4B8A-9E25-64C25F55A674}"/>
                </a:ext>
              </a:extLst>
            </p:cNvPr>
            <p:cNvSpPr>
              <a:spLocks noChangeArrowheads="1"/>
            </p:cNvSpPr>
            <p:nvPr/>
          </p:nvSpPr>
          <p:spPr bwMode="auto">
            <a:xfrm>
              <a:off x="2385" y="2005"/>
              <a:ext cx="106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700" b="1">
                  <a:solidFill>
                    <a:srgbClr val="000080"/>
                  </a:solidFill>
                  <a:latin typeface="+mj-lt"/>
                </a:rPr>
                <a:t>COORDINATION</a:t>
              </a:r>
              <a:endParaRPr lang="en-US" altLang="en-US" sz="900">
                <a:latin typeface="+mj-lt"/>
              </a:endParaRPr>
            </a:p>
          </p:txBody>
        </p:sp>
        <p:sp>
          <p:nvSpPr>
            <p:cNvPr id="8200" name="Line 8">
              <a:extLst>
                <a:ext uri="{FF2B5EF4-FFF2-40B4-BE49-F238E27FC236}">
                  <a16:creationId xmlns:a16="http://schemas.microsoft.com/office/drawing/2014/main" id="{094676C8-5009-4875-88F8-C411E2DB5438}"/>
                </a:ext>
              </a:extLst>
            </p:cNvPr>
            <p:cNvSpPr>
              <a:spLocks noChangeShapeType="1"/>
            </p:cNvSpPr>
            <p:nvPr/>
          </p:nvSpPr>
          <p:spPr bwMode="auto">
            <a:xfrm>
              <a:off x="2673" y="1657"/>
              <a:ext cx="464" cy="1"/>
            </a:xfrm>
            <a:prstGeom prst="line">
              <a:avLst/>
            </a:prstGeom>
            <a:noFill/>
            <a:ln w="460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8201" name="Freeform 9">
              <a:extLst>
                <a:ext uri="{FF2B5EF4-FFF2-40B4-BE49-F238E27FC236}">
                  <a16:creationId xmlns:a16="http://schemas.microsoft.com/office/drawing/2014/main" id="{9FBB095F-E6C1-4F55-A8BD-ABDBFD91FB95}"/>
                </a:ext>
              </a:extLst>
            </p:cNvPr>
            <p:cNvSpPr>
              <a:spLocks/>
            </p:cNvSpPr>
            <p:nvPr/>
          </p:nvSpPr>
          <p:spPr bwMode="auto">
            <a:xfrm>
              <a:off x="2595" y="1599"/>
              <a:ext cx="118" cy="117"/>
            </a:xfrm>
            <a:custGeom>
              <a:avLst/>
              <a:gdLst>
                <a:gd name="T0" fmla="*/ 354 w 354"/>
                <a:gd name="T1" fmla="*/ 353 h 353"/>
                <a:gd name="T2" fmla="*/ 0 w 354"/>
                <a:gd name="T3" fmla="*/ 176 h 353"/>
                <a:gd name="T4" fmla="*/ 354 w 354"/>
                <a:gd name="T5" fmla="*/ 0 h 353"/>
                <a:gd name="T6" fmla="*/ 235 w 354"/>
                <a:gd name="T7" fmla="*/ 176 h 353"/>
                <a:gd name="T8" fmla="*/ 354 w 354"/>
                <a:gd name="T9" fmla="*/ 353 h 353"/>
              </a:gdLst>
              <a:ahLst/>
              <a:cxnLst>
                <a:cxn ang="0">
                  <a:pos x="T0" y="T1"/>
                </a:cxn>
                <a:cxn ang="0">
                  <a:pos x="T2" y="T3"/>
                </a:cxn>
                <a:cxn ang="0">
                  <a:pos x="T4" y="T5"/>
                </a:cxn>
                <a:cxn ang="0">
                  <a:pos x="T6" y="T7"/>
                </a:cxn>
                <a:cxn ang="0">
                  <a:pos x="T8" y="T9"/>
                </a:cxn>
              </a:cxnLst>
              <a:rect l="0" t="0" r="r" b="b"/>
              <a:pathLst>
                <a:path w="354" h="353">
                  <a:moveTo>
                    <a:pt x="354" y="353"/>
                  </a:moveTo>
                  <a:lnTo>
                    <a:pt x="0" y="176"/>
                  </a:lnTo>
                  <a:lnTo>
                    <a:pt x="354" y="0"/>
                  </a:lnTo>
                  <a:lnTo>
                    <a:pt x="235" y="176"/>
                  </a:lnTo>
                  <a:lnTo>
                    <a:pt x="354" y="3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mj-lt"/>
              </a:endParaRPr>
            </a:p>
          </p:txBody>
        </p:sp>
        <p:sp>
          <p:nvSpPr>
            <p:cNvPr id="8202" name="Freeform 10">
              <a:extLst>
                <a:ext uri="{FF2B5EF4-FFF2-40B4-BE49-F238E27FC236}">
                  <a16:creationId xmlns:a16="http://schemas.microsoft.com/office/drawing/2014/main" id="{8A1562C9-2057-4353-964D-D33633A9E7A4}"/>
                </a:ext>
              </a:extLst>
            </p:cNvPr>
            <p:cNvSpPr>
              <a:spLocks/>
            </p:cNvSpPr>
            <p:nvPr/>
          </p:nvSpPr>
          <p:spPr bwMode="auto">
            <a:xfrm>
              <a:off x="3098" y="1599"/>
              <a:ext cx="117" cy="117"/>
            </a:xfrm>
            <a:custGeom>
              <a:avLst/>
              <a:gdLst>
                <a:gd name="T0" fmla="*/ 0 w 353"/>
                <a:gd name="T1" fmla="*/ 0 h 353"/>
                <a:gd name="T2" fmla="*/ 353 w 353"/>
                <a:gd name="T3" fmla="*/ 176 h 353"/>
                <a:gd name="T4" fmla="*/ 0 w 353"/>
                <a:gd name="T5" fmla="*/ 353 h 353"/>
                <a:gd name="T6" fmla="*/ 118 w 353"/>
                <a:gd name="T7" fmla="*/ 176 h 353"/>
                <a:gd name="T8" fmla="*/ 0 w 353"/>
                <a:gd name="T9" fmla="*/ 0 h 353"/>
              </a:gdLst>
              <a:ahLst/>
              <a:cxnLst>
                <a:cxn ang="0">
                  <a:pos x="T0" y="T1"/>
                </a:cxn>
                <a:cxn ang="0">
                  <a:pos x="T2" y="T3"/>
                </a:cxn>
                <a:cxn ang="0">
                  <a:pos x="T4" y="T5"/>
                </a:cxn>
                <a:cxn ang="0">
                  <a:pos x="T6" y="T7"/>
                </a:cxn>
                <a:cxn ang="0">
                  <a:pos x="T8" y="T9"/>
                </a:cxn>
              </a:cxnLst>
              <a:rect l="0" t="0" r="r" b="b"/>
              <a:pathLst>
                <a:path w="353" h="353">
                  <a:moveTo>
                    <a:pt x="0" y="0"/>
                  </a:moveTo>
                  <a:lnTo>
                    <a:pt x="353" y="176"/>
                  </a:lnTo>
                  <a:lnTo>
                    <a:pt x="0" y="353"/>
                  </a:lnTo>
                  <a:lnTo>
                    <a:pt x="118" y="17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mj-lt"/>
              </a:endParaRPr>
            </a:p>
          </p:txBody>
        </p:sp>
        <p:sp>
          <p:nvSpPr>
            <p:cNvPr id="8203" name="Line 11">
              <a:extLst>
                <a:ext uri="{FF2B5EF4-FFF2-40B4-BE49-F238E27FC236}">
                  <a16:creationId xmlns:a16="http://schemas.microsoft.com/office/drawing/2014/main" id="{2A7B1600-9E87-4084-AC47-E3BEDA8A3EAA}"/>
                </a:ext>
              </a:extLst>
            </p:cNvPr>
            <p:cNvSpPr>
              <a:spLocks noChangeShapeType="1"/>
            </p:cNvSpPr>
            <p:nvPr/>
          </p:nvSpPr>
          <p:spPr bwMode="auto">
            <a:xfrm>
              <a:off x="2591" y="2552"/>
              <a:ext cx="627" cy="1"/>
            </a:xfrm>
            <a:prstGeom prst="line">
              <a:avLst/>
            </a:prstGeom>
            <a:noFill/>
            <a:ln w="460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8204" name="Freeform 12">
              <a:extLst>
                <a:ext uri="{FF2B5EF4-FFF2-40B4-BE49-F238E27FC236}">
                  <a16:creationId xmlns:a16="http://schemas.microsoft.com/office/drawing/2014/main" id="{2B89DB11-A4E6-4496-9390-076386B9BE52}"/>
                </a:ext>
              </a:extLst>
            </p:cNvPr>
            <p:cNvSpPr>
              <a:spLocks/>
            </p:cNvSpPr>
            <p:nvPr/>
          </p:nvSpPr>
          <p:spPr bwMode="auto">
            <a:xfrm>
              <a:off x="2513" y="2493"/>
              <a:ext cx="118" cy="118"/>
            </a:xfrm>
            <a:custGeom>
              <a:avLst/>
              <a:gdLst>
                <a:gd name="T0" fmla="*/ 353 w 353"/>
                <a:gd name="T1" fmla="*/ 353 h 353"/>
                <a:gd name="T2" fmla="*/ 0 w 353"/>
                <a:gd name="T3" fmla="*/ 177 h 353"/>
                <a:gd name="T4" fmla="*/ 353 w 353"/>
                <a:gd name="T5" fmla="*/ 0 h 353"/>
                <a:gd name="T6" fmla="*/ 235 w 353"/>
                <a:gd name="T7" fmla="*/ 177 h 353"/>
                <a:gd name="T8" fmla="*/ 353 w 353"/>
                <a:gd name="T9" fmla="*/ 353 h 353"/>
              </a:gdLst>
              <a:ahLst/>
              <a:cxnLst>
                <a:cxn ang="0">
                  <a:pos x="T0" y="T1"/>
                </a:cxn>
                <a:cxn ang="0">
                  <a:pos x="T2" y="T3"/>
                </a:cxn>
                <a:cxn ang="0">
                  <a:pos x="T4" y="T5"/>
                </a:cxn>
                <a:cxn ang="0">
                  <a:pos x="T6" y="T7"/>
                </a:cxn>
                <a:cxn ang="0">
                  <a:pos x="T8" y="T9"/>
                </a:cxn>
              </a:cxnLst>
              <a:rect l="0" t="0" r="r" b="b"/>
              <a:pathLst>
                <a:path w="353" h="353">
                  <a:moveTo>
                    <a:pt x="353" y="353"/>
                  </a:moveTo>
                  <a:lnTo>
                    <a:pt x="0" y="177"/>
                  </a:lnTo>
                  <a:lnTo>
                    <a:pt x="353" y="0"/>
                  </a:lnTo>
                  <a:lnTo>
                    <a:pt x="235" y="177"/>
                  </a:lnTo>
                  <a:lnTo>
                    <a:pt x="353" y="3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mj-lt"/>
              </a:endParaRPr>
            </a:p>
          </p:txBody>
        </p:sp>
        <p:sp>
          <p:nvSpPr>
            <p:cNvPr id="8205" name="Freeform 13">
              <a:extLst>
                <a:ext uri="{FF2B5EF4-FFF2-40B4-BE49-F238E27FC236}">
                  <a16:creationId xmlns:a16="http://schemas.microsoft.com/office/drawing/2014/main" id="{A28AEA2B-997A-4993-A272-2AB5D67D5E34}"/>
                </a:ext>
              </a:extLst>
            </p:cNvPr>
            <p:cNvSpPr>
              <a:spLocks/>
            </p:cNvSpPr>
            <p:nvPr/>
          </p:nvSpPr>
          <p:spPr bwMode="auto">
            <a:xfrm>
              <a:off x="3179" y="2493"/>
              <a:ext cx="118" cy="118"/>
            </a:xfrm>
            <a:custGeom>
              <a:avLst/>
              <a:gdLst>
                <a:gd name="T0" fmla="*/ 0 w 353"/>
                <a:gd name="T1" fmla="*/ 0 h 353"/>
                <a:gd name="T2" fmla="*/ 353 w 353"/>
                <a:gd name="T3" fmla="*/ 177 h 353"/>
                <a:gd name="T4" fmla="*/ 0 w 353"/>
                <a:gd name="T5" fmla="*/ 353 h 353"/>
                <a:gd name="T6" fmla="*/ 118 w 353"/>
                <a:gd name="T7" fmla="*/ 177 h 353"/>
                <a:gd name="T8" fmla="*/ 0 w 353"/>
                <a:gd name="T9" fmla="*/ 0 h 353"/>
              </a:gdLst>
              <a:ahLst/>
              <a:cxnLst>
                <a:cxn ang="0">
                  <a:pos x="T0" y="T1"/>
                </a:cxn>
                <a:cxn ang="0">
                  <a:pos x="T2" y="T3"/>
                </a:cxn>
                <a:cxn ang="0">
                  <a:pos x="T4" y="T5"/>
                </a:cxn>
                <a:cxn ang="0">
                  <a:pos x="T6" y="T7"/>
                </a:cxn>
                <a:cxn ang="0">
                  <a:pos x="T8" y="T9"/>
                </a:cxn>
              </a:cxnLst>
              <a:rect l="0" t="0" r="r" b="b"/>
              <a:pathLst>
                <a:path w="353" h="353">
                  <a:moveTo>
                    <a:pt x="0" y="0"/>
                  </a:moveTo>
                  <a:lnTo>
                    <a:pt x="353" y="177"/>
                  </a:lnTo>
                  <a:lnTo>
                    <a:pt x="0" y="353"/>
                  </a:lnTo>
                  <a:lnTo>
                    <a:pt x="118" y="17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mj-lt"/>
              </a:endParaRPr>
            </a:p>
          </p:txBody>
        </p:sp>
      </p:grpSp>
      <p:grpSp>
        <p:nvGrpSpPr>
          <p:cNvPr id="8220" name="Group 28">
            <a:extLst>
              <a:ext uri="{FF2B5EF4-FFF2-40B4-BE49-F238E27FC236}">
                <a16:creationId xmlns:a16="http://schemas.microsoft.com/office/drawing/2014/main" id="{89AF5E8C-439C-4F84-9B9E-A23C349B4EC4}"/>
              </a:ext>
            </a:extLst>
          </p:cNvPr>
          <p:cNvGrpSpPr>
            <a:grpSpLocks/>
          </p:cNvGrpSpPr>
          <p:nvPr/>
        </p:nvGrpSpPr>
        <p:grpSpPr bwMode="auto">
          <a:xfrm>
            <a:off x="609600" y="1295400"/>
            <a:ext cx="2900363" cy="2971800"/>
            <a:chOff x="367" y="782"/>
            <a:chExt cx="1827" cy="2136"/>
          </a:xfrm>
        </p:grpSpPr>
        <p:sp>
          <p:nvSpPr>
            <p:cNvPr id="8221" name="Line 29">
              <a:extLst>
                <a:ext uri="{FF2B5EF4-FFF2-40B4-BE49-F238E27FC236}">
                  <a16:creationId xmlns:a16="http://schemas.microsoft.com/office/drawing/2014/main" id="{2EE1F52C-E54E-4D69-83FD-2A2200C39589}"/>
                </a:ext>
              </a:extLst>
            </p:cNvPr>
            <p:cNvSpPr>
              <a:spLocks noChangeShapeType="1"/>
            </p:cNvSpPr>
            <p:nvPr/>
          </p:nvSpPr>
          <p:spPr bwMode="auto">
            <a:xfrm flipH="1">
              <a:off x="1276" y="835"/>
              <a:ext cx="156" cy="144"/>
            </a:xfrm>
            <a:prstGeom prst="line">
              <a:avLst/>
            </a:prstGeom>
            <a:noFill/>
            <a:ln w="460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8222" name="Freeform 30">
              <a:extLst>
                <a:ext uri="{FF2B5EF4-FFF2-40B4-BE49-F238E27FC236}">
                  <a16:creationId xmlns:a16="http://schemas.microsoft.com/office/drawing/2014/main" id="{C881B18E-DB76-4E02-BE1E-E504947F1214}"/>
                </a:ext>
              </a:extLst>
            </p:cNvPr>
            <p:cNvSpPr>
              <a:spLocks/>
            </p:cNvSpPr>
            <p:nvPr/>
          </p:nvSpPr>
          <p:spPr bwMode="auto">
            <a:xfrm>
              <a:off x="1363" y="782"/>
              <a:ext cx="127" cy="123"/>
            </a:xfrm>
            <a:custGeom>
              <a:avLst/>
              <a:gdLst>
                <a:gd name="T0" fmla="*/ 0 w 380"/>
                <a:gd name="T1" fmla="*/ 109 h 369"/>
                <a:gd name="T2" fmla="*/ 380 w 380"/>
                <a:gd name="T3" fmla="*/ 0 h 369"/>
                <a:gd name="T4" fmla="*/ 240 w 380"/>
                <a:gd name="T5" fmla="*/ 369 h 369"/>
                <a:gd name="T6" fmla="*/ 207 w 380"/>
                <a:gd name="T7" fmla="*/ 160 h 369"/>
                <a:gd name="T8" fmla="*/ 0 w 380"/>
                <a:gd name="T9" fmla="*/ 109 h 369"/>
              </a:gdLst>
              <a:ahLst/>
              <a:cxnLst>
                <a:cxn ang="0">
                  <a:pos x="T0" y="T1"/>
                </a:cxn>
                <a:cxn ang="0">
                  <a:pos x="T2" y="T3"/>
                </a:cxn>
                <a:cxn ang="0">
                  <a:pos x="T4" y="T5"/>
                </a:cxn>
                <a:cxn ang="0">
                  <a:pos x="T6" y="T7"/>
                </a:cxn>
                <a:cxn ang="0">
                  <a:pos x="T8" y="T9"/>
                </a:cxn>
              </a:cxnLst>
              <a:rect l="0" t="0" r="r" b="b"/>
              <a:pathLst>
                <a:path w="380" h="369">
                  <a:moveTo>
                    <a:pt x="0" y="109"/>
                  </a:moveTo>
                  <a:lnTo>
                    <a:pt x="380" y="0"/>
                  </a:lnTo>
                  <a:lnTo>
                    <a:pt x="240" y="369"/>
                  </a:lnTo>
                  <a:lnTo>
                    <a:pt x="207" y="160"/>
                  </a:lnTo>
                  <a:lnTo>
                    <a:pt x="0" y="1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mj-lt"/>
              </a:endParaRPr>
            </a:p>
          </p:txBody>
        </p:sp>
        <p:sp>
          <p:nvSpPr>
            <p:cNvPr id="8223" name="Freeform 31">
              <a:extLst>
                <a:ext uri="{FF2B5EF4-FFF2-40B4-BE49-F238E27FC236}">
                  <a16:creationId xmlns:a16="http://schemas.microsoft.com/office/drawing/2014/main" id="{D4D3CA74-4F57-41C6-BCFB-F098E4F2A228}"/>
                </a:ext>
              </a:extLst>
            </p:cNvPr>
            <p:cNvSpPr>
              <a:spLocks/>
            </p:cNvSpPr>
            <p:nvPr/>
          </p:nvSpPr>
          <p:spPr bwMode="auto">
            <a:xfrm>
              <a:off x="1218" y="909"/>
              <a:ext cx="127" cy="123"/>
            </a:xfrm>
            <a:custGeom>
              <a:avLst/>
              <a:gdLst>
                <a:gd name="T0" fmla="*/ 380 w 380"/>
                <a:gd name="T1" fmla="*/ 261 h 369"/>
                <a:gd name="T2" fmla="*/ 0 w 380"/>
                <a:gd name="T3" fmla="*/ 369 h 369"/>
                <a:gd name="T4" fmla="*/ 141 w 380"/>
                <a:gd name="T5" fmla="*/ 0 h 369"/>
                <a:gd name="T6" fmla="*/ 174 w 380"/>
                <a:gd name="T7" fmla="*/ 210 h 369"/>
                <a:gd name="T8" fmla="*/ 380 w 380"/>
                <a:gd name="T9" fmla="*/ 261 h 369"/>
              </a:gdLst>
              <a:ahLst/>
              <a:cxnLst>
                <a:cxn ang="0">
                  <a:pos x="T0" y="T1"/>
                </a:cxn>
                <a:cxn ang="0">
                  <a:pos x="T2" y="T3"/>
                </a:cxn>
                <a:cxn ang="0">
                  <a:pos x="T4" y="T5"/>
                </a:cxn>
                <a:cxn ang="0">
                  <a:pos x="T6" y="T7"/>
                </a:cxn>
                <a:cxn ang="0">
                  <a:pos x="T8" y="T9"/>
                </a:cxn>
              </a:cxnLst>
              <a:rect l="0" t="0" r="r" b="b"/>
              <a:pathLst>
                <a:path w="380" h="369">
                  <a:moveTo>
                    <a:pt x="380" y="261"/>
                  </a:moveTo>
                  <a:lnTo>
                    <a:pt x="0" y="369"/>
                  </a:lnTo>
                  <a:lnTo>
                    <a:pt x="141" y="0"/>
                  </a:lnTo>
                  <a:lnTo>
                    <a:pt x="174" y="210"/>
                  </a:lnTo>
                  <a:lnTo>
                    <a:pt x="380" y="2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mj-lt"/>
              </a:endParaRPr>
            </a:p>
          </p:txBody>
        </p:sp>
        <p:sp>
          <p:nvSpPr>
            <p:cNvPr id="8224" name="Rectangle 32">
              <a:extLst>
                <a:ext uri="{FF2B5EF4-FFF2-40B4-BE49-F238E27FC236}">
                  <a16:creationId xmlns:a16="http://schemas.microsoft.com/office/drawing/2014/main" id="{69101013-ED3E-4C41-9B9F-69C6CDB7BF58}"/>
                </a:ext>
              </a:extLst>
            </p:cNvPr>
            <p:cNvSpPr>
              <a:spLocks noChangeArrowheads="1"/>
            </p:cNvSpPr>
            <p:nvPr/>
          </p:nvSpPr>
          <p:spPr bwMode="auto">
            <a:xfrm>
              <a:off x="964" y="1126"/>
              <a:ext cx="62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3300" b="1">
                  <a:solidFill>
                    <a:srgbClr val="008000"/>
                  </a:solidFill>
                  <a:latin typeface="+mj-lt"/>
                </a:rPr>
                <a:t>NTIA</a:t>
              </a:r>
              <a:endParaRPr lang="en-US" altLang="en-US" sz="900">
                <a:latin typeface="+mj-lt"/>
              </a:endParaRPr>
            </a:p>
          </p:txBody>
        </p:sp>
        <p:sp>
          <p:nvSpPr>
            <p:cNvPr id="8225" name="Rectangle 33">
              <a:extLst>
                <a:ext uri="{FF2B5EF4-FFF2-40B4-BE49-F238E27FC236}">
                  <a16:creationId xmlns:a16="http://schemas.microsoft.com/office/drawing/2014/main" id="{65DA227B-D8AE-474E-B2CE-B124C9A49084}"/>
                </a:ext>
              </a:extLst>
            </p:cNvPr>
            <p:cNvSpPr>
              <a:spLocks noChangeArrowheads="1"/>
            </p:cNvSpPr>
            <p:nvPr/>
          </p:nvSpPr>
          <p:spPr bwMode="auto">
            <a:xfrm>
              <a:off x="393" y="1101"/>
              <a:ext cx="1779" cy="1817"/>
            </a:xfrm>
            <a:prstGeom prst="rect">
              <a:avLst/>
            </a:prstGeom>
            <a:noFill/>
            <a:ln w="698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mj-lt"/>
              </a:endParaRPr>
            </a:p>
          </p:txBody>
        </p:sp>
        <p:sp>
          <p:nvSpPr>
            <p:cNvPr id="8227" name="Rectangle 35">
              <a:extLst>
                <a:ext uri="{FF2B5EF4-FFF2-40B4-BE49-F238E27FC236}">
                  <a16:creationId xmlns:a16="http://schemas.microsoft.com/office/drawing/2014/main" id="{33692059-5314-4C0E-98AB-72A69C4CA61C}"/>
                </a:ext>
              </a:extLst>
            </p:cNvPr>
            <p:cNvSpPr>
              <a:spLocks noChangeArrowheads="1"/>
            </p:cNvSpPr>
            <p:nvPr/>
          </p:nvSpPr>
          <p:spPr bwMode="auto">
            <a:xfrm>
              <a:off x="512" y="2397"/>
              <a:ext cx="1307"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700" b="1" dirty="0">
                  <a:solidFill>
                    <a:srgbClr val="000000"/>
                  </a:solidFill>
                  <a:latin typeface="+mj-lt"/>
                </a:rPr>
                <a:t>-  Law Enforcement </a:t>
              </a:r>
              <a:endParaRPr lang="en-US" altLang="en-US" sz="900" dirty="0">
                <a:latin typeface="+mj-lt"/>
              </a:endParaRPr>
            </a:p>
          </p:txBody>
        </p:sp>
        <p:sp>
          <p:nvSpPr>
            <p:cNvPr id="8228" name="Rectangle 36">
              <a:extLst>
                <a:ext uri="{FF2B5EF4-FFF2-40B4-BE49-F238E27FC236}">
                  <a16:creationId xmlns:a16="http://schemas.microsoft.com/office/drawing/2014/main" id="{81685B41-A81C-407E-A825-3EA87A612699}"/>
                </a:ext>
              </a:extLst>
            </p:cNvPr>
            <p:cNvSpPr>
              <a:spLocks noChangeArrowheads="1"/>
            </p:cNvSpPr>
            <p:nvPr/>
          </p:nvSpPr>
          <p:spPr bwMode="auto">
            <a:xfrm>
              <a:off x="397" y="2240"/>
              <a:ext cx="1323"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700" b="1" dirty="0">
                  <a:solidFill>
                    <a:srgbClr val="000000"/>
                  </a:solidFill>
                  <a:latin typeface="+mj-lt"/>
                </a:rPr>
                <a:t>   - National Security</a:t>
              </a:r>
              <a:endParaRPr lang="en-US" altLang="en-US" sz="900" dirty="0">
                <a:latin typeface="+mj-lt"/>
              </a:endParaRPr>
            </a:p>
          </p:txBody>
        </p:sp>
        <p:sp>
          <p:nvSpPr>
            <p:cNvPr id="8229" name="Rectangle 37">
              <a:extLst>
                <a:ext uri="{FF2B5EF4-FFF2-40B4-BE49-F238E27FC236}">
                  <a16:creationId xmlns:a16="http://schemas.microsoft.com/office/drawing/2014/main" id="{B576D0C4-FDCF-4D33-86A7-04F08E19954F}"/>
                </a:ext>
              </a:extLst>
            </p:cNvPr>
            <p:cNvSpPr>
              <a:spLocks noChangeArrowheads="1"/>
            </p:cNvSpPr>
            <p:nvPr/>
          </p:nvSpPr>
          <p:spPr bwMode="auto">
            <a:xfrm>
              <a:off x="467" y="2188"/>
              <a:ext cx="38"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700" b="1" dirty="0">
                  <a:solidFill>
                    <a:srgbClr val="000000"/>
                  </a:solidFill>
                  <a:latin typeface="+mj-lt"/>
                </a:rPr>
                <a:t> </a:t>
              </a:r>
              <a:endParaRPr lang="en-US" altLang="en-US" sz="900" dirty="0">
                <a:latin typeface="+mj-lt"/>
              </a:endParaRPr>
            </a:p>
          </p:txBody>
        </p:sp>
        <p:sp>
          <p:nvSpPr>
            <p:cNvPr id="8231" name="Rectangle 39">
              <a:extLst>
                <a:ext uri="{FF2B5EF4-FFF2-40B4-BE49-F238E27FC236}">
                  <a16:creationId xmlns:a16="http://schemas.microsoft.com/office/drawing/2014/main" id="{DA8067C3-128E-4412-A315-61C96918418A}"/>
                </a:ext>
              </a:extLst>
            </p:cNvPr>
            <p:cNvSpPr>
              <a:spLocks noChangeArrowheads="1"/>
            </p:cNvSpPr>
            <p:nvPr/>
          </p:nvSpPr>
          <p:spPr bwMode="auto">
            <a:xfrm>
              <a:off x="518" y="1679"/>
              <a:ext cx="1576" cy="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285750" indent="-285750" eaLnBrk="0" hangingPunct="0">
                <a:buFontTx/>
                <a:buChar char="-"/>
              </a:pPr>
              <a:r>
                <a:rPr lang="en-US" altLang="en-US" sz="1700" b="1" dirty="0">
                  <a:solidFill>
                    <a:srgbClr val="000000"/>
                  </a:solidFill>
                  <a:latin typeface="+mj-lt"/>
                </a:rPr>
                <a:t>All Federal Agencies-</a:t>
              </a:r>
            </a:p>
            <a:p>
              <a:pPr marL="171450" indent="-171450" eaLnBrk="0" hangingPunct="0">
                <a:buFontTx/>
                <a:buChar char="-"/>
              </a:pPr>
              <a:r>
                <a:rPr lang="en-US" altLang="en-US" sz="1700" b="1" dirty="0">
                  <a:solidFill>
                    <a:srgbClr val="000000"/>
                  </a:solidFill>
                  <a:latin typeface="+mj-lt"/>
                </a:rPr>
                <a:t>  Commerce, Justice, </a:t>
              </a:r>
            </a:p>
            <a:p>
              <a:pPr marL="171450" indent="-171450" eaLnBrk="0" hangingPunct="0">
                <a:buFontTx/>
                <a:buChar char="-"/>
              </a:pPr>
              <a:r>
                <a:rPr lang="en-US" altLang="en-US" sz="1700" b="1" dirty="0">
                  <a:solidFill>
                    <a:srgbClr val="000000"/>
                  </a:solidFill>
                  <a:latin typeface="+mj-lt"/>
                </a:rPr>
                <a:t> DoD, DHS</a:t>
              </a:r>
              <a:endParaRPr lang="en-US" altLang="en-US" sz="900" dirty="0">
                <a:latin typeface="+mj-lt"/>
              </a:endParaRPr>
            </a:p>
          </p:txBody>
        </p:sp>
        <p:sp>
          <p:nvSpPr>
            <p:cNvPr id="8234" name="Line 42">
              <a:extLst>
                <a:ext uri="{FF2B5EF4-FFF2-40B4-BE49-F238E27FC236}">
                  <a16:creationId xmlns:a16="http://schemas.microsoft.com/office/drawing/2014/main" id="{52F2C998-508E-41CA-A899-B72256D9E4A6}"/>
                </a:ext>
              </a:extLst>
            </p:cNvPr>
            <p:cNvSpPr>
              <a:spLocks noChangeShapeType="1"/>
            </p:cNvSpPr>
            <p:nvPr/>
          </p:nvSpPr>
          <p:spPr bwMode="auto">
            <a:xfrm>
              <a:off x="367" y="1606"/>
              <a:ext cx="1827" cy="1"/>
            </a:xfrm>
            <a:prstGeom prst="line">
              <a:avLst/>
            </a:prstGeom>
            <a:noFill/>
            <a:ln w="698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grpSp>
      <p:sp>
        <p:nvSpPr>
          <p:cNvPr id="8235" name="Text Box 43">
            <a:extLst>
              <a:ext uri="{FF2B5EF4-FFF2-40B4-BE49-F238E27FC236}">
                <a16:creationId xmlns:a16="http://schemas.microsoft.com/office/drawing/2014/main" id="{A0CAE0E6-644A-47E3-87BF-54AF7DAF7C54}"/>
              </a:ext>
            </a:extLst>
          </p:cNvPr>
          <p:cNvSpPr txBox="1">
            <a:spLocks noChangeArrowheads="1"/>
          </p:cNvSpPr>
          <p:nvPr/>
        </p:nvSpPr>
        <p:spPr bwMode="auto">
          <a:xfrm>
            <a:off x="5562600" y="1676400"/>
            <a:ext cx="35814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dirty="0">
                <a:solidFill>
                  <a:schemeClr val="tx2"/>
                </a:solidFill>
                <a:latin typeface="+mj-lt"/>
              </a:rPr>
              <a:t>             </a:t>
            </a:r>
            <a:r>
              <a:rPr lang="en-US" altLang="en-US" sz="3200" b="1" dirty="0">
                <a:solidFill>
                  <a:srgbClr val="336600"/>
                </a:solidFill>
                <a:latin typeface="+mj-lt"/>
              </a:rPr>
              <a:t>FCC</a:t>
            </a:r>
          </a:p>
          <a:p>
            <a:endParaRPr lang="en-US" altLang="en-US" b="1" dirty="0">
              <a:solidFill>
                <a:schemeClr val="tx2"/>
              </a:solidFill>
              <a:latin typeface="+mj-lt"/>
            </a:endParaRPr>
          </a:p>
          <a:p>
            <a:endParaRPr lang="en-US" altLang="en-US" b="1" dirty="0">
              <a:solidFill>
                <a:schemeClr val="tx2"/>
              </a:solidFill>
              <a:latin typeface="+mj-lt"/>
            </a:endParaRPr>
          </a:p>
          <a:p>
            <a:endParaRPr lang="en-US" altLang="en-US" b="1" dirty="0">
              <a:solidFill>
                <a:schemeClr val="tx2"/>
              </a:solidFill>
              <a:latin typeface="+mj-lt"/>
            </a:endParaRPr>
          </a:p>
          <a:p>
            <a:r>
              <a:rPr lang="en-US" altLang="en-US" sz="2000" b="1" dirty="0">
                <a:solidFill>
                  <a:schemeClr val="tx2"/>
                </a:solidFill>
                <a:latin typeface="+mj-lt"/>
              </a:rPr>
              <a:t>   -  Commercial Business</a:t>
            </a:r>
          </a:p>
          <a:p>
            <a:r>
              <a:rPr lang="en-US" altLang="en-US" sz="2000" b="1" dirty="0">
                <a:solidFill>
                  <a:schemeClr val="tx2"/>
                </a:solidFill>
                <a:latin typeface="+mj-lt"/>
              </a:rPr>
              <a:t>   -  State/Local </a:t>
            </a:r>
          </a:p>
          <a:p>
            <a:r>
              <a:rPr lang="en-US" altLang="en-US" sz="2000" b="1" dirty="0">
                <a:solidFill>
                  <a:schemeClr val="tx2"/>
                </a:solidFill>
                <a:latin typeface="+mj-lt"/>
              </a:rPr>
              <a:t>   -  Entertainment</a:t>
            </a:r>
          </a:p>
        </p:txBody>
      </p:sp>
      <p:sp>
        <p:nvSpPr>
          <p:cNvPr id="8236" name="Rectangle 44">
            <a:extLst>
              <a:ext uri="{FF2B5EF4-FFF2-40B4-BE49-F238E27FC236}">
                <a16:creationId xmlns:a16="http://schemas.microsoft.com/office/drawing/2014/main" id="{BCEA2004-6F37-4D23-A736-562627696ECB}"/>
              </a:ext>
            </a:extLst>
          </p:cNvPr>
          <p:cNvSpPr>
            <a:spLocks noChangeArrowheads="1"/>
          </p:cNvSpPr>
          <p:nvPr/>
        </p:nvSpPr>
        <p:spPr bwMode="auto">
          <a:xfrm>
            <a:off x="5715000" y="1676400"/>
            <a:ext cx="32766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sp>
        <p:nvSpPr>
          <p:cNvPr id="8237" name="Rectangle 45">
            <a:extLst>
              <a:ext uri="{FF2B5EF4-FFF2-40B4-BE49-F238E27FC236}">
                <a16:creationId xmlns:a16="http://schemas.microsoft.com/office/drawing/2014/main" id="{9CBAEF41-31E7-4B20-97D7-7B89399DF979}"/>
              </a:ext>
            </a:extLst>
          </p:cNvPr>
          <p:cNvSpPr>
            <a:spLocks noChangeArrowheads="1"/>
          </p:cNvSpPr>
          <p:nvPr/>
        </p:nvSpPr>
        <p:spPr bwMode="auto">
          <a:xfrm>
            <a:off x="5715000" y="1676400"/>
            <a:ext cx="3276600" cy="2374901"/>
          </a:xfrm>
          <a:prstGeom prst="rect">
            <a:avLst/>
          </a:prstGeom>
          <a:noFill/>
          <a:ln w="508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sp>
        <p:nvSpPr>
          <p:cNvPr id="8238" name="Line 46">
            <a:extLst>
              <a:ext uri="{FF2B5EF4-FFF2-40B4-BE49-F238E27FC236}">
                <a16:creationId xmlns:a16="http://schemas.microsoft.com/office/drawing/2014/main" id="{70740C24-963F-44C0-A250-99CB1218175F}"/>
              </a:ext>
            </a:extLst>
          </p:cNvPr>
          <p:cNvSpPr>
            <a:spLocks noChangeShapeType="1"/>
          </p:cNvSpPr>
          <p:nvPr/>
        </p:nvSpPr>
        <p:spPr bwMode="auto">
          <a:xfrm flipV="1">
            <a:off x="5715000" y="2590800"/>
            <a:ext cx="3276600" cy="0"/>
          </a:xfrm>
          <a:prstGeom prst="line">
            <a:avLst/>
          </a:prstGeom>
          <a:noFill/>
          <a:ln w="539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atin typeface="+mj-lt"/>
            </a:endParaRPr>
          </a:p>
        </p:txBody>
      </p:sp>
      <p:sp>
        <p:nvSpPr>
          <p:cNvPr id="8239" name="Line 47">
            <a:extLst>
              <a:ext uri="{FF2B5EF4-FFF2-40B4-BE49-F238E27FC236}">
                <a16:creationId xmlns:a16="http://schemas.microsoft.com/office/drawing/2014/main" id="{9172097A-D6F1-4997-8798-C719B11963CF}"/>
              </a:ext>
            </a:extLst>
          </p:cNvPr>
          <p:cNvSpPr>
            <a:spLocks noChangeShapeType="1"/>
          </p:cNvSpPr>
          <p:nvPr/>
        </p:nvSpPr>
        <p:spPr bwMode="auto">
          <a:xfrm>
            <a:off x="6705600" y="1295400"/>
            <a:ext cx="533400" cy="228600"/>
          </a:xfrm>
          <a:prstGeom prst="line">
            <a:avLst/>
          </a:prstGeom>
          <a:noFill/>
          <a:ln w="5080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atin typeface="+mj-lt"/>
            </a:endParaRPr>
          </a:p>
        </p:txBody>
      </p:sp>
      <p:sp>
        <p:nvSpPr>
          <p:cNvPr id="48" name="Text Box 2">
            <a:extLst>
              <a:ext uri="{FF2B5EF4-FFF2-40B4-BE49-F238E27FC236}">
                <a16:creationId xmlns:a16="http://schemas.microsoft.com/office/drawing/2014/main" id="{E9C796B3-6544-4336-86CB-638BAE646C7A}"/>
              </a:ext>
            </a:extLst>
          </p:cNvPr>
          <p:cNvSpPr txBox="1">
            <a:spLocks noChangeArrowheads="1"/>
          </p:cNvSpPr>
          <p:nvPr/>
        </p:nvSpPr>
        <p:spPr bwMode="auto">
          <a:xfrm>
            <a:off x="211530" y="4343400"/>
            <a:ext cx="49780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b="1" dirty="0">
                <a:solidFill>
                  <a:srgbClr val="0070C0"/>
                </a:solidFill>
                <a:latin typeface="+mj-lt"/>
              </a:rPr>
              <a:t>Federal Agency Mission Requirements</a:t>
            </a:r>
          </a:p>
        </p:txBody>
      </p:sp>
      <p:sp>
        <p:nvSpPr>
          <p:cNvPr id="49" name="Text Box 4">
            <a:extLst>
              <a:ext uri="{FF2B5EF4-FFF2-40B4-BE49-F238E27FC236}">
                <a16:creationId xmlns:a16="http://schemas.microsoft.com/office/drawing/2014/main" id="{8C0A583F-ABA6-433E-B0FA-DD72BD6C6FF4}"/>
              </a:ext>
            </a:extLst>
          </p:cNvPr>
          <p:cNvSpPr txBox="1">
            <a:spLocks noChangeArrowheads="1"/>
          </p:cNvSpPr>
          <p:nvPr/>
        </p:nvSpPr>
        <p:spPr bwMode="auto">
          <a:xfrm>
            <a:off x="5638800" y="4114800"/>
            <a:ext cx="327660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000" b="1" dirty="0">
                <a:solidFill>
                  <a:srgbClr val="0070C0"/>
                </a:solidFill>
                <a:latin typeface="+mn-lt"/>
              </a:rPr>
              <a:t>Private Sector Market  Requirements</a:t>
            </a:r>
          </a:p>
        </p:txBody>
      </p:sp>
      <p:grpSp>
        <p:nvGrpSpPr>
          <p:cNvPr id="50" name="Group 8">
            <a:extLst>
              <a:ext uri="{FF2B5EF4-FFF2-40B4-BE49-F238E27FC236}">
                <a16:creationId xmlns:a16="http://schemas.microsoft.com/office/drawing/2014/main" id="{2DC0051E-9581-4B0A-AE8C-6A2A9C9954F4}"/>
              </a:ext>
            </a:extLst>
          </p:cNvPr>
          <p:cNvGrpSpPr>
            <a:grpSpLocks/>
          </p:cNvGrpSpPr>
          <p:nvPr/>
        </p:nvGrpSpPr>
        <p:grpSpPr bwMode="auto">
          <a:xfrm>
            <a:off x="337344" y="5040545"/>
            <a:ext cx="8458200" cy="750655"/>
            <a:chOff x="192" y="2832"/>
            <a:chExt cx="5328" cy="576"/>
          </a:xfrm>
        </p:grpSpPr>
        <p:sp>
          <p:nvSpPr>
            <p:cNvPr id="51" name="Text Box 9">
              <a:extLst>
                <a:ext uri="{FF2B5EF4-FFF2-40B4-BE49-F238E27FC236}">
                  <a16:creationId xmlns:a16="http://schemas.microsoft.com/office/drawing/2014/main" id="{8BBF8257-634C-44D3-A2A2-A2C47B600988}"/>
                </a:ext>
              </a:extLst>
            </p:cNvPr>
            <p:cNvSpPr txBox="1">
              <a:spLocks noChangeArrowheads="1"/>
            </p:cNvSpPr>
            <p:nvPr/>
          </p:nvSpPr>
          <p:spPr bwMode="auto">
            <a:xfrm>
              <a:off x="1488" y="2928"/>
              <a:ext cx="3101" cy="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a:latin typeface="+mj-lt"/>
                </a:rPr>
                <a:t>Spectrum Requirements</a:t>
              </a:r>
            </a:p>
          </p:txBody>
        </p:sp>
        <p:sp>
          <p:nvSpPr>
            <p:cNvPr id="52" name="Rectangle 10">
              <a:extLst>
                <a:ext uri="{FF2B5EF4-FFF2-40B4-BE49-F238E27FC236}">
                  <a16:creationId xmlns:a16="http://schemas.microsoft.com/office/drawing/2014/main" id="{6CFF6047-CD4E-48CE-B1BA-D6C37BB75219}"/>
                </a:ext>
              </a:extLst>
            </p:cNvPr>
            <p:cNvSpPr>
              <a:spLocks noChangeArrowheads="1"/>
            </p:cNvSpPr>
            <p:nvPr/>
          </p:nvSpPr>
          <p:spPr bwMode="auto">
            <a:xfrm>
              <a:off x="192" y="2832"/>
              <a:ext cx="5328" cy="576"/>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grpSp>
    </p:spTree>
    <p:extLst>
      <p:ext uri="{BB962C8B-B14F-4D97-AF65-F5344CB8AC3E}">
        <p14:creationId xmlns:p14="http://schemas.microsoft.com/office/powerpoint/2010/main" val="2392644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0-#ppt_w/2"/>
                                          </p:val>
                                        </p:tav>
                                        <p:tav tm="100000">
                                          <p:val>
                                            <p:strVal val="#ppt_x"/>
                                          </p:val>
                                        </p:tav>
                                      </p:tavLst>
                                    </p:anim>
                                    <p:anim calcmode="lin" valueType="num">
                                      <p:cBhvr additive="base">
                                        <p:cTn id="8" dur="500" fill="hold"/>
                                        <p:tgtEl>
                                          <p:spTgt spid="81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8195"/>
                                        </p:tgtEl>
                                        <p:attrNameLst>
                                          <p:attrName>style.visibility</p:attrName>
                                        </p:attrNameLst>
                                      </p:cBhvr>
                                      <p:to>
                                        <p:strVal val="visible"/>
                                      </p:to>
                                    </p:set>
                                    <p:anim calcmode="lin" valueType="num">
                                      <p:cBhvr additive="base">
                                        <p:cTn id="13" dur="500" fill="hold"/>
                                        <p:tgtEl>
                                          <p:spTgt spid="8195"/>
                                        </p:tgtEl>
                                        <p:attrNameLst>
                                          <p:attrName>ppt_x</p:attrName>
                                        </p:attrNameLst>
                                      </p:cBhvr>
                                      <p:tavLst>
                                        <p:tav tm="0">
                                          <p:val>
                                            <p:strVal val="0-#ppt_w/2"/>
                                          </p:val>
                                        </p:tav>
                                        <p:tav tm="100000">
                                          <p:val>
                                            <p:strVal val="#ppt_x"/>
                                          </p:val>
                                        </p:tav>
                                      </p:tavLst>
                                    </p:anim>
                                    <p:anim calcmode="lin" valueType="num">
                                      <p:cBhvr additive="base">
                                        <p:cTn id="14" dur="500" fill="hold"/>
                                        <p:tgtEl>
                                          <p:spTgt spid="819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8220"/>
                                        </p:tgtEl>
                                        <p:attrNameLst>
                                          <p:attrName>style.visibility</p:attrName>
                                        </p:attrNameLst>
                                      </p:cBhvr>
                                      <p:to>
                                        <p:strVal val="visible"/>
                                      </p:to>
                                    </p:set>
                                    <p:anim calcmode="lin" valueType="num">
                                      <p:cBhvr additive="base">
                                        <p:cTn id="19" dur="500" fill="hold"/>
                                        <p:tgtEl>
                                          <p:spTgt spid="8220"/>
                                        </p:tgtEl>
                                        <p:attrNameLst>
                                          <p:attrName>ppt_x</p:attrName>
                                        </p:attrNameLst>
                                      </p:cBhvr>
                                      <p:tavLst>
                                        <p:tav tm="0">
                                          <p:val>
                                            <p:strVal val="0-#ppt_w/2"/>
                                          </p:val>
                                        </p:tav>
                                        <p:tav tm="100000">
                                          <p:val>
                                            <p:strVal val="#ppt_x"/>
                                          </p:val>
                                        </p:tav>
                                      </p:tavLst>
                                    </p:anim>
                                    <p:anim calcmode="lin" valueType="num">
                                      <p:cBhvr additive="base">
                                        <p:cTn id="20" dur="500" fill="hold"/>
                                        <p:tgtEl>
                                          <p:spTgt spid="822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8198"/>
                                        </p:tgtEl>
                                        <p:attrNameLst>
                                          <p:attrName>style.visibility</p:attrName>
                                        </p:attrNameLst>
                                      </p:cBhvr>
                                      <p:to>
                                        <p:strVal val="visible"/>
                                      </p:to>
                                    </p:set>
                                    <p:anim calcmode="lin" valueType="num">
                                      <p:cBhvr additive="base">
                                        <p:cTn id="25" dur="500" fill="hold"/>
                                        <p:tgtEl>
                                          <p:spTgt spid="8198"/>
                                        </p:tgtEl>
                                        <p:attrNameLst>
                                          <p:attrName>ppt_x</p:attrName>
                                        </p:attrNameLst>
                                      </p:cBhvr>
                                      <p:tavLst>
                                        <p:tav tm="0">
                                          <p:val>
                                            <p:strVal val="0-#ppt_w/2"/>
                                          </p:val>
                                        </p:tav>
                                        <p:tav tm="100000">
                                          <p:val>
                                            <p:strVal val="#ppt_x"/>
                                          </p:val>
                                        </p:tav>
                                      </p:tavLst>
                                    </p:anim>
                                    <p:anim calcmode="lin" valueType="num">
                                      <p:cBhvr additive="base">
                                        <p:cTn id="26"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204841-3955-431F-9BA9-C57911C72B80}"/>
              </a:ext>
            </a:extLst>
          </p:cNvPr>
          <p:cNvSpPr txBox="1">
            <a:spLocks noGrp="1"/>
          </p:cNvSpPr>
          <p:nvPr>
            <p:ph type="title"/>
          </p:nvPr>
        </p:nvSpPr>
        <p:spPr>
          <a:xfrm>
            <a:off x="457200" y="508506"/>
            <a:ext cx="8229600" cy="584775"/>
          </a:xfrm>
          <a:prstGeom prst="rect">
            <a:avLst/>
          </a:prstGeom>
          <a:noFill/>
        </p:spPr>
        <p:txBody>
          <a:bodyPr wrap="square" rtlCol="0">
            <a:spAutoFit/>
          </a:bodyPr>
          <a:lstStyle/>
          <a:p>
            <a:r>
              <a:rPr lang="en-US" sz="3200" b="1" dirty="0">
                <a:solidFill>
                  <a:schemeClr val="tx1"/>
                </a:solidFill>
                <a:latin typeface="Arial" panose="020B0604020202020204" pitchFamily="34" charset="0"/>
                <a:cs typeface="Arial" panose="020B0604020202020204" pitchFamily="34" charset="0"/>
              </a:rPr>
              <a:t>AWS-3 (1695-1710, 1755-1780) </a:t>
            </a:r>
          </a:p>
        </p:txBody>
      </p:sp>
      <p:sp>
        <p:nvSpPr>
          <p:cNvPr id="5" name="Content Placeholder 4">
            <a:extLst>
              <a:ext uri="{FF2B5EF4-FFF2-40B4-BE49-F238E27FC236}">
                <a16:creationId xmlns:a16="http://schemas.microsoft.com/office/drawing/2014/main" id="{4CA357F0-F3DF-48E6-A34C-A06DA09D171A}"/>
              </a:ext>
            </a:extLst>
          </p:cNvPr>
          <p:cNvSpPr txBox="1">
            <a:spLocks noGrp="1"/>
          </p:cNvSpPr>
          <p:nvPr>
            <p:ph idx="1"/>
          </p:nvPr>
        </p:nvSpPr>
        <p:spPr>
          <a:xfrm>
            <a:off x="114300" y="785654"/>
            <a:ext cx="9029700" cy="2785378"/>
          </a:xfrm>
          <a:prstGeom prst="rect">
            <a:avLst/>
          </a:prstGeom>
          <a:noFill/>
        </p:spPr>
        <p:txBody>
          <a:bodyPr wrap="square" rtlCol="0">
            <a:spAutoFit/>
          </a:bodyPr>
          <a:lstStyle/>
          <a:p>
            <a:pPr marL="0" indent="0">
              <a:spcBef>
                <a:spcPts val="1200"/>
              </a:spcBef>
              <a:buNone/>
            </a:pPr>
            <a:endParaRPr lang="en-US" sz="2400" b="1" dirty="0">
              <a:solidFill>
                <a:srgbClr val="00B0F0"/>
              </a:solidFill>
              <a:latin typeface="Arial" panose="020B0604020202020204" pitchFamily="34" charset="0"/>
              <a:cs typeface="Arial" panose="020B0604020202020204" pitchFamily="34" charset="0"/>
            </a:endParaRPr>
          </a:p>
          <a:p>
            <a:pPr marL="285750" indent="-285750">
              <a:spcBef>
                <a:spcPts val="1200"/>
              </a:spcBef>
              <a:buFont typeface="Arial" panose="020B0604020202020204" pitchFamily="34" charset="0"/>
              <a:buChar char="•"/>
            </a:pPr>
            <a:r>
              <a:rPr lang="en-US" sz="2000" dirty="0">
                <a:latin typeface="Arial" panose="020B0604020202020204" pitchFamily="34" charset="0"/>
                <a:cs typeface="Arial" panose="020B0604020202020204" pitchFamily="34" charset="0"/>
              </a:rPr>
              <a:t>38+ systems/capabilities affected by the AWS-3 transition </a:t>
            </a:r>
            <a:r>
              <a:rPr lang="en-US" sz="2000" dirty="0">
                <a:latin typeface="Arial" panose="020B0604020202020204" pitchFamily="34" charset="0"/>
                <a:cs typeface="Arial" panose="020B0604020202020204" pitchFamily="34" charset="0"/>
                <a:sym typeface="Wingdings" panose="05000000000000000000" pitchFamily="2" charset="2"/>
              </a:rPr>
              <a:t> </a:t>
            </a:r>
            <a:r>
              <a:rPr lang="en-US" sz="2000" dirty="0">
                <a:latin typeface="Arial" panose="020B0604020202020204" pitchFamily="34" charset="0"/>
                <a:cs typeface="Arial" panose="020B0604020202020204" pitchFamily="34" charset="0"/>
              </a:rPr>
              <a:t>must </a:t>
            </a:r>
            <a:r>
              <a:rPr lang="en-US" sz="2000" b="1" dirty="0">
                <a:solidFill>
                  <a:srgbClr val="0070C0"/>
                </a:solidFill>
                <a:latin typeface="Arial" panose="020B0604020202020204" pitchFamily="34" charset="0"/>
                <a:cs typeface="Arial" panose="020B0604020202020204" pitchFamily="34" charset="0"/>
              </a:rPr>
              <a:t>relocate to another DoD band</a:t>
            </a:r>
            <a:r>
              <a:rPr lang="en-US" sz="2000" dirty="0">
                <a:solidFill>
                  <a:srgbClr val="0070C0"/>
                </a:solidFill>
                <a:latin typeface="Arial" panose="020B0604020202020204" pitchFamily="34" charset="0"/>
                <a:cs typeface="Arial" panose="020B0604020202020204" pitchFamily="34" charset="0"/>
              </a:rPr>
              <a:t>, </a:t>
            </a:r>
            <a:r>
              <a:rPr lang="en-US" sz="2000" b="1" dirty="0">
                <a:solidFill>
                  <a:srgbClr val="0070C0"/>
                </a:solidFill>
                <a:latin typeface="Arial" panose="020B0604020202020204" pitchFamily="34" charset="0"/>
                <a:cs typeface="Arial" panose="020B0604020202020204" pitchFamily="34" charset="0"/>
              </a:rPr>
              <a:t>compress into</a:t>
            </a:r>
            <a:r>
              <a:rPr lang="en-US" sz="2000" dirty="0">
                <a:solidFill>
                  <a:srgbClr val="0070C0"/>
                </a:solidFill>
                <a:latin typeface="Arial" panose="020B0604020202020204" pitchFamily="34" charset="0"/>
                <a:cs typeface="Arial" panose="020B0604020202020204" pitchFamily="34" charset="0"/>
              </a:rPr>
              <a:t>, or </a:t>
            </a:r>
            <a:r>
              <a:rPr lang="en-US" sz="2000" b="1" dirty="0">
                <a:solidFill>
                  <a:srgbClr val="0070C0"/>
                </a:solidFill>
                <a:latin typeface="Arial" panose="020B0604020202020204" pitchFamily="34" charset="0"/>
                <a:cs typeface="Arial" panose="020B0604020202020204" pitchFamily="34" charset="0"/>
              </a:rPr>
              <a:t>stay &amp; retrofit (share spectrum)</a:t>
            </a:r>
            <a:r>
              <a:rPr lang="en-US" sz="2000" dirty="0">
                <a:solidFill>
                  <a:srgbClr val="0070C0"/>
                </a:solidFill>
                <a:latin typeface="Arial" panose="020B0604020202020204" pitchFamily="34" charset="0"/>
                <a:cs typeface="Arial" panose="020B0604020202020204" pitchFamily="34" charset="0"/>
              </a:rPr>
              <a:t> </a:t>
            </a:r>
            <a:endParaRPr lang="en-US" sz="1700" dirty="0">
              <a:latin typeface="Arial" panose="020B0604020202020204" pitchFamily="34" charset="0"/>
              <a:cs typeface="Arial" panose="020B0604020202020204" pitchFamily="34" charset="0"/>
            </a:endParaRPr>
          </a:p>
          <a:p>
            <a:pPr marL="285750" indent="-285750">
              <a:spcBef>
                <a:spcPts val="1200"/>
              </a:spcBef>
              <a:buFont typeface="Arial" panose="020B0604020202020204" pitchFamily="34" charset="0"/>
              <a:buChar char="•"/>
            </a:pPr>
            <a:endParaRPr lang="en-US" sz="1700" dirty="0">
              <a:latin typeface="Arial" panose="020B0604020202020204" pitchFamily="34" charset="0"/>
              <a:cs typeface="Arial" panose="020B0604020202020204" pitchFamily="34" charset="0"/>
            </a:endParaRPr>
          </a:p>
          <a:p>
            <a:pPr marL="285750" indent="-285750">
              <a:spcBef>
                <a:spcPts val="1200"/>
              </a:spcBef>
              <a:buFont typeface="Arial" panose="020B0604020202020204" pitchFamily="34" charset="0"/>
              <a:buChar char="•"/>
            </a:pPr>
            <a:endParaRPr lang="en-US" sz="1700" dirty="0">
              <a:latin typeface="Arial" panose="020B0604020202020204" pitchFamily="34" charset="0"/>
              <a:cs typeface="Arial" panose="020B0604020202020204" pitchFamily="34" charset="0"/>
            </a:endParaRPr>
          </a:p>
          <a:p>
            <a:pPr marL="285750" indent="-285750">
              <a:spcBef>
                <a:spcPts val="1200"/>
              </a:spcBef>
              <a:buFont typeface="Arial" panose="020B0604020202020204" pitchFamily="34" charset="0"/>
              <a:buChar char="•"/>
            </a:pPr>
            <a:endParaRPr lang="en-US" sz="1700" dirty="0">
              <a:latin typeface="Arial" panose="020B0604020202020204" pitchFamily="34" charset="0"/>
              <a:cs typeface="Arial" panose="020B0604020202020204" pitchFamily="34" charset="0"/>
            </a:endParaRPr>
          </a:p>
        </p:txBody>
      </p:sp>
      <p:sp>
        <p:nvSpPr>
          <p:cNvPr id="6" name="Content Placeholder 1">
            <a:extLst>
              <a:ext uri="{FF2B5EF4-FFF2-40B4-BE49-F238E27FC236}">
                <a16:creationId xmlns:a16="http://schemas.microsoft.com/office/drawing/2014/main" id="{92F9E5BB-F444-4EE0-89D9-89B7109B24C5}"/>
              </a:ext>
            </a:extLst>
          </p:cNvPr>
          <p:cNvSpPr txBox="1">
            <a:spLocks/>
          </p:cNvSpPr>
          <p:nvPr/>
        </p:nvSpPr>
        <p:spPr>
          <a:xfrm>
            <a:off x="-35169" y="2438400"/>
            <a:ext cx="9102969" cy="467836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800" b="1"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Bef>
                <a:spcPts val="0"/>
              </a:spcBef>
              <a:spcAft>
                <a:spcPts val="0"/>
              </a:spcAft>
            </a:pPr>
            <a:r>
              <a:rPr lang="en-US" sz="1800" dirty="0">
                <a:solidFill>
                  <a:srgbClr val="C00000"/>
                </a:solidFill>
              </a:rPr>
              <a:t>US </a:t>
            </a:r>
            <a:r>
              <a:rPr kumimoji="0" lang="en-US" sz="1800" dirty="0">
                <a:solidFill>
                  <a:srgbClr val="C00000"/>
                </a:solidFill>
              </a:rPr>
              <a:t>Govt. will modify selected systems to operate at both 1780- 1850 MHz and </a:t>
            </a:r>
          </a:p>
          <a:p>
            <a:pPr marL="0" indent="0" fontAlgn="auto">
              <a:spcBef>
                <a:spcPts val="0"/>
              </a:spcBef>
              <a:spcAft>
                <a:spcPts val="0"/>
              </a:spcAft>
              <a:buNone/>
            </a:pPr>
            <a:r>
              <a:rPr lang="en-US" sz="1800" dirty="0">
                <a:solidFill>
                  <a:srgbClr val="C00000"/>
                </a:solidFill>
              </a:rPr>
              <a:t>                                                                                               </a:t>
            </a:r>
            <a:r>
              <a:rPr kumimoji="0" lang="en-US" sz="1800" dirty="0">
                <a:solidFill>
                  <a:srgbClr val="C00000"/>
                </a:solidFill>
              </a:rPr>
              <a:t>2025-2110 MHz</a:t>
            </a:r>
          </a:p>
          <a:p>
            <a:pPr lvl="1" fontAlgn="auto">
              <a:spcBef>
                <a:spcPts val="0"/>
              </a:spcBef>
              <a:spcAft>
                <a:spcPts val="0"/>
              </a:spcAft>
            </a:pPr>
            <a:r>
              <a:rPr kumimoji="0" lang="en-US" sz="1600" dirty="0"/>
              <a:t>Small Unmanned Aerial Systems                                    - Tactical Radio Relay</a:t>
            </a:r>
          </a:p>
          <a:p>
            <a:pPr lvl="1" fontAlgn="auto">
              <a:spcBef>
                <a:spcPts val="0"/>
              </a:spcBef>
              <a:spcAft>
                <a:spcPts val="0"/>
              </a:spcAft>
            </a:pPr>
            <a:r>
              <a:rPr kumimoji="0" lang="en-US" sz="1600" dirty="0"/>
              <a:t>Tactical Targeting Network Technology                           - High Resolution Video</a:t>
            </a:r>
          </a:p>
          <a:p>
            <a:pPr fontAlgn="auto">
              <a:spcBef>
                <a:spcPts val="600"/>
              </a:spcBef>
              <a:spcAft>
                <a:spcPts val="0"/>
              </a:spcAft>
            </a:pPr>
            <a:r>
              <a:rPr kumimoji="0" lang="en-US" sz="1800" dirty="0">
                <a:solidFill>
                  <a:srgbClr val="C00000"/>
                </a:solidFill>
              </a:rPr>
              <a:t>US Govt. systems will remain in the 1755-1780 MHz band and share spectrum with commercial users as follows</a:t>
            </a:r>
          </a:p>
          <a:p>
            <a:pPr lvl="1" fontAlgn="auto">
              <a:spcBef>
                <a:spcPts val="0"/>
              </a:spcBef>
              <a:spcAft>
                <a:spcPts val="0"/>
              </a:spcAft>
            </a:pPr>
            <a:r>
              <a:rPr kumimoji="0" lang="en-US" sz="1600" dirty="0"/>
              <a:t>Satellite Operations at 25 locations                                 - Air Combat Training System   </a:t>
            </a:r>
          </a:p>
          <a:p>
            <a:pPr lvl="1" fontAlgn="auto">
              <a:spcBef>
                <a:spcPts val="0"/>
              </a:spcBef>
              <a:spcAft>
                <a:spcPts val="0"/>
              </a:spcAft>
            </a:pPr>
            <a:r>
              <a:rPr kumimoji="0" lang="en-US" sz="1600" dirty="0"/>
              <a:t>Electronic Warfare                                                           - Joint Tactical Radio System (6 sites)</a:t>
            </a:r>
          </a:p>
          <a:p>
            <a:pPr fontAlgn="auto">
              <a:spcBef>
                <a:spcPts val="600"/>
              </a:spcBef>
              <a:spcAft>
                <a:spcPts val="0"/>
              </a:spcAft>
            </a:pPr>
            <a:r>
              <a:rPr lang="en-US" sz="1600" dirty="0">
                <a:solidFill>
                  <a:srgbClr val="C00000"/>
                </a:solidFill>
              </a:rPr>
              <a:t>US Govt.</a:t>
            </a:r>
            <a:r>
              <a:rPr kumimoji="0" lang="en-US" sz="1600" dirty="0">
                <a:solidFill>
                  <a:srgbClr val="C00000"/>
                </a:solidFill>
              </a:rPr>
              <a:t> will compress the remaining 1755-1780 MHz operations into 1780 - 1850 MHz</a:t>
            </a:r>
          </a:p>
          <a:p>
            <a:pPr lvl="1" fontAlgn="auto">
              <a:spcBef>
                <a:spcPts val="0"/>
              </a:spcBef>
              <a:spcAft>
                <a:spcPts val="0"/>
              </a:spcAft>
            </a:pPr>
            <a:r>
              <a:rPr kumimoji="0" lang="en-US" sz="1600" dirty="0"/>
              <a:t>Air Combat Training System                                            - Precision Guided Munitions</a:t>
            </a:r>
          </a:p>
          <a:p>
            <a:pPr lvl="1" fontAlgn="auto">
              <a:spcBef>
                <a:spcPts val="0"/>
              </a:spcBef>
              <a:spcAft>
                <a:spcPts val="0"/>
              </a:spcAft>
            </a:pPr>
            <a:r>
              <a:rPr kumimoji="0" lang="en-US" sz="1600" dirty="0"/>
              <a:t>Joint Tactical Radio System at all other sites                   - Aeronautical Mobile Telemetry</a:t>
            </a:r>
          </a:p>
          <a:p>
            <a:pPr marL="457200" lvl="1" indent="0" fontAlgn="auto">
              <a:spcBef>
                <a:spcPts val="0"/>
              </a:spcBef>
              <a:spcAft>
                <a:spcPts val="0"/>
              </a:spcAft>
              <a:buNone/>
            </a:pPr>
            <a:endParaRPr kumimoji="0" lang="en-US" sz="1600" dirty="0"/>
          </a:p>
        </p:txBody>
      </p:sp>
      <p:sp>
        <p:nvSpPr>
          <p:cNvPr id="2" name="Rectangle 1">
            <a:extLst>
              <a:ext uri="{FF2B5EF4-FFF2-40B4-BE49-F238E27FC236}">
                <a16:creationId xmlns:a16="http://schemas.microsoft.com/office/drawing/2014/main" id="{363D5E42-59E1-4D4A-8225-94E7F1918917}"/>
              </a:ext>
            </a:extLst>
          </p:cNvPr>
          <p:cNvSpPr/>
          <p:nvPr/>
        </p:nvSpPr>
        <p:spPr bwMode="auto">
          <a:xfrm>
            <a:off x="114300" y="6046453"/>
            <a:ext cx="8153400" cy="405894"/>
          </a:xfrm>
          <a:prstGeom prst="rect">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3GPP Eco-system is heavily involved in enabling spectrum sharing in these bands </a:t>
            </a:r>
          </a:p>
        </p:txBody>
      </p:sp>
    </p:spTree>
    <p:extLst>
      <p:ext uri="{BB962C8B-B14F-4D97-AF65-F5344CB8AC3E}">
        <p14:creationId xmlns:p14="http://schemas.microsoft.com/office/powerpoint/2010/main" val="2274224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DA7E115B-AC6C-4B5D-9395-EF10A6F60044}"/>
              </a:ext>
            </a:extLst>
          </p:cNvPr>
          <p:cNvSpPr>
            <a:spLocks noGrp="1"/>
          </p:cNvSpPr>
          <p:nvPr>
            <p:ph type="title"/>
          </p:nvPr>
        </p:nvSpPr>
        <p:spPr>
          <a:xfrm>
            <a:off x="381000" y="404813"/>
            <a:ext cx="8305800" cy="792162"/>
          </a:xfrm>
        </p:spPr>
        <p:txBody>
          <a:bodyPr/>
          <a:lstStyle/>
          <a:p>
            <a:r>
              <a:rPr lang="en-US" sz="2800" b="1" dirty="0">
                <a:solidFill>
                  <a:schemeClr val="tx1"/>
                </a:solidFill>
              </a:rPr>
              <a:t>Operational Approaches to Spectrum Sharing</a:t>
            </a:r>
          </a:p>
        </p:txBody>
      </p:sp>
      <p:sp>
        <p:nvSpPr>
          <p:cNvPr id="5" name="Text Placeholder 2">
            <a:extLst>
              <a:ext uri="{FF2B5EF4-FFF2-40B4-BE49-F238E27FC236}">
                <a16:creationId xmlns:a16="http://schemas.microsoft.com/office/drawing/2014/main" id="{02E99AA0-5B20-493A-85BE-5928CED7EF3C}"/>
              </a:ext>
            </a:extLst>
          </p:cNvPr>
          <p:cNvSpPr>
            <a:spLocks noGrp="1"/>
          </p:cNvSpPr>
          <p:nvPr>
            <p:ph idx="1"/>
          </p:nvPr>
        </p:nvSpPr>
        <p:spPr>
          <a:xfrm>
            <a:off x="304800" y="1295400"/>
            <a:ext cx="8305800" cy="4525962"/>
          </a:xfrm>
        </p:spPr>
        <p:txBody>
          <a:bodyPr/>
          <a:lstStyle/>
          <a:p>
            <a:r>
              <a:rPr lang="en-US" sz="2400" b="1" dirty="0">
                <a:solidFill>
                  <a:srgbClr val="0070C0"/>
                </a:solidFill>
              </a:rPr>
              <a:t>Non-collaborative</a:t>
            </a:r>
            <a:r>
              <a:rPr lang="en-US" sz="2400" dirty="0">
                <a:solidFill>
                  <a:srgbClr val="0070C0"/>
                </a:solidFill>
              </a:rPr>
              <a:t> (no information exchanged at operational time) </a:t>
            </a:r>
          </a:p>
          <a:p>
            <a:pPr lvl="1"/>
            <a:r>
              <a:rPr lang="en-US" sz="2000" dirty="0"/>
              <a:t>Easier (retro-fitting, particularly on secondary with no requirements on primary (Federal system) </a:t>
            </a:r>
          </a:p>
          <a:p>
            <a:r>
              <a:rPr lang="en-US" sz="2400" b="1" dirty="0">
                <a:solidFill>
                  <a:srgbClr val="0070C0"/>
                </a:solidFill>
              </a:rPr>
              <a:t>Collaborative</a:t>
            </a:r>
            <a:r>
              <a:rPr lang="en-US" sz="2400" dirty="0">
                <a:solidFill>
                  <a:srgbClr val="0070C0"/>
                </a:solidFill>
              </a:rPr>
              <a:t> (side channel for info exchange at operation time/scale) </a:t>
            </a:r>
          </a:p>
          <a:p>
            <a:pPr lvl="1"/>
            <a:r>
              <a:rPr lang="en-US" sz="2000" dirty="0"/>
              <a:t>Knowledge of incumbent parameters (pulse duration/burst length, beam pattern, angular rotation speed) </a:t>
            </a:r>
            <a:r>
              <a:rPr lang="en-US" sz="2000" i="1" dirty="0">
                <a:solidFill>
                  <a:srgbClr val="00B050"/>
                </a:solidFill>
              </a:rPr>
              <a:t>can potentially reduce exclusion regions </a:t>
            </a:r>
            <a:endParaRPr lang="en-US" sz="2000" dirty="0"/>
          </a:p>
          <a:p>
            <a:pPr lvl="1"/>
            <a:r>
              <a:rPr lang="en-US" sz="2000" dirty="0"/>
              <a:t>Encourage new </a:t>
            </a:r>
            <a:r>
              <a:rPr lang="en-US" sz="2000" b="1" dirty="0">
                <a:solidFill>
                  <a:srgbClr val="0070C0"/>
                </a:solidFill>
              </a:rPr>
              <a:t>interference tolerance </a:t>
            </a:r>
            <a:r>
              <a:rPr lang="en-US" sz="2000" dirty="0"/>
              <a:t>approaches for primary </a:t>
            </a:r>
          </a:p>
        </p:txBody>
      </p:sp>
      <p:sp>
        <p:nvSpPr>
          <p:cNvPr id="6" name="Rectangle 5">
            <a:extLst>
              <a:ext uri="{FF2B5EF4-FFF2-40B4-BE49-F238E27FC236}">
                <a16:creationId xmlns:a16="http://schemas.microsoft.com/office/drawing/2014/main" id="{BE127ADD-7A3F-430F-874B-8D60ED8EC202}"/>
              </a:ext>
            </a:extLst>
          </p:cNvPr>
          <p:cNvSpPr/>
          <p:nvPr/>
        </p:nvSpPr>
        <p:spPr bwMode="auto">
          <a:xfrm>
            <a:off x="76200" y="5831719"/>
            <a:ext cx="8153400" cy="609600"/>
          </a:xfrm>
          <a:prstGeom prst="rect">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There are regulatory use-cases for both Non-collaborative and Collaborative Sharing</a:t>
            </a:r>
          </a:p>
        </p:txBody>
      </p:sp>
    </p:spTree>
    <p:extLst>
      <p:ext uri="{BB962C8B-B14F-4D97-AF65-F5344CB8AC3E}">
        <p14:creationId xmlns:p14="http://schemas.microsoft.com/office/powerpoint/2010/main" val="37366919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84AE5-C4E0-4FD0-98A5-A3F1E6BE5455}"/>
              </a:ext>
            </a:extLst>
          </p:cNvPr>
          <p:cNvSpPr>
            <a:spLocks noGrp="1"/>
          </p:cNvSpPr>
          <p:nvPr>
            <p:ph type="title"/>
          </p:nvPr>
        </p:nvSpPr>
        <p:spPr/>
        <p:txBody>
          <a:bodyPr/>
          <a:lstStyle/>
          <a:p>
            <a:r>
              <a:rPr lang="en-US" sz="3200" b="1" dirty="0"/>
              <a:t>System Concept Elements for Sharing</a:t>
            </a:r>
          </a:p>
        </p:txBody>
      </p:sp>
      <p:sp>
        <p:nvSpPr>
          <p:cNvPr id="4" name="Content Placeholder 3">
            <a:extLst>
              <a:ext uri="{FF2B5EF4-FFF2-40B4-BE49-F238E27FC236}">
                <a16:creationId xmlns:a16="http://schemas.microsoft.com/office/drawing/2014/main" id="{11AB5A08-D8B0-400E-9AE7-BA880BE3BC2A}"/>
              </a:ext>
            </a:extLst>
          </p:cNvPr>
          <p:cNvSpPr txBox="1">
            <a:spLocks noGrp="1"/>
          </p:cNvSpPr>
          <p:nvPr>
            <p:ph idx="1"/>
          </p:nvPr>
        </p:nvSpPr>
        <p:spPr>
          <a:xfrm>
            <a:off x="250825" y="1341438"/>
            <a:ext cx="8229600" cy="4807470"/>
          </a:xfrm>
          <a:prstGeom prst="rect">
            <a:avLst/>
          </a:prstGeom>
          <a:noFill/>
        </p:spPr>
        <p:txBody>
          <a:bodyPr wrap="square" rtlCol="0">
            <a:spAutoFit/>
          </a:bodyPr>
          <a:lstStyle/>
          <a:p>
            <a:pPr marL="0" indent="0">
              <a:buClr>
                <a:srgbClr val="C00000"/>
              </a:buClr>
              <a:buNone/>
            </a:pPr>
            <a:r>
              <a:rPr lang="en-US" sz="2800" b="1" u="sng" dirty="0"/>
              <a:t>Potential Techniques</a:t>
            </a:r>
            <a:endParaRPr lang="en-US" sz="2000" b="1" u="sng" dirty="0"/>
          </a:p>
          <a:p>
            <a:pPr marL="800100" lvl="1" indent="-342900">
              <a:buClr>
                <a:srgbClr val="C00000"/>
              </a:buClr>
              <a:buFont typeface="Arial" pitchFamily="34" charset="0"/>
              <a:buChar char="•"/>
            </a:pPr>
            <a:r>
              <a:rPr lang="da-DK" sz="2400" b="1" dirty="0">
                <a:solidFill>
                  <a:srgbClr val="0070C0"/>
                </a:solidFill>
              </a:rPr>
              <a:t>Sensing</a:t>
            </a:r>
            <a:r>
              <a:rPr lang="da-DK" sz="2400" dirty="0">
                <a:solidFill>
                  <a:schemeClr val="tx2"/>
                </a:solidFill>
              </a:rPr>
              <a:t>:</a:t>
            </a:r>
            <a:r>
              <a:rPr lang="da-DK" sz="2400" dirty="0"/>
              <a:t> </a:t>
            </a:r>
            <a:r>
              <a:rPr lang="en-GB" sz="2400" dirty="0"/>
              <a:t>obtain current channel state information, to determine whether any protected service is present</a:t>
            </a:r>
          </a:p>
          <a:p>
            <a:pPr marL="800100" lvl="1" indent="-342900">
              <a:buClr>
                <a:srgbClr val="C00000"/>
              </a:buClr>
              <a:buFont typeface="Arial" pitchFamily="34" charset="0"/>
              <a:buChar char="•"/>
            </a:pPr>
            <a:r>
              <a:rPr lang="en-GB" sz="2400" b="1" dirty="0">
                <a:solidFill>
                  <a:srgbClr val="0070C0"/>
                </a:solidFill>
              </a:rPr>
              <a:t>Geo-location database</a:t>
            </a:r>
            <a:r>
              <a:rPr lang="en-GB" sz="2400" b="1" dirty="0">
                <a:solidFill>
                  <a:schemeClr val="tx2"/>
                </a:solidFill>
              </a:rPr>
              <a:t>: secondaries </a:t>
            </a:r>
            <a:r>
              <a:rPr lang="en-GB" sz="2400" dirty="0"/>
              <a:t>to define their location and consult a geolocation database to determine available frequencies (and associated condition) at their location</a:t>
            </a:r>
          </a:p>
          <a:p>
            <a:pPr marL="800100" lvl="1" indent="-342900">
              <a:buClr>
                <a:srgbClr val="C00000"/>
              </a:buClr>
              <a:buFont typeface="Arial" pitchFamily="34" charset="0"/>
              <a:buChar char="•"/>
            </a:pPr>
            <a:r>
              <a:rPr lang="da-DK" sz="2400" b="1" dirty="0">
                <a:solidFill>
                  <a:srgbClr val="0070C0"/>
                </a:solidFill>
              </a:rPr>
              <a:t>Beacons</a:t>
            </a:r>
            <a:r>
              <a:rPr lang="da-DK" sz="2400" dirty="0"/>
              <a:t>: </a:t>
            </a:r>
            <a:r>
              <a:rPr lang="en-GB" sz="2400" dirty="0"/>
              <a:t>signals to indicate that particular channels are either in use by protected services or vacant</a:t>
            </a:r>
          </a:p>
          <a:p>
            <a:pPr marL="0" indent="0">
              <a:buClr>
                <a:srgbClr val="C00000"/>
              </a:buClr>
              <a:buNone/>
            </a:pPr>
            <a:r>
              <a:rPr lang="en-GB" sz="2000" dirty="0"/>
              <a:t>                  - or other coordination mechanisms/side-channels to share </a:t>
            </a:r>
          </a:p>
          <a:p>
            <a:pPr marL="0" indent="0">
              <a:buClr>
                <a:srgbClr val="C00000"/>
              </a:buClr>
              <a:buNone/>
            </a:pPr>
            <a:r>
              <a:rPr lang="en-GB" sz="2000" dirty="0"/>
              <a:t>                    information between primary &amp; secondary networks</a:t>
            </a:r>
          </a:p>
          <a:p>
            <a:pPr marL="0" indent="0">
              <a:buClr>
                <a:srgbClr val="C00000"/>
              </a:buClr>
              <a:buNone/>
            </a:pPr>
            <a:endParaRPr lang="en-GB" sz="2000" dirty="0"/>
          </a:p>
        </p:txBody>
      </p:sp>
    </p:spTree>
    <p:extLst>
      <p:ext uri="{BB962C8B-B14F-4D97-AF65-F5344CB8AC3E}">
        <p14:creationId xmlns:p14="http://schemas.microsoft.com/office/powerpoint/2010/main" val="2694165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A88A2CD-A565-43B9-914C-344278055E4A}"/>
              </a:ext>
            </a:extLst>
          </p:cNvPr>
          <p:cNvSpPr>
            <a:spLocks noGrp="1"/>
          </p:cNvSpPr>
          <p:nvPr>
            <p:ph type="title"/>
          </p:nvPr>
        </p:nvSpPr>
        <p:spPr>
          <a:xfrm>
            <a:off x="76200" y="522287"/>
            <a:ext cx="8991600" cy="936625"/>
          </a:xfrm>
        </p:spPr>
        <p:txBody>
          <a:bodyPr>
            <a:normAutofit fontScale="90000"/>
          </a:bodyPr>
          <a:lstStyle/>
          <a:p>
            <a:r>
              <a:rPr lang="en-US" sz="3100" b="1" dirty="0"/>
              <a:t>EXCLUSION REGION (3.5 GHz): Ship Borne Radar  </a:t>
            </a:r>
          </a:p>
          <a:p>
            <a:r>
              <a:rPr lang="en-US" b="1" dirty="0"/>
              <a:t> </a:t>
            </a:r>
          </a:p>
        </p:txBody>
      </p:sp>
      <p:pic>
        <p:nvPicPr>
          <p:cNvPr id="5" name="Content Placeholder 4">
            <a:extLst>
              <a:ext uri="{FF2B5EF4-FFF2-40B4-BE49-F238E27FC236}">
                <a16:creationId xmlns:a16="http://schemas.microsoft.com/office/drawing/2014/main" id="{2827FA4E-4FF4-487E-ADBA-2B52320B68F1}"/>
              </a:ext>
            </a:extLst>
          </p:cNvPr>
          <p:cNvPicPr>
            <a:picLocks noGrp="1" noChangeAspect="1"/>
          </p:cNvPicPr>
          <p:nvPr>
            <p:ph idx="1"/>
          </p:nvPr>
        </p:nvPicPr>
        <p:blipFill>
          <a:blip r:embed="rId2"/>
          <a:stretch>
            <a:fillRect/>
          </a:stretch>
        </p:blipFill>
        <p:spPr>
          <a:xfrm>
            <a:off x="-150055" y="1143000"/>
            <a:ext cx="7315001" cy="5486400"/>
          </a:xfrm>
          <a:prstGeom prst="rect">
            <a:avLst/>
          </a:prstGeom>
        </p:spPr>
      </p:pic>
      <p:sp>
        <p:nvSpPr>
          <p:cNvPr id="6" name="TextBox 5">
            <a:extLst>
              <a:ext uri="{FF2B5EF4-FFF2-40B4-BE49-F238E27FC236}">
                <a16:creationId xmlns:a16="http://schemas.microsoft.com/office/drawing/2014/main" id="{A81F0727-E841-46CC-91A1-632D442EA284}"/>
              </a:ext>
            </a:extLst>
          </p:cNvPr>
          <p:cNvSpPr txBox="1"/>
          <p:nvPr/>
        </p:nvSpPr>
        <p:spPr>
          <a:xfrm>
            <a:off x="6797421" y="1491737"/>
            <a:ext cx="2270379" cy="3477875"/>
          </a:xfrm>
          <a:prstGeom prst="rect">
            <a:avLst/>
          </a:prstGeom>
          <a:noFill/>
        </p:spPr>
        <p:txBody>
          <a:bodyPr wrap="square" rtlCol="0">
            <a:spAutoFit/>
          </a:bodyPr>
          <a:lstStyle/>
          <a:p>
            <a:r>
              <a:rPr lang="en-US" sz="2000" b="1" dirty="0">
                <a:latin typeface="+mj-lt"/>
              </a:rPr>
              <a:t>NTIA  Rpt. 15-517</a:t>
            </a:r>
          </a:p>
          <a:p>
            <a:r>
              <a:rPr lang="en-US" sz="2000" b="1" dirty="0">
                <a:latin typeface="+mj-lt"/>
              </a:rPr>
              <a:t>Jun 2015</a:t>
            </a:r>
          </a:p>
          <a:p>
            <a:r>
              <a:rPr lang="en-US" sz="2000" dirty="0">
                <a:latin typeface="+mj-lt"/>
              </a:rPr>
              <a:t>(</a:t>
            </a:r>
            <a:r>
              <a:rPr lang="en-US" sz="2000" b="1" dirty="0">
                <a:latin typeface="+mj-lt"/>
              </a:rPr>
              <a:t>Exclusion Zone </a:t>
            </a:r>
          </a:p>
          <a:p>
            <a:r>
              <a:rPr lang="en-US" sz="2000" b="1" dirty="0">
                <a:latin typeface="+mj-lt"/>
              </a:rPr>
              <a:t>Analyses &amp; Methodology:</a:t>
            </a:r>
          </a:p>
          <a:p>
            <a:endParaRPr lang="en-US" sz="2000" b="1" dirty="0">
              <a:solidFill>
                <a:srgbClr val="FF0000"/>
              </a:solidFill>
              <a:latin typeface="+mj-lt"/>
            </a:endParaRPr>
          </a:p>
          <a:p>
            <a:r>
              <a:rPr lang="en-US" sz="2000" b="1" dirty="0">
                <a:solidFill>
                  <a:srgbClr val="FF0000"/>
                </a:solidFill>
                <a:latin typeface="+mj-lt"/>
              </a:rPr>
              <a:t>Highlights impact</a:t>
            </a:r>
          </a:p>
          <a:p>
            <a:r>
              <a:rPr lang="en-US" sz="2000" b="1" dirty="0">
                <a:solidFill>
                  <a:srgbClr val="FF0000"/>
                </a:solidFill>
                <a:latin typeface="+mj-lt"/>
              </a:rPr>
              <a:t>of Model</a:t>
            </a:r>
          </a:p>
          <a:p>
            <a:r>
              <a:rPr lang="en-US" sz="2000" b="1" dirty="0">
                <a:solidFill>
                  <a:srgbClr val="FF0000"/>
                </a:solidFill>
                <a:latin typeface="+mj-lt"/>
              </a:rPr>
              <a:t>Assumptions !</a:t>
            </a:r>
          </a:p>
          <a:p>
            <a:r>
              <a:rPr lang="en-US" sz="2000" b="1" dirty="0">
                <a:latin typeface="+mj-lt"/>
              </a:rPr>
              <a:t> </a:t>
            </a:r>
          </a:p>
        </p:txBody>
      </p:sp>
    </p:spTree>
    <p:extLst>
      <p:ext uri="{BB962C8B-B14F-4D97-AF65-F5344CB8AC3E}">
        <p14:creationId xmlns:p14="http://schemas.microsoft.com/office/powerpoint/2010/main" val="12258434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305CDCA7-7AAD-42EF-B8EC-DA84954A3910}"/>
              </a:ext>
            </a:extLst>
          </p:cNvPr>
          <p:cNvSpPr txBox="1">
            <a:spLocks noGrp="1"/>
          </p:cNvSpPr>
          <p:nvPr>
            <p:ph type="title"/>
          </p:nvPr>
        </p:nvSpPr>
        <p:spPr>
          <a:xfrm>
            <a:off x="456068" y="46038"/>
            <a:ext cx="8229600" cy="79216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a:buNone/>
              <a:defRPr sz="3000" b="0" i="0" kern="1200" baseline="0">
                <a:solidFill>
                  <a:srgbClr val="4B2E83"/>
                </a:solidFill>
                <a:latin typeface="Encode Sans Normal Black"/>
                <a:ea typeface="+mn-ea"/>
                <a:cs typeface="Encode Sans Normal Black"/>
              </a:defRPr>
            </a:lvl1pPr>
            <a:lvl2pPr marL="457200" indent="0" algn="l" defTabSz="914400" rtl="0" eaLnBrk="1" latinLnBrk="0" hangingPunct="1">
              <a:lnSpc>
                <a:spcPct val="90000"/>
              </a:lnSpc>
              <a:spcBef>
                <a:spcPts val="500"/>
              </a:spcBef>
              <a:buFont typeface="Arial"/>
              <a:buNone/>
              <a:defRPr sz="2400" b="0" i="0" kern="1200">
                <a:solidFill>
                  <a:srgbClr val="E8D3A2"/>
                </a:solidFill>
                <a:latin typeface="Encode Sans Normal Black"/>
                <a:ea typeface="+mn-ea"/>
                <a:cs typeface="Encode Sans Normal Black"/>
              </a:defRPr>
            </a:lvl2pPr>
            <a:lvl3pPr marL="914400" indent="0" algn="l" defTabSz="914400" rtl="0" eaLnBrk="1" latinLnBrk="0" hangingPunct="1">
              <a:lnSpc>
                <a:spcPct val="90000"/>
              </a:lnSpc>
              <a:spcBef>
                <a:spcPts val="500"/>
              </a:spcBef>
              <a:buFont typeface="Arial"/>
              <a:buNone/>
              <a:defRPr sz="2000" b="0" i="0" kern="1200">
                <a:solidFill>
                  <a:srgbClr val="E8D3A2"/>
                </a:solidFill>
                <a:latin typeface="Encode Sans Normal Black"/>
                <a:ea typeface="+mn-ea"/>
                <a:cs typeface="Encode Sans Normal Black"/>
              </a:defRPr>
            </a:lvl3pPr>
            <a:lvl4pPr marL="1371600" indent="0" algn="l" defTabSz="914400" rtl="0" eaLnBrk="1" latinLnBrk="0" hangingPunct="1">
              <a:lnSpc>
                <a:spcPct val="90000"/>
              </a:lnSpc>
              <a:spcBef>
                <a:spcPts val="500"/>
              </a:spcBef>
              <a:buFont typeface="Arial"/>
              <a:buNone/>
              <a:defRPr sz="1800" b="0" i="0" kern="1200">
                <a:solidFill>
                  <a:srgbClr val="E8D3A2"/>
                </a:solidFill>
                <a:latin typeface="Encode Sans Normal Black"/>
                <a:ea typeface="+mn-ea"/>
                <a:cs typeface="Encode Sans Normal Black"/>
              </a:defRPr>
            </a:lvl4pPr>
            <a:lvl5pPr marL="1828800" indent="0" algn="l" defTabSz="914400" rtl="0" eaLnBrk="1" latinLnBrk="0" hangingPunct="1">
              <a:lnSpc>
                <a:spcPct val="90000"/>
              </a:lnSpc>
              <a:spcBef>
                <a:spcPts val="500"/>
              </a:spcBef>
              <a:buFont typeface="Arial"/>
              <a:buNone/>
              <a:defRPr sz="1800" b="0" i="0" kern="1200">
                <a:solidFill>
                  <a:srgbClr val="E8D3A2"/>
                </a:solidFill>
                <a:latin typeface="Encode Sans Normal Black"/>
                <a:ea typeface="+mn-ea"/>
                <a:cs typeface="Encode Sans Normal Black"/>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3200" b="1" dirty="0">
                <a:solidFill>
                  <a:srgbClr val="0070C0"/>
                </a:solidFill>
              </a:rPr>
              <a:t>Incumbent Protection</a:t>
            </a:r>
            <a:endParaRPr lang="en-US" sz="2000" b="1" dirty="0">
              <a:solidFill>
                <a:srgbClr val="0070C0"/>
              </a:solidFill>
            </a:endParaRPr>
          </a:p>
        </p:txBody>
      </p:sp>
      <p:pic>
        <p:nvPicPr>
          <p:cNvPr id="5" name="Content Placeholder 4">
            <a:extLst>
              <a:ext uri="{FF2B5EF4-FFF2-40B4-BE49-F238E27FC236}">
                <a16:creationId xmlns:a16="http://schemas.microsoft.com/office/drawing/2014/main" id="{A710DA36-A8B5-4AFA-9999-9B45A1B36D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66268" y="1591375"/>
            <a:ext cx="2819400" cy="2266196"/>
          </a:xfrm>
          <a:prstGeom prst="rect">
            <a:avLst/>
          </a:prstGeom>
        </p:spPr>
      </p:pic>
      <p:sp>
        <p:nvSpPr>
          <p:cNvPr id="6" name="Text Placeholder 2">
            <a:extLst>
              <a:ext uri="{FF2B5EF4-FFF2-40B4-BE49-F238E27FC236}">
                <a16:creationId xmlns:a16="http://schemas.microsoft.com/office/drawing/2014/main" id="{07002D60-5A4C-4B9B-986A-2607BC1070E2}"/>
              </a:ext>
            </a:extLst>
          </p:cNvPr>
          <p:cNvSpPr txBox="1">
            <a:spLocks/>
          </p:cNvSpPr>
          <p:nvPr/>
        </p:nvSpPr>
        <p:spPr>
          <a:xfrm>
            <a:off x="42768" y="1544519"/>
            <a:ext cx="9056197" cy="4224171"/>
          </a:xfrm>
          <a:prstGeom prst="rect">
            <a:avLst/>
          </a:prstGeom>
        </p:spPr>
        <p:txBody>
          <a:bodyPr>
            <a:normAutofit/>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rgbClr val="0070C0"/>
                </a:solidFill>
                <a:latin typeface="+mj-lt"/>
              </a:rPr>
              <a:t>Exclusion Zone</a:t>
            </a:r>
            <a:r>
              <a:rPr lang="en-US" sz="2000" dirty="0">
                <a:solidFill>
                  <a:srgbClr val="0070C0"/>
                </a:solidFill>
                <a:latin typeface="+mj-lt"/>
              </a:rPr>
              <a:t>:</a:t>
            </a:r>
            <a:r>
              <a:rPr lang="en-US" sz="2000" dirty="0">
                <a:solidFill>
                  <a:srgbClr val="FF0000"/>
                </a:solidFill>
                <a:latin typeface="+mj-lt"/>
              </a:rPr>
              <a:t> </a:t>
            </a:r>
            <a:r>
              <a:rPr lang="en-US" sz="2000" dirty="0">
                <a:latin typeface="+mj-lt"/>
              </a:rPr>
              <a:t>A region around the primary </a:t>
            </a:r>
          </a:p>
          <a:p>
            <a:pPr marL="0" indent="0">
              <a:buFontTx/>
              <a:buNone/>
            </a:pPr>
            <a:r>
              <a:rPr lang="en-US" sz="2000" dirty="0">
                <a:latin typeface="+mj-lt"/>
              </a:rPr>
              <a:t>    with no co-channel active secondary </a:t>
            </a:r>
            <a:r>
              <a:rPr lang="en-US" sz="2000" dirty="0" err="1">
                <a:latin typeface="+mj-lt"/>
              </a:rPr>
              <a:t>txmission</a:t>
            </a:r>
            <a:endParaRPr lang="en-US" sz="2000" dirty="0">
              <a:latin typeface="+mj-lt"/>
            </a:endParaRPr>
          </a:p>
          <a:p>
            <a:r>
              <a:rPr lang="en-US" sz="2000" b="1" dirty="0">
                <a:solidFill>
                  <a:srgbClr val="0070C0"/>
                </a:solidFill>
                <a:latin typeface="+mj-lt"/>
              </a:rPr>
              <a:t>Protection Zone</a:t>
            </a:r>
            <a:r>
              <a:rPr lang="en-US" sz="2000" dirty="0">
                <a:solidFill>
                  <a:srgbClr val="0070C0"/>
                </a:solidFill>
                <a:latin typeface="+mj-lt"/>
              </a:rPr>
              <a:t>:</a:t>
            </a:r>
            <a:r>
              <a:rPr lang="en-US" sz="2000" dirty="0">
                <a:solidFill>
                  <a:srgbClr val="FF0000"/>
                </a:solidFill>
                <a:latin typeface="+mj-lt"/>
              </a:rPr>
              <a:t>  </a:t>
            </a:r>
            <a:r>
              <a:rPr lang="en-US" sz="2000" dirty="0">
                <a:latin typeface="+mj-lt"/>
              </a:rPr>
              <a:t>A region with active </a:t>
            </a:r>
          </a:p>
          <a:p>
            <a:pPr marL="0" indent="0">
              <a:buFontTx/>
              <a:buNone/>
            </a:pPr>
            <a:r>
              <a:rPr lang="en-US" sz="2000" dirty="0">
                <a:latin typeface="+mj-lt"/>
              </a:rPr>
              <a:t>     secondary </a:t>
            </a:r>
            <a:r>
              <a:rPr lang="en-US" sz="2000" dirty="0" err="1">
                <a:latin typeface="+mj-lt"/>
              </a:rPr>
              <a:t>txmitters</a:t>
            </a:r>
            <a:r>
              <a:rPr lang="en-US" sz="2000" dirty="0">
                <a:latin typeface="+mj-lt"/>
              </a:rPr>
              <a:t>, but with constraints so as</a:t>
            </a:r>
          </a:p>
          <a:p>
            <a:pPr marL="0" indent="0">
              <a:buFontTx/>
              <a:buNone/>
            </a:pPr>
            <a:r>
              <a:rPr lang="en-US" sz="2000" dirty="0">
                <a:latin typeface="+mj-lt"/>
              </a:rPr>
              <a:t>     stay within `acceptable interference’ limits </a:t>
            </a:r>
            <a:endParaRPr lang="en-US" sz="1400" dirty="0">
              <a:latin typeface="+mj-lt"/>
            </a:endParaRPr>
          </a:p>
          <a:p>
            <a:r>
              <a:rPr lang="en-US" sz="2000" b="1" dirty="0">
                <a:solidFill>
                  <a:srgbClr val="0070C0"/>
                </a:solidFill>
                <a:latin typeface="+mj-lt"/>
              </a:rPr>
              <a:t>Design Objective: minimize exclusion region</a:t>
            </a:r>
          </a:p>
          <a:p>
            <a:pPr marL="0" indent="0">
              <a:buFontTx/>
              <a:buNone/>
            </a:pPr>
            <a:r>
              <a:rPr lang="en-US" sz="2000" b="1" dirty="0">
                <a:solidFill>
                  <a:srgbClr val="0070C0"/>
                </a:solidFill>
                <a:latin typeface="+mj-lt"/>
              </a:rPr>
              <a:t>       subject to protection of  primary.</a:t>
            </a:r>
          </a:p>
          <a:p>
            <a:pPr marL="0" indent="0">
              <a:buFontTx/>
              <a:buNone/>
            </a:pPr>
            <a:r>
              <a:rPr lang="en-US" sz="1800" dirty="0">
                <a:solidFill>
                  <a:srgbClr val="0070C0"/>
                </a:solidFill>
                <a:latin typeface="+mj-lt"/>
              </a:rPr>
              <a:t>                                   </a:t>
            </a:r>
          </a:p>
          <a:p>
            <a:pPr marL="0" indent="0">
              <a:buFontTx/>
              <a:buNone/>
            </a:pPr>
            <a:endParaRPr lang="en-US" sz="1400" dirty="0">
              <a:solidFill>
                <a:srgbClr val="FF0000"/>
              </a:solidFill>
              <a:latin typeface="+mj-lt"/>
            </a:endParaRPr>
          </a:p>
          <a:p>
            <a:pPr marL="0" indent="0">
              <a:buFontTx/>
              <a:buNone/>
            </a:pPr>
            <a:r>
              <a:rPr lang="en-US" sz="1400" dirty="0">
                <a:latin typeface="+mj-lt"/>
              </a:rPr>
              <a:t> </a:t>
            </a:r>
            <a:endParaRPr lang="en-US" sz="1400" i="1" dirty="0">
              <a:solidFill>
                <a:srgbClr val="00B050"/>
              </a:solidFill>
              <a:latin typeface="+mj-lt"/>
            </a:endParaRPr>
          </a:p>
        </p:txBody>
      </p:sp>
      <p:sp>
        <p:nvSpPr>
          <p:cNvPr id="7" name="TextBox 6">
            <a:extLst>
              <a:ext uri="{FF2B5EF4-FFF2-40B4-BE49-F238E27FC236}">
                <a16:creationId xmlns:a16="http://schemas.microsoft.com/office/drawing/2014/main" id="{A8EA5E09-7EC5-497B-8D84-1C69510267CD}"/>
              </a:ext>
            </a:extLst>
          </p:cNvPr>
          <p:cNvSpPr txBox="1"/>
          <p:nvPr/>
        </p:nvSpPr>
        <p:spPr>
          <a:xfrm>
            <a:off x="228600" y="4191000"/>
            <a:ext cx="9305595" cy="707886"/>
          </a:xfrm>
          <a:prstGeom prst="rect">
            <a:avLst/>
          </a:prstGeom>
          <a:noFill/>
        </p:spPr>
        <p:txBody>
          <a:bodyPr wrap="square" rtlCol="0">
            <a:spAutoFit/>
          </a:bodyPr>
          <a:lstStyle/>
          <a:p>
            <a:r>
              <a:rPr lang="en-US" sz="2000" b="1" dirty="0">
                <a:latin typeface="+mj-lt"/>
              </a:rPr>
              <a:t>Exclusion Region depends on multiple factors: sensitivity of victim receiver,  interference margin, secondary </a:t>
            </a:r>
            <a:r>
              <a:rPr lang="en-US" sz="2000" b="1" dirty="0" err="1">
                <a:latin typeface="+mj-lt"/>
              </a:rPr>
              <a:t>txmit</a:t>
            </a:r>
            <a:r>
              <a:rPr lang="en-US" sz="2000" b="1" dirty="0">
                <a:latin typeface="+mj-lt"/>
              </a:rPr>
              <a:t> power, path loss model</a:t>
            </a:r>
          </a:p>
        </p:txBody>
      </p:sp>
      <p:sp>
        <p:nvSpPr>
          <p:cNvPr id="8" name="Text Placeholder 1">
            <a:extLst>
              <a:ext uri="{FF2B5EF4-FFF2-40B4-BE49-F238E27FC236}">
                <a16:creationId xmlns:a16="http://schemas.microsoft.com/office/drawing/2014/main" id="{E637039F-29E8-4CDE-AE7D-386AFE7EEE8A}"/>
              </a:ext>
            </a:extLst>
          </p:cNvPr>
          <p:cNvSpPr txBox="1">
            <a:spLocks/>
          </p:cNvSpPr>
          <p:nvPr/>
        </p:nvSpPr>
        <p:spPr>
          <a:xfrm>
            <a:off x="1549982" y="762000"/>
            <a:ext cx="6662830" cy="495999"/>
          </a:xfrm>
          <a:prstGeom prst="rect">
            <a:avLst/>
          </a:prstGeom>
        </p:spPr>
        <p:txBody>
          <a:bodyPr>
            <a:normAutofit/>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0070C0"/>
                </a:solidFill>
              </a:rPr>
              <a:t>  </a:t>
            </a:r>
            <a:r>
              <a:rPr lang="en-US" sz="2400" b="1" dirty="0">
                <a:solidFill>
                  <a:srgbClr val="7030A0"/>
                </a:solidFill>
              </a:rPr>
              <a:t>EXCLUSION &amp; PROTECTION REGIONS</a:t>
            </a:r>
          </a:p>
        </p:txBody>
      </p:sp>
      <p:sp>
        <p:nvSpPr>
          <p:cNvPr id="9" name="TextBox 8">
            <a:extLst>
              <a:ext uri="{FF2B5EF4-FFF2-40B4-BE49-F238E27FC236}">
                <a16:creationId xmlns:a16="http://schemas.microsoft.com/office/drawing/2014/main" id="{FCBA7F23-58D2-4A7A-A8BB-6BF7C72AB7EF}"/>
              </a:ext>
            </a:extLst>
          </p:cNvPr>
          <p:cNvSpPr txBox="1"/>
          <p:nvPr/>
        </p:nvSpPr>
        <p:spPr>
          <a:xfrm>
            <a:off x="209939" y="4990469"/>
            <a:ext cx="8140626" cy="707886"/>
          </a:xfrm>
          <a:prstGeom prst="rect">
            <a:avLst/>
          </a:prstGeom>
          <a:noFill/>
        </p:spPr>
        <p:txBody>
          <a:bodyPr wrap="none" rtlCol="0">
            <a:spAutoFit/>
          </a:bodyPr>
          <a:lstStyle/>
          <a:p>
            <a:r>
              <a:rPr lang="en-US" sz="2000" b="1" dirty="0">
                <a:solidFill>
                  <a:srgbClr val="0070C0"/>
                </a:solidFill>
                <a:latin typeface="+mj-lt"/>
              </a:rPr>
              <a:t>Incumbent Licensee: ‘primary’ (to be protected from interference)</a:t>
            </a:r>
          </a:p>
          <a:p>
            <a:r>
              <a:rPr lang="en-US" sz="2000" b="1" dirty="0">
                <a:solidFill>
                  <a:srgbClr val="0070C0"/>
                </a:solidFill>
                <a:latin typeface="+mj-lt"/>
              </a:rPr>
              <a:t>New User: `secondary’ (no interference protection)</a:t>
            </a:r>
          </a:p>
        </p:txBody>
      </p:sp>
      <p:sp>
        <p:nvSpPr>
          <p:cNvPr id="10" name="Rectangle 9">
            <a:extLst>
              <a:ext uri="{FF2B5EF4-FFF2-40B4-BE49-F238E27FC236}">
                <a16:creationId xmlns:a16="http://schemas.microsoft.com/office/drawing/2014/main" id="{A15AC5A8-94C7-4D51-A85E-52035DE866C9}"/>
              </a:ext>
            </a:extLst>
          </p:cNvPr>
          <p:cNvSpPr/>
          <p:nvPr/>
        </p:nvSpPr>
        <p:spPr bwMode="auto">
          <a:xfrm>
            <a:off x="114300" y="6046453"/>
            <a:ext cx="8153400" cy="405894"/>
          </a:xfrm>
          <a:prstGeom prst="rect">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Ef</a:t>
            </a:r>
            <a:r>
              <a:rPr lang="en-US" sz="1600" b="1" dirty="0">
                <a:solidFill>
                  <a:schemeClr val="bg1"/>
                </a:solidFill>
                <a:latin typeface="Arial" panose="020B0604020202020204" pitchFamily="34" charset="0"/>
                <a:ea typeface="ＭＳ Ｐゴシック" panose="020B0600070205080204" pitchFamily="34" charset="-128"/>
              </a:rPr>
              <a:t>fective Sharing can be Staged to be Successful</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580663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4"/>
          <p:cNvSpPr>
            <a:spLocks noGrp="1" noChangeArrowheads="1"/>
          </p:cNvSpPr>
          <p:nvPr>
            <p:ph type="ctrTitle"/>
          </p:nvPr>
        </p:nvSpPr>
        <p:spPr>
          <a:xfrm>
            <a:off x="381000" y="1447801"/>
            <a:ext cx="8534400" cy="1219200"/>
          </a:xfrm>
          <a:ln w="44450">
            <a:solidFill>
              <a:srgbClr val="00B0F0"/>
            </a:solidFill>
          </a:ln>
        </p:spPr>
        <p:txBody>
          <a:bodyPr/>
          <a:lstStyle/>
          <a:p>
            <a:r>
              <a:rPr lang="en-US" altLang="en-US" b="1" dirty="0">
                <a:effectLst>
                  <a:outerShdw blurRad="38100" dist="38100" dir="2700000" algn="tl">
                    <a:srgbClr val="000000">
                      <a:alpha val="43137"/>
                    </a:srgbClr>
                  </a:outerShdw>
                </a:effectLst>
              </a:rPr>
              <a:t>Spectrum Sharing Tomorrow</a:t>
            </a:r>
            <a:endParaRPr lang="en-US" altLang="en-US" sz="4800" b="1" dirty="0">
              <a:solidFill>
                <a:schemeClr val="tx1"/>
              </a:solidFill>
              <a:effectLst>
                <a:outerShdw blurRad="38100" dist="38100" dir="2700000" algn="tl">
                  <a:srgbClr val="000000">
                    <a:alpha val="43137"/>
                  </a:srgbClr>
                </a:outerShdw>
              </a:effectLst>
            </a:endParaRPr>
          </a:p>
        </p:txBody>
      </p:sp>
      <p:sp>
        <p:nvSpPr>
          <p:cNvPr id="111621" name="Rectangle 5"/>
          <p:cNvSpPr>
            <a:spLocks noGrp="1" noChangeArrowheads="1"/>
          </p:cNvSpPr>
          <p:nvPr>
            <p:ph type="subTitle" idx="1"/>
          </p:nvPr>
        </p:nvSpPr>
        <p:spPr>
          <a:xfrm>
            <a:off x="152400" y="2971800"/>
            <a:ext cx="8763000" cy="2590800"/>
          </a:xfrm>
          <a:noFill/>
        </p:spPr>
        <p:txBody>
          <a:bodyPr/>
          <a:lstStyle/>
          <a:p>
            <a:pPr>
              <a:lnSpc>
                <a:spcPct val="80000"/>
              </a:lnSpc>
            </a:pPr>
            <a:r>
              <a:rPr lang="en-US" altLang="en-US" sz="2400" dirty="0"/>
              <a:t>Sumit Roy</a:t>
            </a:r>
          </a:p>
          <a:p>
            <a:pPr>
              <a:lnSpc>
                <a:spcPct val="80000"/>
              </a:lnSpc>
            </a:pPr>
            <a:r>
              <a:rPr lang="en-US" altLang="en-US" sz="2400" dirty="0"/>
              <a:t>Integrated Systems Professor</a:t>
            </a:r>
          </a:p>
          <a:p>
            <a:pPr>
              <a:lnSpc>
                <a:spcPct val="80000"/>
              </a:lnSpc>
            </a:pPr>
            <a:r>
              <a:rPr lang="en-US" altLang="en-US" sz="2400" dirty="0"/>
              <a:t>U. of Washington, Seattle</a:t>
            </a:r>
          </a:p>
          <a:p>
            <a:pPr>
              <a:lnSpc>
                <a:spcPct val="80000"/>
              </a:lnSpc>
            </a:pPr>
            <a:r>
              <a:rPr lang="en-US" altLang="en-US" sz="2000" dirty="0">
                <a:solidFill>
                  <a:srgbClr val="C00000"/>
                </a:solidFill>
                <a:hlinkClick r:id="rId3">
                  <a:extLst>
                    <a:ext uri="{A12FA001-AC4F-418D-AE19-62706E023703}">
                      <ahyp:hlinkClr xmlns:ahyp="http://schemas.microsoft.com/office/drawing/2018/hyperlinkcolor" val="tx"/>
                    </a:ext>
                  </a:extLst>
                </a:hlinkClick>
              </a:rPr>
              <a:t>sroy@uw.edu</a:t>
            </a:r>
            <a:endParaRPr lang="en-US" altLang="en-US" sz="2400" dirty="0"/>
          </a:p>
          <a:p>
            <a:pPr>
              <a:lnSpc>
                <a:spcPct val="80000"/>
              </a:lnSpc>
            </a:pPr>
            <a:endParaRPr lang="en-US" altLang="en-US" sz="2400" dirty="0"/>
          </a:p>
          <a:p>
            <a:pPr>
              <a:lnSpc>
                <a:spcPct val="80000"/>
              </a:lnSpc>
            </a:pPr>
            <a:r>
              <a:rPr lang="en-US" altLang="en-US" sz="2400" dirty="0"/>
              <a:t>Jeff Evans, GTRI, </a:t>
            </a:r>
          </a:p>
          <a:p>
            <a:pPr>
              <a:lnSpc>
                <a:spcPct val="80000"/>
              </a:lnSpc>
            </a:pPr>
            <a:r>
              <a:rPr lang="en-US" altLang="en-US" sz="2000" dirty="0">
                <a:hlinkClick r:id="rId4"/>
              </a:rPr>
              <a:t>jeff.evans@gtri.gatech.edu</a:t>
            </a:r>
            <a:r>
              <a:rPr lang="en-US" altLang="en-US" sz="2000" dirty="0"/>
              <a:t> </a:t>
            </a:r>
          </a:p>
          <a:p>
            <a:pPr>
              <a:lnSpc>
                <a:spcPct val="80000"/>
              </a:lnSpc>
            </a:pPr>
            <a:r>
              <a:rPr lang="en-US" altLang="en-US" sz="2000" dirty="0"/>
              <a:t> </a:t>
            </a:r>
          </a:p>
          <a:p>
            <a:pPr>
              <a:lnSpc>
                <a:spcPct val="80000"/>
              </a:lnSpc>
            </a:pPr>
            <a:endParaRPr lang="en-US" altLang="en-US" sz="2000" dirty="0"/>
          </a:p>
        </p:txBody>
      </p:sp>
    </p:spTree>
    <p:extLst>
      <p:ext uri="{BB962C8B-B14F-4D97-AF65-F5344CB8AC3E}">
        <p14:creationId xmlns:p14="http://schemas.microsoft.com/office/powerpoint/2010/main" val="384733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F6D31-67A6-4AC5-9976-EDF5272245AD}"/>
              </a:ext>
            </a:extLst>
          </p:cNvPr>
          <p:cNvSpPr>
            <a:spLocks noGrp="1"/>
          </p:cNvSpPr>
          <p:nvPr>
            <p:ph type="title"/>
          </p:nvPr>
        </p:nvSpPr>
        <p:spPr>
          <a:xfrm>
            <a:off x="0" y="404813"/>
            <a:ext cx="8686800" cy="792162"/>
          </a:xfrm>
        </p:spPr>
        <p:txBody>
          <a:bodyPr/>
          <a:lstStyle/>
          <a:p>
            <a:r>
              <a:rPr lang="en-US" sz="2400" b="1" dirty="0">
                <a:solidFill>
                  <a:srgbClr val="000000"/>
                </a:solidFill>
                <a:latin typeface="Arial" panose="020B0604020202020204" pitchFamily="34" charset="0"/>
                <a:cs typeface="Arial" panose="020B0604020202020204" pitchFamily="34" charset="0"/>
              </a:rPr>
              <a:t>Federal to Commercial Bi-directional Spectrum Sharing </a:t>
            </a:r>
            <a:endParaRPr lang="en-US" sz="24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9" y="1600200"/>
            <a:ext cx="3825765" cy="2438400"/>
          </a:xfrm>
          <a:prstGeom prst="rect">
            <a:avLst/>
          </a:prstGeom>
        </p:spPr>
      </p:pic>
      <p:sp>
        <p:nvSpPr>
          <p:cNvPr id="7" name="TextBox 6"/>
          <p:cNvSpPr txBox="1"/>
          <p:nvPr/>
        </p:nvSpPr>
        <p:spPr>
          <a:xfrm>
            <a:off x="914400" y="1305511"/>
            <a:ext cx="2743200" cy="338554"/>
          </a:xfrm>
          <a:prstGeom prst="rect">
            <a:avLst/>
          </a:prstGeom>
          <a:noFill/>
        </p:spPr>
        <p:txBody>
          <a:bodyPr wrap="square" rtlCol="0">
            <a:spAutoFit/>
          </a:bodyPr>
          <a:lstStyle/>
          <a:p>
            <a:pPr algn="ctr"/>
            <a:r>
              <a:rPr lang="en-US" sz="1600" b="1" dirty="0">
                <a:latin typeface="+mn-lt"/>
              </a:rPr>
              <a:t>Federal</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5046" y="4114800"/>
            <a:ext cx="3722327" cy="2070544"/>
          </a:xfrm>
          <a:prstGeom prst="rect">
            <a:avLst/>
          </a:prstGeom>
        </p:spPr>
      </p:pic>
      <p:sp>
        <p:nvSpPr>
          <p:cNvPr id="10" name="Bent-Up Arrow 9"/>
          <p:cNvSpPr/>
          <p:nvPr/>
        </p:nvSpPr>
        <p:spPr bwMode="auto">
          <a:xfrm flipV="1">
            <a:off x="4164090" y="2743200"/>
            <a:ext cx="2770109" cy="1371600"/>
          </a:xfrm>
          <a:prstGeom prst="bentUpArrow">
            <a:avLst/>
          </a:prstGeom>
          <a:solidFill>
            <a:schemeClr val="bg1">
              <a:lumMod val="85000"/>
            </a:schemeClr>
          </a:solidFill>
          <a:ln w="9525" cap="flat" cmpd="sng" algn="ctr">
            <a:solidFill>
              <a:schemeClr val="tx1"/>
            </a:solidFill>
            <a:prstDash val="solid"/>
            <a:round/>
            <a:headEnd type="none" w="med" len="med"/>
            <a:tailEnd type="none" w="med" len="med"/>
          </a:ln>
          <a:effectLst/>
          <a:scene3d>
            <a:camera prst="orthographicFront"/>
            <a:lightRig rig="threePt" dir="t"/>
          </a:scene3d>
          <a:sp3d prstMaterial="metal">
            <a:bevelT w="165100" prst="coolSlant"/>
          </a:sp3d>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p:txBody>
      </p:sp>
      <p:sp>
        <p:nvSpPr>
          <p:cNvPr id="11" name="Bent-Up Arrow 10"/>
          <p:cNvSpPr/>
          <p:nvPr/>
        </p:nvSpPr>
        <p:spPr bwMode="auto">
          <a:xfrm rot="10800000" flipV="1">
            <a:off x="1344689" y="4114800"/>
            <a:ext cx="3060356" cy="1447800"/>
          </a:xfrm>
          <a:prstGeom prst="bentUpArrow">
            <a:avLst/>
          </a:prstGeom>
          <a:solidFill>
            <a:schemeClr val="bg1">
              <a:lumMod val="85000"/>
            </a:schemeClr>
          </a:solidFill>
          <a:ln w="9525" cap="flat" cmpd="sng" algn="ctr">
            <a:solidFill>
              <a:schemeClr val="tx1"/>
            </a:solidFill>
            <a:prstDash val="solid"/>
            <a:round/>
            <a:headEnd type="none" w="med" len="med"/>
            <a:tailEnd type="none" w="med" len="med"/>
          </a:ln>
          <a:effectLst/>
          <a:scene3d>
            <a:camera prst="orthographicFront"/>
            <a:lightRig rig="threePt" dir="t"/>
          </a:scene3d>
          <a:sp3d prstMaterial="metal">
            <a:bevelT w="165100" prst="coolSlant"/>
          </a:sp3d>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p:txBody>
      </p:sp>
      <p:sp>
        <p:nvSpPr>
          <p:cNvPr id="12" name="TextBox 11"/>
          <p:cNvSpPr txBox="1"/>
          <p:nvPr/>
        </p:nvSpPr>
        <p:spPr>
          <a:xfrm>
            <a:off x="5181600" y="6185344"/>
            <a:ext cx="2743200" cy="338554"/>
          </a:xfrm>
          <a:prstGeom prst="rect">
            <a:avLst/>
          </a:prstGeom>
          <a:noFill/>
        </p:spPr>
        <p:txBody>
          <a:bodyPr wrap="square" rtlCol="0">
            <a:spAutoFit/>
          </a:bodyPr>
          <a:lstStyle>
            <a:defPPr>
              <a:defRPr lang="en-US"/>
            </a:defPPr>
            <a:lvl1pPr algn="ctr">
              <a:defRPr sz="1600" b="1">
                <a:latin typeface="+mn-lt"/>
              </a:defRPr>
            </a:lvl1pPr>
          </a:lstStyle>
          <a:p>
            <a:r>
              <a:rPr lang="en-US" dirty="0"/>
              <a:t>Commercial</a:t>
            </a:r>
          </a:p>
        </p:txBody>
      </p:sp>
    </p:spTree>
    <p:extLst>
      <p:ext uri="{BB962C8B-B14F-4D97-AF65-F5344CB8AC3E}">
        <p14:creationId xmlns:p14="http://schemas.microsoft.com/office/powerpoint/2010/main" val="14717148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95886" y="-1"/>
            <a:ext cx="8771913" cy="1323859"/>
          </a:xfrm>
        </p:spPr>
        <p:txBody>
          <a:bodyPr>
            <a:normAutofit/>
          </a:bodyPr>
          <a:lstStyle/>
          <a:p>
            <a:pPr algn="ctr"/>
            <a:r>
              <a:rPr lang="en-US" sz="2400" b="1" dirty="0">
                <a:solidFill>
                  <a:srgbClr val="7030A0"/>
                </a:solidFill>
              </a:rPr>
              <a:t>Example: Radar-IEEE 802.11 Coexistence</a:t>
            </a:r>
          </a:p>
          <a:p>
            <a:pPr algn="ctr"/>
            <a:r>
              <a:rPr lang="en-US" sz="2400" b="1" dirty="0">
                <a:solidFill>
                  <a:srgbClr val="C00000"/>
                </a:solidFill>
              </a:rPr>
              <a:t>Homogeneous Poisson Process Deployment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89593"/>
            <a:ext cx="4724400" cy="350601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0538" y="1385573"/>
            <a:ext cx="3160767" cy="681450"/>
          </a:xfrm>
          <a:prstGeom prst="rect">
            <a:avLst/>
          </a:prstGeom>
        </p:spPr>
      </p:pic>
      <p:pic>
        <p:nvPicPr>
          <p:cNvPr id="9" name="Picture 8">
            <a:extLst>
              <a:ext uri="{FF2B5EF4-FFF2-40B4-BE49-F238E27FC236}">
                <a16:creationId xmlns:a16="http://schemas.microsoft.com/office/drawing/2014/main" id="{BBC7D0B0-B485-43EE-81AC-E45DEE0553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3903" y="2319761"/>
            <a:ext cx="3375149" cy="966592"/>
          </a:xfrm>
          <a:prstGeom prst="rect">
            <a:avLst/>
          </a:prstGeom>
        </p:spPr>
      </p:pic>
      <p:pic>
        <p:nvPicPr>
          <p:cNvPr id="10" name="Picture 9">
            <a:extLst>
              <a:ext uri="{FF2B5EF4-FFF2-40B4-BE49-F238E27FC236}">
                <a16:creationId xmlns:a16="http://schemas.microsoft.com/office/drawing/2014/main" id="{C81ACA54-C3B7-4D61-8F45-B55987EA1D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1800" y="3348067"/>
            <a:ext cx="1378749" cy="447162"/>
          </a:xfrm>
          <a:prstGeom prst="rect">
            <a:avLst/>
          </a:prstGeom>
        </p:spPr>
      </p:pic>
      <p:sp>
        <p:nvSpPr>
          <p:cNvPr id="11" name="Text Placeholder 2">
            <a:extLst>
              <a:ext uri="{FF2B5EF4-FFF2-40B4-BE49-F238E27FC236}">
                <a16:creationId xmlns:a16="http://schemas.microsoft.com/office/drawing/2014/main" id="{00D6D183-ABEA-4476-B29A-A73886300CFD}"/>
              </a:ext>
            </a:extLst>
          </p:cNvPr>
          <p:cNvSpPr>
            <a:spLocks noGrp="1"/>
          </p:cNvSpPr>
          <p:nvPr>
            <p:ph type="body" sz="quarter" idx="11"/>
          </p:nvPr>
        </p:nvSpPr>
        <p:spPr>
          <a:xfrm>
            <a:off x="4565304" y="3920489"/>
            <a:ext cx="3915245" cy="528999"/>
          </a:xfrm>
        </p:spPr>
        <p:txBody>
          <a:bodyPr/>
          <a:lstStyle/>
          <a:p>
            <a:pPr marL="0" indent="0">
              <a:buNone/>
            </a:pPr>
            <a:r>
              <a:rPr lang="en-US" i="1" dirty="0">
                <a:solidFill>
                  <a:srgbClr val="002060"/>
                </a:solidFill>
              </a:rPr>
              <a:t>  </a:t>
            </a:r>
            <a:r>
              <a:rPr lang="el-GR" i="1" dirty="0">
                <a:solidFill>
                  <a:srgbClr val="002060"/>
                </a:solidFill>
              </a:rPr>
              <a:t>α</a:t>
            </a:r>
            <a:r>
              <a:rPr lang="en-US" dirty="0">
                <a:solidFill>
                  <a:srgbClr val="002060"/>
                </a:solidFill>
              </a:rPr>
              <a:t> = 4 </a:t>
            </a:r>
            <a:r>
              <a:rPr lang="en-US" dirty="0">
                <a:solidFill>
                  <a:srgbClr val="002060"/>
                </a:solidFill>
                <a:sym typeface="Wingdings" panose="05000000000000000000" pitchFamily="2" charset="2"/>
              </a:rPr>
              <a:t> </a:t>
            </a:r>
            <a:r>
              <a:rPr lang="en-US" dirty="0">
                <a:solidFill>
                  <a:srgbClr val="002060"/>
                </a:solidFill>
              </a:rPr>
              <a:t>closed form expression</a:t>
            </a:r>
          </a:p>
        </p:txBody>
      </p:sp>
      <p:pic>
        <p:nvPicPr>
          <p:cNvPr id="12" name="Content Placeholder 3">
            <a:extLst>
              <a:ext uri="{FF2B5EF4-FFF2-40B4-BE49-F238E27FC236}">
                <a16:creationId xmlns:a16="http://schemas.microsoft.com/office/drawing/2014/main" id="{E7D4451A-D578-4B96-ACE1-D00C861967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7791" y="4290238"/>
            <a:ext cx="3557281" cy="842514"/>
          </a:xfrm>
          <a:prstGeom prst="rect">
            <a:avLst/>
          </a:prstGeom>
        </p:spPr>
      </p:pic>
      <p:sp>
        <p:nvSpPr>
          <p:cNvPr id="13" name="Rectangle 12">
            <a:extLst>
              <a:ext uri="{FF2B5EF4-FFF2-40B4-BE49-F238E27FC236}">
                <a16:creationId xmlns:a16="http://schemas.microsoft.com/office/drawing/2014/main" id="{0693B680-5891-4418-ABE2-80182119FD81}"/>
              </a:ext>
            </a:extLst>
          </p:cNvPr>
          <p:cNvSpPr/>
          <p:nvPr/>
        </p:nvSpPr>
        <p:spPr>
          <a:xfrm>
            <a:off x="5370539" y="5067821"/>
            <a:ext cx="2348848" cy="461665"/>
          </a:xfrm>
          <a:prstGeom prst="rect">
            <a:avLst/>
          </a:prstGeom>
        </p:spPr>
        <p:txBody>
          <a:bodyPr wrap="none">
            <a:spAutoFit/>
          </a:bodyPr>
          <a:lstStyle/>
          <a:p>
            <a:r>
              <a:rPr lang="en-US" sz="2400" dirty="0">
                <a:solidFill>
                  <a:srgbClr val="002060"/>
                </a:solidFill>
              </a:rPr>
              <a:t>Levy distribution</a:t>
            </a:r>
          </a:p>
        </p:txBody>
      </p:sp>
      <p:sp>
        <p:nvSpPr>
          <p:cNvPr id="14" name="Rectangle 13">
            <a:extLst>
              <a:ext uri="{FF2B5EF4-FFF2-40B4-BE49-F238E27FC236}">
                <a16:creationId xmlns:a16="http://schemas.microsoft.com/office/drawing/2014/main" id="{83140681-E168-4948-866E-B5E1C665EE2C}"/>
              </a:ext>
            </a:extLst>
          </p:cNvPr>
          <p:cNvSpPr/>
          <p:nvPr/>
        </p:nvSpPr>
        <p:spPr bwMode="auto">
          <a:xfrm>
            <a:off x="114300" y="5882984"/>
            <a:ext cx="8153400" cy="569363"/>
          </a:xfrm>
          <a:prstGeom prst="rect">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chemeClr val="bg1"/>
                </a:solidFill>
                <a:latin typeface="Arial" panose="020B0604020202020204" pitchFamily="34" charset="0"/>
                <a:ea typeface="ＭＳ Ｐゴシック" panose="020B0600070205080204" pitchFamily="34" charset="-128"/>
              </a:rPr>
              <a:t>Aggregate interference presented by the incumbent is often Non-Gaussian – Hence requires new methods</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20483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pPr algn="ctr"/>
            <a:r>
              <a:rPr lang="en-US" sz="3200" b="1" dirty="0"/>
              <a:t>Probability of Outage</a:t>
            </a:r>
          </a:p>
        </p:txBody>
      </p:sp>
      <p:sp>
        <p:nvSpPr>
          <p:cNvPr id="3" name="Text Placeholder 2"/>
          <p:cNvSpPr>
            <a:spLocks noGrp="1"/>
          </p:cNvSpPr>
          <p:nvPr>
            <p:ph type="body" sz="quarter" idx="11"/>
          </p:nvPr>
        </p:nvSpPr>
        <p:spPr>
          <a:xfrm>
            <a:off x="4780501" y="5410446"/>
            <a:ext cx="3035756" cy="545574"/>
          </a:xfrm>
        </p:spPr>
        <p:txBody>
          <a:bodyPr/>
          <a:lstStyle/>
          <a:p>
            <a:pPr marL="0" indent="0">
              <a:buNone/>
            </a:pPr>
            <a:r>
              <a:rPr lang="en-US" b="1" i="1" dirty="0" err="1">
                <a:solidFill>
                  <a:schemeClr val="tx1">
                    <a:lumMod val="50000"/>
                  </a:schemeClr>
                </a:solidFill>
              </a:rPr>
              <a:t>P</a:t>
            </a:r>
            <a:r>
              <a:rPr lang="en-US" b="1" i="1" baseline="-25000" dirty="0" err="1">
                <a:solidFill>
                  <a:schemeClr val="tx1">
                    <a:lumMod val="50000"/>
                  </a:schemeClr>
                </a:solidFill>
              </a:rPr>
              <a:t>out,max</a:t>
            </a:r>
            <a:r>
              <a:rPr lang="en-US" b="1" dirty="0">
                <a:solidFill>
                  <a:schemeClr val="tx1">
                    <a:lumMod val="50000"/>
                  </a:schemeClr>
                </a:solidFill>
              </a:rPr>
              <a:t> = 0.1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780" y="2097518"/>
            <a:ext cx="2961357" cy="608724"/>
          </a:xfrm>
          <a:prstGeom prst="rect">
            <a:avLst/>
          </a:prstGeom>
        </p:spPr>
      </p:pic>
      <p:sp>
        <p:nvSpPr>
          <p:cNvPr id="5" name="Text Placeholder 2"/>
          <p:cNvSpPr txBox="1">
            <a:spLocks/>
          </p:cNvSpPr>
          <p:nvPr/>
        </p:nvSpPr>
        <p:spPr>
          <a:xfrm>
            <a:off x="1015365" y="2472191"/>
            <a:ext cx="3329927" cy="540913"/>
          </a:xfrm>
          <a:prstGeom prst="rect">
            <a:avLst/>
          </a:prstGeom>
        </p:spPr>
        <p:txBody>
          <a:bodyPr/>
          <a:lstStyle>
            <a:lvl1pPr marL="342900" indent="-342900" algn="l" defTabSz="457200" rtl="0" eaLnBrk="1" latinLnBrk="0" hangingPunct="1">
              <a:spcBef>
                <a:spcPct val="20000"/>
              </a:spcBef>
              <a:buFont typeface="Lucida Grande"/>
              <a:buChar char="&gt;"/>
              <a:defRPr sz="2400" b="0" i="0" kern="1200" baseline="0">
                <a:solidFill>
                  <a:schemeClr val="accent5"/>
                </a:solidFill>
                <a:latin typeface="Open Sans Light"/>
                <a:ea typeface="+mn-ea"/>
                <a:cs typeface="Open Sans Light"/>
              </a:defRPr>
            </a:lvl1pPr>
            <a:lvl2pPr marL="742950" indent="-285750" algn="l" defTabSz="457200" rtl="0" eaLnBrk="1" latinLnBrk="0" hangingPunct="1">
              <a:spcBef>
                <a:spcPct val="20000"/>
              </a:spcBef>
              <a:buFont typeface="Arial"/>
              <a:buChar char="–"/>
              <a:defRPr sz="2000" b="0" i="0" kern="1200" baseline="0">
                <a:solidFill>
                  <a:schemeClr val="accent5"/>
                </a:solidFill>
                <a:latin typeface="Open Sans Light"/>
                <a:ea typeface="+mn-ea"/>
                <a:cs typeface="Open Sans Light"/>
              </a:defRPr>
            </a:lvl2pPr>
            <a:lvl3pPr marL="1143000" indent="-228600" algn="l" defTabSz="457200" rtl="0" eaLnBrk="1" latinLnBrk="0" hangingPunct="1">
              <a:spcBef>
                <a:spcPct val="20000"/>
              </a:spcBef>
              <a:buSzPct val="100000"/>
              <a:buFont typeface="Lucida Grande"/>
              <a:buChar char="&gt;"/>
              <a:defRPr sz="1800" b="0" i="0" kern="1200" baseline="0">
                <a:solidFill>
                  <a:schemeClr val="accent5"/>
                </a:solidFill>
                <a:latin typeface="Open Sans Light"/>
                <a:ea typeface="+mn-ea"/>
                <a:cs typeface="Open Sans Light"/>
              </a:defRPr>
            </a:lvl3pPr>
            <a:lvl4pPr marL="1600200" indent="-228600" algn="l" defTabSz="457200" rtl="0" eaLnBrk="1" latinLnBrk="0" hangingPunct="1">
              <a:spcBef>
                <a:spcPct val="20000"/>
              </a:spcBef>
              <a:buFont typeface="Arial"/>
              <a:buChar char="–"/>
              <a:defRPr sz="1600" b="0" i="0" kern="1200" baseline="0">
                <a:solidFill>
                  <a:schemeClr val="accent5"/>
                </a:solidFill>
                <a:latin typeface="Open Sans Light"/>
                <a:ea typeface="+mn-ea"/>
                <a:cs typeface="Open Sans Light"/>
              </a:defRPr>
            </a:lvl4pPr>
            <a:lvl5pPr marL="2057400" indent="-228600" algn="l" defTabSz="457200" rtl="0" eaLnBrk="1" latinLnBrk="0" hangingPunct="1">
              <a:spcBef>
                <a:spcPct val="20000"/>
              </a:spcBef>
              <a:buFont typeface="Lucida Grande"/>
              <a:buChar char="&gt;"/>
              <a:defRPr sz="1400" b="0" i="0" kern="1200" baseline="0">
                <a:solidFill>
                  <a:schemeClr val="accent5"/>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800" dirty="0"/>
          </a:p>
        </p:txBody>
      </p:sp>
      <p:sp>
        <p:nvSpPr>
          <p:cNvPr id="6" name="Text Placeholder 2"/>
          <p:cNvSpPr txBox="1">
            <a:spLocks/>
          </p:cNvSpPr>
          <p:nvPr/>
        </p:nvSpPr>
        <p:spPr>
          <a:xfrm>
            <a:off x="606015" y="1550151"/>
            <a:ext cx="2074313" cy="540913"/>
          </a:xfrm>
          <a:prstGeom prst="rect">
            <a:avLst/>
          </a:prstGeom>
        </p:spPr>
        <p:txBody>
          <a:bodyPr/>
          <a:lstStyle>
            <a:lvl1pPr marL="342900" indent="-342900" algn="l" defTabSz="457200" rtl="0" eaLnBrk="1" latinLnBrk="0" hangingPunct="1">
              <a:spcBef>
                <a:spcPct val="20000"/>
              </a:spcBef>
              <a:buFont typeface="Lucida Grande"/>
              <a:buChar char="&gt;"/>
              <a:defRPr sz="2400" b="0" i="0" kern="1200" baseline="0">
                <a:solidFill>
                  <a:schemeClr val="accent5"/>
                </a:solidFill>
                <a:latin typeface="Open Sans Light"/>
                <a:ea typeface="+mn-ea"/>
                <a:cs typeface="Open Sans Light"/>
              </a:defRPr>
            </a:lvl1pPr>
            <a:lvl2pPr marL="742950" indent="-285750" algn="l" defTabSz="457200" rtl="0" eaLnBrk="1" latinLnBrk="0" hangingPunct="1">
              <a:spcBef>
                <a:spcPct val="20000"/>
              </a:spcBef>
              <a:buFont typeface="Arial"/>
              <a:buChar char="–"/>
              <a:defRPr sz="2000" b="0" i="0" kern="1200" baseline="0">
                <a:solidFill>
                  <a:schemeClr val="accent5"/>
                </a:solidFill>
                <a:latin typeface="Open Sans Light"/>
                <a:ea typeface="+mn-ea"/>
                <a:cs typeface="Open Sans Light"/>
              </a:defRPr>
            </a:lvl2pPr>
            <a:lvl3pPr marL="1143000" indent="-228600" algn="l" defTabSz="457200" rtl="0" eaLnBrk="1" latinLnBrk="0" hangingPunct="1">
              <a:spcBef>
                <a:spcPct val="20000"/>
              </a:spcBef>
              <a:buSzPct val="100000"/>
              <a:buFont typeface="Lucida Grande"/>
              <a:buChar char="&gt;"/>
              <a:defRPr sz="1800" b="0" i="0" kern="1200" baseline="0">
                <a:solidFill>
                  <a:schemeClr val="accent5"/>
                </a:solidFill>
                <a:latin typeface="Open Sans Light"/>
                <a:ea typeface="+mn-ea"/>
                <a:cs typeface="Open Sans Light"/>
              </a:defRPr>
            </a:lvl3pPr>
            <a:lvl4pPr marL="1600200" indent="-228600" algn="l" defTabSz="457200" rtl="0" eaLnBrk="1" latinLnBrk="0" hangingPunct="1">
              <a:spcBef>
                <a:spcPct val="20000"/>
              </a:spcBef>
              <a:buFont typeface="Arial"/>
              <a:buChar char="–"/>
              <a:defRPr sz="1600" b="0" i="0" kern="1200" baseline="0">
                <a:solidFill>
                  <a:schemeClr val="accent5"/>
                </a:solidFill>
                <a:latin typeface="Open Sans Light"/>
                <a:ea typeface="+mn-ea"/>
                <a:cs typeface="Open Sans Light"/>
              </a:defRPr>
            </a:lvl4pPr>
            <a:lvl5pPr marL="2057400" indent="-228600" algn="l" defTabSz="457200" rtl="0" eaLnBrk="1" latinLnBrk="0" hangingPunct="1">
              <a:spcBef>
                <a:spcPct val="20000"/>
              </a:spcBef>
              <a:buFont typeface="Lucida Grande"/>
              <a:buChar char="&gt;"/>
              <a:defRPr sz="1400" b="0" i="0" kern="1200" baseline="0">
                <a:solidFill>
                  <a:schemeClr val="accent5"/>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rgbClr val="002060"/>
                </a:solidFill>
              </a:rPr>
              <a:t>Tail probability</a:t>
            </a:r>
            <a:endParaRPr lang="en-US" sz="2000"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1122" y="1550151"/>
            <a:ext cx="5167381" cy="3875535"/>
          </a:xfrm>
          <a:prstGeom prst="rect">
            <a:avLst/>
          </a:prstGeom>
        </p:spPr>
      </p:pic>
      <p:pic>
        <p:nvPicPr>
          <p:cNvPr id="8"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368" y="3102491"/>
            <a:ext cx="3570021" cy="845532"/>
          </a:xfrm>
          <a:prstGeom prst="rect">
            <a:avLst/>
          </a:prstGeom>
        </p:spPr>
      </p:pic>
      <p:sp>
        <p:nvSpPr>
          <p:cNvPr id="9" name="Rectangle 8">
            <a:extLst>
              <a:ext uri="{FF2B5EF4-FFF2-40B4-BE49-F238E27FC236}">
                <a16:creationId xmlns:a16="http://schemas.microsoft.com/office/drawing/2014/main" id="{5C55830A-94FB-48BC-BEFD-D5753DC2733A}"/>
              </a:ext>
            </a:extLst>
          </p:cNvPr>
          <p:cNvSpPr/>
          <p:nvPr/>
        </p:nvSpPr>
        <p:spPr bwMode="auto">
          <a:xfrm>
            <a:off x="114300" y="5882984"/>
            <a:ext cx="8153400" cy="569363"/>
          </a:xfrm>
          <a:prstGeom prst="rect">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chemeClr val="bg1"/>
                </a:solidFill>
                <a:latin typeface="Arial" panose="020B0604020202020204" pitchFamily="34" charset="0"/>
                <a:ea typeface="ＭＳ Ｐゴシック" panose="020B0600070205080204" pitchFamily="34" charset="-128"/>
              </a:rPr>
              <a:t>Aggregate interference presented by the incumbent is often Non-Gaussian – Hence requires new methods</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016688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9669" y="7034"/>
            <a:ext cx="8184662" cy="991998"/>
          </a:xfrm>
        </p:spPr>
        <p:txBody>
          <a:bodyPr>
            <a:normAutofit/>
          </a:bodyPr>
          <a:lstStyle/>
          <a:p>
            <a:pPr algn="ctr"/>
            <a:r>
              <a:rPr lang="en-US" sz="3200" b="1" dirty="0"/>
              <a:t>Distribution of </a:t>
            </a:r>
            <a:r>
              <a:rPr lang="en-US" sz="3200" b="1" i="1" dirty="0" err="1"/>
              <a:t>I</a:t>
            </a:r>
            <a:r>
              <a:rPr lang="en-US" sz="3200" b="1" i="1" baseline="-25000" dirty="0" err="1"/>
              <a:t>aggr</a:t>
            </a:r>
            <a:r>
              <a:rPr lang="en-US" sz="3200" b="1" i="1" dirty="0"/>
              <a:t> </a:t>
            </a:r>
            <a:r>
              <a:rPr lang="en-US" sz="3200" b="1" dirty="0"/>
              <a:t>with Protection region</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219200"/>
            <a:ext cx="8455152" cy="3741655"/>
          </a:xfrm>
          <a:prstGeom prst="rect">
            <a:avLst/>
          </a:prstGeom>
        </p:spPr>
      </p:pic>
      <p:sp>
        <p:nvSpPr>
          <p:cNvPr id="5" name="TextBox 4">
            <a:extLst>
              <a:ext uri="{FF2B5EF4-FFF2-40B4-BE49-F238E27FC236}">
                <a16:creationId xmlns:a16="http://schemas.microsoft.com/office/drawing/2014/main" id="{8F6AF676-D13D-4C50-A856-48A943C637FF}"/>
              </a:ext>
            </a:extLst>
          </p:cNvPr>
          <p:cNvSpPr txBox="1"/>
          <p:nvPr/>
        </p:nvSpPr>
        <p:spPr>
          <a:xfrm>
            <a:off x="152400" y="4924279"/>
            <a:ext cx="8839200"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FF0000"/>
                </a:solidFill>
                <a:latin typeface="+mj-lt"/>
              </a:rPr>
              <a:t>Gaussian Approximation – works lower aggregate Interference (large  protection regions)</a:t>
            </a:r>
          </a:p>
          <a:p>
            <a:pPr marL="342900" indent="-342900">
              <a:buFont typeface="Arial" panose="020B0604020202020204" pitchFamily="34" charset="0"/>
              <a:buChar char="•"/>
            </a:pPr>
            <a:r>
              <a:rPr lang="en-US" sz="2000" dirty="0">
                <a:latin typeface="+mj-lt"/>
              </a:rPr>
              <a:t>Otherwise significantly  Non-Gaussian </a:t>
            </a:r>
            <a:endParaRPr lang="en-US" sz="2000" dirty="0">
              <a:solidFill>
                <a:srgbClr val="FF0000"/>
              </a:solidFill>
              <a:latin typeface="+mj-lt"/>
            </a:endParaRPr>
          </a:p>
        </p:txBody>
      </p:sp>
      <p:sp>
        <p:nvSpPr>
          <p:cNvPr id="6" name="Rectangle 5">
            <a:extLst>
              <a:ext uri="{FF2B5EF4-FFF2-40B4-BE49-F238E27FC236}">
                <a16:creationId xmlns:a16="http://schemas.microsoft.com/office/drawing/2014/main" id="{EE8FA0B6-C82D-40D3-8421-B494316662D1}"/>
              </a:ext>
            </a:extLst>
          </p:cNvPr>
          <p:cNvSpPr/>
          <p:nvPr/>
        </p:nvSpPr>
        <p:spPr bwMode="auto">
          <a:xfrm>
            <a:off x="76200" y="5939942"/>
            <a:ext cx="8153400" cy="569363"/>
          </a:xfrm>
          <a:prstGeom prst="rect">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chemeClr val="bg1"/>
                </a:solidFill>
                <a:latin typeface="Arial" panose="020B0604020202020204" pitchFamily="34" charset="0"/>
                <a:ea typeface="ＭＳ Ｐゴシック" panose="020B0600070205080204" pitchFamily="34" charset="-128"/>
              </a:rPr>
              <a:t>Aggregate interference presented by the incumbent is often Non-Gaussian – Hence requires new methods</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524850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E3D849F7-6CEB-4F31-A8D9-6A65CBA7D516}"/>
              </a:ext>
            </a:extLst>
          </p:cNvPr>
          <p:cNvSpPr>
            <a:spLocks noGrp="1"/>
          </p:cNvSpPr>
          <p:nvPr>
            <p:ph type="title"/>
          </p:nvPr>
        </p:nvSpPr>
        <p:spPr>
          <a:xfrm>
            <a:off x="457200" y="284689"/>
            <a:ext cx="8229600" cy="792162"/>
          </a:xfrm>
        </p:spPr>
        <p:txBody>
          <a:bodyPr/>
          <a:lstStyle/>
          <a:p>
            <a:r>
              <a:rPr lang="en-US" sz="2800" b="1" dirty="0"/>
              <a:t>Incumbent Protection vs Incentivizing Secondary </a:t>
            </a:r>
          </a:p>
        </p:txBody>
      </p:sp>
      <p:sp>
        <p:nvSpPr>
          <p:cNvPr id="5" name="Text Placeholder 2">
            <a:extLst>
              <a:ext uri="{FF2B5EF4-FFF2-40B4-BE49-F238E27FC236}">
                <a16:creationId xmlns:a16="http://schemas.microsoft.com/office/drawing/2014/main" id="{DE5377AD-7554-48C2-9683-9D97E943ACA9}"/>
              </a:ext>
            </a:extLst>
          </p:cNvPr>
          <p:cNvSpPr>
            <a:spLocks noGrp="1"/>
          </p:cNvSpPr>
          <p:nvPr>
            <p:ph idx="1"/>
          </p:nvPr>
        </p:nvSpPr>
        <p:spPr>
          <a:xfrm>
            <a:off x="250825" y="1295400"/>
            <a:ext cx="8725535" cy="4525962"/>
          </a:xfrm>
        </p:spPr>
        <p:txBody>
          <a:bodyPr>
            <a:normAutofit/>
          </a:bodyPr>
          <a:lstStyle/>
          <a:p>
            <a:pPr>
              <a:buFont typeface="Wingdings" panose="05000000000000000000" pitchFamily="2" charset="2"/>
              <a:buChar char="q"/>
            </a:pPr>
            <a:r>
              <a:rPr lang="en-US" sz="2800" dirty="0">
                <a:latin typeface="+mj-lt"/>
              </a:rPr>
              <a:t> Radar protection from IEEE 802.11: </a:t>
            </a:r>
            <a:endParaRPr lang="en-US" sz="2000" dirty="0">
              <a:latin typeface="+mj-lt"/>
            </a:endParaRPr>
          </a:p>
          <a:p>
            <a:pPr marL="457200" lvl="1" indent="0">
              <a:buNone/>
            </a:pPr>
            <a:r>
              <a:rPr lang="en-US" sz="2000" dirty="0">
                <a:latin typeface="+mj-lt"/>
                <a:sym typeface="Wingdings" panose="05000000000000000000" pitchFamily="2" charset="2"/>
              </a:rPr>
              <a:t> </a:t>
            </a:r>
            <a:r>
              <a:rPr lang="en-US" sz="2000" dirty="0">
                <a:latin typeface="+mj-lt"/>
              </a:rPr>
              <a:t>sensing by IEEE 802.11 nodes + Dynamic Frequency Selection (DFS) </a:t>
            </a:r>
          </a:p>
          <a:p>
            <a:pPr marL="457200" lvl="1" indent="0">
              <a:buNone/>
            </a:pPr>
            <a:endParaRPr lang="en-US" sz="2000" dirty="0">
              <a:latin typeface="+mj-lt"/>
            </a:endParaRPr>
          </a:p>
          <a:p>
            <a:pPr lvl="1">
              <a:buFont typeface="Wingdings" panose="05000000000000000000" pitchFamily="2" charset="2"/>
              <a:buChar char="q"/>
            </a:pPr>
            <a:r>
              <a:rPr lang="en-US" sz="2000" dirty="0">
                <a:latin typeface="+mj-lt"/>
              </a:rPr>
              <a:t>sensing by IEEE 802.11 for radar incurs some cost (IEEE 802.11 throughput degradation) ! </a:t>
            </a:r>
          </a:p>
          <a:p>
            <a:pPr marL="457200" lvl="1" indent="0">
              <a:buNone/>
            </a:pPr>
            <a:r>
              <a:rPr lang="en-US" sz="2000" dirty="0">
                <a:latin typeface="+mj-lt"/>
              </a:rPr>
              <a:t>    e.g. insert quiet periods in IEEE 802.11 to listen/detect radar</a:t>
            </a:r>
          </a:p>
        </p:txBody>
      </p:sp>
      <p:grpSp>
        <p:nvGrpSpPr>
          <p:cNvPr id="8" name="Group 7">
            <a:extLst>
              <a:ext uri="{FF2B5EF4-FFF2-40B4-BE49-F238E27FC236}">
                <a16:creationId xmlns:a16="http://schemas.microsoft.com/office/drawing/2014/main" id="{A52642F9-C094-4FD5-9CEC-3297BC085F1D}"/>
              </a:ext>
            </a:extLst>
          </p:cNvPr>
          <p:cNvGrpSpPr/>
          <p:nvPr/>
        </p:nvGrpSpPr>
        <p:grpSpPr>
          <a:xfrm>
            <a:off x="283376" y="4297362"/>
            <a:ext cx="8435975" cy="1265238"/>
            <a:chOff x="266065" y="3886200"/>
            <a:chExt cx="8893175" cy="1676400"/>
          </a:xfrm>
        </p:grpSpPr>
        <p:sp>
          <p:nvSpPr>
            <p:cNvPr id="7" name="Rectangle: Rounded Corners 6">
              <a:extLst>
                <a:ext uri="{FF2B5EF4-FFF2-40B4-BE49-F238E27FC236}">
                  <a16:creationId xmlns:a16="http://schemas.microsoft.com/office/drawing/2014/main" id="{93B99C9A-9CD3-4144-B033-ECA5CEA88919}"/>
                </a:ext>
              </a:extLst>
            </p:cNvPr>
            <p:cNvSpPr/>
            <p:nvPr/>
          </p:nvSpPr>
          <p:spPr bwMode="auto">
            <a:xfrm>
              <a:off x="266065" y="3886200"/>
              <a:ext cx="8725535" cy="1676400"/>
            </a:xfrm>
            <a:prstGeom prst="roundRect">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hangingPunct="0"/>
              <a:endParaRPr lang="en-US" sz="1600" b="1">
                <a:solidFill>
                  <a:schemeClr val="bg1"/>
                </a:solidFill>
                <a:latin typeface="Arial" panose="020B0604020202020204" pitchFamily="34" charset="0"/>
                <a:ea typeface="ＭＳ Ｐゴシック" panose="020B0600070205080204" pitchFamily="34" charset="-128"/>
              </a:endParaRPr>
            </a:p>
          </p:txBody>
        </p:sp>
        <p:sp>
          <p:nvSpPr>
            <p:cNvPr id="6" name="TextBox 5">
              <a:extLst>
                <a:ext uri="{FF2B5EF4-FFF2-40B4-BE49-F238E27FC236}">
                  <a16:creationId xmlns:a16="http://schemas.microsoft.com/office/drawing/2014/main" id="{37C5EFB3-02FC-44BE-AEB5-6991B791EF29}"/>
                </a:ext>
              </a:extLst>
            </p:cNvPr>
            <p:cNvSpPr txBox="1"/>
            <p:nvPr/>
          </p:nvSpPr>
          <p:spPr>
            <a:xfrm>
              <a:off x="266065" y="4038600"/>
              <a:ext cx="8893175" cy="1345721"/>
            </a:xfrm>
            <a:prstGeom prst="rect">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marR="0" indent="0" algn="ctr" defTabSz="914400" eaLnBrk="0" latinLnBrk="0" hangingPunct="0">
                <a:lnSpc>
                  <a:spcPct val="100000"/>
                </a:lnSpc>
                <a:buClrTx/>
                <a:buSzTx/>
                <a:buFontTx/>
                <a:buNone/>
                <a:tabLst/>
                <a:defRPr sz="1600" b="1">
                  <a:solidFill>
                    <a:schemeClr val="bg1"/>
                  </a:solidFill>
                  <a:latin typeface="Arial" panose="020B0604020202020204" pitchFamily="34" charset="0"/>
                  <a:ea typeface="ＭＳ Ｐゴシック" panose="020B0600070205080204" pitchFamily="34" charset="-128"/>
                </a:defRPr>
              </a:lvl1pPr>
            </a:lstStyle>
            <a:p>
              <a:r>
                <a:rPr lang="en-US" dirty="0"/>
                <a:t>Good Design </a:t>
              </a:r>
              <a:r>
                <a:rPr lang="en-US" dirty="0">
                  <a:sym typeface="Wingdings" panose="05000000000000000000" pitchFamily="2" charset="2"/>
                </a:rPr>
                <a:t> </a:t>
              </a:r>
              <a:r>
                <a:rPr lang="en-US" dirty="0"/>
                <a:t> Acceptable Trade-offs </a:t>
              </a:r>
            </a:p>
            <a:p>
              <a:r>
                <a:rPr lang="en-US" dirty="0"/>
                <a:t>  satisfy radar protection requirements while minimizing</a:t>
              </a:r>
            </a:p>
            <a:p>
              <a:r>
                <a:rPr lang="en-US" dirty="0"/>
                <a:t> IEEE 802.11 throughput loss (latter has been often neglected) </a:t>
              </a:r>
            </a:p>
          </p:txBody>
        </p:sp>
      </p:grpSp>
    </p:spTree>
    <p:extLst>
      <p:ext uri="{BB962C8B-B14F-4D97-AF65-F5344CB8AC3E}">
        <p14:creationId xmlns:p14="http://schemas.microsoft.com/office/powerpoint/2010/main" val="11471157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BE1DA59-BEF6-4E2A-9F45-32D851E36617}"/>
              </a:ext>
            </a:extLst>
          </p:cNvPr>
          <p:cNvSpPr>
            <a:spLocks noGrp="1"/>
          </p:cNvSpPr>
          <p:nvPr>
            <p:ph type="title"/>
          </p:nvPr>
        </p:nvSpPr>
        <p:spPr>
          <a:xfrm>
            <a:off x="457200" y="619459"/>
            <a:ext cx="8229600" cy="792162"/>
          </a:xfrm>
        </p:spPr>
        <p:txBody>
          <a:bodyPr/>
          <a:lstStyle/>
          <a:p>
            <a:r>
              <a:rPr lang="en-US" sz="3200" b="1" dirty="0"/>
              <a:t>Detection – Search Radar</a:t>
            </a:r>
            <a:endParaRPr lang="en-US" b="1" dirty="0"/>
          </a:p>
          <a:p>
            <a:r>
              <a:rPr lang="en-US" sz="2400" b="1" dirty="0" err="1">
                <a:solidFill>
                  <a:schemeClr val="tx1"/>
                </a:solidFill>
              </a:rPr>
              <a:t>Spatio</a:t>
            </a:r>
            <a:r>
              <a:rPr lang="en-US" sz="2400" b="1" dirty="0">
                <a:solidFill>
                  <a:schemeClr val="tx1"/>
                </a:solidFill>
              </a:rPr>
              <a:t>-temporally varying use of Spectrum Resources</a:t>
            </a:r>
            <a:endParaRPr lang="en-US" b="1" dirty="0">
              <a:solidFill>
                <a:schemeClr val="tx1"/>
              </a:solidFill>
            </a:endParaRPr>
          </a:p>
          <a:p>
            <a:endParaRPr lang="en-US" b="1" dirty="0"/>
          </a:p>
        </p:txBody>
      </p:sp>
      <mc:AlternateContent xmlns:mc="http://schemas.openxmlformats.org/markup-compatibility/2006">
        <mc:Choice xmlns:a14="http://schemas.microsoft.com/office/drawing/2010/main" Requires="a14">
          <p:sp>
            <p:nvSpPr>
              <p:cNvPr id="5" name="Text Placeholder 5">
                <a:extLst>
                  <a:ext uri="{FF2B5EF4-FFF2-40B4-BE49-F238E27FC236}">
                    <a16:creationId xmlns:a16="http://schemas.microsoft.com/office/drawing/2014/main" id="{5163047E-BB4D-4B1E-B19A-4B66317B3BD8}"/>
                  </a:ext>
                </a:extLst>
              </p:cNvPr>
              <p:cNvSpPr>
                <a:spLocks noGrp="1"/>
              </p:cNvSpPr>
              <p:nvPr>
                <p:ph idx="1"/>
              </p:nvPr>
            </p:nvSpPr>
            <p:spPr>
              <a:xfrm>
                <a:off x="228599" y="1585118"/>
                <a:ext cx="8763001" cy="3291681"/>
              </a:xfrm>
            </p:spPr>
            <p:txBody>
              <a:bodyPr>
                <a:noAutofit/>
              </a:bodyPr>
              <a:lstStyle/>
              <a:p>
                <a:pPr marL="0" indent="0">
                  <a:buNone/>
                </a:pPr>
                <a:r>
                  <a:rPr lang="en-US" sz="2400" dirty="0">
                    <a:solidFill>
                      <a:schemeClr val="tx1"/>
                    </a:solidFill>
                  </a:rPr>
                  <a:t>Radar rotates in azimuth with angular rotation speed (e.g. once in few sec)</a:t>
                </a:r>
                <a:r>
                  <a:rPr lang="en-US" sz="2400" dirty="0">
                    <a:solidFill>
                      <a:srgbClr val="FF0000"/>
                    </a:solidFill>
                  </a:rPr>
                  <a:t> </a:t>
                </a:r>
                <a:endParaRPr lang="en-US" sz="2400" dirty="0"/>
              </a:p>
              <a:p>
                <a:pPr marL="0" indent="0">
                  <a:buNone/>
                </a:pPr>
                <a:r>
                  <a:rPr lang="en-US" sz="2400" dirty="0"/>
                  <a:t>At any location: emits a burst of pulses </a:t>
                </a:r>
                <a:r>
                  <a:rPr lang="en-US" sz="2400" dirty="0">
                    <a:sym typeface="Wingdings" panose="05000000000000000000" pitchFamily="2" charset="2"/>
                  </a:rPr>
                  <a:t> </a:t>
                </a:r>
              </a:p>
              <a:p>
                <a:pPr marL="742950" indent="-742950">
                  <a:buAutoNum type="alphaLcParenR"/>
                </a:pPr>
                <a:r>
                  <a:rPr lang="en-US" sz="2400" dirty="0">
                    <a:sym typeface="Wingdings" panose="05000000000000000000" pitchFamily="2" charset="2"/>
                  </a:rPr>
                  <a:t>pulse duration (e.g.1 </a:t>
                </a:r>
                <a14:m>
                  <m:oMath xmlns:m="http://schemas.openxmlformats.org/officeDocument/2006/math">
                    <m:r>
                      <a:rPr lang="en-US" sz="2400" i="1" smtClean="0">
                        <a:latin typeface="Cambria Math" panose="02040503050406030204" pitchFamily="18" charset="0"/>
                        <a:ea typeface="Cambria Math" panose="02040503050406030204" pitchFamily="18" charset="0"/>
                        <a:sym typeface="Wingdings" panose="05000000000000000000" pitchFamily="2" charset="2"/>
                      </a:rPr>
                      <m:t>𝜇</m:t>
                    </m:r>
                  </m:oMath>
                </a14:m>
                <a:r>
                  <a:rPr lang="en-US" sz="2400" dirty="0">
                    <a:sym typeface="Wingdings" panose="05000000000000000000" pitchFamily="2" charset="2"/>
                  </a:rPr>
                  <a:t>s)</a:t>
                </a:r>
              </a:p>
              <a:p>
                <a:pPr marL="742950" indent="-742950">
                  <a:buAutoNum type="alphaLcParenR"/>
                </a:pPr>
                <a:r>
                  <a:rPr lang="en-US" sz="2400" dirty="0">
                    <a:sym typeface="Wingdings" panose="05000000000000000000" pitchFamily="2" charset="2"/>
                  </a:rPr>
                  <a:t>b) pulse repetition interval (10 </a:t>
                </a:r>
                <a14:m>
                  <m:oMath xmlns:m="http://schemas.openxmlformats.org/officeDocument/2006/math">
                    <m:r>
                      <a:rPr lang="en-US" sz="2400" i="1">
                        <a:latin typeface="Cambria Math" panose="02040503050406030204" pitchFamily="18" charset="0"/>
                        <a:ea typeface="Cambria Math" panose="02040503050406030204" pitchFamily="18" charset="0"/>
                        <a:sym typeface="Wingdings" panose="05000000000000000000" pitchFamily="2" charset="2"/>
                      </a:rPr>
                      <m:t>𝜇</m:t>
                    </m:r>
                  </m:oMath>
                </a14:m>
                <a:r>
                  <a:rPr lang="en-US" sz="2400" dirty="0">
                    <a:sym typeface="Wingdings" panose="05000000000000000000" pitchFamily="2" charset="2"/>
                  </a:rPr>
                  <a:t>s) </a:t>
                </a:r>
              </a:p>
              <a:p>
                <a:pPr marL="0" indent="0">
                  <a:buNone/>
                </a:pPr>
                <a:r>
                  <a:rPr lang="en-US" sz="1600" dirty="0">
                    <a:sym typeface="Wingdings" panose="05000000000000000000" pitchFamily="2" charset="2"/>
                  </a:rPr>
                  <a:t>     </a:t>
                </a:r>
              </a:p>
              <a:p>
                <a:pPr marL="0" indent="0">
                  <a:buNone/>
                </a:pPr>
                <a:r>
                  <a:rPr lang="en-US" sz="1600" dirty="0">
                    <a:sym typeface="Wingdings" panose="05000000000000000000" pitchFamily="2" charset="2"/>
                  </a:rPr>
                  <a:t>     </a:t>
                </a:r>
                <a:endParaRPr lang="en-US" sz="1600" dirty="0"/>
              </a:p>
              <a:p>
                <a:pPr marL="0" indent="0">
                  <a:buNone/>
                </a:pPr>
                <a:r>
                  <a:rPr lang="en-US" sz="1600" dirty="0"/>
                  <a:t> </a:t>
                </a:r>
              </a:p>
            </p:txBody>
          </p:sp>
        </mc:Choice>
        <mc:Fallback>
          <p:sp>
            <p:nvSpPr>
              <p:cNvPr id="5" name="Text Placeholder 5">
                <a:extLst>
                  <a:ext uri="{FF2B5EF4-FFF2-40B4-BE49-F238E27FC236}">
                    <a16:creationId xmlns:a16="http://schemas.microsoft.com/office/drawing/2014/main" id="{5163047E-BB4D-4B1E-B19A-4B66317B3BD8}"/>
                  </a:ext>
                </a:extLst>
              </p:cNvPr>
              <p:cNvSpPr>
                <a:spLocks noGrp="1" noRot="1" noChangeAspect="1" noMove="1" noResize="1" noEditPoints="1" noAdjustHandles="1" noChangeArrowheads="1" noChangeShapeType="1" noTextEdit="1"/>
              </p:cNvSpPr>
              <p:nvPr>
                <p:ph idx="1"/>
              </p:nvPr>
            </p:nvSpPr>
            <p:spPr>
              <a:xfrm>
                <a:off x="228599" y="1585118"/>
                <a:ext cx="8763001" cy="3291681"/>
              </a:xfrm>
              <a:blipFill>
                <a:blip r:embed="rId2"/>
                <a:stretch>
                  <a:fillRect l="-1043" t="-1296" r="-1252"/>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6FA332AC-EAC8-4C01-B340-59B6847582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49" y="3900256"/>
            <a:ext cx="3999751" cy="1089329"/>
          </a:xfrm>
          <a:prstGeom prst="rect">
            <a:avLst/>
          </a:prstGeom>
        </p:spPr>
      </p:pic>
      <p:pic>
        <p:nvPicPr>
          <p:cNvPr id="7" name="Picture 6">
            <a:extLst>
              <a:ext uri="{FF2B5EF4-FFF2-40B4-BE49-F238E27FC236}">
                <a16:creationId xmlns:a16="http://schemas.microsoft.com/office/drawing/2014/main" id="{4C473444-F731-49DE-8BF9-9465CDD4A1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1" y="3779933"/>
            <a:ext cx="4876800" cy="668594"/>
          </a:xfrm>
          <a:prstGeom prst="rect">
            <a:avLst/>
          </a:prstGeom>
        </p:spPr>
      </p:pic>
      <p:sp>
        <p:nvSpPr>
          <p:cNvPr id="8" name="TextBox 7">
            <a:extLst>
              <a:ext uri="{FF2B5EF4-FFF2-40B4-BE49-F238E27FC236}">
                <a16:creationId xmlns:a16="http://schemas.microsoft.com/office/drawing/2014/main" id="{0B06E67E-9135-4AA9-8C2C-8B59E91DAA92}"/>
              </a:ext>
            </a:extLst>
          </p:cNvPr>
          <p:cNvSpPr txBox="1"/>
          <p:nvPr/>
        </p:nvSpPr>
        <p:spPr>
          <a:xfrm>
            <a:off x="6019800" y="3379823"/>
            <a:ext cx="1635769" cy="400110"/>
          </a:xfrm>
          <a:prstGeom prst="rect">
            <a:avLst/>
          </a:prstGeom>
          <a:noFill/>
        </p:spPr>
        <p:txBody>
          <a:bodyPr wrap="none" rtlCol="0">
            <a:spAutoFit/>
          </a:bodyPr>
          <a:lstStyle/>
          <a:p>
            <a:pPr algn="ctr"/>
            <a:r>
              <a:rPr lang="en-US" sz="2000" b="1" dirty="0">
                <a:solidFill>
                  <a:srgbClr val="7030A0"/>
                </a:solidFill>
                <a:latin typeface="Encode Sans Normal" charset="0"/>
                <a:ea typeface="Encode Sans Normal" charset="0"/>
                <a:cs typeface="Encode Sans Normal" charset="0"/>
              </a:rPr>
              <a:t>A pulse burst </a:t>
            </a:r>
          </a:p>
        </p:txBody>
      </p:sp>
      <p:sp>
        <p:nvSpPr>
          <p:cNvPr id="9" name="Rectangle 8">
            <a:extLst>
              <a:ext uri="{FF2B5EF4-FFF2-40B4-BE49-F238E27FC236}">
                <a16:creationId xmlns:a16="http://schemas.microsoft.com/office/drawing/2014/main" id="{4D99E30E-2430-446D-A2AB-F0E87FF4A7FB}"/>
              </a:ext>
            </a:extLst>
          </p:cNvPr>
          <p:cNvSpPr/>
          <p:nvPr/>
        </p:nvSpPr>
        <p:spPr bwMode="auto">
          <a:xfrm>
            <a:off x="114300" y="6095071"/>
            <a:ext cx="8153400" cy="357276"/>
          </a:xfrm>
          <a:prstGeom prst="rect">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chemeClr val="bg1"/>
                </a:solidFill>
                <a:latin typeface="Arial" panose="020B0604020202020204" pitchFamily="34" charset="0"/>
                <a:ea typeface="ＭＳ Ｐゴシック" panose="020B0600070205080204" pitchFamily="34" charset="-128"/>
              </a:rPr>
              <a:t>Example of balancing incumbent protection with secondary enablement</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080948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057400" y="496669"/>
            <a:ext cx="5257800" cy="646331"/>
          </a:xfrm>
        </p:spPr>
        <p:txBody>
          <a:bodyPr>
            <a:normAutofit/>
          </a:bodyPr>
          <a:lstStyle/>
          <a:p>
            <a:pPr algn="ctr"/>
            <a:r>
              <a:rPr lang="en-US" sz="2800" b="1" dirty="0">
                <a:solidFill>
                  <a:schemeClr val="tx1"/>
                </a:solidFill>
                <a:latin typeface="+mj-lt"/>
              </a:rPr>
              <a:t>IEEE 802.11 MAC: CSMA/CA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401" y="2040074"/>
            <a:ext cx="7264190" cy="3456986"/>
          </a:xfrm>
          <a:prstGeom prst="rect">
            <a:avLst/>
          </a:prstGeom>
        </p:spPr>
      </p:pic>
      <p:sp>
        <p:nvSpPr>
          <p:cNvPr id="3" name="TextBox 2"/>
          <p:cNvSpPr txBox="1"/>
          <p:nvPr/>
        </p:nvSpPr>
        <p:spPr>
          <a:xfrm>
            <a:off x="5715000" y="1447800"/>
            <a:ext cx="3352800" cy="584775"/>
          </a:xfrm>
          <a:prstGeom prst="rect">
            <a:avLst/>
          </a:prstGeom>
          <a:noFill/>
        </p:spPr>
        <p:txBody>
          <a:bodyPr wrap="square" rtlCol="0">
            <a:spAutoFit/>
          </a:bodyPr>
          <a:lstStyle/>
          <a:p>
            <a:r>
              <a:rPr lang="en-US" sz="1600" b="1" dirty="0">
                <a:latin typeface="+mj-lt"/>
              </a:rPr>
              <a:t>Nodes use Carrier Sensing  </a:t>
            </a:r>
          </a:p>
          <a:p>
            <a:r>
              <a:rPr lang="en-US" sz="1600" b="1" dirty="0">
                <a:latin typeface="+mj-lt"/>
              </a:rPr>
              <a:t>Followed by  Random Back-Off</a:t>
            </a:r>
          </a:p>
        </p:txBody>
      </p:sp>
      <p:sp>
        <p:nvSpPr>
          <p:cNvPr id="5" name="TextBox 4">
            <a:extLst>
              <a:ext uri="{FF2B5EF4-FFF2-40B4-BE49-F238E27FC236}">
                <a16:creationId xmlns:a16="http://schemas.microsoft.com/office/drawing/2014/main" id="{2C3FF570-314D-470C-9B91-4438B4BEA46C}"/>
              </a:ext>
            </a:extLst>
          </p:cNvPr>
          <p:cNvSpPr txBox="1"/>
          <p:nvPr/>
        </p:nvSpPr>
        <p:spPr>
          <a:xfrm>
            <a:off x="1600200" y="5638800"/>
            <a:ext cx="6419001" cy="400110"/>
          </a:xfrm>
          <a:prstGeom prst="rect">
            <a:avLst/>
          </a:prstGeom>
          <a:noFill/>
        </p:spPr>
        <p:txBody>
          <a:bodyPr wrap="none" rtlCol="0">
            <a:spAutoFit/>
          </a:bodyPr>
          <a:lstStyle/>
          <a:p>
            <a:r>
              <a:rPr lang="en-US" sz="2000" b="1" dirty="0">
                <a:latin typeface="+mj-lt"/>
              </a:rPr>
              <a:t>Quiet Periods in IEEE 802.11 (all nodes backed off) </a:t>
            </a:r>
          </a:p>
        </p:txBody>
      </p:sp>
      <p:sp>
        <p:nvSpPr>
          <p:cNvPr id="7" name="Right Brace 6">
            <a:extLst>
              <a:ext uri="{FF2B5EF4-FFF2-40B4-BE49-F238E27FC236}">
                <a16:creationId xmlns:a16="http://schemas.microsoft.com/office/drawing/2014/main" id="{00C59066-74E4-4C3E-81DC-095011AF772F}"/>
              </a:ext>
            </a:extLst>
          </p:cNvPr>
          <p:cNvSpPr/>
          <p:nvPr/>
        </p:nvSpPr>
        <p:spPr bwMode="auto">
          <a:xfrm rot="16200000">
            <a:off x="4997802" y="1181136"/>
            <a:ext cx="443796" cy="990600"/>
          </a:xfrm>
          <a:prstGeom prst="rightBrac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mj-lt"/>
              <a:ea typeface="ＭＳ Ｐゴシック" panose="020B0600070205080204" pitchFamily="34" charset="-128"/>
            </a:endParaRPr>
          </a:p>
        </p:txBody>
      </p:sp>
    </p:spTree>
    <p:extLst>
      <p:ext uri="{BB962C8B-B14F-4D97-AF65-F5344CB8AC3E}">
        <p14:creationId xmlns:p14="http://schemas.microsoft.com/office/powerpoint/2010/main" val="32475680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81000" y="533400"/>
            <a:ext cx="8184662" cy="515399"/>
          </a:xfrm>
        </p:spPr>
        <p:txBody>
          <a:bodyPr>
            <a:normAutofit/>
          </a:bodyPr>
          <a:lstStyle/>
          <a:p>
            <a:pPr algn="ctr"/>
            <a:r>
              <a:rPr lang="en-US" sz="2800" b="1" dirty="0">
                <a:solidFill>
                  <a:schemeClr val="tx1"/>
                </a:solidFill>
                <a:latin typeface="+mn-lt"/>
              </a:rPr>
              <a:t>Throughput vs Detection Trade Off</a:t>
            </a:r>
          </a:p>
        </p:txBody>
      </p:sp>
      <mc:AlternateContent xmlns:mc="http://schemas.openxmlformats.org/markup-compatibility/2006" xmlns:a14="http://schemas.microsoft.com/office/drawing/2010/main">
        <mc:Choice Requires="a14">
          <p:sp>
            <p:nvSpPr>
              <p:cNvPr id="3" name="Text Placeholder 2"/>
              <p:cNvSpPr>
                <a:spLocks noGrp="1"/>
              </p:cNvSpPr>
              <p:nvPr>
                <p:ph type="body" sz="quarter" idx="11"/>
              </p:nvPr>
            </p:nvSpPr>
            <p:spPr>
              <a:xfrm>
                <a:off x="152400" y="1701568"/>
                <a:ext cx="8610600" cy="3011623"/>
              </a:xfrm>
            </p:spPr>
            <p:txBody>
              <a:bodyPr/>
              <a:lstStyle/>
              <a:p>
                <a:pPr>
                  <a:buFont typeface="Wingdings" panose="05000000000000000000" pitchFamily="2" charset="2"/>
                  <a:buChar char="v"/>
                </a:pPr>
                <a:r>
                  <a:rPr lang="en-US" sz="2000" dirty="0"/>
                  <a:t>Increased DIFS </a:t>
                </a:r>
                <a:r>
                  <a:rPr lang="en-US" sz="2000" dirty="0">
                    <a:sym typeface="Wingdings" panose="05000000000000000000" pitchFamily="2" charset="2"/>
                  </a:rPr>
                  <a:t> m</a:t>
                </a:r>
                <a:r>
                  <a:rPr lang="en-US" sz="2000" dirty="0"/>
                  <a:t>ore quiet periods </a:t>
                </a:r>
                <a14:m>
                  <m:oMath xmlns:m="http://schemas.openxmlformats.org/officeDocument/2006/math">
                    <m:groupChr>
                      <m:groupChrPr>
                        <m:chr m:val="⇒"/>
                        <m:vertJc m:val="bot"/>
                        <m:ctrlPr>
                          <a:rPr lang="en-US" sz="2000" i="1" smtClean="0">
                            <a:latin typeface="Cambria Math" panose="02040503050406030204" pitchFamily="18" charset="0"/>
                          </a:rPr>
                        </m:ctrlPr>
                      </m:groupChrPr>
                      <m:e/>
                    </m:groupChr>
                  </m:oMath>
                </a14:m>
                <a:r>
                  <a:rPr lang="en-US" sz="2000" dirty="0"/>
                  <a:t> </a:t>
                </a:r>
                <a:r>
                  <a:rPr lang="en-US" sz="2000" dirty="0">
                    <a:solidFill>
                      <a:srgbClr val="92D050"/>
                    </a:solidFill>
                  </a:rPr>
                  <a:t>better</a:t>
                </a:r>
                <a:r>
                  <a:rPr lang="en-US" sz="2000" dirty="0"/>
                  <a:t> detection, </a:t>
                </a:r>
                <a:r>
                  <a:rPr lang="en-US" sz="2000" dirty="0">
                    <a:solidFill>
                      <a:srgbClr val="FF0000"/>
                    </a:solidFill>
                  </a:rPr>
                  <a:t>lower</a:t>
                </a:r>
                <a:r>
                  <a:rPr lang="en-US" sz="2000" dirty="0"/>
                  <a:t> throughput</a:t>
                </a:r>
              </a:p>
              <a:p>
                <a:pPr>
                  <a:buFont typeface="Wingdings" panose="05000000000000000000" pitchFamily="2" charset="2"/>
                  <a:buChar char="v"/>
                </a:pPr>
                <a:r>
                  <a:rPr lang="en-US" sz="2000" dirty="0"/>
                  <a:t>Increased Payload </a:t>
                </a:r>
                <a:r>
                  <a:rPr lang="en-US" sz="2000" dirty="0">
                    <a:sym typeface="Wingdings" panose="05000000000000000000" pitchFamily="2" charset="2"/>
                  </a:rPr>
                  <a:t> </a:t>
                </a:r>
                <a:r>
                  <a:rPr lang="en-US" sz="2000" dirty="0">
                    <a:solidFill>
                      <a:srgbClr val="FFC000"/>
                    </a:solidFill>
                    <a:sym typeface="Wingdings" panose="05000000000000000000" pitchFamily="2" charset="2"/>
                  </a:rPr>
                  <a:t>higher </a:t>
                </a:r>
                <a:r>
                  <a:rPr lang="en-US" sz="2000" dirty="0">
                    <a:solidFill>
                      <a:schemeClr val="tx1"/>
                    </a:solidFill>
                    <a:sym typeface="Wingdings" panose="05000000000000000000" pitchFamily="2" charset="2"/>
                  </a:rPr>
                  <a:t>throughput </a:t>
                </a:r>
                <a:endParaRPr lang="en-US" sz="2000" dirty="0"/>
              </a:p>
              <a:p>
                <a:pPr marL="0" indent="0">
                  <a:buNone/>
                </a:pPr>
                <a:endParaRPr lang="en-US" sz="2000" dirty="0"/>
              </a:p>
            </p:txBody>
          </p:sp>
        </mc:Choice>
        <mc:Fallback xmlns="">
          <p:sp>
            <p:nvSpPr>
              <p:cNvPr id="3" name="Text Placeholder 2"/>
              <p:cNvSpPr>
                <a:spLocks noGrp="1" noRot="1" noChangeAspect="1" noMove="1" noResize="1" noEditPoints="1" noAdjustHandles="1" noChangeArrowheads="1" noChangeShapeType="1" noTextEdit="1"/>
              </p:cNvSpPr>
              <p:nvPr>
                <p:ph type="body" sz="quarter" idx="11"/>
              </p:nvPr>
            </p:nvSpPr>
            <p:spPr>
              <a:xfrm>
                <a:off x="152400" y="1701568"/>
                <a:ext cx="8610600" cy="3011623"/>
              </a:xfrm>
              <a:blipFill>
                <a:blip r:embed="rId2"/>
                <a:stretch>
                  <a:fillRect l="-637"/>
                </a:stretch>
              </a:blipFill>
            </p:spPr>
            <p:txBody>
              <a:bodyPr/>
              <a:lstStyle/>
              <a:p>
                <a:r>
                  <a:rPr lang="en-US">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11" y="3009213"/>
            <a:ext cx="6414068" cy="242943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7360" y="3200400"/>
            <a:ext cx="2656640" cy="1817119"/>
          </a:xfrm>
          <a:prstGeom prst="rect">
            <a:avLst/>
          </a:prstGeom>
        </p:spPr>
      </p:pic>
      <p:sp>
        <p:nvSpPr>
          <p:cNvPr id="6" name="TextBox 5"/>
          <p:cNvSpPr txBox="1"/>
          <p:nvPr/>
        </p:nvSpPr>
        <p:spPr>
          <a:xfrm>
            <a:off x="2206388" y="1332236"/>
            <a:ext cx="5609292" cy="369332"/>
          </a:xfrm>
          <a:prstGeom prst="rect">
            <a:avLst/>
          </a:prstGeom>
          <a:noFill/>
        </p:spPr>
        <p:txBody>
          <a:bodyPr wrap="none" rtlCol="0">
            <a:spAutoFit/>
          </a:bodyPr>
          <a:lstStyle/>
          <a:p>
            <a:r>
              <a:rPr lang="en-US" sz="1800" b="1" dirty="0">
                <a:latin typeface="+mn-lt"/>
              </a:rPr>
              <a:t>IEEE 802.11 Knobs: Payload Size &amp; DIFS duration</a:t>
            </a:r>
          </a:p>
        </p:txBody>
      </p:sp>
      <p:sp>
        <p:nvSpPr>
          <p:cNvPr id="7" name="Rectangle 6">
            <a:extLst>
              <a:ext uri="{FF2B5EF4-FFF2-40B4-BE49-F238E27FC236}">
                <a16:creationId xmlns:a16="http://schemas.microsoft.com/office/drawing/2014/main" id="{C0BEA7DC-4E7B-4C99-9884-F9B2259070D9}"/>
              </a:ext>
            </a:extLst>
          </p:cNvPr>
          <p:cNvSpPr/>
          <p:nvPr/>
        </p:nvSpPr>
        <p:spPr bwMode="auto">
          <a:xfrm>
            <a:off x="114300" y="6095071"/>
            <a:ext cx="7886700" cy="357276"/>
          </a:xfrm>
          <a:prstGeom prst="rect">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chemeClr val="bg1"/>
                </a:solidFill>
                <a:latin typeface="Arial" panose="020B0604020202020204" pitchFamily="34" charset="0"/>
                <a:ea typeface="ＭＳ Ｐゴシック" panose="020B0600070205080204" pitchFamily="34" charset="-128"/>
              </a:rPr>
              <a:t>Example of balancing incumbent protection with secondary enablement</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215623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2148" y="1758211"/>
            <a:ext cx="7914581" cy="4172443"/>
          </a:xfrm>
          <a:prstGeom prst="rect">
            <a:avLst/>
          </a:prstGeom>
        </p:spPr>
      </p:pic>
      <p:sp>
        <p:nvSpPr>
          <p:cNvPr id="23" name="TextBox 22"/>
          <p:cNvSpPr txBox="1"/>
          <p:nvPr/>
        </p:nvSpPr>
        <p:spPr>
          <a:xfrm>
            <a:off x="1605267" y="259324"/>
            <a:ext cx="5952270" cy="461665"/>
          </a:xfrm>
          <a:prstGeom prst="rect">
            <a:avLst/>
          </a:prstGeom>
          <a:noFill/>
        </p:spPr>
        <p:txBody>
          <a:bodyPr wrap="none" rtlCol="1">
            <a:spAutoFit/>
          </a:bodyPr>
          <a:lstStyle/>
          <a:p>
            <a:pPr algn="ctr" rtl="0"/>
            <a:r>
              <a:rPr lang="fi-FI" sz="2400" dirty="0">
                <a:latin typeface="Britannic Bold" panose="020B0903060703020204" pitchFamily="34" charset="0"/>
              </a:rPr>
              <a:t>Robustifying IEEE 802.11 to Pulsed Radar</a:t>
            </a:r>
            <a:endParaRPr lang="fa-IR" sz="2400" dirty="0">
              <a:latin typeface="Britannic Bold" panose="020B0903060703020204" pitchFamily="34" charset="0"/>
              <a:cs typeface="Times New Roman" pitchFamily="18" charset="0"/>
            </a:endParaRPr>
          </a:p>
        </p:txBody>
      </p:sp>
      <p:cxnSp>
        <p:nvCxnSpPr>
          <p:cNvPr id="24" name="Straight Connector 23"/>
          <p:cNvCxnSpPr/>
          <p:nvPr/>
        </p:nvCxnSpPr>
        <p:spPr>
          <a:xfrm>
            <a:off x="611560" y="815961"/>
            <a:ext cx="7939099" cy="0"/>
          </a:xfrm>
          <a:prstGeom prst="line">
            <a:avLst/>
          </a:prstGeom>
          <a:ln w="508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32148" y="910934"/>
            <a:ext cx="8073404" cy="338554"/>
          </a:xfrm>
          <a:prstGeom prst="rect">
            <a:avLst/>
          </a:prstGeom>
        </p:spPr>
        <p:txBody>
          <a:bodyPr wrap="square">
            <a:spAutoFit/>
          </a:bodyPr>
          <a:lstStyle>
            <a:defPPr>
              <a:defRPr lang="fa-IR"/>
            </a:defPPr>
            <a:lvl1pPr marL="342900" indent="-342900" algn="just" rtl="0">
              <a:buBlip>
                <a:blip r:embed="rId3"/>
              </a:buBlip>
              <a:defRPr>
                <a:latin typeface="+mj-lt"/>
                <a:cs typeface="Times New Roman" pitchFamily="18" charset="0"/>
              </a:defRPr>
            </a:lvl1pPr>
          </a:lstStyle>
          <a:p>
            <a:pPr algn="l">
              <a:buFont typeface="Wingdings" panose="05000000000000000000" pitchFamily="2" charset="2"/>
              <a:buChar char="Ø"/>
            </a:pPr>
            <a:r>
              <a:rPr lang="en-US" sz="1600" dirty="0"/>
              <a:t>The circle boxes illustrate the elements added to the modified IEEE 802.11 system.</a:t>
            </a:r>
          </a:p>
        </p:txBody>
      </p:sp>
    </p:spTree>
    <p:extLst>
      <p:ext uri="{BB962C8B-B14F-4D97-AF65-F5344CB8AC3E}">
        <p14:creationId xmlns:p14="http://schemas.microsoft.com/office/powerpoint/2010/main" val="25126614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7115" y="272261"/>
            <a:ext cx="9177513" cy="492443"/>
          </a:xfrm>
          <a:prstGeom prst="rect">
            <a:avLst/>
          </a:prstGeom>
          <a:noFill/>
        </p:spPr>
        <p:txBody>
          <a:bodyPr wrap="none" rtlCol="1">
            <a:spAutoFit/>
          </a:bodyPr>
          <a:lstStyle/>
          <a:p>
            <a:pPr algn="ctr" rtl="0"/>
            <a:r>
              <a:rPr lang="en-US" sz="2600" dirty="0">
                <a:latin typeface="Britannic Bold" panose="020B0903060703020204" pitchFamily="34" charset="0"/>
                <a:cs typeface="Times New Roman" pitchFamily="18" charset="0"/>
              </a:rPr>
              <a:t>IEEE 802.11 System Modification for Interference Mitigation </a:t>
            </a:r>
            <a:endParaRPr lang="fa-IR" sz="2600" dirty="0">
              <a:latin typeface="Britannic Bold" panose="020B0903060703020204" pitchFamily="34" charset="0"/>
              <a:cs typeface="Times New Roman" pitchFamily="18" charset="0"/>
            </a:endParaRPr>
          </a:p>
        </p:txBody>
      </p:sp>
      <p:cxnSp>
        <p:nvCxnSpPr>
          <p:cNvPr id="16" name="Straight Connector 15"/>
          <p:cNvCxnSpPr/>
          <p:nvPr/>
        </p:nvCxnSpPr>
        <p:spPr>
          <a:xfrm>
            <a:off x="576032" y="853933"/>
            <a:ext cx="7939099" cy="0"/>
          </a:xfrm>
          <a:prstGeom prst="line">
            <a:avLst/>
          </a:prstGeom>
          <a:ln w="508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67875" y="975805"/>
            <a:ext cx="7947256" cy="3170099"/>
          </a:xfrm>
          <a:prstGeom prst="rect">
            <a:avLst/>
          </a:prstGeom>
        </p:spPr>
        <p:txBody>
          <a:bodyPr wrap="square">
            <a:spAutoFit/>
          </a:bodyPr>
          <a:lstStyle/>
          <a:p>
            <a:pPr marL="342900" indent="-342900" algn="l" rtl="0">
              <a:buFont typeface="Wingdings" panose="05000000000000000000" pitchFamily="2" charset="2"/>
              <a:buChar char="Ø"/>
            </a:pPr>
            <a:r>
              <a:rPr lang="en-US" sz="2000" dirty="0">
                <a:latin typeface="+mj-lt"/>
                <a:cs typeface="Times New Roman" pitchFamily="18" charset="0"/>
              </a:rPr>
              <a:t>Radar interference causes burst errors at the IEEE 802.11 receiver </a:t>
            </a:r>
          </a:p>
          <a:p>
            <a:pPr algn="l" rtl="0"/>
            <a:r>
              <a:rPr lang="en-US" sz="2000" dirty="0">
                <a:latin typeface="+mj-lt"/>
                <a:cs typeface="Times New Roman" pitchFamily="18" charset="0"/>
              </a:rPr>
              <a:t>     </a:t>
            </a:r>
            <a:r>
              <a:rPr lang="en-US" sz="2000" dirty="0">
                <a:latin typeface="+mj-lt"/>
                <a:cs typeface="Times New Roman" pitchFamily="18" charset="0"/>
                <a:sym typeface="Wingdings" panose="05000000000000000000" pitchFamily="2" charset="2"/>
              </a:rPr>
              <a:t> </a:t>
            </a:r>
            <a:r>
              <a:rPr lang="en-US" sz="2000" dirty="0">
                <a:latin typeface="+mj-lt"/>
                <a:cs typeface="Times New Roman" pitchFamily="18" charset="0"/>
              </a:rPr>
              <a:t> need  a long </a:t>
            </a:r>
            <a:r>
              <a:rPr lang="en-US" sz="2000" dirty="0" err="1">
                <a:latin typeface="+mj-lt"/>
                <a:cs typeface="Times New Roman" pitchFamily="18" charset="0"/>
              </a:rPr>
              <a:t>interleaver</a:t>
            </a:r>
            <a:r>
              <a:rPr lang="en-US" sz="2000" dirty="0">
                <a:latin typeface="+mj-lt"/>
                <a:cs typeface="Times New Roman" pitchFamily="18" charset="0"/>
              </a:rPr>
              <a:t>/de-</a:t>
            </a:r>
            <a:r>
              <a:rPr lang="en-US" sz="2000" dirty="0" err="1">
                <a:latin typeface="+mj-lt"/>
                <a:cs typeface="Times New Roman" pitchFamily="18" charset="0"/>
              </a:rPr>
              <a:t>interleaver</a:t>
            </a:r>
            <a:r>
              <a:rPr lang="en-US" sz="2000" dirty="0">
                <a:latin typeface="+mj-lt"/>
                <a:cs typeface="Times New Roman" pitchFamily="18" charset="0"/>
              </a:rPr>
              <a:t>.</a:t>
            </a:r>
          </a:p>
          <a:p>
            <a:pPr marL="342900" indent="-342900" algn="l" rtl="0">
              <a:buFont typeface="Wingdings" panose="05000000000000000000" pitchFamily="2" charset="2"/>
              <a:buChar char="q"/>
            </a:pPr>
            <a:r>
              <a:rPr lang="en-US" sz="2000" dirty="0">
                <a:latin typeface="+mj-lt"/>
                <a:cs typeface="Times New Roman" pitchFamily="18" charset="0"/>
              </a:rPr>
              <a:t>  The symbol </a:t>
            </a:r>
            <a:r>
              <a:rPr lang="en-US" sz="2000" dirty="0" err="1">
                <a:latin typeface="+mj-lt"/>
                <a:cs typeface="Times New Roman" pitchFamily="18" charset="0"/>
              </a:rPr>
              <a:t>interleaver</a:t>
            </a:r>
            <a:r>
              <a:rPr lang="en-US" sz="2000" dirty="0">
                <a:latin typeface="+mj-lt"/>
                <a:cs typeface="Times New Roman" pitchFamily="18" charset="0"/>
              </a:rPr>
              <a:t> in generic system is not long enough to remove the burst effect </a:t>
            </a:r>
          </a:p>
          <a:p>
            <a:pPr algn="l" rtl="0"/>
            <a:endParaRPr lang="en-US" sz="2000" dirty="0">
              <a:latin typeface="+mj-lt"/>
              <a:cs typeface="Times New Roman" pitchFamily="18" charset="0"/>
            </a:endParaRPr>
          </a:p>
          <a:p>
            <a:pPr marL="342900" indent="-342900" algn="l" rtl="0">
              <a:buFont typeface="Wingdings" panose="05000000000000000000" pitchFamily="2" charset="2"/>
              <a:buChar char="Ø"/>
            </a:pPr>
            <a:r>
              <a:rPr lang="en-US" sz="2000" dirty="0">
                <a:latin typeface="+mj-lt"/>
                <a:cs typeface="Times New Roman" pitchFamily="18" charset="0"/>
              </a:rPr>
              <a:t>Two types: </a:t>
            </a:r>
            <a:r>
              <a:rPr lang="en-US" sz="2000" dirty="0" err="1">
                <a:latin typeface="+mj-lt"/>
                <a:cs typeface="Times New Roman" pitchFamily="18" charset="0"/>
              </a:rPr>
              <a:t>CodeWord</a:t>
            </a:r>
            <a:r>
              <a:rPr lang="en-US" sz="2000" dirty="0">
                <a:latin typeface="+mj-lt"/>
                <a:cs typeface="Times New Roman" pitchFamily="18" charset="0"/>
              </a:rPr>
              <a:t>  and Frame </a:t>
            </a:r>
            <a:r>
              <a:rPr lang="en-US" sz="2000" dirty="0" err="1">
                <a:latin typeface="+mj-lt"/>
                <a:cs typeface="Times New Roman" pitchFamily="18" charset="0"/>
              </a:rPr>
              <a:t>interleavers</a:t>
            </a:r>
            <a:endParaRPr lang="en-US" sz="2000" dirty="0">
              <a:latin typeface="+mj-lt"/>
              <a:cs typeface="Times New Roman" pitchFamily="18" charset="0"/>
            </a:endParaRPr>
          </a:p>
          <a:p>
            <a:pPr marL="342900" indent="-342900" algn="l" rtl="0">
              <a:buFont typeface="Wingdings" panose="05000000000000000000" pitchFamily="2" charset="2"/>
              <a:buChar char="Ø"/>
            </a:pPr>
            <a:r>
              <a:rPr lang="en-US" sz="2000" dirty="0">
                <a:latin typeface="+mj-lt"/>
                <a:cs typeface="Times New Roman" pitchFamily="18" charset="0"/>
              </a:rPr>
              <a:t>The coded data bits are written row by row into a matrix at the transmitter and read back column by column from the matrix.</a:t>
            </a:r>
          </a:p>
          <a:p>
            <a:pPr marL="342900" indent="-342900" algn="l" rtl="0">
              <a:buFont typeface="Wingdings" panose="05000000000000000000" pitchFamily="2" charset="2"/>
              <a:buChar char="Ø"/>
            </a:pPr>
            <a:r>
              <a:rPr lang="en-US" sz="2000" dirty="0">
                <a:latin typeface="+mj-lt"/>
                <a:cs typeface="Times New Roman" pitchFamily="18" charset="0"/>
              </a:rPr>
              <a:t>For de-interleaving the same process is performed at the receiver. </a:t>
            </a:r>
          </a:p>
        </p:txBody>
      </p:sp>
      <p:pic>
        <p:nvPicPr>
          <p:cNvPr id="6" name="Picture 5"/>
          <p:cNvPicPr>
            <a:picLocks noChangeAspect="1"/>
          </p:cNvPicPr>
          <p:nvPr/>
        </p:nvPicPr>
        <p:blipFill>
          <a:blip r:embed="rId2"/>
          <a:stretch>
            <a:fillRect/>
          </a:stretch>
        </p:blipFill>
        <p:spPr>
          <a:xfrm>
            <a:off x="3124200" y="3959998"/>
            <a:ext cx="3096344" cy="2433638"/>
          </a:xfrm>
          <a:prstGeom prst="rect">
            <a:avLst/>
          </a:prstGeom>
        </p:spPr>
      </p:pic>
    </p:spTree>
    <p:extLst>
      <p:ext uri="{BB962C8B-B14F-4D97-AF65-F5344CB8AC3E}">
        <p14:creationId xmlns:p14="http://schemas.microsoft.com/office/powerpoint/2010/main" val="18061146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53633"/>
          <a:stretch/>
        </p:blipFill>
        <p:spPr>
          <a:xfrm>
            <a:off x="146919" y="1928673"/>
            <a:ext cx="4245850" cy="4076016"/>
          </a:xfrm>
          <a:prstGeom prst="rect">
            <a:avLst/>
          </a:prstGeom>
        </p:spPr>
      </p:pic>
      <p:sp>
        <p:nvSpPr>
          <p:cNvPr id="2" name="Title 1"/>
          <p:cNvSpPr>
            <a:spLocks noGrp="1"/>
          </p:cNvSpPr>
          <p:nvPr>
            <p:ph type="title"/>
          </p:nvPr>
        </p:nvSpPr>
        <p:spPr>
          <a:xfrm>
            <a:off x="990938" y="221679"/>
            <a:ext cx="7367174" cy="492443"/>
          </a:xfrm>
          <a:noFill/>
        </p:spPr>
        <p:txBody>
          <a:bodyPr wrap="square" rtlCol="1">
            <a:spAutoFit/>
          </a:bodyPr>
          <a:lstStyle/>
          <a:p>
            <a:pPr rtl="0"/>
            <a:r>
              <a:rPr lang="en-US" sz="2600" dirty="0">
                <a:latin typeface="Britannic Bold" panose="020B0903060703020204" pitchFamily="34" charset="0"/>
                <a:ea typeface="+mn-ea"/>
                <a:cs typeface="Times New Roman" pitchFamily="18" charset="0"/>
              </a:rPr>
              <a:t> Histogram at decoder input</a:t>
            </a:r>
          </a:p>
        </p:txBody>
      </p:sp>
      <p:cxnSp>
        <p:nvCxnSpPr>
          <p:cNvPr id="33" name="Straight Connector 32"/>
          <p:cNvCxnSpPr/>
          <p:nvPr/>
        </p:nvCxnSpPr>
        <p:spPr>
          <a:xfrm>
            <a:off x="576032" y="853933"/>
            <a:ext cx="7939099" cy="0"/>
          </a:xfrm>
          <a:prstGeom prst="line">
            <a:avLst/>
          </a:prstGeom>
          <a:ln w="508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567874" y="975805"/>
            <a:ext cx="8728525" cy="923330"/>
          </a:xfrm>
          <a:prstGeom prst="rect">
            <a:avLst/>
          </a:prstGeom>
        </p:spPr>
        <p:txBody>
          <a:bodyPr wrap="square">
            <a:spAutoFit/>
          </a:bodyPr>
          <a:lstStyle/>
          <a:p>
            <a:pPr marL="342900" indent="-342900" algn="l" rtl="0">
              <a:buFont typeface="Wingdings" panose="05000000000000000000" pitchFamily="2" charset="2"/>
              <a:buChar char="Ø"/>
            </a:pPr>
            <a:r>
              <a:rPr lang="en-US" sz="1800" dirty="0">
                <a:latin typeface="+mj-lt"/>
                <a:cs typeface="Times New Roman" pitchFamily="18" charset="0"/>
              </a:rPr>
              <a:t>No radar interference histogram follows a Generalized Exponential distribution</a:t>
            </a:r>
          </a:p>
          <a:p>
            <a:pPr marL="342900" indent="-342900" algn="l" rtl="0">
              <a:buFont typeface="Wingdings" panose="05000000000000000000" pitchFamily="2" charset="2"/>
              <a:buChar char="Ø"/>
            </a:pPr>
            <a:r>
              <a:rPr lang="en-US" sz="1800" dirty="0">
                <a:latin typeface="+mj-lt"/>
                <a:cs typeface="Times New Roman" pitchFamily="18" charset="0"/>
              </a:rPr>
              <a:t>Radar interference histogram has a very large magnitude with zero mean and large variance.</a:t>
            </a:r>
          </a:p>
        </p:txBody>
      </p:sp>
      <p:pic>
        <p:nvPicPr>
          <p:cNvPr id="51" name="Picture 50"/>
          <p:cNvPicPr>
            <a:picLocks noChangeAspect="1"/>
          </p:cNvPicPr>
          <p:nvPr/>
        </p:nvPicPr>
        <p:blipFill rotWithShape="1">
          <a:blip r:embed="rId2"/>
          <a:srcRect l="53146"/>
          <a:stretch/>
        </p:blipFill>
        <p:spPr>
          <a:xfrm>
            <a:off x="4420904" y="1698463"/>
            <a:ext cx="4723096" cy="4397527"/>
          </a:xfrm>
          <a:prstGeom prst="rect">
            <a:avLst/>
          </a:prstGeom>
        </p:spPr>
      </p:pic>
    </p:spTree>
    <p:extLst>
      <p:ext uri="{BB962C8B-B14F-4D97-AF65-F5344CB8AC3E}">
        <p14:creationId xmlns:p14="http://schemas.microsoft.com/office/powerpoint/2010/main" val="3883546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F6D31-67A6-4AC5-9976-EDF5272245AD}"/>
              </a:ext>
            </a:extLst>
          </p:cNvPr>
          <p:cNvSpPr>
            <a:spLocks noGrp="1"/>
          </p:cNvSpPr>
          <p:nvPr>
            <p:ph type="title"/>
          </p:nvPr>
        </p:nvSpPr>
        <p:spPr>
          <a:xfrm>
            <a:off x="0" y="404813"/>
            <a:ext cx="8686800" cy="792162"/>
          </a:xfrm>
        </p:spPr>
        <p:txBody>
          <a:bodyPr/>
          <a:lstStyle/>
          <a:p>
            <a:r>
              <a:rPr lang="en-US" sz="2400" b="1" dirty="0">
                <a:solidFill>
                  <a:srgbClr val="000000"/>
                </a:solidFill>
                <a:latin typeface="Arial" panose="020B0604020202020204" pitchFamily="34" charset="0"/>
                <a:cs typeface="Arial" panose="020B0604020202020204" pitchFamily="34" charset="0"/>
              </a:rPr>
              <a:t>Commercial to Commercial Bi-directional Spectrum Sharing </a:t>
            </a:r>
            <a:endParaRPr lang="en-US" sz="2400" dirty="0">
              <a:latin typeface="Arial" panose="020B0604020202020204" pitchFamily="34" charset="0"/>
              <a:cs typeface="Arial" panose="020B0604020202020204" pitchFamily="34" charset="0"/>
            </a:endParaRPr>
          </a:p>
        </p:txBody>
      </p:sp>
      <p:sp>
        <p:nvSpPr>
          <p:cNvPr id="7" name="TextBox 6"/>
          <p:cNvSpPr txBox="1"/>
          <p:nvPr/>
        </p:nvSpPr>
        <p:spPr>
          <a:xfrm>
            <a:off x="990599" y="1305511"/>
            <a:ext cx="2743200" cy="338554"/>
          </a:xfrm>
          <a:prstGeom prst="rect">
            <a:avLst/>
          </a:prstGeom>
          <a:noFill/>
        </p:spPr>
        <p:txBody>
          <a:bodyPr wrap="square" rtlCol="0">
            <a:spAutoFit/>
          </a:bodyPr>
          <a:lstStyle/>
          <a:p>
            <a:pPr algn="ctr"/>
            <a:r>
              <a:rPr lang="en-US" sz="1600" b="1" dirty="0">
                <a:latin typeface="+mn-lt"/>
              </a:rPr>
              <a:t>Commercial</a:t>
            </a:r>
            <a:r>
              <a:rPr lang="en-US" sz="1600" dirty="0">
                <a:latin typeface="+mn-lt"/>
              </a:rPr>
              <a:t> 1</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1245" y="4114800"/>
            <a:ext cx="3722327" cy="2070544"/>
          </a:xfrm>
          <a:prstGeom prst="rect">
            <a:avLst/>
          </a:prstGeom>
        </p:spPr>
      </p:pic>
      <p:sp>
        <p:nvSpPr>
          <p:cNvPr id="10" name="Bent-Up Arrow 9"/>
          <p:cNvSpPr/>
          <p:nvPr/>
        </p:nvSpPr>
        <p:spPr bwMode="auto">
          <a:xfrm flipV="1">
            <a:off x="4240289" y="2743200"/>
            <a:ext cx="2770109" cy="1371600"/>
          </a:xfrm>
          <a:prstGeom prst="bentUpArrow">
            <a:avLst/>
          </a:prstGeom>
          <a:solidFill>
            <a:schemeClr val="bg1">
              <a:lumMod val="85000"/>
            </a:schemeClr>
          </a:solidFill>
          <a:ln w="9525" cap="flat" cmpd="sng" algn="ctr">
            <a:solidFill>
              <a:schemeClr val="tx1"/>
            </a:solidFill>
            <a:prstDash val="solid"/>
            <a:round/>
            <a:headEnd type="none" w="med" len="med"/>
            <a:tailEnd type="none" w="med" len="med"/>
          </a:ln>
          <a:effectLst/>
          <a:scene3d>
            <a:camera prst="orthographicFront"/>
            <a:lightRig rig="threePt" dir="t"/>
          </a:scene3d>
          <a:sp3d prstMaterial="metal">
            <a:bevelT w="165100" prst="coolSlant"/>
          </a:sp3d>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p:txBody>
      </p:sp>
      <p:sp>
        <p:nvSpPr>
          <p:cNvPr id="11" name="Bent-Up Arrow 10"/>
          <p:cNvSpPr/>
          <p:nvPr/>
        </p:nvSpPr>
        <p:spPr bwMode="auto">
          <a:xfrm rot="10800000" flipV="1">
            <a:off x="1420888" y="4114800"/>
            <a:ext cx="3060356" cy="1447800"/>
          </a:xfrm>
          <a:prstGeom prst="bentUpArrow">
            <a:avLst/>
          </a:prstGeom>
          <a:solidFill>
            <a:schemeClr val="bg1">
              <a:lumMod val="85000"/>
            </a:schemeClr>
          </a:solidFill>
          <a:ln w="9525" cap="flat" cmpd="sng" algn="ctr">
            <a:solidFill>
              <a:schemeClr val="tx1"/>
            </a:solidFill>
            <a:prstDash val="solid"/>
            <a:round/>
            <a:headEnd type="none" w="med" len="med"/>
            <a:tailEnd type="none" w="med" len="med"/>
          </a:ln>
          <a:effectLst/>
          <a:scene3d>
            <a:camera prst="orthographicFront"/>
            <a:lightRig rig="threePt" dir="t"/>
          </a:scene3d>
          <a:sp3d prstMaterial="metal">
            <a:bevelT w="165100" prst="coolSlant"/>
          </a:sp3d>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p:txBody>
      </p:sp>
      <p:sp>
        <p:nvSpPr>
          <p:cNvPr id="12" name="TextBox 11"/>
          <p:cNvSpPr txBox="1"/>
          <p:nvPr/>
        </p:nvSpPr>
        <p:spPr>
          <a:xfrm>
            <a:off x="5257799" y="6185344"/>
            <a:ext cx="2743200" cy="338554"/>
          </a:xfrm>
          <a:prstGeom prst="rect">
            <a:avLst/>
          </a:prstGeom>
          <a:noFill/>
        </p:spPr>
        <p:txBody>
          <a:bodyPr wrap="square" rtlCol="0">
            <a:spAutoFit/>
          </a:bodyPr>
          <a:lstStyle/>
          <a:p>
            <a:pPr algn="ctr"/>
            <a:r>
              <a:rPr lang="en-US" sz="1600" b="1" dirty="0">
                <a:latin typeface="+mn-lt"/>
              </a:rPr>
              <a:t>Commercial</a:t>
            </a:r>
            <a:r>
              <a:rPr lang="en-US" sz="1600" dirty="0">
                <a:latin typeface="+mn-lt"/>
              </a:rPr>
              <a:t> 2</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752601"/>
            <a:ext cx="3935490" cy="2362199"/>
          </a:xfrm>
          <a:prstGeom prst="rect">
            <a:avLst/>
          </a:prstGeom>
        </p:spPr>
      </p:pic>
    </p:spTree>
    <p:extLst>
      <p:ext uri="{BB962C8B-B14F-4D97-AF65-F5344CB8AC3E}">
        <p14:creationId xmlns:p14="http://schemas.microsoft.com/office/powerpoint/2010/main" val="27199293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4591"/>
          <a:stretch/>
        </p:blipFill>
        <p:spPr>
          <a:xfrm>
            <a:off x="5796136" y="3286823"/>
            <a:ext cx="3197320" cy="2854406"/>
          </a:xfrm>
          <a:prstGeom prst="rect">
            <a:avLst/>
          </a:prstGeom>
        </p:spPr>
      </p:pic>
      <p:sp>
        <p:nvSpPr>
          <p:cNvPr id="9" name="TextBox 8"/>
          <p:cNvSpPr txBox="1"/>
          <p:nvPr/>
        </p:nvSpPr>
        <p:spPr>
          <a:xfrm>
            <a:off x="3267381" y="263034"/>
            <a:ext cx="2177198" cy="492443"/>
          </a:xfrm>
          <a:prstGeom prst="rect">
            <a:avLst/>
          </a:prstGeom>
          <a:noFill/>
        </p:spPr>
        <p:txBody>
          <a:bodyPr wrap="none" rtlCol="1">
            <a:spAutoFit/>
          </a:bodyPr>
          <a:lstStyle>
            <a:defPPr>
              <a:defRPr lang="fa-IR"/>
            </a:defPPr>
            <a:lvl1pPr algn="l" rtl="0">
              <a:defRPr sz="2600">
                <a:latin typeface="Britannic Bold" panose="020B0903060703020204" pitchFamily="34" charset="0"/>
                <a:cs typeface="Times New Roman" pitchFamily="18" charset="0"/>
              </a:defRPr>
            </a:lvl1pPr>
          </a:lstStyle>
          <a:p>
            <a:pPr algn="ctr"/>
            <a:r>
              <a:rPr lang="en-US" dirty="0"/>
              <a:t>LLR Mapping </a:t>
            </a:r>
            <a:endParaRPr lang="fa-IR" dirty="0"/>
          </a:p>
        </p:txBody>
      </p:sp>
      <p:cxnSp>
        <p:nvCxnSpPr>
          <p:cNvPr id="13" name="Straight Connector 12"/>
          <p:cNvCxnSpPr/>
          <p:nvPr/>
        </p:nvCxnSpPr>
        <p:spPr>
          <a:xfrm>
            <a:off x="576032" y="853933"/>
            <a:ext cx="7939099" cy="0"/>
          </a:xfrm>
          <a:prstGeom prst="line">
            <a:avLst/>
          </a:prstGeom>
          <a:ln w="508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567875" y="975805"/>
            <a:ext cx="7947256" cy="3893374"/>
          </a:xfrm>
          <a:prstGeom prst="rect">
            <a:avLst/>
          </a:prstGeom>
        </p:spPr>
        <p:txBody>
          <a:bodyPr wrap="square">
            <a:spAutoFit/>
          </a:bodyPr>
          <a:lstStyle/>
          <a:p>
            <a:pPr marL="342900" indent="-342900" algn="l" rtl="0">
              <a:buFont typeface="Wingdings" panose="05000000000000000000" pitchFamily="2" charset="2"/>
              <a:buChar char="Ø"/>
            </a:pPr>
            <a:r>
              <a:rPr lang="en-US" sz="1900" dirty="0">
                <a:latin typeface="+mj-lt"/>
                <a:cs typeface="Times New Roman" pitchFamily="18" charset="0"/>
              </a:rPr>
              <a:t>The soft-input LDPC decoder cannot correct the incorrect LLR with large magnitude</a:t>
            </a:r>
          </a:p>
          <a:p>
            <a:pPr marL="342900" indent="-342900" algn="l" rtl="0">
              <a:buFont typeface="Wingdings" panose="05000000000000000000" pitchFamily="2" charset="2"/>
              <a:buChar char="Ø"/>
            </a:pPr>
            <a:r>
              <a:rPr lang="en-US" sz="1900" dirty="0">
                <a:latin typeface="+mj-lt"/>
                <a:cs typeface="Times New Roman" pitchFamily="18" charset="0"/>
              </a:rPr>
              <a:t>An LLR mapping function is required: threshold the LLRs with large magnitude and weight appropriately </a:t>
            </a:r>
          </a:p>
          <a:p>
            <a:pPr marL="342900" indent="-342900" algn="l" rtl="0">
              <a:buFont typeface="Wingdings" panose="05000000000000000000" pitchFamily="2" charset="2"/>
              <a:buChar char="Ø"/>
            </a:pPr>
            <a:r>
              <a:rPr lang="en-US" sz="1900" dirty="0">
                <a:latin typeface="+mj-lt"/>
                <a:cs typeface="Times New Roman" pitchFamily="18" charset="0"/>
              </a:rPr>
              <a:t>The LLRs which are affected by the radar interference are passed through the LLR mapping function as:</a:t>
            </a:r>
          </a:p>
          <a:p>
            <a:pPr marL="342900" indent="-342900" algn="l" rtl="0">
              <a:buFont typeface="Wingdings" panose="05000000000000000000" pitchFamily="2" charset="2"/>
              <a:buChar char="Ø"/>
            </a:pPr>
            <a:endParaRPr lang="en-US" sz="1900" dirty="0">
              <a:latin typeface="+mj-lt"/>
              <a:cs typeface="Times New Roman" pitchFamily="18" charset="0"/>
            </a:endParaRPr>
          </a:p>
          <a:p>
            <a:pPr marL="342900" indent="-342900" algn="l" rtl="0">
              <a:buFont typeface="Wingdings" panose="05000000000000000000" pitchFamily="2" charset="2"/>
              <a:buChar char="Ø"/>
            </a:pPr>
            <a:endParaRPr lang="en-US" sz="1900" dirty="0">
              <a:latin typeface="+mj-lt"/>
              <a:cs typeface="Times New Roman" pitchFamily="18" charset="0"/>
            </a:endParaRPr>
          </a:p>
          <a:p>
            <a:pPr marL="342900" indent="-342900" algn="l" rtl="0">
              <a:buFont typeface="Wingdings" panose="05000000000000000000" pitchFamily="2" charset="2"/>
              <a:buChar char="Ø"/>
            </a:pPr>
            <a:endParaRPr lang="en-US" sz="1900" dirty="0">
              <a:latin typeface="+mj-lt"/>
              <a:cs typeface="Times New Roman" pitchFamily="18" charset="0"/>
            </a:endParaRPr>
          </a:p>
          <a:p>
            <a:pPr marL="342900" indent="-342900" algn="l" rtl="0">
              <a:buFont typeface="Wingdings" panose="05000000000000000000" pitchFamily="2" charset="2"/>
              <a:buChar char="Ø"/>
            </a:pPr>
            <a:endParaRPr lang="en-US" sz="1900" dirty="0">
              <a:latin typeface="+mj-lt"/>
              <a:cs typeface="Times New Roman" pitchFamily="18" charset="0"/>
            </a:endParaRPr>
          </a:p>
          <a:p>
            <a:pPr marL="342900" indent="-342900" algn="l" rtl="0">
              <a:buFont typeface="Wingdings" panose="05000000000000000000" pitchFamily="2" charset="2"/>
              <a:buChar char="Ø"/>
            </a:pPr>
            <a:r>
              <a:rPr lang="en-US" sz="1900" dirty="0">
                <a:latin typeface="+mj-lt"/>
                <a:cs typeface="Times New Roman" pitchFamily="18" charset="0"/>
              </a:rPr>
              <a:t>The output of the LLR mapping function is </a:t>
            </a:r>
            <a:br>
              <a:rPr lang="en-US" sz="1900" dirty="0">
                <a:latin typeface="+mj-lt"/>
                <a:cs typeface="Times New Roman" pitchFamily="18" charset="0"/>
              </a:rPr>
            </a:br>
            <a:r>
              <a:rPr lang="en-US" sz="1900" dirty="0">
                <a:latin typeface="+mj-lt"/>
                <a:cs typeface="Times New Roman" pitchFamily="18" charset="0"/>
              </a:rPr>
              <a:t>passed to the LDPC decoder</a:t>
            </a:r>
          </a:p>
          <a:p>
            <a:pPr marL="342900" indent="-342900" algn="l" rtl="0">
              <a:buFont typeface="Wingdings" panose="05000000000000000000" pitchFamily="2" charset="2"/>
              <a:buChar char="Ø"/>
            </a:pPr>
            <a:endParaRPr lang="en-US" sz="1900" dirty="0">
              <a:latin typeface="+mj-lt"/>
              <a:cs typeface="Times New Roman" pitchFamily="18" charset="0"/>
            </a:endParaRPr>
          </a:p>
        </p:txBody>
      </p:sp>
      <p:pic>
        <p:nvPicPr>
          <p:cNvPr id="2" name="Picture 1"/>
          <p:cNvPicPr>
            <a:picLocks noChangeAspect="1"/>
          </p:cNvPicPr>
          <p:nvPr/>
        </p:nvPicPr>
        <p:blipFill>
          <a:blip r:embed="rId3"/>
          <a:stretch>
            <a:fillRect/>
          </a:stretch>
        </p:blipFill>
        <p:spPr>
          <a:xfrm>
            <a:off x="990600" y="3061478"/>
            <a:ext cx="4988049" cy="642174"/>
          </a:xfrm>
          <a:prstGeom prst="rect">
            <a:avLst/>
          </a:prstGeom>
        </p:spPr>
      </p:pic>
    </p:spTree>
    <p:extLst>
      <p:ext uri="{BB962C8B-B14F-4D97-AF65-F5344CB8AC3E}">
        <p14:creationId xmlns:p14="http://schemas.microsoft.com/office/powerpoint/2010/main" val="6576066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755576" y="272261"/>
            <a:ext cx="7664278" cy="492443"/>
          </a:xfrm>
          <a:prstGeom prst="rect">
            <a:avLst/>
          </a:prstGeom>
          <a:noFill/>
        </p:spPr>
        <p:txBody>
          <a:bodyPr wrap="none" rtlCol="1">
            <a:spAutoFit/>
          </a:bodyPr>
          <a:lstStyle>
            <a:defPPr>
              <a:defRPr lang="fa-IR"/>
            </a:defPPr>
            <a:lvl1pPr algn="l" rtl="0">
              <a:defRPr sz="2600">
                <a:latin typeface="Britannic Bold" panose="020B0903060703020204" pitchFamily="34" charset="0"/>
                <a:cs typeface="Times New Roman" pitchFamily="18" charset="0"/>
              </a:defRPr>
            </a:lvl1pPr>
          </a:lstStyle>
          <a:p>
            <a:pPr algn="ctr"/>
            <a:r>
              <a:rPr lang="en-US" dirty="0"/>
              <a:t>Radar Pulse Detection for Interference Mitigation </a:t>
            </a:r>
            <a:endParaRPr lang="fa-IR" dirty="0"/>
          </a:p>
        </p:txBody>
      </p:sp>
      <p:cxnSp>
        <p:nvCxnSpPr>
          <p:cNvPr id="13" name="Straight Connector 12"/>
          <p:cNvCxnSpPr/>
          <p:nvPr/>
        </p:nvCxnSpPr>
        <p:spPr>
          <a:xfrm>
            <a:off x="576032" y="853933"/>
            <a:ext cx="7939099" cy="0"/>
          </a:xfrm>
          <a:prstGeom prst="line">
            <a:avLst/>
          </a:prstGeom>
          <a:ln w="508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576032" y="1295400"/>
            <a:ext cx="8423725" cy="2769989"/>
          </a:xfrm>
          <a:prstGeom prst="rect">
            <a:avLst/>
          </a:prstGeom>
        </p:spPr>
        <p:txBody>
          <a:bodyPr wrap="square">
            <a:spAutoFit/>
          </a:bodyPr>
          <a:lstStyle/>
          <a:p>
            <a:pPr marL="342900" indent="-342900" algn="l" rtl="0">
              <a:buFont typeface="Wingdings" panose="05000000000000000000" pitchFamily="2" charset="2"/>
              <a:buChar char="Ø"/>
            </a:pPr>
            <a:r>
              <a:rPr lang="en-US" sz="1900" dirty="0">
                <a:latin typeface="+mj-lt"/>
                <a:cs typeface="Times New Roman" pitchFamily="18" charset="0"/>
              </a:rPr>
              <a:t>Generic detection approach: energy detector or other feature based detector</a:t>
            </a:r>
          </a:p>
          <a:p>
            <a:pPr algn="l" rtl="0"/>
            <a:endParaRPr lang="en-US" sz="1900" dirty="0">
              <a:latin typeface="+mj-lt"/>
              <a:cs typeface="Times New Roman" pitchFamily="18" charset="0"/>
            </a:endParaRPr>
          </a:p>
          <a:p>
            <a:pPr marL="342900" indent="-342900" algn="l" rtl="0">
              <a:buFont typeface="Wingdings" panose="05000000000000000000" pitchFamily="2" charset="2"/>
              <a:buChar char="Ø"/>
            </a:pPr>
            <a:r>
              <a:rPr lang="en-US" sz="1900" dirty="0">
                <a:latin typeface="+mj-lt"/>
                <a:cs typeface="Times New Roman" pitchFamily="18" charset="0"/>
              </a:rPr>
              <a:t>For detection in 802.11 </a:t>
            </a:r>
            <a:r>
              <a:rPr lang="en-US" sz="1900" dirty="0">
                <a:latin typeface="+mn-lt"/>
                <a:cs typeface="Times New Roman" pitchFamily="18" charset="0"/>
              </a:rPr>
              <a:t>OFDM</a:t>
            </a:r>
            <a:r>
              <a:rPr lang="en-US" sz="1900" dirty="0">
                <a:latin typeface="+mj-lt"/>
                <a:cs typeface="Times New Roman" pitchFamily="18" charset="0"/>
              </a:rPr>
              <a:t> </a:t>
            </a:r>
            <a:r>
              <a:rPr lang="en-US" sz="2000" dirty="0">
                <a:latin typeface="+mj-lt"/>
                <a:cs typeface="Times New Roman" pitchFamily="18" charset="0"/>
              </a:rPr>
              <a:t>– use embedded pilot symbols or other properties </a:t>
            </a:r>
          </a:p>
          <a:p>
            <a:pPr algn="l" rtl="0"/>
            <a:endParaRPr lang="en-US" sz="2000" dirty="0"/>
          </a:p>
          <a:p>
            <a:pPr marL="342900" indent="-342900" algn="l" rtl="0">
              <a:buFont typeface="Wingdings" panose="05000000000000000000" pitchFamily="2" charset="2"/>
              <a:buChar char="v"/>
            </a:pPr>
            <a:r>
              <a:rPr lang="en-US" sz="1900" dirty="0">
                <a:latin typeface="+mj-lt"/>
                <a:cs typeface="Times New Roman" pitchFamily="18" charset="0"/>
              </a:rPr>
              <a:t> Specific detectors for radar pulse:</a:t>
            </a:r>
            <a:br>
              <a:rPr lang="en-US" sz="1900" dirty="0">
                <a:latin typeface="+mj-lt"/>
                <a:cs typeface="Times New Roman" pitchFamily="18" charset="0"/>
              </a:rPr>
            </a:br>
            <a:r>
              <a:rPr lang="en-US" sz="1900" dirty="0">
                <a:latin typeface="+mj-lt"/>
                <a:cs typeface="Times New Roman" pitchFamily="18" charset="0"/>
              </a:rPr>
              <a:t>a) cyclic prefix auto-correlation detector (CP detector)</a:t>
            </a:r>
            <a:br>
              <a:rPr lang="en-US" sz="1900" dirty="0">
                <a:latin typeface="+mj-lt"/>
                <a:cs typeface="Times New Roman" pitchFamily="18" charset="0"/>
              </a:rPr>
            </a:br>
            <a:r>
              <a:rPr lang="en-US" sz="1900" dirty="0">
                <a:latin typeface="+mj-lt"/>
                <a:cs typeface="Times New Roman" pitchFamily="18" charset="0"/>
              </a:rPr>
              <a:t>b) frequency domain data subcarrier detector </a:t>
            </a:r>
            <a:r>
              <a:rPr lang="en-US" sz="1900" dirty="0">
                <a:cs typeface="Times New Roman" pitchFamily="18" charset="0"/>
              </a:rPr>
              <a:t>(DS detector)</a:t>
            </a:r>
            <a:endParaRPr lang="en-US" sz="1900" dirty="0">
              <a:latin typeface="+mj-lt"/>
              <a:cs typeface="Times New Roman" pitchFamily="18" charset="0"/>
            </a:endParaRPr>
          </a:p>
        </p:txBody>
      </p:sp>
    </p:spTree>
    <p:extLst>
      <p:ext uri="{BB962C8B-B14F-4D97-AF65-F5344CB8AC3E}">
        <p14:creationId xmlns:p14="http://schemas.microsoft.com/office/powerpoint/2010/main" val="24890347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A8F00-B599-40E4-88E0-3A5A43696775}"/>
              </a:ext>
            </a:extLst>
          </p:cNvPr>
          <p:cNvSpPr>
            <a:spLocks noGrp="1"/>
          </p:cNvSpPr>
          <p:nvPr>
            <p:ph type="title"/>
          </p:nvPr>
        </p:nvSpPr>
        <p:spPr>
          <a:xfrm>
            <a:off x="470425" y="487948"/>
            <a:ext cx="8229600" cy="792162"/>
          </a:xfrm>
        </p:spPr>
        <p:txBody>
          <a:bodyPr/>
          <a:lstStyle/>
          <a:p>
            <a:r>
              <a:rPr lang="en-US" sz="3200" b="1" dirty="0"/>
              <a:t>Fair Spectrum Sharing</a:t>
            </a:r>
          </a:p>
        </p:txBody>
      </p:sp>
      <p:sp>
        <p:nvSpPr>
          <p:cNvPr id="4" name="Rectangle 3">
            <a:extLst>
              <a:ext uri="{FF2B5EF4-FFF2-40B4-BE49-F238E27FC236}">
                <a16:creationId xmlns:a16="http://schemas.microsoft.com/office/drawing/2014/main" id="{E4863503-CA2C-42B0-9A64-A96AC74BFF57}"/>
              </a:ext>
            </a:extLst>
          </p:cNvPr>
          <p:cNvSpPr>
            <a:spLocks noGrp="1" noChangeArrowheads="1"/>
          </p:cNvSpPr>
          <p:nvPr>
            <p:ph idx="1"/>
          </p:nvPr>
        </p:nvSpPr>
        <p:spPr>
          <a:xfrm>
            <a:off x="15605" y="960438"/>
            <a:ext cx="8588375" cy="4525962"/>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endParaRPr lang="en-GB" altLang="en-US" sz="2000" dirty="0">
              <a:ea typeface="ＭＳ Ｐゴシック" panose="020B0600070205080204" pitchFamily="34" charset="-128"/>
            </a:endParaRPr>
          </a:p>
          <a:p>
            <a:r>
              <a:rPr lang="en-GB" altLang="en-US" sz="2000" dirty="0">
                <a:ea typeface="ＭＳ Ｐゴシック" panose="020B0600070205080204" pitchFamily="34" charset="-128"/>
              </a:rPr>
              <a:t>Should define a </a:t>
            </a:r>
            <a:r>
              <a:rPr lang="en-GB" altLang="en-US" sz="2000" u="sng" dirty="0">
                <a:ea typeface="ＭＳ Ｐゴシック" panose="020B0600070205080204" pitchFamily="34" charset="-128"/>
              </a:rPr>
              <a:t>criterion</a:t>
            </a:r>
            <a:r>
              <a:rPr lang="en-GB" altLang="en-US" sz="2000" dirty="0">
                <a:ea typeface="ＭＳ Ｐゴシック" panose="020B0600070205080204" pitchFamily="34" charset="-128"/>
              </a:rPr>
              <a:t> that takes as input a given instance of spectrum usage pattern of the </a:t>
            </a:r>
            <a:r>
              <a:rPr lang="en-GB" altLang="en-US" sz="2000" u="sng" dirty="0">
                <a:ea typeface="ＭＳ Ｐゴシック" panose="020B0600070205080204" pitchFamily="34" charset="-128"/>
              </a:rPr>
              <a:t>systems or users</a:t>
            </a:r>
            <a:r>
              <a:rPr lang="en-GB" altLang="en-US" sz="2000" dirty="0">
                <a:ea typeface="ＭＳ Ｐゴシック" panose="020B0600070205080204" pitchFamily="34" charset="-128"/>
              </a:rPr>
              <a:t> in the shared spectrum and delivers as output a measure of fairness for this instance of spectrum sharing (802.19-14)</a:t>
            </a:r>
            <a:endParaRPr lang="en-US" altLang="en-US" sz="2000" dirty="0">
              <a:ea typeface="ＭＳ Ｐゴシック" panose="020B0600070205080204" pitchFamily="34" charset="-128"/>
            </a:endParaRPr>
          </a:p>
        </p:txBody>
      </p:sp>
      <p:grpSp>
        <p:nvGrpSpPr>
          <p:cNvPr id="5" name="Group 18">
            <a:extLst>
              <a:ext uri="{FF2B5EF4-FFF2-40B4-BE49-F238E27FC236}">
                <a16:creationId xmlns:a16="http://schemas.microsoft.com/office/drawing/2014/main" id="{37840FF7-6E8A-4FE0-93EE-42E704139D91}"/>
              </a:ext>
            </a:extLst>
          </p:cNvPr>
          <p:cNvGrpSpPr>
            <a:grpSpLocks/>
          </p:cNvGrpSpPr>
          <p:nvPr/>
        </p:nvGrpSpPr>
        <p:grpSpPr bwMode="auto">
          <a:xfrm>
            <a:off x="131763" y="2667000"/>
            <a:ext cx="4440237" cy="1893887"/>
            <a:chOff x="533400" y="3429000"/>
            <a:chExt cx="4439799" cy="1893332"/>
          </a:xfrm>
        </p:grpSpPr>
        <p:cxnSp>
          <p:nvCxnSpPr>
            <p:cNvPr id="6" name="Straight Arrow Connector 2">
              <a:extLst>
                <a:ext uri="{FF2B5EF4-FFF2-40B4-BE49-F238E27FC236}">
                  <a16:creationId xmlns:a16="http://schemas.microsoft.com/office/drawing/2014/main" id="{2F961D22-299D-48EB-BA87-2B724B0FBC34}"/>
                </a:ext>
              </a:extLst>
            </p:cNvPr>
            <p:cNvCxnSpPr>
              <a:cxnSpLocks noChangeShapeType="1"/>
            </p:cNvCxnSpPr>
            <p:nvPr/>
          </p:nvCxnSpPr>
          <p:spPr bwMode="auto">
            <a:xfrm flipV="1">
              <a:off x="914400" y="3581400"/>
              <a:ext cx="0" cy="1371600"/>
            </a:xfrm>
            <a:prstGeom prst="straightConnector1">
              <a:avLst/>
            </a:prstGeom>
            <a:noFill/>
            <a:ln w="12700">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4">
              <a:extLst>
                <a:ext uri="{FF2B5EF4-FFF2-40B4-BE49-F238E27FC236}">
                  <a16:creationId xmlns:a16="http://schemas.microsoft.com/office/drawing/2014/main" id="{B71CC119-0D9B-435B-96CA-11AD5C73CBBF}"/>
                </a:ext>
              </a:extLst>
            </p:cNvPr>
            <p:cNvCxnSpPr>
              <a:cxnSpLocks noChangeShapeType="1"/>
            </p:cNvCxnSpPr>
            <p:nvPr/>
          </p:nvCxnSpPr>
          <p:spPr bwMode="auto">
            <a:xfrm>
              <a:off x="838200" y="4876800"/>
              <a:ext cx="4038600" cy="0"/>
            </a:xfrm>
            <a:prstGeom prst="straightConnector1">
              <a:avLst/>
            </a:prstGeom>
            <a:noFill/>
            <a:ln w="12700">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6">
              <a:extLst>
                <a:ext uri="{FF2B5EF4-FFF2-40B4-BE49-F238E27FC236}">
                  <a16:creationId xmlns:a16="http://schemas.microsoft.com/office/drawing/2014/main" id="{00255D95-186B-4D64-8CBF-25889B148A7B}"/>
                </a:ext>
              </a:extLst>
            </p:cNvPr>
            <p:cNvSpPr txBox="1">
              <a:spLocks noChangeArrowheads="1"/>
            </p:cNvSpPr>
            <p:nvPr/>
          </p:nvSpPr>
          <p:spPr bwMode="auto">
            <a:xfrm>
              <a:off x="4724400" y="4953000"/>
              <a:ext cx="248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Times New Roman" panose="02020603050405020304" pitchFamily="18" charset="0"/>
                  <a:ea typeface="ＭＳ Ｐゴシック" panose="020B0600070205080204" pitchFamily="34" charset="-128"/>
                </a:defRPr>
              </a:lvl1pPr>
              <a:lvl2pPr marL="742950" indent="-285750">
                <a:defRPr sz="1200">
                  <a:solidFill>
                    <a:schemeClr val="tx1"/>
                  </a:solidFill>
                  <a:latin typeface="Times New Roman" panose="02020603050405020304" pitchFamily="18" charset="0"/>
                  <a:ea typeface="ＭＳ Ｐゴシック" panose="020B0600070205080204" pitchFamily="34" charset="-128"/>
                </a:defRPr>
              </a:lvl2pPr>
              <a:lvl3pPr marL="1143000" indent="-228600">
                <a:defRPr sz="1200">
                  <a:solidFill>
                    <a:schemeClr val="tx1"/>
                  </a:solidFill>
                  <a:latin typeface="Times New Roman" panose="02020603050405020304" pitchFamily="18" charset="0"/>
                  <a:ea typeface="ＭＳ Ｐゴシック" panose="020B0600070205080204" pitchFamily="34" charset="-128"/>
                </a:defRPr>
              </a:lvl3pPr>
              <a:lvl4pPr marL="1600200" indent="-228600">
                <a:defRPr sz="1200">
                  <a:solidFill>
                    <a:schemeClr val="tx1"/>
                  </a:solidFill>
                  <a:latin typeface="Times New Roman" panose="02020603050405020304" pitchFamily="18" charset="0"/>
                  <a:ea typeface="ＭＳ Ｐゴシック" panose="020B0600070205080204" pitchFamily="34" charset="-128"/>
                </a:defRPr>
              </a:lvl4pPr>
              <a:lvl5pPr marL="2057400" indent="-228600">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r>
                <a:rPr lang="en-US" altLang="en-US" sz="1800">
                  <a:latin typeface="+mj-lt"/>
                </a:rPr>
                <a:t>t</a:t>
              </a:r>
            </a:p>
          </p:txBody>
        </p:sp>
        <p:sp>
          <p:nvSpPr>
            <p:cNvPr id="9" name="TextBox 12">
              <a:extLst>
                <a:ext uri="{FF2B5EF4-FFF2-40B4-BE49-F238E27FC236}">
                  <a16:creationId xmlns:a16="http://schemas.microsoft.com/office/drawing/2014/main" id="{92B862A4-132F-4B57-96B6-139A9EA1387B}"/>
                </a:ext>
              </a:extLst>
            </p:cNvPr>
            <p:cNvSpPr txBox="1">
              <a:spLocks noChangeArrowheads="1"/>
            </p:cNvSpPr>
            <p:nvPr/>
          </p:nvSpPr>
          <p:spPr bwMode="auto">
            <a:xfrm>
              <a:off x="533400" y="3429000"/>
              <a:ext cx="248761" cy="36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Times New Roman" panose="02020603050405020304" pitchFamily="18" charset="0"/>
                  <a:ea typeface="ＭＳ Ｐゴシック" panose="020B0600070205080204" pitchFamily="34" charset="-128"/>
                </a:defRPr>
              </a:lvl1pPr>
              <a:lvl2pPr marL="742950" indent="-285750">
                <a:defRPr sz="1200">
                  <a:solidFill>
                    <a:schemeClr val="tx1"/>
                  </a:solidFill>
                  <a:latin typeface="Times New Roman" panose="02020603050405020304" pitchFamily="18" charset="0"/>
                  <a:ea typeface="ＭＳ Ｐゴシック" panose="020B0600070205080204" pitchFamily="34" charset="-128"/>
                </a:defRPr>
              </a:lvl2pPr>
              <a:lvl3pPr marL="1143000" indent="-228600">
                <a:defRPr sz="1200">
                  <a:solidFill>
                    <a:schemeClr val="tx1"/>
                  </a:solidFill>
                  <a:latin typeface="Times New Roman" panose="02020603050405020304" pitchFamily="18" charset="0"/>
                  <a:ea typeface="ＭＳ Ｐゴシック" panose="020B0600070205080204" pitchFamily="34" charset="-128"/>
                </a:defRPr>
              </a:lvl3pPr>
              <a:lvl4pPr marL="1600200" indent="-228600">
                <a:defRPr sz="1200">
                  <a:solidFill>
                    <a:schemeClr val="tx1"/>
                  </a:solidFill>
                  <a:latin typeface="Times New Roman" panose="02020603050405020304" pitchFamily="18" charset="0"/>
                  <a:ea typeface="ＭＳ Ｐゴシック" panose="020B0600070205080204" pitchFamily="34" charset="-128"/>
                </a:defRPr>
              </a:lvl4pPr>
              <a:lvl5pPr marL="2057400" indent="-228600">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r>
                <a:rPr lang="en-US" altLang="en-US" sz="1800">
                  <a:latin typeface="+mj-lt"/>
                </a:rPr>
                <a:t>f</a:t>
              </a:r>
            </a:p>
          </p:txBody>
        </p:sp>
        <p:cxnSp>
          <p:nvCxnSpPr>
            <p:cNvPr id="10" name="Straight Connector 9">
              <a:extLst>
                <a:ext uri="{FF2B5EF4-FFF2-40B4-BE49-F238E27FC236}">
                  <a16:creationId xmlns:a16="http://schemas.microsoft.com/office/drawing/2014/main" id="{ABF31D2E-E0C2-450F-BF60-766A05D26042}"/>
                </a:ext>
              </a:extLst>
            </p:cNvPr>
            <p:cNvCxnSpPr>
              <a:cxnSpLocks noChangeShapeType="1"/>
            </p:cNvCxnSpPr>
            <p:nvPr/>
          </p:nvCxnSpPr>
          <p:spPr bwMode="auto">
            <a:xfrm>
              <a:off x="914400" y="3962400"/>
              <a:ext cx="3200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1">
              <a:extLst>
                <a:ext uri="{FF2B5EF4-FFF2-40B4-BE49-F238E27FC236}">
                  <a16:creationId xmlns:a16="http://schemas.microsoft.com/office/drawing/2014/main" id="{10ED3E67-7C30-45B8-8D97-E0A6FD27CAD0}"/>
                </a:ext>
              </a:extLst>
            </p:cNvPr>
            <p:cNvCxnSpPr>
              <a:cxnSpLocks noChangeShapeType="1"/>
            </p:cNvCxnSpPr>
            <p:nvPr/>
          </p:nvCxnSpPr>
          <p:spPr bwMode="auto">
            <a:xfrm>
              <a:off x="4114800" y="3962400"/>
              <a:ext cx="0" cy="914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7">
              <a:extLst>
                <a:ext uri="{FF2B5EF4-FFF2-40B4-BE49-F238E27FC236}">
                  <a16:creationId xmlns:a16="http://schemas.microsoft.com/office/drawing/2014/main" id="{3B42F55B-26C1-48EF-AFD5-0B4F7397F4A7}"/>
                </a:ext>
              </a:extLst>
            </p:cNvPr>
            <p:cNvSpPr txBox="1">
              <a:spLocks noChangeArrowheads="1"/>
            </p:cNvSpPr>
            <p:nvPr/>
          </p:nvSpPr>
          <p:spPr bwMode="auto">
            <a:xfrm>
              <a:off x="533400" y="4179332"/>
              <a:ext cx="3386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Times New Roman" panose="02020603050405020304" pitchFamily="18" charset="0"/>
                  <a:ea typeface="ＭＳ Ｐゴシック" panose="020B0600070205080204" pitchFamily="34" charset="-128"/>
                </a:defRPr>
              </a:lvl1pPr>
              <a:lvl2pPr marL="742950" indent="-285750">
                <a:defRPr sz="1200">
                  <a:solidFill>
                    <a:schemeClr val="tx1"/>
                  </a:solidFill>
                  <a:latin typeface="Times New Roman" panose="02020603050405020304" pitchFamily="18" charset="0"/>
                  <a:ea typeface="ＭＳ Ｐゴシック" panose="020B0600070205080204" pitchFamily="34" charset="-128"/>
                </a:defRPr>
              </a:lvl2pPr>
              <a:lvl3pPr marL="1143000" indent="-228600">
                <a:defRPr sz="1200">
                  <a:solidFill>
                    <a:schemeClr val="tx1"/>
                  </a:solidFill>
                  <a:latin typeface="Times New Roman" panose="02020603050405020304" pitchFamily="18" charset="0"/>
                  <a:ea typeface="ＭＳ Ｐゴシック" panose="020B0600070205080204" pitchFamily="34" charset="-128"/>
                </a:defRPr>
              </a:lvl3pPr>
              <a:lvl4pPr marL="1600200" indent="-228600">
                <a:defRPr sz="1200">
                  <a:solidFill>
                    <a:schemeClr val="tx1"/>
                  </a:solidFill>
                  <a:latin typeface="Times New Roman" panose="02020603050405020304" pitchFamily="18" charset="0"/>
                  <a:ea typeface="ＭＳ Ｐゴシック" panose="020B0600070205080204" pitchFamily="34" charset="-128"/>
                </a:defRPr>
              </a:lvl4pPr>
              <a:lvl5pPr marL="2057400" indent="-228600">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r>
                <a:rPr lang="en-US" altLang="en-US" sz="1800">
                  <a:latin typeface="+mj-lt"/>
                </a:rPr>
                <a:t>B</a:t>
              </a:r>
            </a:p>
          </p:txBody>
        </p:sp>
        <p:sp>
          <p:nvSpPr>
            <p:cNvPr id="13" name="TextBox 16">
              <a:extLst>
                <a:ext uri="{FF2B5EF4-FFF2-40B4-BE49-F238E27FC236}">
                  <a16:creationId xmlns:a16="http://schemas.microsoft.com/office/drawing/2014/main" id="{61198FA9-64D3-4834-A6C8-073FDFAE2692}"/>
                </a:ext>
              </a:extLst>
            </p:cNvPr>
            <p:cNvSpPr txBox="1">
              <a:spLocks noChangeArrowheads="1"/>
            </p:cNvSpPr>
            <p:nvPr/>
          </p:nvSpPr>
          <p:spPr bwMode="auto">
            <a:xfrm>
              <a:off x="1524000" y="4114800"/>
              <a:ext cx="2672262" cy="646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Times New Roman" panose="02020603050405020304" pitchFamily="18" charset="0"/>
                  <a:ea typeface="ＭＳ Ｐゴシック" panose="020B0600070205080204" pitchFamily="34" charset="-128"/>
                </a:defRPr>
              </a:lvl1pPr>
              <a:lvl2pPr marL="742950" indent="-285750">
                <a:defRPr sz="1200">
                  <a:solidFill>
                    <a:schemeClr val="tx1"/>
                  </a:solidFill>
                  <a:latin typeface="Times New Roman" panose="02020603050405020304" pitchFamily="18" charset="0"/>
                  <a:ea typeface="ＭＳ Ｐゴシック" panose="020B0600070205080204" pitchFamily="34" charset="-128"/>
                </a:defRPr>
              </a:lvl2pPr>
              <a:lvl3pPr marL="1143000" indent="-228600">
                <a:defRPr sz="1200">
                  <a:solidFill>
                    <a:schemeClr val="tx1"/>
                  </a:solidFill>
                  <a:latin typeface="Times New Roman" panose="02020603050405020304" pitchFamily="18" charset="0"/>
                  <a:ea typeface="ＭＳ Ｐゴシック" panose="020B0600070205080204" pitchFamily="34" charset="-128"/>
                </a:defRPr>
              </a:lvl3pPr>
              <a:lvl4pPr marL="1600200" indent="-228600">
                <a:defRPr sz="1200">
                  <a:solidFill>
                    <a:schemeClr val="tx1"/>
                  </a:solidFill>
                  <a:latin typeface="Times New Roman" panose="02020603050405020304" pitchFamily="18" charset="0"/>
                  <a:ea typeface="ＭＳ Ｐゴシック" panose="020B0600070205080204" pitchFamily="34" charset="-128"/>
                </a:defRPr>
              </a:lvl4pPr>
              <a:lvl5pPr marL="2057400" indent="-228600">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r>
                <a:rPr lang="en-US" altLang="en-US" sz="1800" dirty="0">
                  <a:latin typeface="+mj-lt"/>
                </a:rPr>
                <a:t>spectrum usage pattern </a:t>
              </a:r>
            </a:p>
            <a:p>
              <a:r>
                <a:rPr lang="en-US" altLang="en-US" sz="1800" dirty="0">
                  <a:latin typeface="+mj-lt"/>
                </a:rPr>
                <a:t>in frequency and time</a:t>
              </a:r>
            </a:p>
          </p:txBody>
        </p:sp>
      </p:grpSp>
      <p:sp>
        <p:nvSpPr>
          <p:cNvPr id="14" name="Right Arrow 13">
            <a:extLst>
              <a:ext uri="{FF2B5EF4-FFF2-40B4-BE49-F238E27FC236}">
                <a16:creationId xmlns:a16="http://schemas.microsoft.com/office/drawing/2014/main" id="{3817E721-AF9E-49E8-A76E-DD714A30C1AA}"/>
              </a:ext>
            </a:extLst>
          </p:cNvPr>
          <p:cNvSpPr>
            <a:spLocks noChangeArrowheads="1"/>
          </p:cNvSpPr>
          <p:nvPr/>
        </p:nvSpPr>
        <p:spPr bwMode="auto">
          <a:xfrm>
            <a:off x="4343864" y="3232150"/>
            <a:ext cx="609600" cy="457200"/>
          </a:xfrm>
          <a:prstGeom prst="rightArrow">
            <a:avLst>
              <a:gd name="adj1" fmla="val 50000"/>
              <a:gd name="adj2" fmla="val 5000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200">
                <a:solidFill>
                  <a:schemeClr val="tx1"/>
                </a:solidFill>
                <a:latin typeface="Times New Roman" panose="02020603050405020304" pitchFamily="18" charset="0"/>
                <a:ea typeface="ＭＳ Ｐゴシック" panose="020B0600070205080204" pitchFamily="34" charset="-128"/>
              </a:defRPr>
            </a:lvl1pPr>
            <a:lvl2pPr marL="742950" indent="-285750">
              <a:defRPr sz="1200">
                <a:solidFill>
                  <a:schemeClr val="tx1"/>
                </a:solidFill>
                <a:latin typeface="Times New Roman" panose="02020603050405020304" pitchFamily="18" charset="0"/>
                <a:ea typeface="ＭＳ Ｐゴシック" panose="020B0600070205080204" pitchFamily="34" charset="-128"/>
              </a:defRPr>
            </a:lvl2pPr>
            <a:lvl3pPr marL="1143000" indent="-228600">
              <a:defRPr sz="1200">
                <a:solidFill>
                  <a:schemeClr val="tx1"/>
                </a:solidFill>
                <a:latin typeface="Times New Roman" panose="02020603050405020304" pitchFamily="18" charset="0"/>
                <a:ea typeface="ＭＳ Ｐゴシック" panose="020B0600070205080204" pitchFamily="34" charset="-128"/>
              </a:defRPr>
            </a:lvl3pPr>
            <a:lvl4pPr marL="1600200" indent="-228600">
              <a:defRPr sz="1200">
                <a:solidFill>
                  <a:schemeClr val="tx1"/>
                </a:solidFill>
                <a:latin typeface="Times New Roman" panose="02020603050405020304" pitchFamily="18" charset="0"/>
                <a:ea typeface="ＭＳ Ｐゴシック" panose="020B0600070205080204" pitchFamily="34" charset="-128"/>
              </a:defRPr>
            </a:lvl4pPr>
            <a:lvl5pPr marL="2057400" indent="-228600">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endParaRPr lang="en-US" altLang="en-US">
              <a:latin typeface="+mj-lt"/>
            </a:endParaRPr>
          </a:p>
        </p:txBody>
      </p:sp>
      <p:sp>
        <p:nvSpPr>
          <p:cNvPr id="15" name="Rectangle 14">
            <a:extLst>
              <a:ext uri="{FF2B5EF4-FFF2-40B4-BE49-F238E27FC236}">
                <a16:creationId xmlns:a16="http://schemas.microsoft.com/office/drawing/2014/main" id="{E7CC4814-9E04-4418-B08F-9BD37FBDACC9}"/>
              </a:ext>
            </a:extLst>
          </p:cNvPr>
          <p:cNvSpPr>
            <a:spLocks noChangeArrowheads="1"/>
          </p:cNvSpPr>
          <p:nvPr/>
        </p:nvSpPr>
        <p:spPr bwMode="auto">
          <a:xfrm>
            <a:off x="5105863" y="3124200"/>
            <a:ext cx="1038223" cy="662791"/>
          </a:xfrm>
          <a:prstGeom prst="rect">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200">
                <a:solidFill>
                  <a:schemeClr val="tx1"/>
                </a:solidFill>
                <a:latin typeface="Times New Roman" panose="02020603050405020304" pitchFamily="18" charset="0"/>
                <a:ea typeface="ＭＳ Ｐゴシック" panose="020B0600070205080204" pitchFamily="34" charset="-128"/>
              </a:defRPr>
            </a:lvl1pPr>
            <a:lvl2pPr marL="742950" indent="-285750">
              <a:defRPr sz="1200">
                <a:solidFill>
                  <a:schemeClr val="tx1"/>
                </a:solidFill>
                <a:latin typeface="Times New Roman" panose="02020603050405020304" pitchFamily="18" charset="0"/>
                <a:ea typeface="ＭＳ Ｐゴシック" panose="020B0600070205080204" pitchFamily="34" charset="-128"/>
              </a:defRPr>
            </a:lvl2pPr>
            <a:lvl3pPr marL="1143000" indent="-228600">
              <a:defRPr sz="1200">
                <a:solidFill>
                  <a:schemeClr val="tx1"/>
                </a:solidFill>
                <a:latin typeface="Times New Roman" panose="02020603050405020304" pitchFamily="18" charset="0"/>
                <a:ea typeface="ＭＳ Ｐゴシック" panose="020B0600070205080204" pitchFamily="34" charset="-128"/>
              </a:defRPr>
            </a:lvl3pPr>
            <a:lvl4pPr marL="1600200" indent="-228600">
              <a:defRPr sz="1200">
                <a:solidFill>
                  <a:schemeClr val="tx1"/>
                </a:solidFill>
                <a:latin typeface="Times New Roman" panose="02020603050405020304" pitchFamily="18" charset="0"/>
                <a:ea typeface="ＭＳ Ｐゴシック" panose="020B0600070205080204" pitchFamily="34" charset="-128"/>
              </a:defRPr>
            </a:lvl4pPr>
            <a:lvl5pPr marL="2057400" indent="-228600">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600" dirty="0">
                <a:latin typeface="+mj-lt"/>
              </a:rPr>
              <a:t>Fairness Criterion </a:t>
            </a:r>
          </a:p>
        </p:txBody>
      </p:sp>
      <p:sp>
        <p:nvSpPr>
          <p:cNvPr id="16" name="Right Arrow 20">
            <a:extLst>
              <a:ext uri="{FF2B5EF4-FFF2-40B4-BE49-F238E27FC236}">
                <a16:creationId xmlns:a16="http://schemas.microsoft.com/office/drawing/2014/main" id="{5C26E291-D471-421C-B4C2-BD384CC9D00E}"/>
              </a:ext>
            </a:extLst>
          </p:cNvPr>
          <p:cNvSpPr>
            <a:spLocks noChangeArrowheads="1"/>
          </p:cNvSpPr>
          <p:nvPr/>
        </p:nvSpPr>
        <p:spPr bwMode="auto">
          <a:xfrm>
            <a:off x="6248864" y="3200400"/>
            <a:ext cx="609600" cy="457200"/>
          </a:xfrm>
          <a:prstGeom prst="rightArrow">
            <a:avLst>
              <a:gd name="adj1" fmla="val 50000"/>
              <a:gd name="adj2" fmla="val 5000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200">
                <a:solidFill>
                  <a:schemeClr val="tx1"/>
                </a:solidFill>
                <a:latin typeface="Times New Roman" panose="02020603050405020304" pitchFamily="18" charset="0"/>
                <a:ea typeface="ＭＳ Ｐゴシック" panose="020B0600070205080204" pitchFamily="34" charset="-128"/>
              </a:defRPr>
            </a:lvl1pPr>
            <a:lvl2pPr marL="742950" indent="-285750">
              <a:defRPr sz="1200">
                <a:solidFill>
                  <a:schemeClr val="tx1"/>
                </a:solidFill>
                <a:latin typeface="Times New Roman" panose="02020603050405020304" pitchFamily="18" charset="0"/>
                <a:ea typeface="ＭＳ Ｐゴシック" panose="020B0600070205080204" pitchFamily="34" charset="-128"/>
              </a:defRPr>
            </a:lvl2pPr>
            <a:lvl3pPr marL="1143000" indent="-228600">
              <a:defRPr sz="1200">
                <a:solidFill>
                  <a:schemeClr val="tx1"/>
                </a:solidFill>
                <a:latin typeface="Times New Roman" panose="02020603050405020304" pitchFamily="18" charset="0"/>
                <a:ea typeface="ＭＳ Ｐゴシック" panose="020B0600070205080204" pitchFamily="34" charset="-128"/>
              </a:defRPr>
            </a:lvl3pPr>
            <a:lvl4pPr marL="1600200" indent="-228600">
              <a:defRPr sz="1200">
                <a:solidFill>
                  <a:schemeClr val="tx1"/>
                </a:solidFill>
                <a:latin typeface="Times New Roman" panose="02020603050405020304" pitchFamily="18" charset="0"/>
                <a:ea typeface="ＭＳ Ｐゴシック" panose="020B0600070205080204" pitchFamily="34" charset="-128"/>
              </a:defRPr>
            </a:lvl4pPr>
            <a:lvl5pPr marL="2057400" indent="-228600">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endParaRPr lang="en-US" altLang="en-US">
              <a:latin typeface="+mj-lt"/>
            </a:endParaRPr>
          </a:p>
        </p:txBody>
      </p:sp>
      <p:sp>
        <p:nvSpPr>
          <p:cNvPr id="17" name="TextBox 15">
            <a:extLst>
              <a:ext uri="{FF2B5EF4-FFF2-40B4-BE49-F238E27FC236}">
                <a16:creationId xmlns:a16="http://schemas.microsoft.com/office/drawing/2014/main" id="{5C341252-DDDF-4BAF-BBC3-509D06D61752}"/>
              </a:ext>
            </a:extLst>
          </p:cNvPr>
          <p:cNvSpPr txBox="1">
            <a:spLocks noChangeArrowheads="1"/>
          </p:cNvSpPr>
          <p:nvPr/>
        </p:nvSpPr>
        <p:spPr bwMode="auto">
          <a:xfrm>
            <a:off x="6956786" y="3232150"/>
            <a:ext cx="1159293" cy="369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Times New Roman" panose="02020603050405020304" pitchFamily="18" charset="0"/>
                <a:ea typeface="ＭＳ Ｐゴシック" panose="020B0600070205080204" pitchFamily="34" charset="-128"/>
              </a:defRPr>
            </a:lvl1pPr>
            <a:lvl2pPr marL="742950" indent="-285750">
              <a:defRPr sz="1200">
                <a:solidFill>
                  <a:schemeClr val="tx1"/>
                </a:solidFill>
                <a:latin typeface="Times New Roman" panose="02020603050405020304" pitchFamily="18" charset="0"/>
                <a:ea typeface="ＭＳ Ｐゴシック" panose="020B0600070205080204" pitchFamily="34" charset="-128"/>
              </a:defRPr>
            </a:lvl2pPr>
            <a:lvl3pPr marL="1143000" indent="-228600">
              <a:defRPr sz="1200">
                <a:solidFill>
                  <a:schemeClr val="tx1"/>
                </a:solidFill>
                <a:latin typeface="Times New Roman" panose="02020603050405020304" pitchFamily="18" charset="0"/>
                <a:ea typeface="ＭＳ Ｐゴシック" panose="020B0600070205080204" pitchFamily="34" charset="-128"/>
              </a:defRPr>
            </a:lvl3pPr>
            <a:lvl4pPr marL="1600200" indent="-228600">
              <a:defRPr sz="1200">
                <a:solidFill>
                  <a:schemeClr val="tx1"/>
                </a:solidFill>
                <a:latin typeface="Times New Roman" panose="02020603050405020304" pitchFamily="18" charset="0"/>
                <a:ea typeface="ＭＳ Ｐゴシック" panose="020B0600070205080204" pitchFamily="34" charset="-128"/>
              </a:defRPr>
            </a:lvl4pPr>
            <a:lvl5pPr marL="2057400" indent="-228600">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800" dirty="0">
                <a:latin typeface="+mj-lt"/>
              </a:rPr>
              <a:t>How fair?</a:t>
            </a:r>
          </a:p>
        </p:txBody>
      </p:sp>
      <p:sp>
        <p:nvSpPr>
          <p:cNvPr id="18" name="Rectangle 3">
            <a:extLst>
              <a:ext uri="{FF2B5EF4-FFF2-40B4-BE49-F238E27FC236}">
                <a16:creationId xmlns:a16="http://schemas.microsoft.com/office/drawing/2014/main" id="{CD477256-7F75-470B-9C99-D0408F8AB0C0}"/>
              </a:ext>
            </a:extLst>
          </p:cNvPr>
          <p:cNvSpPr txBox="1">
            <a:spLocks noChangeArrowheads="1"/>
          </p:cNvSpPr>
          <p:nvPr/>
        </p:nvSpPr>
        <p:spPr bwMode="auto">
          <a:xfrm>
            <a:off x="-5448" y="3825539"/>
            <a:ext cx="8844648" cy="1889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GB" dirty="0"/>
          </a:p>
          <a:p>
            <a:pPr>
              <a:defRPr/>
            </a:pPr>
            <a:r>
              <a:rPr lang="en-GB" sz="2000" dirty="0"/>
              <a:t>Spectrum usage is highly impacted by the access protocol used by each system </a:t>
            </a:r>
            <a:endParaRPr lang="en-GB" dirty="0"/>
          </a:p>
          <a:p>
            <a:pPr lvl="1">
              <a:defRPr/>
            </a:pPr>
            <a:r>
              <a:rPr lang="en-GB" sz="2000" dirty="0"/>
              <a:t>The fairness criterion should be defined in terms of </a:t>
            </a:r>
            <a:r>
              <a:rPr lang="en-GB" sz="2000" b="1" i="1" dirty="0"/>
              <a:t>accepted network</a:t>
            </a:r>
            <a:endParaRPr lang="en-GB" sz="2000" b="1" dirty="0"/>
          </a:p>
          <a:p>
            <a:pPr marL="457200" lvl="1" indent="0">
              <a:buNone/>
              <a:defRPr/>
            </a:pPr>
            <a:r>
              <a:rPr lang="en-GB" sz="2000" b="1" dirty="0"/>
              <a:t>     </a:t>
            </a:r>
            <a:r>
              <a:rPr lang="en-GB" sz="2000" b="1" i="1" dirty="0"/>
              <a:t>QoS parameters (throughput, time share, access…)</a:t>
            </a:r>
            <a:endParaRPr lang="en-GB" dirty="0"/>
          </a:p>
          <a:p>
            <a:pPr marL="0" indent="0">
              <a:buNone/>
              <a:defRPr/>
            </a:pPr>
            <a:r>
              <a:rPr lang="en-US" dirty="0"/>
              <a:t> </a:t>
            </a:r>
          </a:p>
        </p:txBody>
      </p:sp>
      <p:sp>
        <p:nvSpPr>
          <p:cNvPr id="19" name="Rectangle 18">
            <a:extLst>
              <a:ext uri="{FF2B5EF4-FFF2-40B4-BE49-F238E27FC236}">
                <a16:creationId xmlns:a16="http://schemas.microsoft.com/office/drawing/2014/main" id="{01D81DD1-812A-4786-895E-8AE6748839B8}"/>
              </a:ext>
            </a:extLst>
          </p:cNvPr>
          <p:cNvSpPr/>
          <p:nvPr/>
        </p:nvSpPr>
        <p:spPr bwMode="auto">
          <a:xfrm>
            <a:off x="114300" y="6095071"/>
            <a:ext cx="8153400" cy="357276"/>
          </a:xfrm>
          <a:prstGeom prst="rect">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In a Fair frame-work, everyone brings out their best techniques</a:t>
            </a:r>
          </a:p>
        </p:txBody>
      </p:sp>
    </p:spTree>
    <p:extLst>
      <p:ext uri="{BB962C8B-B14F-4D97-AF65-F5344CB8AC3E}">
        <p14:creationId xmlns:p14="http://schemas.microsoft.com/office/powerpoint/2010/main" val="39946745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CCFC9-F642-4A47-8DEE-6E0D44901408}"/>
              </a:ext>
            </a:extLst>
          </p:cNvPr>
          <p:cNvSpPr>
            <a:spLocks noGrp="1"/>
          </p:cNvSpPr>
          <p:nvPr>
            <p:ph type="title"/>
          </p:nvPr>
        </p:nvSpPr>
        <p:spPr>
          <a:xfrm>
            <a:off x="251997" y="221884"/>
            <a:ext cx="8641178" cy="1119554"/>
          </a:xfrm>
        </p:spPr>
        <p:txBody>
          <a:bodyPr/>
          <a:lstStyle/>
          <a:p>
            <a:r>
              <a:rPr lang="en-US" sz="2800" b="1" dirty="0"/>
              <a:t>Example: LTE-LAA/IEEE 802.11 Fair Sharing 3GPP </a:t>
            </a:r>
          </a:p>
        </p:txBody>
      </p:sp>
      <p:grpSp>
        <p:nvGrpSpPr>
          <p:cNvPr id="4" name="Group 3">
            <a:extLst>
              <a:ext uri="{FF2B5EF4-FFF2-40B4-BE49-F238E27FC236}">
                <a16:creationId xmlns:a16="http://schemas.microsoft.com/office/drawing/2014/main" id="{F9988F0C-6BB8-4007-A9A9-71691CB85931}"/>
              </a:ext>
            </a:extLst>
          </p:cNvPr>
          <p:cNvGrpSpPr/>
          <p:nvPr/>
        </p:nvGrpSpPr>
        <p:grpSpPr>
          <a:xfrm>
            <a:off x="100600" y="1219200"/>
            <a:ext cx="8791403" cy="5253373"/>
            <a:chOff x="392779" y="361111"/>
            <a:chExt cx="10696135" cy="6413222"/>
          </a:xfrm>
        </p:grpSpPr>
        <p:sp>
          <p:nvSpPr>
            <p:cNvPr id="5" name="TextBox 4">
              <a:extLst>
                <a:ext uri="{FF2B5EF4-FFF2-40B4-BE49-F238E27FC236}">
                  <a16:creationId xmlns:a16="http://schemas.microsoft.com/office/drawing/2014/main" id="{BBDDD94C-F36A-46F8-A418-2CB2A6DE8B70}"/>
                </a:ext>
              </a:extLst>
            </p:cNvPr>
            <p:cNvSpPr txBox="1"/>
            <p:nvPr/>
          </p:nvSpPr>
          <p:spPr>
            <a:xfrm>
              <a:off x="5241824" y="5737820"/>
              <a:ext cx="786364" cy="789029"/>
            </a:xfrm>
            <a:prstGeom prst="rect">
              <a:avLst/>
            </a:prstGeom>
            <a:noFill/>
          </p:spPr>
          <p:txBody>
            <a:bodyPr wrap="none" rtlCol="0">
              <a:spAutoFit/>
            </a:bodyPr>
            <a:lstStyle/>
            <a:p>
              <a:r>
                <a:rPr lang="en-US" sz="900" dirty="0">
                  <a:latin typeface="+mj-lt"/>
                </a:rPr>
                <a:t>Idealized</a:t>
              </a:r>
            </a:p>
            <a:p>
              <a:r>
                <a:rPr lang="en-US" sz="900" dirty="0">
                  <a:latin typeface="+mj-lt"/>
                </a:rPr>
                <a:t>backhaul</a:t>
              </a:r>
            </a:p>
            <a:p>
              <a:r>
                <a:rPr lang="en-US" sz="900" dirty="0">
                  <a:latin typeface="+mj-lt"/>
                </a:rPr>
                <a:t>network</a:t>
              </a:r>
            </a:p>
            <a:p>
              <a:endParaRPr lang="en-US" sz="900" dirty="0">
                <a:latin typeface="+mj-lt"/>
              </a:endParaRPr>
            </a:p>
          </p:txBody>
        </p:sp>
        <p:sp>
          <p:nvSpPr>
            <p:cNvPr id="6" name="Rectangle 5">
              <a:extLst>
                <a:ext uri="{FF2B5EF4-FFF2-40B4-BE49-F238E27FC236}">
                  <a16:creationId xmlns:a16="http://schemas.microsoft.com/office/drawing/2014/main" id="{EF46118C-6C7C-4D8B-AB41-1F6D637D5423}"/>
                </a:ext>
              </a:extLst>
            </p:cNvPr>
            <p:cNvSpPr/>
            <p:nvPr/>
          </p:nvSpPr>
          <p:spPr>
            <a:xfrm>
              <a:off x="1519836" y="1032810"/>
              <a:ext cx="9463314" cy="4281714"/>
            </a:xfrm>
            <a:prstGeom prst="rect">
              <a:avLst/>
            </a:prstGeom>
            <a:solidFill>
              <a:srgbClr val="EAEA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endParaRPr>
            </a:p>
          </p:txBody>
        </p:sp>
        <p:cxnSp>
          <p:nvCxnSpPr>
            <p:cNvPr id="7" name="Straight Arrow Connector 6">
              <a:extLst>
                <a:ext uri="{FF2B5EF4-FFF2-40B4-BE49-F238E27FC236}">
                  <a16:creationId xmlns:a16="http://schemas.microsoft.com/office/drawing/2014/main" id="{824E4241-6EA1-4A08-8F00-2EC02DDD2487}"/>
                </a:ext>
              </a:extLst>
            </p:cNvPr>
            <p:cNvCxnSpPr/>
            <p:nvPr/>
          </p:nvCxnSpPr>
          <p:spPr>
            <a:xfrm>
              <a:off x="1654629" y="874914"/>
              <a:ext cx="9434285" cy="0"/>
            </a:xfrm>
            <a:prstGeom prst="straightConnector1">
              <a:avLst/>
            </a:prstGeom>
            <a:ln w="381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AC0D7CC-EA6D-4FF9-A969-3D789D2CD1C8}"/>
                </a:ext>
              </a:extLst>
            </p:cNvPr>
            <p:cNvSpPr txBox="1"/>
            <p:nvPr/>
          </p:nvSpPr>
          <p:spPr>
            <a:xfrm>
              <a:off x="5994225" y="361111"/>
              <a:ext cx="1004798" cy="450874"/>
            </a:xfrm>
            <a:prstGeom prst="rect">
              <a:avLst/>
            </a:prstGeom>
            <a:noFill/>
          </p:spPr>
          <p:txBody>
            <a:bodyPr wrap="none" rtlCol="0">
              <a:spAutoFit/>
            </a:bodyPr>
            <a:lstStyle/>
            <a:p>
              <a:r>
                <a:rPr lang="en-US" sz="1800" dirty="0">
                  <a:latin typeface="+mj-lt"/>
                </a:rPr>
                <a:t>120 m</a:t>
              </a:r>
            </a:p>
          </p:txBody>
        </p:sp>
        <p:cxnSp>
          <p:nvCxnSpPr>
            <p:cNvPr id="9" name="Straight Arrow Connector 8">
              <a:extLst>
                <a:ext uri="{FF2B5EF4-FFF2-40B4-BE49-F238E27FC236}">
                  <a16:creationId xmlns:a16="http://schemas.microsoft.com/office/drawing/2014/main" id="{B3D55DDA-B50B-4F40-A878-F30D4603A72F}"/>
                </a:ext>
              </a:extLst>
            </p:cNvPr>
            <p:cNvCxnSpPr/>
            <p:nvPr/>
          </p:nvCxnSpPr>
          <p:spPr>
            <a:xfrm>
              <a:off x="1266908" y="1055142"/>
              <a:ext cx="0" cy="4281714"/>
            </a:xfrm>
            <a:prstGeom prst="straightConnector1">
              <a:avLst/>
            </a:prstGeom>
            <a:ln w="381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6AC26DF-B843-42FB-A258-5ED4835D4A61}"/>
                </a:ext>
              </a:extLst>
            </p:cNvPr>
            <p:cNvSpPr txBox="1"/>
            <p:nvPr/>
          </p:nvSpPr>
          <p:spPr>
            <a:xfrm>
              <a:off x="399014" y="2905650"/>
              <a:ext cx="848774" cy="450874"/>
            </a:xfrm>
            <a:prstGeom prst="rect">
              <a:avLst/>
            </a:prstGeom>
            <a:noFill/>
          </p:spPr>
          <p:txBody>
            <a:bodyPr wrap="none" rtlCol="0">
              <a:spAutoFit/>
            </a:bodyPr>
            <a:lstStyle/>
            <a:p>
              <a:r>
                <a:rPr lang="en-US" sz="1800" dirty="0">
                  <a:latin typeface="+mj-lt"/>
                </a:rPr>
                <a:t>50 m</a:t>
              </a:r>
            </a:p>
          </p:txBody>
        </p:sp>
        <p:pic>
          <p:nvPicPr>
            <p:cNvPr id="11" name="Picture 10">
              <a:extLst>
                <a:ext uri="{FF2B5EF4-FFF2-40B4-BE49-F238E27FC236}">
                  <a16:creationId xmlns:a16="http://schemas.microsoft.com/office/drawing/2014/main" id="{E68C07DC-DC4F-456A-9F54-684E63F57263}"/>
                </a:ext>
              </a:extLst>
            </p:cNvPr>
            <p:cNvPicPr>
              <a:picLocks noChangeAspect="1"/>
            </p:cNvPicPr>
            <p:nvPr/>
          </p:nvPicPr>
          <p:blipFill>
            <a:blip r:embed="rId2"/>
            <a:stretch>
              <a:fillRect/>
            </a:stretch>
          </p:blipFill>
          <p:spPr>
            <a:xfrm>
              <a:off x="3428796" y="2716770"/>
              <a:ext cx="304800" cy="762000"/>
            </a:xfrm>
            <a:prstGeom prst="rect">
              <a:avLst/>
            </a:prstGeom>
            <a:ln>
              <a:solidFill>
                <a:srgbClr val="FF0000"/>
              </a:solidFill>
            </a:ln>
          </p:spPr>
        </p:pic>
        <p:grpSp>
          <p:nvGrpSpPr>
            <p:cNvPr id="12" name="Group 11">
              <a:extLst>
                <a:ext uri="{FF2B5EF4-FFF2-40B4-BE49-F238E27FC236}">
                  <a16:creationId xmlns:a16="http://schemas.microsoft.com/office/drawing/2014/main" id="{53251297-0B8D-4A7A-8A1B-17230539AD0D}"/>
                </a:ext>
              </a:extLst>
            </p:cNvPr>
            <p:cNvGrpSpPr/>
            <p:nvPr/>
          </p:nvGrpSpPr>
          <p:grpSpPr>
            <a:xfrm>
              <a:off x="2952963" y="3062640"/>
              <a:ext cx="409362" cy="389893"/>
              <a:chOff x="2952963" y="2847351"/>
              <a:chExt cx="409362" cy="389893"/>
            </a:xfrm>
          </p:grpSpPr>
          <p:sp>
            <p:nvSpPr>
              <p:cNvPr id="76" name="Oval 75">
                <a:extLst>
                  <a:ext uri="{FF2B5EF4-FFF2-40B4-BE49-F238E27FC236}">
                    <a16:creationId xmlns:a16="http://schemas.microsoft.com/office/drawing/2014/main" id="{4743673B-C548-4A77-AFF3-D38CD084F12F}"/>
                  </a:ext>
                </a:extLst>
              </p:cNvPr>
              <p:cNvSpPr/>
              <p:nvPr/>
            </p:nvSpPr>
            <p:spPr>
              <a:xfrm>
                <a:off x="3100387" y="3121828"/>
                <a:ext cx="142876" cy="1154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endParaRPr>
              </a:p>
            </p:txBody>
          </p:sp>
          <p:grpSp>
            <p:nvGrpSpPr>
              <p:cNvPr id="77" name="Group 76">
                <a:extLst>
                  <a:ext uri="{FF2B5EF4-FFF2-40B4-BE49-F238E27FC236}">
                    <a16:creationId xmlns:a16="http://schemas.microsoft.com/office/drawing/2014/main" id="{F028CD65-5E1A-48E3-8F88-5E7C3C4E9CE2}"/>
                  </a:ext>
                </a:extLst>
              </p:cNvPr>
              <p:cNvGrpSpPr/>
              <p:nvPr/>
            </p:nvGrpSpPr>
            <p:grpSpPr>
              <a:xfrm>
                <a:off x="3041664" y="3040308"/>
                <a:ext cx="247892" cy="133359"/>
                <a:chOff x="3034162" y="2988469"/>
                <a:chExt cx="247892" cy="133359"/>
              </a:xfrm>
              <a:noFill/>
            </p:grpSpPr>
            <p:sp>
              <p:nvSpPr>
                <p:cNvPr id="84" name="Arc 83">
                  <a:extLst>
                    <a:ext uri="{FF2B5EF4-FFF2-40B4-BE49-F238E27FC236}">
                      <a16:creationId xmlns:a16="http://schemas.microsoft.com/office/drawing/2014/main" id="{E4EA3B01-C807-42C8-9911-E5878ABFA88B}"/>
                    </a:ext>
                  </a:extLst>
                </p:cNvPr>
                <p:cNvSpPr/>
                <p:nvPr/>
              </p:nvSpPr>
              <p:spPr>
                <a:xfrm>
                  <a:off x="3034162" y="2988469"/>
                  <a:ext cx="247892" cy="133359"/>
                </a:xfrm>
                <a:prstGeom prst="arc">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latin typeface="+mj-lt"/>
                  </a:endParaRPr>
                </a:p>
              </p:txBody>
            </p:sp>
            <p:sp>
              <p:nvSpPr>
                <p:cNvPr id="85" name="Arc 84">
                  <a:extLst>
                    <a:ext uri="{FF2B5EF4-FFF2-40B4-BE49-F238E27FC236}">
                      <a16:creationId xmlns:a16="http://schemas.microsoft.com/office/drawing/2014/main" id="{5D2CC876-243F-4C06-B30C-2B5BEF28E8DD}"/>
                    </a:ext>
                  </a:extLst>
                </p:cNvPr>
                <p:cNvSpPr/>
                <p:nvPr/>
              </p:nvSpPr>
              <p:spPr>
                <a:xfrm flipH="1">
                  <a:off x="3059703" y="2988469"/>
                  <a:ext cx="222351" cy="133359"/>
                </a:xfrm>
                <a:prstGeom prst="arc">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latin typeface="+mj-lt"/>
                  </a:endParaRPr>
                </a:p>
              </p:txBody>
            </p:sp>
          </p:grpSp>
          <p:grpSp>
            <p:nvGrpSpPr>
              <p:cNvPr id="78" name="Group 77">
                <a:extLst>
                  <a:ext uri="{FF2B5EF4-FFF2-40B4-BE49-F238E27FC236}">
                    <a16:creationId xmlns:a16="http://schemas.microsoft.com/office/drawing/2014/main" id="{4B3F3071-5B5F-4A1F-9088-CE5CBEC3E4CE}"/>
                  </a:ext>
                </a:extLst>
              </p:cNvPr>
              <p:cNvGrpSpPr/>
              <p:nvPr/>
            </p:nvGrpSpPr>
            <p:grpSpPr>
              <a:xfrm>
                <a:off x="2995370" y="2947709"/>
                <a:ext cx="326473" cy="133359"/>
                <a:chOff x="3034162" y="2988469"/>
                <a:chExt cx="247892" cy="133359"/>
              </a:xfrm>
              <a:noFill/>
            </p:grpSpPr>
            <p:sp>
              <p:nvSpPr>
                <p:cNvPr id="82" name="Arc 81">
                  <a:extLst>
                    <a:ext uri="{FF2B5EF4-FFF2-40B4-BE49-F238E27FC236}">
                      <a16:creationId xmlns:a16="http://schemas.microsoft.com/office/drawing/2014/main" id="{4611BFC7-7EFD-45F4-9E86-27D0DD49C658}"/>
                    </a:ext>
                  </a:extLst>
                </p:cNvPr>
                <p:cNvSpPr/>
                <p:nvPr/>
              </p:nvSpPr>
              <p:spPr>
                <a:xfrm>
                  <a:off x="3034162" y="2988469"/>
                  <a:ext cx="247892" cy="133359"/>
                </a:xfrm>
                <a:prstGeom prst="arc">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latin typeface="+mj-lt"/>
                  </a:endParaRPr>
                </a:p>
              </p:txBody>
            </p:sp>
            <p:sp>
              <p:nvSpPr>
                <p:cNvPr id="83" name="Arc 82">
                  <a:extLst>
                    <a:ext uri="{FF2B5EF4-FFF2-40B4-BE49-F238E27FC236}">
                      <a16:creationId xmlns:a16="http://schemas.microsoft.com/office/drawing/2014/main" id="{D4767B62-3C68-4794-98BD-D5E1C5BD6214}"/>
                    </a:ext>
                  </a:extLst>
                </p:cNvPr>
                <p:cNvSpPr/>
                <p:nvPr/>
              </p:nvSpPr>
              <p:spPr>
                <a:xfrm flipH="1">
                  <a:off x="3059703" y="2988469"/>
                  <a:ext cx="222351" cy="133359"/>
                </a:xfrm>
                <a:prstGeom prst="arc">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latin typeface="+mj-lt"/>
                  </a:endParaRPr>
                </a:p>
              </p:txBody>
            </p:sp>
          </p:grpSp>
          <p:grpSp>
            <p:nvGrpSpPr>
              <p:cNvPr id="79" name="Group 78">
                <a:extLst>
                  <a:ext uri="{FF2B5EF4-FFF2-40B4-BE49-F238E27FC236}">
                    <a16:creationId xmlns:a16="http://schemas.microsoft.com/office/drawing/2014/main" id="{4870489E-282E-4360-9D23-49411C0BA9E3}"/>
                  </a:ext>
                </a:extLst>
              </p:cNvPr>
              <p:cNvGrpSpPr/>
              <p:nvPr/>
            </p:nvGrpSpPr>
            <p:grpSpPr>
              <a:xfrm>
                <a:off x="2952963" y="2847351"/>
                <a:ext cx="409362" cy="133359"/>
                <a:chOff x="3034162" y="2988469"/>
                <a:chExt cx="247892" cy="133359"/>
              </a:xfrm>
              <a:noFill/>
            </p:grpSpPr>
            <p:sp>
              <p:nvSpPr>
                <p:cNvPr id="80" name="Arc 79">
                  <a:extLst>
                    <a:ext uri="{FF2B5EF4-FFF2-40B4-BE49-F238E27FC236}">
                      <a16:creationId xmlns:a16="http://schemas.microsoft.com/office/drawing/2014/main" id="{D2F51E85-91B7-4E7E-BD6A-772AE43D723B}"/>
                    </a:ext>
                  </a:extLst>
                </p:cNvPr>
                <p:cNvSpPr/>
                <p:nvPr/>
              </p:nvSpPr>
              <p:spPr>
                <a:xfrm>
                  <a:off x="3034162" y="2988469"/>
                  <a:ext cx="247892" cy="133359"/>
                </a:xfrm>
                <a:prstGeom prst="arc">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latin typeface="+mj-lt"/>
                  </a:endParaRPr>
                </a:p>
              </p:txBody>
            </p:sp>
            <p:sp>
              <p:nvSpPr>
                <p:cNvPr id="81" name="Arc 80">
                  <a:extLst>
                    <a:ext uri="{FF2B5EF4-FFF2-40B4-BE49-F238E27FC236}">
                      <a16:creationId xmlns:a16="http://schemas.microsoft.com/office/drawing/2014/main" id="{6B5BF9AE-983A-4C02-9DE5-F21D6A28303F}"/>
                    </a:ext>
                  </a:extLst>
                </p:cNvPr>
                <p:cNvSpPr/>
                <p:nvPr/>
              </p:nvSpPr>
              <p:spPr>
                <a:xfrm flipH="1">
                  <a:off x="3059703" y="2988469"/>
                  <a:ext cx="222351" cy="133359"/>
                </a:xfrm>
                <a:prstGeom prst="arc">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latin typeface="+mj-lt"/>
                  </a:endParaRPr>
                </a:p>
              </p:txBody>
            </p:sp>
          </p:grpSp>
        </p:grpSp>
        <p:pic>
          <p:nvPicPr>
            <p:cNvPr id="13" name="Picture 12">
              <a:extLst>
                <a:ext uri="{FF2B5EF4-FFF2-40B4-BE49-F238E27FC236}">
                  <a16:creationId xmlns:a16="http://schemas.microsoft.com/office/drawing/2014/main" id="{C9D51273-E2F1-413D-AF8D-4DD69716BCC6}"/>
                </a:ext>
              </a:extLst>
            </p:cNvPr>
            <p:cNvPicPr>
              <a:picLocks noChangeAspect="1"/>
            </p:cNvPicPr>
            <p:nvPr/>
          </p:nvPicPr>
          <p:blipFill>
            <a:blip r:embed="rId2"/>
            <a:stretch>
              <a:fillRect/>
            </a:stretch>
          </p:blipFill>
          <p:spPr>
            <a:xfrm>
              <a:off x="5466656" y="2716770"/>
              <a:ext cx="304800" cy="762000"/>
            </a:xfrm>
            <a:prstGeom prst="rect">
              <a:avLst/>
            </a:prstGeom>
            <a:ln>
              <a:solidFill>
                <a:srgbClr val="FF0000"/>
              </a:solidFill>
            </a:ln>
          </p:spPr>
        </p:pic>
        <p:grpSp>
          <p:nvGrpSpPr>
            <p:cNvPr id="14" name="Group 13">
              <a:extLst>
                <a:ext uri="{FF2B5EF4-FFF2-40B4-BE49-F238E27FC236}">
                  <a16:creationId xmlns:a16="http://schemas.microsoft.com/office/drawing/2014/main" id="{50DFF48A-594C-438A-86F1-090456A6ABEA}"/>
                </a:ext>
              </a:extLst>
            </p:cNvPr>
            <p:cNvGrpSpPr/>
            <p:nvPr/>
          </p:nvGrpSpPr>
          <p:grpSpPr>
            <a:xfrm>
              <a:off x="4990823" y="3062640"/>
              <a:ext cx="409362" cy="389893"/>
              <a:chOff x="2952963" y="2847351"/>
              <a:chExt cx="409362" cy="389893"/>
            </a:xfrm>
          </p:grpSpPr>
          <p:sp>
            <p:nvSpPr>
              <p:cNvPr id="66" name="Oval 65">
                <a:extLst>
                  <a:ext uri="{FF2B5EF4-FFF2-40B4-BE49-F238E27FC236}">
                    <a16:creationId xmlns:a16="http://schemas.microsoft.com/office/drawing/2014/main" id="{6923B225-5593-4D06-B51D-29C83826438E}"/>
                  </a:ext>
                </a:extLst>
              </p:cNvPr>
              <p:cNvSpPr/>
              <p:nvPr/>
            </p:nvSpPr>
            <p:spPr>
              <a:xfrm>
                <a:off x="3100387" y="3121828"/>
                <a:ext cx="142876" cy="1154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endParaRPr>
              </a:p>
            </p:txBody>
          </p:sp>
          <p:grpSp>
            <p:nvGrpSpPr>
              <p:cNvPr id="67" name="Group 66">
                <a:extLst>
                  <a:ext uri="{FF2B5EF4-FFF2-40B4-BE49-F238E27FC236}">
                    <a16:creationId xmlns:a16="http://schemas.microsoft.com/office/drawing/2014/main" id="{F359C233-0018-4DC5-B4BC-70D5CE161D84}"/>
                  </a:ext>
                </a:extLst>
              </p:cNvPr>
              <p:cNvGrpSpPr/>
              <p:nvPr/>
            </p:nvGrpSpPr>
            <p:grpSpPr>
              <a:xfrm>
                <a:off x="3041664" y="3040308"/>
                <a:ext cx="247892" cy="133359"/>
                <a:chOff x="3034162" y="2988469"/>
                <a:chExt cx="247892" cy="133359"/>
              </a:xfrm>
              <a:noFill/>
            </p:grpSpPr>
            <p:sp>
              <p:nvSpPr>
                <p:cNvPr id="74" name="Arc 73">
                  <a:extLst>
                    <a:ext uri="{FF2B5EF4-FFF2-40B4-BE49-F238E27FC236}">
                      <a16:creationId xmlns:a16="http://schemas.microsoft.com/office/drawing/2014/main" id="{703F69E7-83C7-4DFB-B7B2-6CA0C50FFEAD}"/>
                    </a:ext>
                  </a:extLst>
                </p:cNvPr>
                <p:cNvSpPr/>
                <p:nvPr/>
              </p:nvSpPr>
              <p:spPr>
                <a:xfrm>
                  <a:off x="3034162" y="2988469"/>
                  <a:ext cx="247892" cy="133359"/>
                </a:xfrm>
                <a:prstGeom prst="arc">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latin typeface="+mj-lt"/>
                  </a:endParaRPr>
                </a:p>
              </p:txBody>
            </p:sp>
            <p:sp>
              <p:nvSpPr>
                <p:cNvPr id="75" name="Arc 74">
                  <a:extLst>
                    <a:ext uri="{FF2B5EF4-FFF2-40B4-BE49-F238E27FC236}">
                      <a16:creationId xmlns:a16="http://schemas.microsoft.com/office/drawing/2014/main" id="{03792E86-4C9C-42F5-B71C-B4E14D484A80}"/>
                    </a:ext>
                  </a:extLst>
                </p:cNvPr>
                <p:cNvSpPr/>
                <p:nvPr/>
              </p:nvSpPr>
              <p:spPr>
                <a:xfrm flipH="1">
                  <a:off x="3059703" y="2988469"/>
                  <a:ext cx="222351" cy="133359"/>
                </a:xfrm>
                <a:prstGeom prst="arc">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latin typeface="+mj-lt"/>
                  </a:endParaRPr>
                </a:p>
              </p:txBody>
            </p:sp>
          </p:grpSp>
          <p:grpSp>
            <p:nvGrpSpPr>
              <p:cNvPr id="68" name="Group 67">
                <a:extLst>
                  <a:ext uri="{FF2B5EF4-FFF2-40B4-BE49-F238E27FC236}">
                    <a16:creationId xmlns:a16="http://schemas.microsoft.com/office/drawing/2014/main" id="{A2956A9A-CDC2-4661-AF9D-87BA75FD8AC8}"/>
                  </a:ext>
                </a:extLst>
              </p:cNvPr>
              <p:cNvGrpSpPr/>
              <p:nvPr/>
            </p:nvGrpSpPr>
            <p:grpSpPr>
              <a:xfrm>
                <a:off x="2995370" y="2947709"/>
                <a:ext cx="326473" cy="133359"/>
                <a:chOff x="3034162" y="2988469"/>
                <a:chExt cx="247892" cy="133359"/>
              </a:xfrm>
              <a:noFill/>
            </p:grpSpPr>
            <p:sp>
              <p:nvSpPr>
                <p:cNvPr id="72" name="Arc 71">
                  <a:extLst>
                    <a:ext uri="{FF2B5EF4-FFF2-40B4-BE49-F238E27FC236}">
                      <a16:creationId xmlns:a16="http://schemas.microsoft.com/office/drawing/2014/main" id="{0EC4E58F-2CA8-4939-85BB-8AF36FD4FF23}"/>
                    </a:ext>
                  </a:extLst>
                </p:cNvPr>
                <p:cNvSpPr/>
                <p:nvPr/>
              </p:nvSpPr>
              <p:spPr>
                <a:xfrm>
                  <a:off x="3034162" y="2988469"/>
                  <a:ext cx="247892" cy="133359"/>
                </a:xfrm>
                <a:prstGeom prst="arc">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latin typeface="+mj-lt"/>
                  </a:endParaRPr>
                </a:p>
              </p:txBody>
            </p:sp>
            <p:sp>
              <p:nvSpPr>
                <p:cNvPr id="73" name="Arc 72">
                  <a:extLst>
                    <a:ext uri="{FF2B5EF4-FFF2-40B4-BE49-F238E27FC236}">
                      <a16:creationId xmlns:a16="http://schemas.microsoft.com/office/drawing/2014/main" id="{716E13F3-6B81-4CCA-9981-9DFBA50C4112}"/>
                    </a:ext>
                  </a:extLst>
                </p:cNvPr>
                <p:cNvSpPr/>
                <p:nvPr/>
              </p:nvSpPr>
              <p:spPr>
                <a:xfrm flipH="1">
                  <a:off x="3059703" y="2988469"/>
                  <a:ext cx="222351" cy="133359"/>
                </a:xfrm>
                <a:prstGeom prst="arc">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latin typeface="+mj-lt"/>
                  </a:endParaRPr>
                </a:p>
              </p:txBody>
            </p:sp>
          </p:grpSp>
          <p:grpSp>
            <p:nvGrpSpPr>
              <p:cNvPr id="69" name="Group 68">
                <a:extLst>
                  <a:ext uri="{FF2B5EF4-FFF2-40B4-BE49-F238E27FC236}">
                    <a16:creationId xmlns:a16="http://schemas.microsoft.com/office/drawing/2014/main" id="{A4615C8D-18D1-46D3-B068-6B1B80E7F924}"/>
                  </a:ext>
                </a:extLst>
              </p:cNvPr>
              <p:cNvGrpSpPr/>
              <p:nvPr/>
            </p:nvGrpSpPr>
            <p:grpSpPr>
              <a:xfrm>
                <a:off x="2952963" y="2847351"/>
                <a:ext cx="409362" cy="133359"/>
                <a:chOff x="3034162" y="2988469"/>
                <a:chExt cx="247892" cy="133359"/>
              </a:xfrm>
              <a:noFill/>
            </p:grpSpPr>
            <p:sp>
              <p:nvSpPr>
                <p:cNvPr id="70" name="Arc 69">
                  <a:extLst>
                    <a:ext uri="{FF2B5EF4-FFF2-40B4-BE49-F238E27FC236}">
                      <a16:creationId xmlns:a16="http://schemas.microsoft.com/office/drawing/2014/main" id="{96D5E4FE-7EEE-4278-9A6E-80AB67621031}"/>
                    </a:ext>
                  </a:extLst>
                </p:cNvPr>
                <p:cNvSpPr/>
                <p:nvPr/>
              </p:nvSpPr>
              <p:spPr>
                <a:xfrm>
                  <a:off x="3034162" y="2988469"/>
                  <a:ext cx="247892" cy="133359"/>
                </a:xfrm>
                <a:prstGeom prst="arc">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latin typeface="+mj-lt"/>
                  </a:endParaRPr>
                </a:p>
              </p:txBody>
            </p:sp>
            <p:sp>
              <p:nvSpPr>
                <p:cNvPr id="71" name="Arc 70">
                  <a:extLst>
                    <a:ext uri="{FF2B5EF4-FFF2-40B4-BE49-F238E27FC236}">
                      <a16:creationId xmlns:a16="http://schemas.microsoft.com/office/drawing/2014/main" id="{5C21FDC7-7F87-4DDD-89D9-D956CE14DA09}"/>
                    </a:ext>
                  </a:extLst>
                </p:cNvPr>
                <p:cNvSpPr/>
                <p:nvPr/>
              </p:nvSpPr>
              <p:spPr>
                <a:xfrm flipH="1">
                  <a:off x="3059703" y="2988469"/>
                  <a:ext cx="222351" cy="133359"/>
                </a:xfrm>
                <a:prstGeom prst="arc">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latin typeface="+mj-lt"/>
                  </a:endParaRPr>
                </a:p>
              </p:txBody>
            </p:sp>
          </p:grpSp>
        </p:grpSp>
        <p:pic>
          <p:nvPicPr>
            <p:cNvPr id="15" name="Picture 14">
              <a:extLst>
                <a:ext uri="{FF2B5EF4-FFF2-40B4-BE49-F238E27FC236}">
                  <a16:creationId xmlns:a16="http://schemas.microsoft.com/office/drawing/2014/main" id="{E3BCC14F-49BE-46DA-9CA5-FBFF032307DC}"/>
                </a:ext>
              </a:extLst>
            </p:cNvPr>
            <p:cNvPicPr>
              <a:picLocks noChangeAspect="1"/>
            </p:cNvPicPr>
            <p:nvPr/>
          </p:nvPicPr>
          <p:blipFill>
            <a:blip r:embed="rId2"/>
            <a:stretch>
              <a:fillRect/>
            </a:stretch>
          </p:blipFill>
          <p:spPr>
            <a:xfrm>
              <a:off x="7504516" y="2716770"/>
              <a:ext cx="304800" cy="762000"/>
            </a:xfrm>
            <a:prstGeom prst="rect">
              <a:avLst/>
            </a:prstGeom>
            <a:ln>
              <a:solidFill>
                <a:srgbClr val="FF0000"/>
              </a:solidFill>
            </a:ln>
          </p:spPr>
        </p:pic>
        <p:grpSp>
          <p:nvGrpSpPr>
            <p:cNvPr id="16" name="Group 15">
              <a:extLst>
                <a:ext uri="{FF2B5EF4-FFF2-40B4-BE49-F238E27FC236}">
                  <a16:creationId xmlns:a16="http://schemas.microsoft.com/office/drawing/2014/main" id="{7F7AF7CD-A3F8-4C99-885B-DF5EFCA61152}"/>
                </a:ext>
              </a:extLst>
            </p:cNvPr>
            <p:cNvGrpSpPr/>
            <p:nvPr/>
          </p:nvGrpSpPr>
          <p:grpSpPr>
            <a:xfrm>
              <a:off x="7028683" y="3062640"/>
              <a:ext cx="409362" cy="389893"/>
              <a:chOff x="2952963" y="2847351"/>
              <a:chExt cx="409362" cy="389893"/>
            </a:xfrm>
          </p:grpSpPr>
          <p:sp>
            <p:nvSpPr>
              <p:cNvPr id="56" name="Oval 55">
                <a:extLst>
                  <a:ext uri="{FF2B5EF4-FFF2-40B4-BE49-F238E27FC236}">
                    <a16:creationId xmlns:a16="http://schemas.microsoft.com/office/drawing/2014/main" id="{2B9916DB-A21B-4117-A04E-CCF03CF2E3A9}"/>
                  </a:ext>
                </a:extLst>
              </p:cNvPr>
              <p:cNvSpPr/>
              <p:nvPr/>
            </p:nvSpPr>
            <p:spPr>
              <a:xfrm>
                <a:off x="3100387" y="3121828"/>
                <a:ext cx="142876" cy="1154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endParaRPr>
              </a:p>
            </p:txBody>
          </p:sp>
          <p:grpSp>
            <p:nvGrpSpPr>
              <p:cNvPr id="57" name="Group 56">
                <a:extLst>
                  <a:ext uri="{FF2B5EF4-FFF2-40B4-BE49-F238E27FC236}">
                    <a16:creationId xmlns:a16="http://schemas.microsoft.com/office/drawing/2014/main" id="{32AC0CCA-1989-493F-9868-9115A2E0E7A3}"/>
                  </a:ext>
                </a:extLst>
              </p:cNvPr>
              <p:cNvGrpSpPr/>
              <p:nvPr/>
            </p:nvGrpSpPr>
            <p:grpSpPr>
              <a:xfrm>
                <a:off x="3041664" y="3040308"/>
                <a:ext cx="247892" cy="133359"/>
                <a:chOff x="3034162" y="2988469"/>
                <a:chExt cx="247892" cy="133359"/>
              </a:xfrm>
              <a:noFill/>
            </p:grpSpPr>
            <p:sp>
              <p:nvSpPr>
                <p:cNvPr id="64" name="Arc 63">
                  <a:extLst>
                    <a:ext uri="{FF2B5EF4-FFF2-40B4-BE49-F238E27FC236}">
                      <a16:creationId xmlns:a16="http://schemas.microsoft.com/office/drawing/2014/main" id="{B48EE624-8F26-4694-9B92-80F88020F0D8}"/>
                    </a:ext>
                  </a:extLst>
                </p:cNvPr>
                <p:cNvSpPr/>
                <p:nvPr/>
              </p:nvSpPr>
              <p:spPr>
                <a:xfrm>
                  <a:off x="3034162" y="2988469"/>
                  <a:ext cx="247892" cy="133359"/>
                </a:xfrm>
                <a:prstGeom prst="arc">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latin typeface="+mj-lt"/>
                  </a:endParaRPr>
                </a:p>
              </p:txBody>
            </p:sp>
            <p:sp>
              <p:nvSpPr>
                <p:cNvPr id="65" name="Arc 64">
                  <a:extLst>
                    <a:ext uri="{FF2B5EF4-FFF2-40B4-BE49-F238E27FC236}">
                      <a16:creationId xmlns:a16="http://schemas.microsoft.com/office/drawing/2014/main" id="{D44DC2B9-B0AE-4357-B345-D8C730CA5FAE}"/>
                    </a:ext>
                  </a:extLst>
                </p:cNvPr>
                <p:cNvSpPr/>
                <p:nvPr/>
              </p:nvSpPr>
              <p:spPr>
                <a:xfrm flipH="1">
                  <a:off x="3059703" y="2988469"/>
                  <a:ext cx="222351" cy="133359"/>
                </a:xfrm>
                <a:prstGeom prst="arc">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latin typeface="+mj-lt"/>
                  </a:endParaRPr>
                </a:p>
              </p:txBody>
            </p:sp>
          </p:grpSp>
          <p:grpSp>
            <p:nvGrpSpPr>
              <p:cNvPr id="58" name="Group 57">
                <a:extLst>
                  <a:ext uri="{FF2B5EF4-FFF2-40B4-BE49-F238E27FC236}">
                    <a16:creationId xmlns:a16="http://schemas.microsoft.com/office/drawing/2014/main" id="{85DF2C17-3AF3-4DE6-B832-9028C713330D}"/>
                  </a:ext>
                </a:extLst>
              </p:cNvPr>
              <p:cNvGrpSpPr/>
              <p:nvPr/>
            </p:nvGrpSpPr>
            <p:grpSpPr>
              <a:xfrm>
                <a:off x="2995370" y="2947709"/>
                <a:ext cx="326473" cy="133359"/>
                <a:chOff x="3034162" y="2988469"/>
                <a:chExt cx="247892" cy="133359"/>
              </a:xfrm>
              <a:noFill/>
            </p:grpSpPr>
            <p:sp>
              <p:nvSpPr>
                <p:cNvPr id="62" name="Arc 61">
                  <a:extLst>
                    <a:ext uri="{FF2B5EF4-FFF2-40B4-BE49-F238E27FC236}">
                      <a16:creationId xmlns:a16="http://schemas.microsoft.com/office/drawing/2014/main" id="{816D2B9F-8302-4243-85E5-668FFBEDEB7C}"/>
                    </a:ext>
                  </a:extLst>
                </p:cNvPr>
                <p:cNvSpPr/>
                <p:nvPr/>
              </p:nvSpPr>
              <p:spPr>
                <a:xfrm>
                  <a:off x="3034162" y="2988469"/>
                  <a:ext cx="247892" cy="133359"/>
                </a:xfrm>
                <a:prstGeom prst="arc">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latin typeface="+mj-lt"/>
                  </a:endParaRPr>
                </a:p>
              </p:txBody>
            </p:sp>
            <p:sp>
              <p:nvSpPr>
                <p:cNvPr id="63" name="Arc 62">
                  <a:extLst>
                    <a:ext uri="{FF2B5EF4-FFF2-40B4-BE49-F238E27FC236}">
                      <a16:creationId xmlns:a16="http://schemas.microsoft.com/office/drawing/2014/main" id="{C69FF697-17B8-4042-BECA-46CAF8760E0D}"/>
                    </a:ext>
                  </a:extLst>
                </p:cNvPr>
                <p:cNvSpPr/>
                <p:nvPr/>
              </p:nvSpPr>
              <p:spPr>
                <a:xfrm flipH="1">
                  <a:off x="3059703" y="2988469"/>
                  <a:ext cx="222351" cy="133359"/>
                </a:xfrm>
                <a:prstGeom prst="arc">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latin typeface="+mj-lt"/>
                  </a:endParaRPr>
                </a:p>
              </p:txBody>
            </p:sp>
          </p:grpSp>
          <p:grpSp>
            <p:nvGrpSpPr>
              <p:cNvPr id="59" name="Group 58">
                <a:extLst>
                  <a:ext uri="{FF2B5EF4-FFF2-40B4-BE49-F238E27FC236}">
                    <a16:creationId xmlns:a16="http://schemas.microsoft.com/office/drawing/2014/main" id="{27BD8162-1B93-4EDB-976B-EA7F59328FA3}"/>
                  </a:ext>
                </a:extLst>
              </p:cNvPr>
              <p:cNvGrpSpPr/>
              <p:nvPr/>
            </p:nvGrpSpPr>
            <p:grpSpPr>
              <a:xfrm>
                <a:off x="2952963" y="2847351"/>
                <a:ext cx="409362" cy="133359"/>
                <a:chOff x="3034162" y="2988469"/>
                <a:chExt cx="247892" cy="133359"/>
              </a:xfrm>
              <a:noFill/>
            </p:grpSpPr>
            <p:sp>
              <p:nvSpPr>
                <p:cNvPr id="60" name="Arc 59">
                  <a:extLst>
                    <a:ext uri="{FF2B5EF4-FFF2-40B4-BE49-F238E27FC236}">
                      <a16:creationId xmlns:a16="http://schemas.microsoft.com/office/drawing/2014/main" id="{731F6C9C-6D66-4864-B64B-E9D6A6DA3FED}"/>
                    </a:ext>
                  </a:extLst>
                </p:cNvPr>
                <p:cNvSpPr/>
                <p:nvPr/>
              </p:nvSpPr>
              <p:spPr>
                <a:xfrm>
                  <a:off x="3034162" y="2988469"/>
                  <a:ext cx="247892" cy="133359"/>
                </a:xfrm>
                <a:prstGeom prst="arc">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latin typeface="+mj-lt"/>
                  </a:endParaRPr>
                </a:p>
              </p:txBody>
            </p:sp>
            <p:sp>
              <p:nvSpPr>
                <p:cNvPr id="61" name="Arc 60">
                  <a:extLst>
                    <a:ext uri="{FF2B5EF4-FFF2-40B4-BE49-F238E27FC236}">
                      <a16:creationId xmlns:a16="http://schemas.microsoft.com/office/drawing/2014/main" id="{6C3CBC8F-0EBD-4EAB-9D84-681466C21011}"/>
                    </a:ext>
                  </a:extLst>
                </p:cNvPr>
                <p:cNvSpPr/>
                <p:nvPr/>
              </p:nvSpPr>
              <p:spPr>
                <a:xfrm flipH="1">
                  <a:off x="3059703" y="2988469"/>
                  <a:ext cx="222351" cy="133359"/>
                </a:xfrm>
                <a:prstGeom prst="arc">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latin typeface="+mj-lt"/>
                  </a:endParaRPr>
                </a:p>
              </p:txBody>
            </p:sp>
          </p:grpSp>
        </p:grpSp>
        <p:pic>
          <p:nvPicPr>
            <p:cNvPr id="17" name="Picture 16">
              <a:extLst>
                <a:ext uri="{FF2B5EF4-FFF2-40B4-BE49-F238E27FC236}">
                  <a16:creationId xmlns:a16="http://schemas.microsoft.com/office/drawing/2014/main" id="{D448C09D-AB9F-4420-9D64-1ED350B5C531}"/>
                </a:ext>
              </a:extLst>
            </p:cNvPr>
            <p:cNvPicPr>
              <a:picLocks noChangeAspect="1"/>
            </p:cNvPicPr>
            <p:nvPr/>
          </p:nvPicPr>
          <p:blipFill>
            <a:blip r:embed="rId2"/>
            <a:stretch>
              <a:fillRect/>
            </a:stretch>
          </p:blipFill>
          <p:spPr>
            <a:xfrm>
              <a:off x="9542377" y="2716770"/>
              <a:ext cx="304800" cy="762000"/>
            </a:xfrm>
            <a:prstGeom prst="rect">
              <a:avLst/>
            </a:prstGeom>
            <a:ln>
              <a:solidFill>
                <a:srgbClr val="FF0000"/>
              </a:solidFill>
            </a:ln>
          </p:spPr>
        </p:pic>
        <p:grpSp>
          <p:nvGrpSpPr>
            <p:cNvPr id="18" name="Group 17">
              <a:extLst>
                <a:ext uri="{FF2B5EF4-FFF2-40B4-BE49-F238E27FC236}">
                  <a16:creationId xmlns:a16="http://schemas.microsoft.com/office/drawing/2014/main" id="{41B20075-92CC-4B89-AD2F-0178DA980BAF}"/>
                </a:ext>
              </a:extLst>
            </p:cNvPr>
            <p:cNvGrpSpPr/>
            <p:nvPr/>
          </p:nvGrpSpPr>
          <p:grpSpPr>
            <a:xfrm>
              <a:off x="9066544" y="3062640"/>
              <a:ext cx="409362" cy="389893"/>
              <a:chOff x="2952963" y="2847351"/>
              <a:chExt cx="409362" cy="389893"/>
            </a:xfrm>
          </p:grpSpPr>
          <p:sp>
            <p:nvSpPr>
              <p:cNvPr id="46" name="Oval 45">
                <a:extLst>
                  <a:ext uri="{FF2B5EF4-FFF2-40B4-BE49-F238E27FC236}">
                    <a16:creationId xmlns:a16="http://schemas.microsoft.com/office/drawing/2014/main" id="{C3A27573-7721-4684-8C8D-CEE47EE0F37F}"/>
                  </a:ext>
                </a:extLst>
              </p:cNvPr>
              <p:cNvSpPr/>
              <p:nvPr/>
            </p:nvSpPr>
            <p:spPr>
              <a:xfrm>
                <a:off x="3100387" y="3121828"/>
                <a:ext cx="142876" cy="1154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endParaRPr>
              </a:p>
            </p:txBody>
          </p:sp>
          <p:grpSp>
            <p:nvGrpSpPr>
              <p:cNvPr id="47" name="Group 46">
                <a:extLst>
                  <a:ext uri="{FF2B5EF4-FFF2-40B4-BE49-F238E27FC236}">
                    <a16:creationId xmlns:a16="http://schemas.microsoft.com/office/drawing/2014/main" id="{4E7F9728-9B2A-42C1-B2C1-75A9B2DB3750}"/>
                  </a:ext>
                </a:extLst>
              </p:cNvPr>
              <p:cNvGrpSpPr/>
              <p:nvPr/>
            </p:nvGrpSpPr>
            <p:grpSpPr>
              <a:xfrm>
                <a:off x="3041664" y="3040308"/>
                <a:ext cx="247892" cy="133359"/>
                <a:chOff x="3034162" y="2988469"/>
                <a:chExt cx="247892" cy="133359"/>
              </a:xfrm>
              <a:noFill/>
            </p:grpSpPr>
            <p:sp>
              <p:nvSpPr>
                <p:cNvPr id="54" name="Arc 53">
                  <a:extLst>
                    <a:ext uri="{FF2B5EF4-FFF2-40B4-BE49-F238E27FC236}">
                      <a16:creationId xmlns:a16="http://schemas.microsoft.com/office/drawing/2014/main" id="{A7C4AA55-F46E-4D5B-8592-ECC5291EB4B2}"/>
                    </a:ext>
                  </a:extLst>
                </p:cNvPr>
                <p:cNvSpPr/>
                <p:nvPr/>
              </p:nvSpPr>
              <p:spPr>
                <a:xfrm>
                  <a:off x="3034162" y="2988469"/>
                  <a:ext cx="247892" cy="133359"/>
                </a:xfrm>
                <a:prstGeom prst="arc">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latin typeface="+mj-lt"/>
                  </a:endParaRPr>
                </a:p>
              </p:txBody>
            </p:sp>
            <p:sp>
              <p:nvSpPr>
                <p:cNvPr id="55" name="Arc 54">
                  <a:extLst>
                    <a:ext uri="{FF2B5EF4-FFF2-40B4-BE49-F238E27FC236}">
                      <a16:creationId xmlns:a16="http://schemas.microsoft.com/office/drawing/2014/main" id="{C073236C-45B9-461E-A354-A58BDCC7B5DB}"/>
                    </a:ext>
                  </a:extLst>
                </p:cNvPr>
                <p:cNvSpPr/>
                <p:nvPr/>
              </p:nvSpPr>
              <p:spPr>
                <a:xfrm flipH="1">
                  <a:off x="3059703" y="2988469"/>
                  <a:ext cx="222351" cy="133359"/>
                </a:xfrm>
                <a:prstGeom prst="arc">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latin typeface="+mj-lt"/>
                  </a:endParaRPr>
                </a:p>
              </p:txBody>
            </p:sp>
          </p:grpSp>
          <p:grpSp>
            <p:nvGrpSpPr>
              <p:cNvPr id="48" name="Group 47">
                <a:extLst>
                  <a:ext uri="{FF2B5EF4-FFF2-40B4-BE49-F238E27FC236}">
                    <a16:creationId xmlns:a16="http://schemas.microsoft.com/office/drawing/2014/main" id="{7DBCC1C7-BE39-4A80-A8CE-3FA98360A57A}"/>
                  </a:ext>
                </a:extLst>
              </p:cNvPr>
              <p:cNvGrpSpPr/>
              <p:nvPr/>
            </p:nvGrpSpPr>
            <p:grpSpPr>
              <a:xfrm>
                <a:off x="2995370" y="2947709"/>
                <a:ext cx="326473" cy="133359"/>
                <a:chOff x="3034162" y="2988469"/>
                <a:chExt cx="247892" cy="133359"/>
              </a:xfrm>
              <a:noFill/>
            </p:grpSpPr>
            <p:sp>
              <p:nvSpPr>
                <p:cNvPr id="52" name="Arc 51">
                  <a:extLst>
                    <a:ext uri="{FF2B5EF4-FFF2-40B4-BE49-F238E27FC236}">
                      <a16:creationId xmlns:a16="http://schemas.microsoft.com/office/drawing/2014/main" id="{E605386D-2C80-4024-99E6-CDC05F804518}"/>
                    </a:ext>
                  </a:extLst>
                </p:cNvPr>
                <p:cNvSpPr/>
                <p:nvPr/>
              </p:nvSpPr>
              <p:spPr>
                <a:xfrm>
                  <a:off x="3034162" y="2988469"/>
                  <a:ext cx="247892" cy="133359"/>
                </a:xfrm>
                <a:prstGeom prst="arc">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latin typeface="+mj-lt"/>
                  </a:endParaRPr>
                </a:p>
              </p:txBody>
            </p:sp>
            <p:sp>
              <p:nvSpPr>
                <p:cNvPr id="53" name="Arc 52">
                  <a:extLst>
                    <a:ext uri="{FF2B5EF4-FFF2-40B4-BE49-F238E27FC236}">
                      <a16:creationId xmlns:a16="http://schemas.microsoft.com/office/drawing/2014/main" id="{A18D0F22-9629-44B2-BE18-A976616E7C8F}"/>
                    </a:ext>
                  </a:extLst>
                </p:cNvPr>
                <p:cNvSpPr/>
                <p:nvPr/>
              </p:nvSpPr>
              <p:spPr>
                <a:xfrm flipH="1">
                  <a:off x="3059703" y="2988469"/>
                  <a:ext cx="222351" cy="133359"/>
                </a:xfrm>
                <a:prstGeom prst="arc">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latin typeface="+mj-lt"/>
                  </a:endParaRPr>
                </a:p>
              </p:txBody>
            </p:sp>
          </p:grpSp>
          <p:grpSp>
            <p:nvGrpSpPr>
              <p:cNvPr id="49" name="Group 48">
                <a:extLst>
                  <a:ext uri="{FF2B5EF4-FFF2-40B4-BE49-F238E27FC236}">
                    <a16:creationId xmlns:a16="http://schemas.microsoft.com/office/drawing/2014/main" id="{A883CE23-3353-4299-A086-474736B93E9A}"/>
                  </a:ext>
                </a:extLst>
              </p:cNvPr>
              <p:cNvGrpSpPr/>
              <p:nvPr/>
            </p:nvGrpSpPr>
            <p:grpSpPr>
              <a:xfrm>
                <a:off x="2952963" y="2847351"/>
                <a:ext cx="409362" cy="133359"/>
                <a:chOff x="3034162" y="2988469"/>
                <a:chExt cx="247892" cy="133359"/>
              </a:xfrm>
              <a:noFill/>
            </p:grpSpPr>
            <p:sp>
              <p:nvSpPr>
                <p:cNvPr id="50" name="Arc 49">
                  <a:extLst>
                    <a:ext uri="{FF2B5EF4-FFF2-40B4-BE49-F238E27FC236}">
                      <a16:creationId xmlns:a16="http://schemas.microsoft.com/office/drawing/2014/main" id="{11D4EC75-B69C-4139-9866-57A234988D27}"/>
                    </a:ext>
                  </a:extLst>
                </p:cNvPr>
                <p:cNvSpPr/>
                <p:nvPr/>
              </p:nvSpPr>
              <p:spPr>
                <a:xfrm>
                  <a:off x="3034162" y="2988469"/>
                  <a:ext cx="247892" cy="133359"/>
                </a:xfrm>
                <a:prstGeom prst="arc">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latin typeface="+mj-lt"/>
                  </a:endParaRPr>
                </a:p>
              </p:txBody>
            </p:sp>
            <p:sp>
              <p:nvSpPr>
                <p:cNvPr id="51" name="Arc 50">
                  <a:extLst>
                    <a:ext uri="{FF2B5EF4-FFF2-40B4-BE49-F238E27FC236}">
                      <a16:creationId xmlns:a16="http://schemas.microsoft.com/office/drawing/2014/main" id="{9301A05D-196F-4737-8570-59AEEEF35D99}"/>
                    </a:ext>
                  </a:extLst>
                </p:cNvPr>
                <p:cNvSpPr/>
                <p:nvPr/>
              </p:nvSpPr>
              <p:spPr>
                <a:xfrm flipH="1">
                  <a:off x="3059703" y="2988469"/>
                  <a:ext cx="222351" cy="133359"/>
                </a:xfrm>
                <a:prstGeom prst="arc">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latin typeface="+mj-lt"/>
                  </a:endParaRPr>
                </a:p>
              </p:txBody>
            </p:sp>
          </p:grpSp>
        </p:grpSp>
        <p:pic>
          <p:nvPicPr>
            <p:cNvPr id="19" name="Picture 2" descr="http://images.clipartpanda.com/cell-phone-call-icon-04-256.png">
              <a:extLst>
                <a:ext uri="{FF2B5EF4-FFF2-40B4-BE49-F238E27FC236}">
                  <a16:creationId xmlns:a16="http://schemas.microsoft.com/office/drawing/2014/main" id="{0DD99BEA-00BD-4019-96F5-AA75A2EF65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3343" y="3993900"/>
              <a:ext cx="374900" cy="3749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images.clipartpanda.com/cell-phone-call-icon-04-256.png">
              <a:extLst>
                <a:ext uri="{FF2B5EF4-FFF2-40B4-BE49-F238E27FC236}">
                  <a16:creationId xmlns:a16="http://schemas.microsoft.com/office/drawing/2014/main" id="{BEDF548C-281F-40FF-8372-13B242708E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0793" y="2325905"/>
              <a:ext cx="374900" cy="3749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mages.clipartpanda.com/cell-phone-call-icon-04-256.png">
              <a:extLst>
                <a:ext uri="{FF2B5EF4-FFF2-40B4-BE49-F238E27FC236}">
                  <a16:creationId xmlns:a16="http://schemas.microsoft.com/office/drawing/2014/main" id="{3AE5867F-A0C6-4CE6-A47E-330A377E1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3957" y="3685130"/>
              <a:ext cx="374900" cy="3749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mages.clipartpanda.com/cell-phone-call-icon-04-256.png">
              <a:extLst>
                <a:ext uri="{FF2B5EF4-FFF2-40B4-BE49-F238E27FC236}">
                  <a16:creationId xmlns:a16="http://schemas.microsoft.com/office/drawing/2014/main" id="{7B20D570-225C-4D17-8FC9-46A34AC260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5513" y="1861711"/>
              <a:ext cx="374900" cy="3749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images.clipartpanda.com/cell-phone-call-icon-04-256.png">
              <a:extLst>
                <a:ext uri="{FF2B5EF4-FFF2-40B4-BE49-F238E27FC236}">
                  <a16:creationId xmlns:a16="http://schemas.microsoft.com/office/drawing/2014/main" id="{70281C87-61EA-416E-8C29-3D137F77B1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2325" y="1961760"/>
              <a:ext cx="374900" cy="374900"/>
            </a:xfrm>
            <a:prstGeom prst="rect">
              <a:avLst/>
            </a:prstGeom>
            <a:noFill/>
            <a:ln>
              <a:solidFill>
                <a:srgbClr val="FF0000"/>
              </a:solidFill>
            </a:ln>
          </p:spPr>
        </p:pic>
        <p:pic>
          <p:nvPicPr>
            <p:cNvPr id="24" name="Picture 2" descr="http://images.clipartpanda.com/cell-phone-call-icon-04-256.png">
              <a:extLst>
                <a:ext uri="{FF2B5EF4-FFF2-40B4-BE49-F238E27FC236}">
                  <a16:creationId xmlns:a16="http://schemas.microsoft.com/office/drawing/2014/main" id="{3A7720BF-AAFC-462F-B497-2E4CE45B0B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6136" y="4523130"/>
              <a:ext cx="374900" cy="3749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images.clipartpanda.com/cell-phone-call-icon-04-256.png">
              <a:extLst>
                <a:ext uri="{FF2B5EF4-FFF2-40B4-BE49-F238E27FC236}">
                  <a16:creationId xmlns:a16="http://schemas.microsoft.com/office/drawing/2014/main" id="{34C1FE05-49F2-4D53-B26C-ED1ED83821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1884" y="4155047"/>
              <a:ext cx="374900" cy="3749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images.clipartpanda.com/cell-phone-call-icon-04-256.png">
              <a:extLst>
                <a:ext uri="{FF2B5EF4-FFF2-40B4-BE49-F238E27FC236}">
                  <a16:creationId xmlns:a16="http://schemas.microsoft.com/office/drawing/2014/main" id="{DDCE9A8C-D0EB-4C43-8D40-961CA7AA5B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352" y="1806345"/>
              <a:ext cx="374900" cy="3749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images.clipartpanda.com/cell-phone-call-icon-04-256.png">
              <a:extLst>
                <a:ext uri="{FF2B5EF4-FFF2-40B4-BE49-F238E27FC236}">
                  <a16:creationId xmlns:a16="http://schemas.microsoft.com/office/drawing/2014/main" id="{B1B46EC4-899A-419F-A702-937FB4C678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1678" y="1239765"/>
              <a:ext cx="374900" cy="374900"/>
            </a:xfrm>
            <a:prstGeom prst="rect">
              <a:avLst/>
            </a:prstGeom>
            <a:noFill/>
            <a:ln>
              <a:solidFill>
                <a:srgbClr val="FF0000"/>
              </a:solidFill>
            </a:ln>
          </p:spPr>
        </p:pic>
        <p:pic>
          <p:nvPicPr>
            <p:cNvPr id="28" name="Picture 2" descr="http://images.clipartpanda.com/cell-phone-call-icon-04-256.png">
              <a:extLst>
                <a:ext uri="{FF2B5EF4-FFF2-40B4-BE49-F238E27FC236}">
                  <a16:creationId xmlns:a16="http://schemas.microsoft.com/office/drawing/2014/main" id="{FD8E7339-B05C-4931-B6A8-FFA434AEFB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1152" y="1436352"/>
              <a:ext cx="374900" cy="374900"/>
            </a:xfrm>
            <a:prstGeom prst="rect">
              <a:avLst/>
            </a:prstGeom>
            <a:noFill/>
            <a:ln>
              <a:solidFill>
                <a:srgbClr val="FF0000"/>
              </a:solidFill>
            </a:ln>
          </p:spPr>
        </p:pic>
        <p:pic>
          <p:nvPicPr>
            <p:cNvPr id="29" name="Picture 2" descr="http://images.clipartpanda.com/cell-phone-call-icon-04-256.png">
              <a:extLst>
                <a:ext uri="{FF2B5EF4-FFF2-40B4-BE49-F238E27FC236}">
                  <a16:creationId xmlns:a16="http://schemas.microsoft.com/office/drawing/2014/main" id="{988F6727-8475-4972-82E4-C7EB564623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8825" y="2689151"/>
              <a:ext cx="374900" cy="374900"/>
            </a:xfrm>
            <a:prstGeom prst="rect">
              <a:avLst/>
            </a:prstGeom>
            <a:noFill/>
            <a:ln>
              <a:solidFill>
                <a:srgbClr val="FF0000"/>
              </a:solidFill>
            </a:ln>
          </p:spPr>
        </p:pic>
        <p:pic>
          <p:nvPicPr>
            <p:cNvPr id="30" name="Picture 2" descr="http://images.clipartpanda.com/cell-phone-call-icon-04-256.png">
              <a:extLst>
                <a:ext uri="{FF2B5EF4-FFF2-40B4-BE49-F238E27FC236}">
                  <a16:creationId xmlns:a16="http://schemas.microsoft.com/office/drawing/2014/main" id="{194BDA17-20B7-4E85-8563-372F0F26D8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1965" y="3709133"/>
              <a:ext cx="374900" cy="374900"/>
            </a:xfrm>
            <a:prstGeom prst="rect">
              <a:avLst/>
            </a:prstGeom>
            <a:noFill/>
            <a:ln>
              <a:solidFill>
                <a:srgbClr val="FF0000"/>
              </a:solidFill>
            </a:ln>
          </p:spPr>
        </p:pic>
        <p:pic>
          <p:nvPicPr>
            <p:cNvPr id="31" name="Picture 2" descr="http://images.clipartpanda.com/cell-phone-call-icon-04-256.png">
              <a:extLst>
                <a:ext uri="{FF2B5EF4-FFF2-40B4-BE49-F238E27FC236}">
                  <a16:creationId xmlns:a16="http://schemas.microsoft.com/office/drawing/2014/main" id="{4854CBE4-F602-474C-913B-6F338661F3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8398" y="2673074"/>
              <a:ext cx="374900" cy="37490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C9F0BE50-17DF-44E4-95BC-AD7FF54506EE}"/>
                </a:ext>
              </a:extLst>
            </p:cNvPr>
            <p:cNvSpPr txBox="1"/>
            <p:nvPr/>
          </p:nvSpPr>
          <p:spPr>
            <a:xfrm>
              <a:off x="5437421" y="1148267"/>
              <a:ext cx="1832900" cy="789029"/>
            </a:xfrm>
            <a:prstGeom prst="rect">
              <a:avLst/>
            </a:prstGeom>
            <a:noFill/>
          </p:spPr>
          <p:txBody>
            <a:bodyPr wrap="none" rtlCol="0">
              <a:spAutoFit/>
            </a:bodyPr>
            <a:lstStyle/>
            <a:p>
              <a:r>
                <a:rPr lang="en-US" dirty="0">
                  <a:latin typeface="+mj-lt"/>
                </a:rPr>
                <a:t>4 co-channel cells</a:t>
              </a:r>
            </a:p>
            <a:p>
              <a:r>
                <a:rPr lang="en-US" dirty="0">
                  <a:latin typeface="+mj-lt"/>
                </a:rPr>
                <a:t>per operator (</a:t>
              </a:r>
              <a:r>
                <a:rPr lang="en-US" dirty="0" err="1">
                  <a:latin typeface="+mj-lt"/>
                </a:rPr>
                <a:t>eNB</a:t>
              </a:r>
              <a:r>
                <a:rPr lang="en-US" dirty="0">
                  <a:latin typeface="+mj-lt"/>
                </a:rPr>
                <a:t> </a:t>
              </a:r>
            </a:p>
            <a:p>
              <a:r>
                <a:rPr lang="en-US" dirty="0">
                  <a:latin typeface="+mj-lt"/>
                </a:rPr>
                <a:t>or IEEE 802.11 AP)</a:t>
              </a:r>
            </a:p>
          </p:txBody>
        </p:sp>
        <p:sp>
          <p:nvSpPr>
            <p:cNvPr id="33" name="TextBox 32">
              <a:extLst>
                <a:ext uri="{FF2B5EF4-FFF2-40B4-BE49-F238E27FC236}">
                  <a16:creationId xmlns:a16="http://schemas.microsoft.com/office/drawing/2014/main" id="{F53BBB61-30A0-49CC-8A81-6D689C22CCA6}"/>
                </a:ext>
              </a:extLst>
            </p:cNvPr>
            <p:cNvSpPr txBox="1"/>
            <p:nvPr/>
          </p:nvSpPr>
          <p:spPr>
            <a:xfrm>
              <a:off x="5740236" y="3748871"/>
              <a:ext cx="1936812" cy="1239903"/>
            </a:xfrm>
            <a:prstGeom prst="rect">
              <a:avLst/>
            </a:prstGeom>
            <a:noFill/>
          </p:spPr>
          <p:txBody>
            <a:bodyPr wrap="none" rtlCol="0">
              <a:spAutoFit/>
            </a:bodyPr>
            <a:lstStyle/>
            <a:p>
              <a:r>
                <a:rPr lang="en-US" dirty="0">
                  <a:latin typeface="+mj-lt"/>
                </a:rPr>
                <a:t>5 UEs/STAs per cell</a:t>
              </a:r>
            </a:p>
            <a:p>
              <a:r>
                <a:rPr lang="en-US" dirty="0">
                  <a:latin typeface="+mj-lt"/>
                </a:rPr>
                <a:t>per operator</a:t>
              </a:r>
            </a:p>
            <a:p>
              <a:r>
                <a:rPr lang="en-US" dirty="0">
                  <a:latin typeface="+mj-lt"/>
                </a:rPr>
                <a:t>(20 UEs or STAs per</a:t>
              </a:r>
            </a:p>
            <a:p>
              <a:r>
                <a:rPr lang="en-US" dirty="0">
                  <a:latin typeface="+mj-lt"/>
                </a:rPr>
                <a:t>operator) randomly</a:t>
              </a:r>
            </a:p>
            <a:p>
              <a:r>
                <a:rPr lang="en-US" dirty="0">
                  <a:latin typeface="+mj-lt"/>
                </a:rPr>
                <a:t>dropped</a:t>
              </a:r>
            </a:p>
          </p:txBody>
        </p:sp>
        <p:cxnSp>
          <p:nvCxnSpPr>
            <p:cNvPr id="34" name="Straight Arrow Connector 33">
              <a:extLst>
                <a:ext uri="{FF2B5EF4-FFF2-40B4-BE49-F238E27FC236}">
                  <a16:creationId xmlns:a16="http://schemas.microsoft.com/office/drawing/2014/main" id="{0947C145-0613-4789-AD3A-7844E642D160}"/>
                </a:ext>
              </a:extLst>
            </p:cNvPr>
            <p:cNvCxnSpPr/>
            <p:nvPr/>
          </p:nvCxnSpPr>
          <p:spPr>
            <a:xfrm flipH="1">
              <a:off x="4533904" y="2123416"/>
              <a:ext cx="661600" cy="5915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878E227-1C9E-4C09-851F-B1EA06FF69DC}"/>
                </a:ext>
              </a:extLst>
            </p:cNvPr>
            <p:cNvCxnSpPr/>
            <p:nvPr/>
          </p:nvCxnSpPr>
          <p:spPr>
            <a:xfrm flipH="1">
              <a:off x="5206868" y="2115688"/>
              <a:ext cx="661600" cy="5915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45C47AB8-11B5-406C-BBF7-933E578C357F}"/>
                </a:ext>
              </a:extLst>
            </p:cNvPr>
            <p:cNvCxnSpPr/>
            <p:nvPr/>
          </p:nvCxnSpPr>
          <p:spPr>
            <a:xfrm>
              <a:off x="6616741" y="2036540"/>
              <a:ext cx="681854" cy="6229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E9FE621-D60A-413A-966B-50D2A759C544}"/>
                </a:ext>
              </a:extLst>
            </p:cNvPr>
            <p:cNvCxnSpPr/>
            <p:nvPr/>
          </p:nvCxnSpPr>
          <p:spPr>
            <a:xfrm>
              <a:off x="7560230" y="2016321"/>
              <a:ext cx="1654701" cy="8565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D4C1CFA-24F6-4AB3-93E9-259A57C0D003}"/>
                </a:ext>
              </a:extLst>
            </p:cNvPr>
            <p:cNvCxnSpPr/>
            <p:nvPr/>
          </p:nvCxnSpPr>
          <p:spPr>
            <a:xfrm flipH="1" flipV="1">
              <a:off x="4644466" y="4035997"/>
              <a:ext cx="1080697" cy="3328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C7DBC68-E710-402E-BA84-B6B0B5580F45}"/>
                </a:ext>
              </a:extLst>
            </p:cNvPr>
            <p:cNvCxnSpPr>
              <a:stCxn id="11" idx="2"/>
            </p:cNvCxnSpPr>
            <p:nvPr/>
          </p:nvCxnSpPr>
          <p:spPr>
            <a:xfrm>
              <a:off x="3581196" y="3478770"/>
              <a:ext cx="1509301" cy="22158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Cloud Callout 37">
              <a:extLst>
                <a:ext uri="{FF2B5EF4-FFF2-40B4-BE49-F238E27FC236}">
                  <a16:creationId xmlns:a16="http://schemas.microsoft.com/office/drawing/2014/main" id="{429B6B2F-84E1-43BF-ADA4-9E31ED1379A3}"/>
                </a:ext>
              </a:extLst>
            </p:cNvPr>
            <p:cNvSpPr/>
            <p:nvPr/>
          </p:nvSpPr>
          <p:spPr>
            <a:xfrm>
              <a:off x="4892804" y="5526621"/>
              <a:ext cx="1767416" cy="1184169"/>
            </a:xfrm>
            <a:prstGeom prst="cloud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endParaRPr>
            </a:p>
          </p:txBody>
        </p:sp>
        <p:cxnSp>
          <p:nvCxnSpPr>
            <p:cNvPr id="41" name="Straight Connector 40">
              <a:extLst>
                <a:ext uri="{FF2B5EF4-FFF2-40B4-BE49-F238E27FC236}">
                  <a16:creationId xmlns:a16="http://schemas.microsoft.com/office/drawing/2014/main" id="{E4EFB1C9-3F1C-40EE-982B-61AF238504BE}"/>
                </a:ext>
              </a:extLst>
            </p:cNvPr>
            <p:cNvCxnSpPr/>
            <p:nvPr/>
          </p:nvCxnSpPr>
          <p:spPr>
            <a:xfrm flipH="1">
              <a:off x="6476888" y="3478770"/>
              <a:ext cx="3097941" cy="28163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6F44E80-CEE1-4D69-827B-5A17DBB3361F}"/>
                </a:ext>
              </a:extLst>
            </p:cNvPr>
            <p:cNvSpPr txBox="1"/>
            <p:nvPr/>
          </p:nvSpPr>
          <p:spPr>
            <a:xfrm>
              <a:off x="8829024" y="1072211"/>
              <a:ext cx="1745915" cy="1014466"/>
            </a:xfrm>
            <a:prstGeom prst="rect">
              <a:avLst/>
            </a:prstGeom>
            <a:noFill/>
          </p:spPr>
          <p:txBody>
            <a:bodyPr wrap="none" rtlCol="0">
              <a:spAutoFit/>
            </a:bodyPr>
            <a:lstStyle/>
            <a:p>
              <a:r>
                <a:rPr lang="en-US" dirty="0">
                  <a:latin typeface="+mj-lt"/>
                </a:rPr>
                <a:t>Non-mobile indoor</a:t>
              </a:r>
            </a:p>
            <a:p>
              <a:r>
                <a:rPr lang="en-US" dirty="0">
                  <a:latin typeface="+mj-lt"/>
                </a:rPr>
                <a:t>scenario (IEEE</a:t>
              </a:r>
            </a:p>
            <a:p>
              <a:r>
                <a:rPr lang="en-US" dirty="0">
                  <a:latin typeface="+mj-lt"/>
                </a:rPr>
                <a:t>propagation loss</a:t>
              </a:r>
            </a:p>
            <a:p>
              <a:r>
                <a:rPr lang="en-US" dirty="0">
                  <a:latin typeface="+mj-lt"/>
                </a:rPr>
                <a:t>model)</a:t>
              </a:r>
            </a:p>
          </p:txBody>
        </p:sp>
        <p:sp>
          <p:nvSpPr>
            <p:cNvPr id="43" name="TextBox 42">
              <a:extLst>
                <a:ext uri="{FF2B5EF4-FFF2-40B4-BE49-F238E27FC236}">
                  <a16:creationId xmlns:a16="http://schemas.microsoft.com/office/drawing/2014/main" id="{DE99A678-9CF7-43D8-A3B2-333C9534AB65}"/>
                </a:ext>
              </a:extLst>
            </p:cNvPr>
            <p:cNvSpPr txBox="1"/>
            <p:nvPr/>
          </p:nvSpPr>
          <p:spPr>
            <a:xfrm>
              <a:off x="9012017" y="3993900"/>
              <a:ext cx="1685222" cy="1014466"/>
            </a:xfrm>
            <a:prstGeom prst="rect">
              <a:avLst/>
            </a:prstGeom>
            <a:noFill/>
          </p:spPr>
          <p:txBody>
            <a:bodyPr wrap="none" rtlCol="0">
              <a:spAutoFit/>
            </a:bodyPr>
            <a:lstStyle/>
            <a:p>
              <a:r>
                <a:rPr lang="en-US" dirty="0">
                  <a:latin typeface="+mj-lt"/>
                </a:rPr>
                <a:t>Downlink on</a:t>
              </a:r>
            </a:p>
            <a:p>
              <a:r>
                <a:rPr lang="en-US" dirty="0">
                  <a:latin typeface="+mj-lt"/>
                </a:rPr>
                <a:t>shared channel;</a:t>
              </a:r>
            </a:p>
            <a:p>
              <a:r>
                <a:rPr lang="en-US" dirty="0">
                  <a:latin typeface="+mj-lt"/>
                </a:rPr>
                <a:t>LTE has separate</a:t>
              </a:r>
            </a:p>
            <a:p>
              <a:r>
                <a:rPr lang="en-US" dirty="0">
                  <a:latin typeface="+mj-lt"/>
                </a:rPr>
                <a:t>licensed uplink</a:t>
              </a:r>
            </a:p>
          </p:txBody>
        </p:sp>
        <p:sp>
          <p:nvSpPr>
            <p:cNvPr id="44" name="TextBox 43">
              <a:extLst>
                <a:ext uri="{FF2B5EF4-FFF2-40B4-BE49-F238E27FC236}">
                  <a16:creationId xmlns:a16="http://schemas.microsoft.com/office/drawing/2014/main" id="{7BFAFE43-6E20-4A71-A277-EE321A3594E5}"/>
                </a:ext>
              </a:extLst>
            </p:cNvPr>
            <p:cNvSpPr txBox="1"/>
            <p:nvPr/>
          </p:nvSpPr>
          <p:spPr>
            <a:xfrm>
              <a:off x="392779" y="5374121"/>
              <a:ext cx="4674088" cy="1164756"/>
            </a:xfrm>
            <a:prstGeom prst="rect">
              <a:avLst/>
            </a:prstGeom>
            <a:noFill/>
          </p:spPr>
          <p:txBody>
            <a:bodyPr wrap="square" rtlCol="0">
              <a:spAutoFit/>
            </a:bodyPr>
            <a:lstStyle/>
            <a:p>
              <a:r>
                <a:rPr lang="en-US" sz="1400" b="1" dirty="0">
                  <a:latin typeface="+mj-lt"/>
                </a:rPr>
                <a:t>Step 1:  Both operators A and B are IEEE 802.11 co-channel on separate SSID</a:t>
              </a:r>
            </a:p>
            <a:p>
              <a:r>
                <a:rPr lang="en-US" sz="1400" b="1" dirty="0">
                  <a:latin typeface="+mj-lt"/>
                </a:rPr>
                <a:t>Step 2:  Replace operator A network with</a:t>
              </a:r>
            </a:p>
            <a:p>
              <a:r>
                <a:rPr lang="en-US" sz="1400" b="1" dirty="0">
                  <a:latin typeface="+mj-lt"/>
                </a:rPr>
                <a:t>LTE LAA</a:t>
              </a:r>
            </a:p>
          </p:txBody>
        </p:sp>
        <p:sp>
          <p:nvSpPr>
            <p:cNvPr id="45" name="TextBox 44">
              <a:extLst>
                <a:ext uri="{FF2B5EF4-FFF2-40B4-BE49-F238E27FC236}">
                  <a16:creationId xmlns:a16="http://schemas.microsoft.com/office/drawing/2014/main" id="{9864BA45-B82F-4854-8AEF-7244AE50BEE0}"/>
                </a:ext>
              </a:extLst>
            </p:cNvPr>
            <p:cNvSpPr txBox="1"/>
            <p:nvPr/>
          </p:nvSpPr>
          <p:spPr>
            <a:xfrm>
              <a:off x="7556870" y="5459285"/>
              <a:ext cx="3004253" cy="1315048"/>
            </a:xfrm>
            <a:prstGeom prst="rect">
              <a:avLst/>
            </a:prstGeom>
            <a:noFill/>
          </p:spPr>
          <p:txBody>
            <a:bodyPr wrap="none" rtlCol="0">
              <a:spAutoFit/>
            </a:bodyPr>
            <a:lstStyle/>
            <a:p>
              <a:r>
                <a:rPr lang="en-US" sz="1600" dirty="0">
                  <a:latin typeface="+mj-lt"/>
                </a:rPr>
                <a:t>Performance metrics:</a:t>
              </a:r>
            </a:p>
            <a:p>
              <a:pPr marL="160735" indent="-160735">
                <a:buFont typeface="Arial" panose="020B0604020202020204" pitchFamily="34" charset="0"/>
                <a:buChar char="•"/>
              </a:pPr>
              <a:r>
                <a:rPr lang="en-US" sz="1600" dirty="0">
                  <a:latin typeface="+mj-lt"/>
                </a:rPr>
                <a:t>File transfer throughput</a:t>
              </a:r>
            </a:p>
            <a:p>
              <a:pPr marL="160735" indent="-160735">
                <a:buFont typeface="Arial" panose="020B0604020202020204" pitchFamily="34" charset="0"/>
                <a:buChar char="•"/>
              </a:pPr>
              <a:r>
                <a:rPr lang="en-US" sz="1600" dirty="0">
                  <a:latin typeface="+mj-lt"/>
                </a:rPr>
                <a:t>File transfer latency</a:t>
              </a:r>
            </a:p>
            <a:p>
              <a:pPr marL="160735" indent="-160735">
                <a:buFont typeface="Arial" panose="020B0604020202020204" pitchFamily="34" charset="0"/>
                <a:buChar char="•"/>
              </a:pPr>
              <a:r>
                <a:rPr lang="en-US" sz="1600" dirty="0">
                  <a:latin typeface="+mj-lt"/>
                </a:rPr>
                <a:t>Voice flow latency</a:t>
              </a:r>
            </a:p>
          </p:txBody>
        </p:sp>
      </p:grpSp>
    </p:spTree>
    <p:extLst>
      <p:ext uri="{BB962C8B-B14F-4D97-AF65-F5344CB8AC3E}">
        <p14:creationId xmlns:p14="http://schemas.microsoft.com/office/powerpoint/2010/main" val="27131052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5414"/>
            <a:ext cx="8707019" cy="713368"/>
          </a:xfrm>
        </p:spPr>
        <p:txBody>
          <a:bodyPr>
            <a:noAutofit/>
          </a:bodyPr>
          <a:lstStyle/>
          <a:p>
            <a:r>
              <a:rPr lang="en-US" sz="2000" b="1" dirty="0">
                <a:solidFill>
                  <a:schemeClr val="tx1"/>
                </a:solidFill>
                <a:latin typeface="+mn-lt"/>
              </a:rPr>
              <a:t> </a:t>
            </a:r>
            <a:r>
              <a:rPr lang="en-US" sz="2400" b="1" dirty="0">
                <a:solidFill>
                  <a:schemeClr val="tx1"/>
                </a:solidFill>
                <a:latin typeface="+mn-lt"/>
              </a:rPr>
              <a:t>LTE-LAA /IEEE 802.11 Fair Coexistence: Comments  </a:t>
            </a:r>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2760" y="1752600"/>
            <a:ext cx="3534259" cy="2956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a:xfrm>
            <a:off x="215775" y="1219200"/>
            <a:ext cx="5042025" cy="495300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1100" dirty="0">
              <a:solidFill>
                <a:schemeClr val="tx1">
                  <a:lumMod val="65000"/>
                  <a:lumOff val="35000"/>
                </a:schemeClr>
              </a:solidFill>
            </a:endParaRPr>
          </a:p>
          <a:p>
            <a:pPr>
              <a:buFont typeface="Wingdings" panose="05000000000000000000" pitchFamily="2" charset="2"/>
              <a:buChar char="Ø"/>
            </a:pPr>
            <a:r>
              <a:rPr lang="en-US" sz="1800" dirty="0">
                <a:solidFill>
                  <a:schemeClr val="tx1">
                    <a:lumMod val="65000"/>
                    <a:lumOff val="35000"/>
                  </a:schemeClr>
                </a:solidFill>
              </a:rPr>
              <a:t> Multiple categories (Cat 1-4) of</a:t>
            </a:r>
          </a:p>
          <a:p>
            <a:pPr marL="0" indent="0">
              <a:buNone/>
            </a:pPr>
            <a:r>
              <a:rPr lang="en-US" sz="1800" dirty="0">
                <a:solidFill>
                  <a:schemeClr val="tx1">
                    <a:lumMod val="65000"/>
                    <a:lumOff val="35000"/>
                  </a:schemeClr>
                </a:solidFill>
              </a:rPr>
              <a:t>    LTE-LAA, behave very diff. with IEEE 802.11 </a:t>
            </a:r>
          </a:p>
          <a:p>
            <a:pPr>
              <a:buFont typeface="Wingdings" panose="05000000000000000000" pitchFamily="2" charset="2"/>
              <a:buChar char="Ø"/>
            </a:pPr>
            <a:r>
              <a:rPr lang="en-US" sz="1800" dirty="0">
                <a:solidFill>
                  <a:schemeClr val="tx1">
                    <a:lumMod val="65000"/>
                    <a:lumOff val="35000"/>
                  </a:schemeClr>
                </a:solidFill>
              </a:rPr>
              <a:t> Even for Cat 4 (most DCF like LTE-</a:t>
            </a:r>
          </a:p>
          <a:p>
            <a:pPr marL="0" indent="0">
              <a:buNone/>
            </a:pPr>
            <a:r>
              <a:rPr lang="en-US" sz="1800" dirty="0">
                <a:solidFill>
                  <a:schemeClr val="tx1">
                    <a:lumMod val="65000"/>
                    <a:lumOff val="35000"/>
                  </a:schemeClr>
                </a:solidFill>
              </a:rPr>
              <a:t>    LAA )</a:t>
            </a:r>
          </a:p>
          <a:p>
            <a:pPr marL="0" indent="0">
              <a:buNone/>
            </a:pPr>
            <a:r>
              <a:rPr lang="en-US" sz="1800" dirty="0">
                <a:solidFill>
                  <a:schemeClr val="tx1">
                    <a:lumMod val="65000"/>
                    <a:lumOff val="35000"/>
                  </a:schemeClr>
                </a:solidFill>
              </a:rPr>
              <a:t>     Impact of LTE-LAA </a:t>
            </a:r>
            <a:r>
              <a:rPr lang="en-US" sz="1800" dirty="0">
                <a:solidFill>
                  <a:schemeClr val="tx1">
                    <a:lumMod val="65000"/>
                    <a:lumOff val="35000"/>
                  </a:schemeClr>
                </a:solidFill>
                <a:sym typeface="Wingdings" panose="05000000000000000000" pitchFamily="2" charset="2"/>
              </a:rPr>
              <a:t> </a:t>
            </a:r>
            <a:r>
              <a:rPr lang="en-US" sz="1800" dirty="0">
                <a:solidFill>
                  <a:schemeClr val="tx1">
                    <a:lumMod val="65000"/>
                    <a:lumOff val="35000"/>
                  </a:schemeClr>
                </a:solidFill>
              </a:rPr>
              <a:t>IEEE 802.11 and </a:t>
            </a:r>
          </a:p>
          <a:p>
            <a:pPr marL="0" indent="0">
              <a:buNone/>
            </a:pPr>
            <a:r>
              <a:rPr lang="en-US" sz="1800" dirty="0">
                <a:solidFill>
                  <a:schemeClr val="tx1">
                    <a:lumMod val="65000"/>
                    <a:lumOff val="35000"/>
                  </a:schemeClr>
                </a:solidFill>
              </a:rPr>
              <a:t>     IEEE 802.11 </a:t>
            </a:r>
            <a:r>
              <a:rPr lang="en-US" sz="1800" dirty="0">
                <a:solidFill>
                  <a:schemeClr val="tx1">
                    <a:lumMod val="65000"/>
                    <a:lumOff val="35000"/>
                  </a:schemeClr>
                </a:solidFill>
                <a:sym typeface="Wingdings" panose="05000000000000000000" pitchFamily="2" charset="2"/>
              </a:rPr>
              <a:t> </a:t>
            </a:r>
            <a:r>
              <a:rPr lang="en-US" sz="1800" dirty="0">
                <a:solidFill>
                  <a:schemeClr val="tx1">
                    <a:lumMod val="65000"/>
                    <a:lumOff val="35000"/>
                  </a:schemeClr>
                </a:solidFill>
              </a:rPr>
              <a:t> LTE-LAA </a:t>
            </a:r>
            <a:r>
              <a:rPr lang="en-US" sz="1800" b="1" i="1" dirty="0">
                <a:solidFill>
                  <a:schemeClr val="tx1">
                    <a:lumMod val="65000"/>
                    <a:lumOff val="35000"/>
                  </a:schemeClr>
                </a:solidFill>
              </a:rPr>
              <a:t> </a:t>
            </a:r>
            <a:r>
              <a:rPr lang="en-US" sz="1800" dirty="0">
                <a:solidFill>
                  <a:schemeClr val="tx1">
                    <a:lumMod val="65000"/>
                    <a:lumOff val="35000"/>
                  </a:schemeClr>
                </a:solidFill>
              </a:rPr>
              <a:t>asymmetric</a:t>
            </a:r>
          </a:p>
          <a:p>
            <a:pPr marL="457200" lvl="1" indent="0">
              <a:buNone/>
            </a:pPr>
            <a:endParaRPr lang="en-US" sz="1800" dirty="0">
              <a:solidFill>
                <a:schemeClr val="tx1">
                  <a:lumMod val="65000"/>
                  <a:lumOff val="35000"/>
                </a:schemeClr>
              </a:solidFill>
            </a:endParaRPr>
          </a:p>
          <a:p>
            <a:pPr>
              <a:buFont typeface="Wingdings" panose="05000000000000000000" pitchFamily="2" charset="2"/>
              <a:buChar char="v"/>
            </a:pPr>
            <a:r>
              <a:rPr lang="en-US" sz="1800" dirty="0">
                <a:solidFill>
                  <a:schemeClr val="tx1">
                    <a:lumMod val="65000"/>
                    <a:lumOff val="35000"/>
                  </a:schemeClr>
                </a:solidFill>
              </a:rPr>
              <a:t>   By tuning of resp. ED thresholds</a:t>
            </a:r>
          </a:p>
          <a:p>
            <a:pPr marL="0" indent="0">
              <a:buNone/>
            </a:pPr>
            <a:r>
              <a:rPr lang="en-US" sz="1800" dirty="0">
                <a:solidFill>
                  <a:schemeClr val="tx1">
                    <a:lumMod val="65000"/>
                    <a:lumOff val="35000"/>
                  </a:schemeClr>
                </a:solidFill>
              </a:rPr>
              <a:t>      (IEEE 802.11 and LTE-LAA), TXOP (LTE</a:t>
            </a:r>
          </a:p>
          <a:p>
            <a:pPr marL="0" indent="0">
              <a:buNone/>
            </a:pPr>
            <a:r>
              <a:rPr lang="en-US" sz="1800" dirty="0">
                <a:solidFill>
                  <a:schemeClr val="tx1">
                    <a:lumMod val="65000"/>
                    <a:lumOff val="35000"/>
                  </a:schemeClr>
                </a:solidFill>
              </a:rPr>
              <a:t>      -LAA), per-user </a:t>
            </a:r>
            <a:r>
              <a:rPr lang="en-US" sz="1800" dirty="0" err="1">
                <a:solidFill>
                  <a:schemeClr val="tx1">
                    <a:lumMod val="65000"/>
                    <a:lumOff val="35000"/>
                  </a:schemeClr>
                </a:solidFill>
              </a:rPr>
              <a:t>t’put</a:t>
            </a:r>
            <a:r>
              <a:rPr lang="en-US" sz="1800" dirty="0">
                <a:solidFill>
                  <a:schemeClr val="tx1">
                    <a:lumMod val="65000"/>
                    <a:lumOff val="35000"/>
                  </a:schemeClr>
                </a:solidFill>
              </a:rPr>
              <a:t> of the resp. </a:t>
            </a:r>
          </a:p>
          <a:p>
            <a:pPr marL="0" indent="0">
              <a:buNone/>
            </a:pPr>
            <a:r>
              <a:rPr lang="en-US" sz="1800" dirty="0">
                <a:solidFill>
                  <a:schemeClr val="tx1">
                    <a:lumMod val="65000"/>
                    <a:lumOff val="35000"/>
                  </a:schemeClr>
                </a:solidFill>
              </a:rPr>
              <a:t>      networks can be changed favorably! </a:t>
            </a:r>
          </a:p>
          <a:p>
            <a:pPr marL="0" indent="0">
              <a:buNone/>
            </a:pPr>
            <a:r>
              <a:rPr lang="en-US" sz="1800" dirty="0">
                <a:solidFill>
                  <a:schemeClr val="tx1">
                    <a:lumMod val="65000"/>
                    <a:lumOff val="35000"/>
                  </a:schemeClr>
                </a:solidFill>
              </a:rPr>
              <a:t>      </a:t>
            </a:r>
            <a:endParaRPr lang="en-US" sz="1600" dirty="0">
              <a:solidFill>
                <a:schemeClr val="tx1">
                  <a:lumMod val="65000"/>
                  <a:lumOff val="35000"/>
                </a:schemeClr>
              </a:solidFill>
            </a:endParaRPr>
          </a:p>
          <a:p>
            <a:pPr marL="0" indent="0">
              <a:buNone/>
            </a:pPr>
            <a:endParaRPr lang="en-US" sz="1800" dirty="0">
              <a:solidFill>
                <a:schemeClr val="tx1">
                  <a:lumMod val="65000"/>
                  <a:lumOff val="35000"/>
                </a:schemeClr>
              </a:solidFill>
            </a:endParaRPr>
          </a:p>
          <a:p>
            <a:pPr marL="0" indent="0">
              <a:buNone/>
            </a:pPr>
            <a:endParaRPr lang="en-US" sz="1400" b="1" u="sng" dirty="0">
              <a:solidFill>
                <a:schemeClr val="tx1">
                  <a:lumMod val="65000"/>
                  <a:lumOff val="35000"/>
                </a:schemeClr>
              </a:solidFill>
            </a:endParaRPr>
          </a:p>
        </p:txBody>
      </p:sp>
      <p:sp>
        <p:nvSpPr>
          <p:cNvPr id="3" name="TextBox 2">
            <a:extLst>
              <a:ext uri="{FF2B5EF4-FFF2-40B4-BE49-F238E27FC236}">
                <a16:creationId xmlns:a16="http://schemas.microsoft.com/office/drawing/2014/main" id="{79F07445-7A6B-4C50-8437-DE2E87734E54}"/>
              </a:ext>
            </a:extLst>
          </p:cNvPr>
          <p:cNvSpPr txBox="1"/>
          <p:nvPr/>
        </p:nvSpPr>
        <p:spPr>
          <a:xfrm>
            <a:off x="5574792" y="4888699"/>
            <a:ext cx="3340607" cy="646331"/>
          </a:xfrm>
          <a:prstGeom prst="rect">
            <a:avLst/>
          </a:prstGeom>
          <a:noFill/>
        </p:spPr>
        <p:txBody>
          <a:bodyPr wrap="square" rtlCol="0">
            <a:spAutoFit/>
          </a:bodyPr>
          <a:lstStyle/>
          <a:p>
            <a:r>
              <a:rPr lang="en-US" sz="1800" dirty="0">
                <a:latin typeface="+mj-lt"/>
              </a:rPr>
              <a:t>Time Fairness does not </a:t>
            </a:r>
          </a:p>
          <a:p>
            <a:r>
              <a:rPr lang="en-US" sz="1800" dirty="0">
                <a:latin typeface="+mj-lt"/>
              </a:rPr>
              <a:t> equal Throughput Fairness! </a:t>
            </a:r>
          </a:p>
        </p:txBody>
      </p:sp>
      <p:sp>
        <p:nvSpPr>
          <p:cNvPr id="4" name="TextBox 3">
            <a:extLst>
              <a:ext uri="{FF2B5EF4-FFF2-40B4-BE49-F238E27FC236}">
                <a16:creationId xmlns:a16="http://schemas.microsoft.com/office/drawing/2014/main" id="{57D510E7-C374-4F74-90E8-984DB845FF5C}"/>
              </a:ext>
            </a:extLst>
          </p:cNvPr>
          <p:cNvSpPr txBox="1"/>
          <p:nvPr/>
        </p:nvSpPr>
        <p:spPr>
          <a:xfrm>
            <a:off x="1928634" y="6105081"/>
            <a:ext cx="6488251" cy="307777"/>
          </a:xfrm>
          <a:prstGeom prst="rect">
            <a:avLst/>
          </a:prstGeom>
          <a:noFill/>
        </p:spPr>
        <p:txBody>
          <a:bodyPr wrap="none" rtlCol="0">
            <a:spAutoFit/>
          </a:bodyPr>
          <a:lstStyle/>
          <a:p>
            <a:r>
              <a:rPr lang="en-US" sz="1400" b="1" dirty="0">
                <a:solidFill>
                  <a:srgbClr val="002060"/>
                </a:solidFill>
                <a:latin typeface="+mj-lt"/>
              </a:rPr>
              <a:t>M. </a:t>
            </a:r>
            <a:r>
              <a:rPr lang="en-US" sz="1400" b="1" dirty="0" err="1">
                <a:solidFill>
                  <a:srgbClr val="002060"/>
                </a:solidFill>
                <a:latin typeface="+mj-lt"/>
              </a:rPr>
              <a:t>Mehrnoush</a:t>
            </a:r>
            <a:r>
              <a:rPr lang="en-US" sz="1400" b="1" dirty="0">
                <a:solidFill>
                  <a:srgbClr val="002060"/>
                </a:solidFill>
                <a:latin typeface="+mj-lt"/>
              </a:rPr>
              <a:t> et al ``On Fairness of IEEE 802.11 &amp; LTE-LAA Coexistence” </a:t>
            </a:r>
          </a:p>
        </p:txBody>
      </p:sp>
    </p:spTree>
    <p:extLst>
      <p:ext uri="{BB962C8B-B14F-4D97-AF65-F5344CB8AC3E}">
        <p14:creationId xmlns:p14="http://schemas.microsoft.com/office/powerpoint/2010/main" val="16307340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lstStyle/>
          <a:p>
            <a:r>
              <a:rPr lang="en-US" sz="2400" b="1" dirty="0">
                <a:solidFill>
                  <a:srgbClr val="000000"/>
                </a:solidFill>
                <a:latin typeface="Arial" panose="020B0604020202020204" pitchFamily="34" charset="0"/>
                <a:cs typeface="Arial" panose="020B0604020202020204" pitchFamily="34" charset="0"/>
              </a:rPr>
              <a:t>Near term Technologies wireless/5G Spectrum Sharing</a:t>
            </a:r>
            <a:endParaRPr lang="en-US" dirty="0"/>
          </a:p>
        </p:txBody>
      </p:sp>
      <p:sp>
        <p:nvSpPr>
          <p:cNvPr id="3" name="Content Placeholder 2"/>
          <p:cNvSpPr>
            <a:spLocks noGrp="1"/>
          </p:cNvSpPr>
          <p:nvPr>
            <p:ph idx="1"/>
          </p:nvPr>
        </p:nvSpPr>
        <p:spPr>
          <a:xfrm>
            <a:off x="361950" y="1219200"/>
            <a:ext cx="8420100" cy="5181600"/>
          </a:xfrm>
        </p:spPr>
        <p:txBody>
          <a:bodyPr/>
          <a:lstStyle/>
          <a:p>
            <a:pPr marL="0" lvl="0" indent="0" defTabSz="913224" fontAlgn="auto">
              <a:spcBef>
                <a:spcPts val="200"/>
              </a:spcBef>
              <a:spcAft>
                <a:spcPts val="200"/>
              </a:spcAft>
              <a:buClr>
                <a:srgbClr val="BE9B69"/>
              </a:buClr>
              <a:buNone/>
            </a:pPr>
            <a:r>
              <a:rPr lang="en-US" sz="2000" dirty="0">
                <a:latin typeface="Arial" pitchFamily="34" charset="0"/>
                <a:cs typeface="Arial" pitchFamily="34" charset="0"/>
              </a:rPr>
              <a:t>Numerous technologies across wireless (and fixed) exist to support future spectrums Sharing:</a:t>
            </a:r>
            <a:endParaRPr lang="en-US" sz="1400" dirty="0">
              <a:latin typeface="Arial" pitchFamily="34" charset="0"/>
              <a:cs typeface="Arial" pitchFamily="34" charset="0"/>
            </a:endParaRPr>
          </a:p>
          <a:p>
            <a:pPr marL="857250" lvl="1" indent="-457200" defTabSz="913224" fontAlgn="auto">
              <a:spcBef>
                <a:spcPts val="200"/>
              </a:spcBef>
              <a:spcAft>
                <a:spcPts val="200"/>
              </a:spcAft>
              <a:buClr>
                <a:srgbClr val="BE9B69"/>
              </a:buClr>
              <a:buFont typeface="Arial" pitchFamily="34" charset="0"/>
              <a:buAutoNum type="arabicParenBoth"/>
            </a:pPr>
            <a:r>
              <a:rPr lang="en-US" sz="1800" dirty="0">
                <a:latin typeface="Arial" pitchFamily="34" charset="0"/>
                <a:cs typeface="Arial" pitchFamily="34" charset="0"/>
              </a:rPr>
              <a:t>Advances in RAN capabilities</a:t>
            </a:r>
          </a:p>
          <a:p>
            <a:pPr marL="857250" lvl="1" indent="-457200" defTabSz="913224" fontAlgn="auto">
              <a:spcBef>
                <a:spcPts val="200"/>
              </a:spcBef>
              <a:spcAft>
                <a:spcPts val="200"/>
              </a:spcAft>
              <a:buClr>
                <a:srgbClr val="BE9B69"/>
              </a:buClr>
              <a:buFont typeface="Arial" pitchFamily="34" charset="0"/>
              <a:buAutoNum type="arabicParenBoth"/>
            </a:pPr>
            <a:r>
              <a:rPr lang="en-US" sz="1800" dirty="0">
                <a:latin typeface="Arial" pitchFamily="34" charset="0"/>
                <a:cs typeface="Arial" pitchFamily="34" charset="0"/>
              </a:rPr>
              <a:t>Multi-user MIMO </a:t>
            </a:r>
          </a:p>
          <a:p>
            <a:pPr marL="857250" lvl="1" indent="-457200" defTabSz="913224" fontAlgn="auto">
              <a:spcBef>
                <a:spcPts val="200"/>
              </a:spcBef>
              <a:spcAft>
                <a:spcPts val="200"/>
              </a:spcAft>
              <a:buClr>
                <a:srgbClr val="BE9B69"/>
              </a:buClr>
              <a:buFont typeface="Arial" pitchFamily="34" charset="0"/>
              <a:buAutoNum type="arabicParenBoth"/>
            </a:pPr>
            <a:r>
              <a:rPr lang="en-US" sz="1800" dirty="0">
                <a:latin typeface="Arial" pitchFamily="34" charset="0"/>
                <a:cs typeface="Arial" pitchFamily="34" charset="0"/>
              </a:rPr>
              <a:t>Beamforming</a:t>
            </a:r>
          </a:p>
          <a:p>
            <a:pPr marL="857250" lvl="1" indent="-457200" defTabSz="913224" fontAlgn="auto">
              <a:spcBef>
                <a:spcPts val="200"/>
              </a:spcBef>
              <a:spcAft>
                <a:spcPts val="200"/>
              </a:spcAft>
              <a:buClr>
                <a:srgbClr val="BE9B69"/>
              </a:buClr>
              <a:buFont typeface="Arial" pitchFamily="34" charset="0"/>
              <a:buAutoNum type="arabicParenBoth"/>
            </a:pPr>
            <a:r>
              <a:rPr lang="en-US" sz="1800" dirty="0">
                <a:latin typeface="Arial" pitchFamily="34" charset="0"/>
                <a:cs typeface="Arial" pitchFamily="34" charset="0"/>
              </a:rPr>
              <a:t>Network controllers</a:t>
            </a:r>
          </a:p>
          <a:p>
            <a:pPr marL="857250" lvl="1" indent="-457200" defTabSz="913224" fontAlgn="auto">
              <a:spcBef>
                <a:spcPts val="200"/>
              </a:spcBef>
              <a:spcAft>
                <a:spcPts val="200"/>
              </a:spcAft>
              <a:buClr>
                <a:srgbClr val="BE9B69"/>
              </a:buClr>
              <a:buFont typeface="Arial" pitchFamily="34" charset="0"/>
              <a:buAutoNum type="arabicParenBoth"/>
            </a:pPr>
            <a:r>
              <a:rPr lang="en-US" sz="1800" dirty="0">
                <a:latin typeface="Arial" pitchFamily="34" charset="0"/>
                <a:cs typeface="Arial" pitchFamily="34" charset="0"/>
              </a:rPr>
              <a:t>Software Defined Networking</a:t>
            </a:r>
          </a:p>
          <a:p>
            <a:pPr marL="857250" lvl="1" indent="-457200" defTabSz="913224" fontAlgn="auto">
              <a:spcBef>
                <a:spcPts val="200"/>
              </a:spcBef>
              <a:spcAft>
                <a:spcPts val="200"/>
              </a:spcAft>
              <a:buClr>
                <a:srgbClr val="BE9B69"/>
              </a:buClr>
              <a:buFont typeface="Arial" pitchFamily="34" charset="0"/>
              <a:buAutoNum type="arabicParenBoth"/>
            </a:pPr>
            <a:r>
              <a:rPr lang="en-US" sz="1800" dirty="0">
                <a:latin typeface="Arial" pitchFamily="34" charset="0"/>
                <a:cs typeface="Arial" pitchFamily="34" charset="0"/>
              </a:rPr>
              <a:t>Network Functions Virtualization</a:t>
            </a:r>
          </a:p>
          <a:p>
            <a:pPr marL="857250" lvl="1" indent="-457200" defTabSz="913224" fontAlgn="auto">
              <a:spcBef>
                <a:spcPts val="200"/>
              </a:spcBef>
              <a:spcAft>
                <a:spcPts val="200"/>
              </a:spcAft>
              <a:buClr>
                <a:srgbClr val="BE9B69"/>
              </a:buClr>
              <a:buFont typeface="Arial" pitchFamily="34" charset="0"/>
              <a:buAutoNum type="arabicParenBoth"/>
            </a:pPr>
            <a:r>
              <a:rPr lang="en-US" sz="1800" dirty="0">
                <a:latin typeface="Arial" pitchFamily="34" charset="0"/>
                <a:cs typeface="Arial" pitchFamily="34" charset="0"/>
              </a:rPr>
              <a:t>Location Data Base for Unlicensed/Shared spectrum</a:t>
            </a:r>
          </a:p>
          <a:p>
            <a:pPr marL="857250" lvl="1" indent="-457200" defTabSz="913224" fontAlgn="auto">
              <a:spcBef>
                <a:spcPts val="200"/>
              </a:spcBef>
              <a:spcAft>
                <a:spcPts val="200"/>
              </a:spcAft>
              <a:buClr>
                <a:srgbClr val="BE9B69"/>
              </a:buClr>
              <a:buFont typeface="Arial" pitchFamily="34" charset="0"/>
              <a:buAutoNum type="arabicParenBoth"/>
            </a:pPr>
            <a:r>
              <a:rPr lang="en-US" sz="1800" dirty="0">
                <a:latin typeface="Arial" pitchFamily="34" charset="0"/>
                <a:cs typeface="Arial" pitchFamily="34" charset="0"/>
              </a:rPr>
              <a:t>Geo-location specific Devices</a:t>
            </a:r>
          </a:p>
          <a:p>
            <a:pPr marL="0" indent="0" defTabSz="913224" fontAlgn="auto">
              <a:spcBef>
                <a:spcPts val="200"/>
              </a:spcBef>
              <a:spcAft>
                <a:spcPts val="200"/>
              </a:spcAft>
              <a:buClr>
                <a:srgbClr val="BE9B69"/>
              </a:buClr>
              <a:buNone/>
            </a:pPr>
            <a:endParaRPr lang="en-US" sz="2000" dirty="0">
              <a:latin typeface="Arial" pitchFamily="34" charset="0"/>
              <a:cs typeface="Arial" pitchFamily="34" charset="0"/>
            </a:endParaRPr>
          </a:p>
          <a:p>
            <a:pPr marL="0" indent="0" defTabSz="913224" fontAlgn="auto">
              <a:spcBef>
                <a:spcPts val="200"/>
              </a:spcBef>
              <a:spcAft>
                <a:spcPts val="200"/>
              </a:spcAft>
              <a:buClr>
                <a:srgbClr val="BE9B69"/>
              </a:buClr>
              <a:buNone/>
            </a:pPr>
            <a:r>
              <a:rPr lang="en-US" sz="2000" dirty="0">
                <a:latin typeface="Arial" pitchFamily="34" charset="0"/>
                <a:cs typeface="Arial" pitchFamily="34" charset="0"/>
              </a:rPr>
              <a:t>Many of these are already being used to some degree in today’s networks and initial 5G NR deployments -- </a:t>
            </a:r>
            <a:r>
              <a:rPr lang="en-GB" sz="2000" b="1" i="1" dirty="0">
                <a:latin typeface="Arial" pitchFamily="34" charset="0"/>
                <a:cs typeface="Arial" pitchFamily="34" charset="0"/>
              </a:rPr>
              <a:t>In the future low latency, efficiency, and SLAs for a range of end-user requirements, will matter as much as bandwidth</a:t>
            </a:r>
          </a:p>
          <a:p>
            <a:pPr marL="457200" indent="-457200" defTabSz="913224" fontAlgn="auto">
              <a:spcBef>
                <a:spcPts val="200"/>
              </a:spcBef>
              <a:spcAft>
                <a:spcPts val="200"/>
              </a:spcAft>
              <a:buClr>
                <a:srgbClr val="BE9B69"/>
              </a:buClr>
              <a:buFont typeface="Arial" pitchFamily="34" charset="0"/>
              <a:buAutoNum type="arabicParenBoth"/>
            </a:pPr>
            <a:endParaRPr lang="en-US" sz="1800" dirty="0">
              <a:latin typeface="Arial" pitchFamily="34" charset="0"/>
              <a:cs typeface="Arial" pitchFamily="34" charset="0"/>
            </a:endParaRPr>
          </a:p>
        </p:txBody>
      </p:sp>
      <p:sp>
        <p:nvSpPr>
          <p:cNvPr id="4" name="Rectangle 3">
            <a:extLst>
              <a:ext uri="{FF2B5EF4-FFF2-40B4-BE49-F238E27FC236}">
                <a16:creationId xmlns:a16="http://schemas.microsoft.com/office/drawing/2014/main" id="{A905695D-18FC-4ADE-A5F4-AD7009D76AD9}"/>
              </a:ext>
            </a:extLst>
          </p:cNvPr>
          <p:cNvSpPr/>
          <p:nvPr/>
        </p:nvSpPr>
        <p:spPr bwMode="auto">
          <a:xfrm>
            <a:off x="114300" y="6195924"/>
            <a:ext cx="8153400" cy="357276"/>
          </a:xfrm>
          <a:prstGeom prst="rect">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Technology primitives underlying new deployments</a:t>
            </a:r>
          </a:p>
        </p:txBody>
      </p:sp>
    </p:spTree>
    <p:extLst>
      <p:ext uri="{BB962C8B-B14F-4D97-AF65-F5344CB8AC3E}">
        <p14:creationId xmlns:p14="http://schemas.microsoft.com/office/powerpoint/2010/main" val="12978514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Advancing Spectrum Sharing Techniques</a:t>
            </a:r>
          </a:p>
        </p:txBody>
      </p:sp>
      <p:sp>
        <p:nvSpPr>
          <p:cNvPr id="3" name="Content Placeholder 2"/>
          <p:cNvSpPr>
            <a:spLocks noGrp="1"/>
          </p:cNvSpPr>
          <p:nvPr>
            <p:ph idx="1"/>
          </p:nvPr>
        </p:nvSpPr>
        <p:spPr>
          <a:xfrm>
            <a:off x="304800" y="1126624"/>
            <a:ext cx="8229600" cy="4525962"/>
          </a:xfrm>
        </p:spPr>
        <p:txBody>
          <a:bodyPr/>
          <a:lstStyle/>
          <a:p>
            <a:pPr marL="400050" lvl="1" indent="0" defTabSz="913224" fontAlgn="auto">
              <a:spcBef>
                <a:spcPts val="200"/>
              </a:spcBef>
              <a:spcAft>
                <a:spcPts val="200"/>
              </a:spcAft>
              <a:buClr>
                <a:srgbClr val="BE9B69"/>
              </a:buClr>
              <a:buNone/>
            </a:pPr>
            <a:endParaRPr lang="en-US" sz="1200" dirty="0">
              <a:latin typeface="Arial" pitchFamily="34" charset="0"/>
              <a:cs typeface="Arial" pitchFamily="34" charset="0"/>
            </a:endParaRPr>
          </a:p>
          <a:p>
            <a:pPr marL="457200" lvl="0" indent="-457200" defTabSz="913224" fontAlgn="auto">
              <a:spcBef>
                <a:spcPts val="200"/>
              </a:spcBef>
              <a:spcAft>
                <a:spcPts val="200"/>
              </a:spcAft>
              <a:buClr>
                <a:srgbClr val="BE9B69"/>
              </a:buClr>
              <a:buFont typeface="Arial" pitchFamily="34" charset="0"/>
              <a:buAutoNum type="arabicParenBoth"/>
            </a:pPr>
            <a:r>
              <a:rPr lang="en-US" sz="1800" dirty="0">
                <a:latin typeface="Arial" pitchFamily="34" charset="0"/>
                <a:cs typeface="Arial" pitchFamily="34" charset="0"/>
              </a:rPr>
              <a:t>Dynamic Spectrum at the RAN in coordination with Slicing requirements</a:t>
            </a:r>
          </a:p>
          <a:p>
            <a:pPr marL="685239" lvl="1" defTabSz="913224" fontAlgn="auto">
              <a:spcBef>
                <a:spcPts val="200"/>
              </a:spcBef>
              <a:spcAft>
                <a:spcPts val="200"/>
              </a:spcAft>
              <a:buClr>
                <a:srgbClr val="BE9B69"/>
              </a:buClr>
            </a:pPr>
            <a:r>
              <a:rPr lang="en-US" sz="1400" dirty="0">
                <a:latin typeface="Arial" pitchFamily="34" charset="0"/>
                <a:cs typeface="Arial" pitchFamily="34" charset="0"/>
              </a:rPr>
              <a:t>	New Radio Access techniques</a:t>
            </a:r>
          </a:p>
          <a:p>
            <a:pPr marL="685239" lvl="1" defTabSz="913224" fontAlgn="auto">
              <a:spcBef>
                <a:spcPts val="200"/>
              </a:spcBef>
              <a:spcAft>
                <a:spcPts val="200"/>
              </a:spcAft>
              <a:buClr>
                <a:srgbClr val="BE9B69"/>
              </a:buClr>
            </a:pPr>
            <a:r>
              <a:rPr lang="en-US" sz="1400" dirty="0">
                <a:latin typeface="Arial" pitchFamily="34" charset="0"/>
                <a:cs typeface="Arial" pitchFamily="34" charset="0"/>
              </a:rPr>
              <a:t>	Massive MIMO with spatial awareness/adaptive beamforming</a:t>
            </a:r>
          </a:p>
          <a:p>
            <a:pPr marL="685239" lvl="1" defTabSz="913224" fontAlgn="auto">
              <a:spcBef>
                <a:spcPts val="200"/>
              </a:spcBef>
              <a:spcAft>
                <a:spcPts val="200"/>
              </a:spcAft>
              <a:buClr>
                <a:srgbClr val="BE9B69"/>
              </a:buClr>
            </a:pPr>
            <a:r>
              <a:rPr lang="en-US" sz="1400" dirty="0">
                <a:latin typeface="Arial" pitchFamily="34" charset="0"/>
                <a:cs typeface="Arial" pitchFamily="34" charset="0"/>
              </a:rPr>
              <a:t>	Device to Device (D2D) control with high mobility – </a:t>
            </a:r>
            <a:r>
              <a:rPr lang="en-US" sz="1400" dirty="0" err="1">
                <a:latin typeface="Arial" pitchFamily="34" charset="0"/>
                <a:cs typeface="Arial" pitchFamily="34" charset="0"/>
              </a:rPr>
              <a:t>eMBB</a:t>
            </a:r>
            <a:endParaRPr lang="en-US" sz="1400" dirty="0">
              <a:latin typeface="Arial" pitchFamily="34" charset="0"/>
              <a:cs typeface="Arial" pitchFamily="34" charset="0"/>
            </a:endParaRPr>
          </a:p>
          <a:p>
            <a:pPr marL="457200" lvl="0" indent="-457200" defTabSz="913224" fontAlgn="auto">
              <a:spcBef>
                <a:spcPts val="200"/>
              </a:spcBef>
              <a:spcAft>
                <a:spcPts val="200"/>
              </a:spcAft>
              <a:buClr>
                <a:srgbClr val="BE9B69"/>
              </a:buClr>
              <a:buFont typeface="Arial" pitchFamily="34" charset="0"/>
              <a:buAutoNum type="arabicParenBoth"/>
            </a:pPr>
            <a:endParaRPr lang="en-US" sz="1600" dirty="0">
              <a:latin typeface="Arial" pitchFamily="34" charset="0"/>
              <a:cs typeface="Arial" pitchFamily="34" charset="0"/>
            </a:endParaRPr>
          </a:p>
          <a:p>
            <a:pPr marL="457200" lvl="0" indent="-457200" defTabSz="913224" fontAlgn="auto">
              <a:spcBef>
                <a:spcPts val="200"/>
              </a:spcBef>
              <a:spcAft>
                <a:spcPts val="200"/>
              </a:spcAft>
              <a:buClr>
                <a:srgbClr val="BE9B69"/>
              </a:buClr>
              <a:buFont typeface="Arial" pitchFamily="34" charset="0"/>
              <a:buAutoNum type="arabicParenBoth"/>
            </a:pPr>
            <a:r>
              <a:rPr lang="en-US" sz="1800" dirty="0">
                <a:latin typeface="Arial" pitchFamily="34" charset="0"/>
                <a:cs typeface="Arial" pitchFamily="34" charset="0"/>
              </a:rPr>
              <a:t>And Network Slicing, supported at the core/RAN by:</a:t>
            </a:r>
          </a:p>
          <a:p>
            <a:pPr marL="685239" lvl="1" defTabSz="913224" fontAlgn="auto">
              <a:spcBef>
                <a:spcPts val="200"/>
              </a:spcBef>
              <a:spcAft>
                <a:spcPts val="200"/>
              </a:spcAft>
              <a:buClr>
                <a:srgbClr val="BE9B69"/>
              </a:buClr>
            </a:pPr>
            <a:r>
              <a:rPr lang="en-US" sz="1400" dirty="0">
                <a:latin typeface="Arial" pitchFamily="34" charset="0"/>
                <a:cs typeface="Arial" pitchFamily="34" charset="0"/>
              </a:rPr>
              <a:t>	a wireless software-defined network, </a:t>
            </a:r>
          </a:p>
          <a:p>
            <a:pPr marL="685239" lvl="1" defTabSz="913224" fontAlgn="auto">
              <a:spcBef>
                <a:spcPts val="200"/>
              </a:spcBef>
              <a:spcAft>
                <a:spcPts val="200"/>
              </a:spcAft>
              <a:buClr>
                <a:srgbClr val="BE9B69"/>
              </a:buClr>
            </a:pPr>
            <a:r>
              <a:rPr lang="en-US" sz="1400" dirty="0">
                <a:latin typeface="Arial" pitchFamily="34" charset="0"/>
                <a:cs typeface="Arial" pitchFamily="34" charset="0"/>
              </a:rPr>
              <a:t>	network function virtualization, </a:t>
            </a:r>
          </a:p>
          <a:p>
            <a:pPr marL="685239" lvl="1" defTabSz="913224" fontAlgn="auto">
              <a:spcBef>
                <a:spcPts val="200"/>
              </a:spcBef>
              <a:spcAft>
                <a:spcPts val="200"/>
              </a:spcAft>
              <a:buClr>
                <a:srgbClr val="BE9B69"/>
              </a:buClr>
            </a:pPr>
            <a:r>
              <a:rPr lang="en-US" sz="1400" dirty="0">
                <a:latin typeface="Arial" pitchFamily="34" charset="0"/>
                <a:cs typeface="Arial" pitchFamily="34" charset="0"/>
              </a:rPr>
              <a:t>	Separate of control/data planes and new orchestration functions</a:t>
            </a:r>
          </a:p>
          <a:p>
            <a:pPr marL="399489" lvl="1" indent="0" defTabSz="913224" fontAlgn="auto">
              <a:spcBef>
                <a:spcPts val="200"/>
              </a:spcBef>
              <a:spcAft>
                <a:spcPts val="200"/>
              </a:spcAft>
              <a:buClr>
                <a:srgbClr val="BE9B69"/>
              </a:buClr>
              <a:buNone/>
            </a:pPr>
            <a:r>
              <a:rPr lang="en-US" sz="1400" dirty="0">
                <a:latin typeface="Arial" pitchFamily="34" charset="0"/>
                <a:cs typeface="Arial" pitchFamily="34" charset="0"/>
              </a:rPr>
              <a:t>	</a:t>
            </a:r>
            <a:endParaRPr lang="en-US" sz="2000" dirty="0">
              <a:latin typeface="Arial" pitchFamily="34" charset="0"/>
              <a:cs typeface="Arial" pitchFamily="34" charset="0"/>
            </a:endParaRPr>
          </a:p>
          <a:p>
            <a:pPr marL="0" indent="0" defTabSz="913224" fontAlgn="auto">
              <a:spcBef>
                <a:spcPts val="200"/>
              </a:spcBef>
              <a:spcAft>
                <a:spcPts val="200"/>
              </a:spcAft>
              <a:buClr>
                <a:srgbClr val="BE9B69"/>
              </a:buClr>
              <a:buNone/>
            </a:pPr>
            <a:r>
              <a:rPr lang="en-US" sz="1800" dirty="0">
                <a:latin typeface="Arial" pitchFamily="34" charset="0"/>
                <a:cs typeface="Arial" pitchFamily="34" charset="0"/>
              </a:rPr>
              <a:t>Supporting Maximum Efficient use of Spectrum Sharing for</a:t>
            </a:r>
            <a:r>
              <a:rPr lang="en-US" sz="2000" dirty="0">
                <a:latin typeface="Arial" pitchFamily="34" charset="0"/>
                <a:cs typeface="Arial" pitchFamily="34" charset="0"/>
              </a:rPr>
              <a:t>:</a:t>
            </a:r>
          </a:p>
          <a:p>
            <a:pPr marL="685239" lvl="1" defTabSz="913224" fontAlgn="auto">
              <a:spcBef>
                <a:spcPts val="200"/>
              </a:spcBef>
              <a:spcAft>
                <a:spcPts val="200"/>
              </a:spcAft>
              <a:buClr>
                <a:srgbClr val="BE9B69"/>
              </a:buClr>
            </a:pPr>
            <a:r>
              <a:rPr lang="en-US" sz="1400" dirty="0">
                <a:latin typeface="Arial" pitchFamily="34" charset="0"/>
                <a:cs typeface="Arial" pitchFamily="34" charset="0"/>
              </a:rPr>
              <a:t>network ultra-densification, </a:t>
            </a:r>
          </a:p>
          <a:p>
            <a:pPr marL="685239" lvl="1" defTabSz="913224" fontAlgn="auto">
              <a:spcBef>
                <a:spcPts val="200"/>
              </a:spcBef>
              <a:spcAft>
                <a:spcPts val="200"/>
              </a:spcAft>
              <a:buClr>
                <a:srgbClr val="BE9B69"/>
              </a:buClr>
            </a:pPr>
            <a:r>
              <a:rPr lang="en-US" sz="1400" b="1" dirty="0">
                <a:latin typeface="Arial" pitchFamily="34" charset="0"/>
                <a:cs typeface="Arial" pitchFamily="34" charset="0"/>
              </a:rPr>
              <a:t>Edge Computing</a:t>
            </a:r>
          </a:p>
          <a:p>
            <a:pPr marL="685239" lvl="1" defTabSz="913224" fontAlgn="auto">
              <a:spcBef>
                <a:spcPts val="200"/>
              </a:spcBef>
              <a:spcAft>
                <a:spcPts val="200"/>
              </a:spcAft>
              <a:buClr>
                <a:srgbClr val="BE9B69"/>
              </a:buClr>
            </a:pPr>
            <a:r>
              <a:rPr lang="en-US" sz="1400" dirty="0">
                <a:latin typeface="Arial" pitchFamily="34" charset="0"/>
                <a:cs typeface="Arial" pitchFamily="34" charset="0"/>
              </a:rPr>
              <a:t>big data and mobile cloud computing,</a:t>
            </a:r>
          </a:p>
          <a:p>
            <a:pPr marL="685239" lvl="1" defTabSz="913224" fontAlgn="auto">
              <a:spcBef>
                <a:spcPts val="200"/>
              </a:spcBef>
              <a:spcAft>
                <a:spcPts val="200"/>
              </a:spcAft>
              <a:buClr>
                <a:srgbClr val="BE9B69"/>
              </a:buClr>
            </a:pPr>
            <a:r>
              <a:rPr lang="en-US" sz="1400" dirty="0">
                <a:latin typeface="Arial" pitchFamily="34" charset="0"/>
                <a:cs typeface="Arial" pitchFamily="34" charset="0"/>
              </a:rPr>
              <a:t>scalable Internet of Things</a:t>
            </a:r>
          </a:p>
        </p:txBody>
      </p:sp>
      <p:sp>
        <p:nvSpPr>
          <p:cNvPr id="4" name="Rectangle 3">
            <a:extLst>
              <a:ext uri="{FF2B5EF4-FFF2-40B4-BE49-F238E27FC236}">
                <a16:creationId xmlns:a16="http://schemas.microsoft.com/office/drawing/2014/main" id="{8ABB2BC7-0DF7-4723-8D8E-24FC47E40D7D}"/>
              </a:ext>
            </a:extLst>
          </p:cNvPr>
          <p:cNvSpPr/>
          <p:nvPr/>
        </p:nvSpPr>
        <p:spPr bwMode="auto">
          <a:xfrm>
            <a:off x="114300" y="6095071"/>
            <a:ext cx="8153400" cy="357276"/>
          </a:xfrm>
          <a:prstGeom prst="rect">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Looking forward to 5G Release 17</a:t>
            </a:r>
          </a:p>
        </p:txBody>
      </p:sp>
    </p:spTree>
    <p:extLst>
      <p:ext uri="{BB962C8B-B14F-4D97-AF65-F5344CB8AC3E}">
        <p14:creationId xmlns:p14="http://schemas.microsoft.com/office/powerpoint/2010/main" val="19107746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876" y="404813"/>
            <a:ext cx="8384924" cy="792162"/>
          </a:xfrm>
        </p:spPr>
        <p:txBody>
          <a:bodyPr/>
          <a:lstStyle/>
          <a:p>
            <a:r>
              <a:rPr lang="en-US" sz="2400" b="1" dirty="0">
                <a:solidFill>
                  <a:srgbClr val="000000"/>
                </a:solidFill>
                <a:latin typeface="Arial" panose="020B0604020202020204" pitchFamily="34" charset="0"/>
                <a:cs typeface="Arial" panose="020B0604020202020204" pitchFamily="34" charset="0"/>
              </a:rPr>
              <a:t>Emerging Technologies Must Support Disparate Needs</a:t>
            </a:r>
            <a:endParaRPr lang="en-US" dirty="0"/>
          </a:p>
        </p:txBody>
      </p:sp>
      <p:sp>
        <p:nvSpPr>
          <p:cNvPr id="5" name="Rectangle 4"/>
          <p:cNvSpPr/>
          <p:nvPr/>
        </p:nvSpPr>
        <p:spPr>
          <a:xfrm>
            <a:off x="2368617" y="1466349"/>
            <a:ext cx="4406767" cy="754053"/>
          </a:xfrm>
          <a:prstGeom prst="rect">
            <a:avLst/>
          </a:prstGeom>
        </p:spPr>
        <p:txBody>
          <a:bodyPr wrap="square" tIns="91440" anchor="t" anchorCtr="0">
            <a:spAutoFit/>
          </a:bodyPr>
          <a:lstStyle/>
          <a:p>
            <a:pPr algn="ctr" defTabSz="685800">
              <a:spcBef>
                <a:spcPts val="200"/>
              </a:spcBef>
            </a:pPr>
            <a:r>
              <a:rPr lang="en-US" sz="2000" b="1" dirty="0">
                <a:latin typeface="+mj-lt"/>
              </a:rPr>
              <a:t>Enhanced </a:t>
            </a:r>
            <a:br>
              <a:rPr lang="en-US" sz="2000" b="1" dirty="0">
                <a:latin typeface="+mj-lt"/>
              </a:rPr>
            </a:br>
            <a:r>
              <a:rPr lang="en-US" sz="2000" b="1" dirty="0">
                <a:latin typeface="+mj-lt"/>
              </a:rPr>
              <a:t>Mobile Broadband (</a:t>
            </a:r>
            <a:r>
              <a:rPr lang="en-US" b="1" dirty="0">
                <a:latin typeface="+mj-lt"/>
              </a:rPr>
              <a:t>E</a:t>
            </a:r>
            <a:r>
              <a:rPr lang="en-US" sz="2000" b="1" dirty="0">
                <a:latin typeface="+mj-lt"/>
              </a:rPr>
              <a:t>MBB)</a:t>
            </a:r>
          </a:p>
        </p:txBody>
      </p:sp>
      <p:sp>
        <p:nvSpPr>
          <p:cNvPr id="6" name="Rectangle 5"/>
          <p:cNvSpPr/>
          <p:nvPr/>
        </p:nvSpPr>
        <p:spPr>
          <a:xfrm>
            <a:off x="6779370" y="3477442"/>
            <a:ext cx="2315277" cy="1369606"/>
          </a:xfrm>
          <a:prstGeom prst="rect">
            <a:avLst/>
          </a:prstGeom>
        </p:spPr>
        <p:txBody>
          <a:bodyPr wrap="square" tIns="91440" anchor="ctr" anchorCtr="0">
            <a:spAutoFit/>
          </a:bodyPr>
          <a:lstStyle/>
          <a:p>
            <a:pPr defTabSz="685800"/>
            <a:r>
              <a:rPr lang="en-US" sz="2000" b="1" dirty="0">
                <a:latin typeface="+mj-lt"/>
              </a:rPr>
              <a:t>Ultra-Reliable Low Latency Communication  (URLLC)</a:t>
            </a:r>
          </a:p>
        </p:txBody>
      </p:sp>
      <p:sp>
        <p:nvSpPr>
          <p:cNvPr id="7" name="Rectangle 6"/>
          <p:cNvSpPr/>
          <p:nvPr/>
        </p:nvSpPr>
        <p:spPr>
          <a:xfrm>
            <a:off x="2686334" y="4628731"/>
            <a:ext cx="2545857" cy="1301895"/>
          </a:xfrm>
          <a:prstGeom prst="rect">
            <a:avLst/>
          </a:prstGeom>
        </p:spPr>
        <p:txBody>
          <a:bodyPr wrap="square" tIns="91440" anchor="ctr" anchorCtr="0">
            <a:spAutoFit/>
          </a:bodyPr>
          <a:lstStyle/>
          <a:p>
            <a:pPr algn="ctr" defTabSz="685800">
              <a:lnSpc>
                <a:spcPct val="70000"/>
              </a:lnSpc>
            </a:pPr>
            <a:r>
              <a:rPr lang="en-US" sz="2700" dirty="0">
                <a:solidFill>
                  <a:prstClr val="white"/>
                </a:solidFill>
                <a:latin typeface="Intel Clear Pro"/>
              </a:rPr>
              <a:t>Massive Machine-Type Communication (</a:t>
            </a:r>
            <a:r>
              <a:rPr lang="en-US" sz="1500" dirty="0">
                <a:solidFill>
                  <a:prstClr val="white"/>
                </a:solidFill>
                <a:latin typeface="Intel Clear Pro"/>
              </a:rPr>
              <a:t>m</a:t>
            </a:r>
            <a:r>
              <a:rPr lang="en-US" sz="2700" dirty="0">
                <a:solidFill>
                  <a:prstClr val="white"/>
                </a:solidFill>
                <a:latin typeface="Intel Clear Pro"/>
              </a:rPr>
              <a:t>MTC)</a:t>
            </a:r>
          </a:p>
        </p:txBody>
      </p:sp>
      <p:sp>
        <p:nvSpPr>
          <p:cNvPr id="8" name="TextBox 7"/>
          <p:cNvSpPr txBox="1"/>
          <p:nvPr/>
        </p:nvSpPr>
        <p:spPr>
          <a:xfrm>
            <a:off x="5397878" y="2294046"/>
            <a:ext cx="2213314" cy="1000274"/>
          </a:xfrm>
          <a:prstGeom prst="rect">
            <a:avLst/>
          </a:prstGeom>
          <a:noFill/>
        </p:spPr>
        <p:txBody>
          <a:bodyPr wrap="square" rtlCol="0">
            <a:spAutoFit/>
          </a:bodyPr>
          <a:lstStyle/>
          <a:p>
            <a:pPr marL="171446" indent="-171446" defTabSz="685800">
              <a:spcBef>
                <a:spcPts val="200"/>
              </a:spcBef>
              <a:buFont typeface="Arial" panose="020B0604020202020204" pitchFamily="34" charset="0"/>
              <a:buChar char="•"/>
            </a:pPr>
            <a:r>
              <a:rPr lang="en-US" sz="1350" dirty="0">
                <a:latin typeface="+mj-lt"/>
              </a:rPr>
              <a:t>High peak throughput</a:t>
            </a:r>
          </a:p>
          <a:p>
            <a:pPr marL="171446" indent="-171446" defTabSz="685800">
              <a:spcBef>
                <a:spcPts val="200"/>
              </a:spcBef>
              <a:buFont typeface="Arial" panose="020B0604020202020204" pitchFamily="34" charset="0"/>
              <a:buChar char="•"/>
            </a:pPr>
            <a:r>
              <a:rPr lang="en-US" sz="1350" dirty="0">
                <a:latin typeface="+mj-lt"/>
              </a:rPr>
              <a:t>High spectral efficiency</a:t>
            </a:r>
          </a:p>
          <a:p>
            <a:pPr marL="171446" indent="-171446" defTabSz="685800">
              <a:spcBef>
                <a:spcPts val="200"/>
              </a:spcBef>
              <a:buFont typeface="Arial" panose="020B0604020202020204" pitchFamily="34" charset="0"/>
              <a:buChar char="•"/>
            </a:pPr>
            <a:r>
              <a:rPr lang="en-US" sz="1350" dirty="0">
                <a:latin typeface="+mj-lt"/>
              </a:rPr>
              <a:t>High capacity</a:t>
            </a:r>
          </a:p>
          <a:p>
            <a:pPr marL="171446" indent="-171446" defTabSz="685800">
              <a:spcBef>
                <a:spcPts val="200"/>
              </a:spcBef>
              <a:buFont typeface="Arial" panose="020B0604020202020204" pitchFamily="34" charset="0"/>
              <a:buChar char="•"/>
            </a:pPr>
            <a:r>
              <a:rPr lang="en-US" sz="1350" dirty="0">
                <a:latin typeface="+mj-lt"/>
              </a:rPr>
              <a:t>Mobility</a:t>
            </a:r>
          </a:p>
        </p:txBody>
      </p:sp>
      <p:sp>
        <p:nvSpPr>
          <p:cNvPr id="9" name="TextBox 8"/>
          <p:cNvSpPr txBox="1"/>
          <p:nvPr/>
        </p:nvSpPr>
        <p:spPr>
          <a:xfrm>
            <a:off x="6754949" y="4844207"/>
            <a:ext cx="1830058" cy="533479"/>
          </a:xfrm>
          <a:prstGeom prst="rect">
            <a:avLst/>
          </a:prstGeom>
          <a:noFill/>
        </p:spPr>
        <p:txBody>
          <a:bodyPr wrap="square" rtlCol="0">
            <a:spAutoFit/>
          </a:bodyPr>
          <a:lstStyle/>
          <a:p>
            <a:pPr marL="171446" indent="-171446" defTabSz="685800">
              <a:spcBef>
                <a:spcPts val="200"/>
              </a:spcBef>
              <a:buFont typeface="Arial" panose="020B0604020202020204" pitchFamily="34" charset="0"/>
              <a:buChar char="•"/>
            </a:pPr>
            <a:r>
              <a:rPr lang="en-US" sz="1350" dirty="0">
                <a:latin typeface="+mj-lt"/>
              </a:rPr>
              <a:t>Ultra-high reliability</a:t>
            </a:r>
          </a:p>
          <a:p>
            <a:pPr marL="171446" indent="-171446" defTabSz="685800">
              <a:spcBef>
                <a:spcPts val="200"/>
              </a:spcBef>
              <a:buFont typeface="Arial" panose="020B0604020202020204" pitchFamily="34" charset="0"/>
              <a:buChar char="•"/>
            </a:pPr>
            <a:r>
              <a:rPr lang="en-US" sz="1350" dirty="0">
                <a:latin typeface="+mj-lt"/>
              </a:rPr>
              <a:t>Ultra-low latency</a:t>
            </a:r>
          </a:p>
        </p:txBody>
      </p:sp>
      <p:sp>
        <p:nvSpPr>
          <p:cNvPr id="10" name="TextBox 9"/>
          <p:cNvSpPr txBox="1"/>
          <p:nvPr/>
        </p:nvSpPr>
        <p:spPr>
          <a:xfrm>
            <a:off x="272827" y="4473267"/>
            <a:ext cx="2331280" cy="1182375"/>
          </a:xfrm>
          <a:prstGeom prst="rect">
            <a:avLst/>
          </a:prstGeom>
          <a:noFill/>
        </p:spPr>
        <p:txBody>
          <a:bodyPr wrap="square" rtlCol="0">
            <a:spAutoFit/>
          </a:bodyPr>
          <a:lstStyle/>
          <a:p>
            <a:pPr marL="171446" indent="-171446" defTabSz="685800">
              <a:spcBef>
                <a:spcPts val="200"/>
              </a:spcBef>
              <a:buFont typeface="Arial" panose="020B0604020202020204" pitchFamily="34" charset="0"/>
              <a:buChar char="•"/>
            </a:pPr>
            <a:r>
              <a:rPr lang="en-US" sz="1350" dirty="0">
                <a:latin typeface="Arial" charset="0"/>
                <a:ea typeface="Arial" charset="0"/>
                <a:cs typeface="Arial" charset="0"/>
              </a:rPr>
              <a:t>Network and device energy efficiency</a:t>
            </a:r>
          </a:p>
          <a:p>
            <a:pPr marL="171446" indent="-171446" defTabSz="685800">
              <a:spcBef>
                <a:spcPts val="200"/>
              </a:spcBef>
              <a:buFont typeface="Arial" panose="020B0604020202020204" pitchFamily="34" charset="0"/>
              <a:buChar char="•"/>
            </a:pPr>
            <a:r>
              <a:rPr lang="en-US" sz="1350" dirty="0">
                <a:latin typeface="Arial" charset="0"/>
                <a:ea typeface="Arial" charset="0"/>
                <a:cs typeface="Arial" charset="0"/>
              </a:rPr>
              <a:t>Massive number of connections</a:t>
            </a:r>
          </a:p>
          <a:p>
            <a:pPr marL="171446" indent="-171446" defTabSz="685800">
              <a:spcBef>
                <a:spcPts val="200"/>
              </a:spcBef>
              <a:buFont typeface="Arial" panose="020B0604020202020204" pitchFamily="34" charset="0"/>
              <a:buChar char="•"/>
            </a:pPr>
            <a:r>
              <a:rPr lang="en-US" sz="1350" dirty="0">
                <a:latin typeface="Arial" charset="0"/>
                <a:ea typeface="Arial" charset="0"/>
                <a:cs typeface="Arial" charset="0"/>
              </a:rPr>
              <a:t>Very large coverage</a:t>
            </a:r>
          </a:p>
        </p:txBody>
      </p:sp>
      <p:sp>
        <p:nvSpPr>
          <p:cNvPr id="11" name="Isosceles Triangle 13"/>
          <p:cNvSpPr>
            <a:spLocks noChangeAspect="1"/>
          </p:cNvSpPr>
          <p:nvPr/>
        </p:nvSpPr>
        <p:spPr bwMode="auto">
          <a:xfrm>
            <a:off x="2265278" y="2286000"/>
            <a:ext cx="4613446" cy="3267857"/>
          </a:xfrm>
          <a:prstGeom prst="triangle">
            <a:avLst/>
          </a:prstGeom>
          <a:solidFill>
            <a:schemeClr val="tx2">
              <a:lumMod val="5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600" dirty="0">
              <a:solidFill>
                <a:prstClr val="white"/>
              </a:solidFill>
            </a:endParaRPr>
          </a:p>
        </p:txBody>
      </p:sp>
      <p:sp>
        <p:nvSpPr>
          <p:cNvPr id="12" name="Isosceles Triangle 14"/>
          <p:cNvSpPr>
            <a:spLocks noChangeAspect="1"/>
          </p:cNvSpPr>
          <p:nvPr/>
        </p:nvSpPr>
        <p:spPr bwMode="auto">
          <a:xfrm rot="1800000">
            <a:off x="3847142" y="3137100"/>
            <a:ext cx="180213" cy="129152"/>
          </a:xfrm>
          <a:prstGeom prst="triangle">
            <a:avLst/>
          </a:prstGeom>
          <a:solidFill>
            <a:schemeClr val="accent1"/>
          </a:soli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algn="ctr" defTabSz="685800" fontAlgn="base">
              <a:lnSpc>
                <a:spcPct val="95000"/>
              </a:lnSpc>
              <a:spcBef>
                <a:spcPct val="30000"/>
              </a:spcBef>
              <a:spcAft>
                <a:spcPct val="0"/>
              </a:spcAft>
              <a:buClr>
                <a:prstClr val="white"/>
              </a:buClr>
            </a:pPr>
            <a:endParaRPr lang="en-GB" dirty="0">
              <a:solidFill>
                <a:srgbClr val="FFFFFF"/>
              </a:solidFill>
              <a:effectLst>
                <a:outerShdw blurRad="38100" dist="38100" dir="2700000" algn="tl">
                  <a:srgbClr val="000000">
                    <a:alpha val="43137"/>
                  </a:srgbClr>
                </a:outerShdw>
              </a:effectLst>
              <a:latin typeface="Arial" panose="020B0604020202020204" pitchFamily="34" charset="0"/>
              <a:cs typeface="Arial" charset="0"/>
            </a:endParaRPr>
          </a:p>
        </p:txBody>
      </p:sp>
      <p:sp>
        <p:nvSpPr>
          <p:cNvPr id="13" name="TextBox 12"/>
          <p:cNvSpPr txBox="1">
            <a:spLocks noChangeAspect="1"/>
          </p:cNvSpPr>
          <p:nvPr/>
        </p:nvSpPr>
        <p:spPr>
          <a:xfrm rot="18240000">
            <a:off x="3881060" y="2595233"/>
            <a:ext cx="968535" cy="276999"/>
          </a:xfrm>
          <a:prstGeom prst="rect">
            <a:avLst/>
          </a:prstGeom>
          <a:noFill/>
        </p:spPr>
        <p:txBody>
          <a:bodyPr wrap="none" rtlCol="0">
            <a:spAutoFit/>
          </a:bodyPr>
          <a:lstStyle/>
          <a:p>
            <a:pPr defTabSz="685800"/>
            <a:r>
              <a:rPr lang="de-DE" sz="1200" dirty="0">
                <a:solidFill>
                  <a:srgbClr val="003C71">
                    <a:lumMod val="60000"/>
                    <a:lumOff val="40000"/>
                  </a:srgbClr>
                </a:solidFill>
                <a:latin typeface="+mj-lt"/>
              </a:rPr>
              <a:t>Throughput</a:t>
            </a:r>
            <a:endParaRPr lang="en-GB" sz="1200" dirty="0">
              <a:solidFill>
                <a:srgbClr val="003C71">
                  <a:lumMod val="60000"/>
                  <a:lumOff val="40000"/>
                </a:srgbClr>
              </a:solidFill>
              <a:latin typeface="+mj-lt"/>
            </a:endParaRPr>
          </a:p>
        </p:txBody>
      </p:sp>
      <p:sp>
        <p:nvSpPr>
          <p:cNvPr id="14" name="Isosceles Triangle 16"/>
          <p:cNvSpPr>
            <a:spLocks noChangeAspect="1"/>
          </p:cNvSpPr>
          <p:nvPr/>
        </p:nvSpPr>
        <p:spPr bwMode="auto">
          <a:xfrm rot="16200000">
            <a:off x="4458588" y="5489280"/>
            <a:ext cx="180213" cy="129152"/>
          </a:xfrm>
          <a:prstGeom prst="triangle">
            <a:avLst/>
          </a:prstGeom>
          <a:solidFill>
            <a:schemeClr val="accent1"/>
          </a:soli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algn="ctr" defTabSz="685800" fontAlgn="base">
              <a:lnSpc>
                <a:spcPct val="95000"/>
              </a:lnSpc>
              <a:spcBef>
                <a:spcPct val="30000"/>
              </a:spcBef>
              <a:spcAft>
                <a:spcPct val="0"/>
              </a:spcAft>
              <a:buClr>
                <a:prstClr val="white"/>
              </a:buClr>
            </a:pPr>
            <a:endParaRPr lang="en-GB" dirty="0">
              <a:solidFill>
                <a:srgbClr val="FFFFFF"/>
              </a:solidFill>
              <a:effectLst>
                <a:outerShdw blurRad="38100" dist="38100" dir="2700000" algn="tl">
                  <a:srgbClr val="000000">
                    <a:alpha val="43137"/>
                  </a:srgbClr>
                </a:outerShdw>
              </a:effectLst>
              <a:latin typeface="Arial" panose="020B0604020202020204" pitchFamily="34" charset="0"/>
              <a:cs typeface="Arial" charset="0"/>
            </a:endParaRPr>
          </a:p>
        </p:txBody>
      </p:sp>
      <p:sp>
        <p:nvSpPr>
          <p:cNvPr id="15" name="TextBox 14"/>
          <p:cNvSpPr txBox="1"/>
          <p:nvPr/>
        </p:nvSpPr>
        <p:spPr>
          <a:xfrm>
            <a:off x="2315951" y="5272909"/>
            <a:ext cx="2238113" cy="276999"/>
          </a:xfrm>
          <a:prstGeom prst="rect">
            <a:avLst/>
          </a:prstGeom>
          <a:noFill/>
        </p:spPr>
        <p:txBody>
          <a:bodyPr wrap="none" rtlCol="0">
            <a:spAutoFit/>
          </a:bodyPr>
          <a:lstStyle/>
          <a:p>
            <a:pPr defTabSz="685800"/>
            <a:r>
              <a:rPr lang="de-DE" sz="1200" dirty="0">
                <a:solidFill>
                  <a:srgbClr val="003C71">
                    <a:lumMod val="60000"/>
                    <a:lumOff val="40000"/>
                  </a:srgbClr>
                </a:solidFill>
                <a:latin typeface="+mj-lt"/>
              </a:rPr>
              <a:t>Cost Savings | Power Savings</a:t>
            </a:r>
            <a:endParaRPr lang="en-GB" sz="1200" dirty="0">
              <a:solidFill>
                <a:srgbClr val="003C71">
                  <a:lumMod val="60000"/>
                  <a:lumOff val="40000"/>
                </a:srgbClr>
              </a:solidFill>
              <a:latin typeface="+mj-lt"/>
            </a:endParaRPr>
          </a:p>
        </p:txBody>
      </p:sp>
      <p:sp>
        <p:nvSpPr>
          <p:cNvPr id="16" name="Isosceles Triangle 18"/>
          <p:cNvSpPr>
            <a:spLocks noChangeAspect="1"/>
          </p:cNvSpPr>
          <p:nvPr/>
        </p:nvSpPr>
        <p:spPr bwMode="auto">
          <a:xfrm rot="9000000">
            <a:off x="5852504" y="4147107"/>
            <a:ext cx="180213" cy="129152"/>
          </a:xfrm>
          <a:prstGeom prst="triangle">
            <a:avLst/>
          </a:prstGeom>
          <a:solidFill>
            <a:schemeClr val="accent1"/>
          </a:soli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algn="ctr" defTabSz="685800" fontAlgn="base">
              <a:lnSpc>
                <a:spcPct val="95000"/>
              </a:lnSpc>
              <a:spcBef>
                <a:spcPct val="30000"/>
              </a:spcBef>
              <a:spcAft>
                <a:spcPct val="0"/>
              </a:spcAft>
              <a:buClr>
                <a:prstClr val="white"/>
              </a:buClr>
            </a:pPr>
            <a:endParaRPr lang="en-GB" dirty="0">
              <a:effectLst>
                <a:outerShdw blurRad="38100" dist="38100" dir="2700000" algn="tl">
                  <a:srgbClr val="000000">
                    <a:alpha val="43137"/>
                  </a:srgbClr>
                </a:outerShdw>
              </a:effectLst>
              <a:latin typeface="Arial" panose="020B0604020202020204" pitchFamily="34" charset="0"/>
              <a:cs typeface="Arial" charset="0"/>
            </a:endParaRPr>
          </a:p>
        </p:txBody>
      </p:sp>
      <p:sp>
        <p:nvSpPr>
          <p:cNvPr id="17" name="TextBox 16"/>
          <p:cNvSpPr txBox="1">
            <a:spLocks noChangeAspect="1"/>
          </p:cNvSpPr>
          <p:nvPr/>
        </p:nvSpPr>
        <p:spPr>
          <a:xfrm rot="3269736">
            <a:off x="5655779" y="4824734"/>
            <a:ext cx="1411605" cy="276999"/>
          </a:xfrm>
          <a:prstGeom prst="rect">
            <a:avLst/>
          </a:prstGeom>
          <a:noFill/>
        </p:spPr>
        <p:txBody>
          <a:bodyPr wrap="none" rtlCol="0">
            <a:spAutoFit/>
          </a:bodyPr>
          <a:lstStyle/>
          <a:p>
            <a:pPr defTabSz="685800"/>
            <a:r>
              <a:rPr lang="de-DE" sz="1200" dirty="0"/>
              <a:t>Latency | Reliability</a:t>
            </a:r>
            <a:endParaRPr lang="en-GB" sz="1200" dirty="0"/>
          </a:p>
        </p:txBody>
      </p:sp>
      <p:sp>
        <p:nvSpPr>
          <p:cNvPr id="18" name="TextBox 17"/>
          <p:cNvSpPr txBox="1"/>
          <p:nvPr/>
        </p:nvSpPr>
        <p:spPr>
          <a:xfrm>
            <a:off x="3711283" y="3477442"/>
            <a:ext cx="902811" cy="276999"/>
          </a:xfrm>
          <a:prstGeom prst="rect">
            <a:avLst/>
          </a:prstGeom>
          <a:noFill/>
        </p:spPr>
        <p:txBody>
          <a:bodyPr wrap="none" rtlCol="0">
            <a:spAutoFit/>
          </a:bodyPr>
          <a:lstStyle/>
          <a:p>
            <a:pPr defTabSz="685800"/>
            <a:r>
              <a:rPr lang="de-DE" sz="1200" dirty="0">
                <a:solidFill>
                  <a:prstClr val="white"/>
                </a:solidFill>
                <a:latin typeface="+mj-lt"/>
                <a:cs typeface="Neo Sans Intel"/>
              </a:rPr>
              <a:t>Smart City</a:t>
            </a:r>
          </a:p>
        </p:txBody>
      </p:sp>
      <p:sp>
        <p:nvSpPr>
          <p:cNvPr id="19" name="TextBox 18"/>
          <p:cNvSpPr txBox="1"/>
          <p:nvPr/>
        </p:nvSpPr>
        <p:spPr>
          <a:xfrm>
            <a:off x="3317944" y="3879636"/>
            <a:ext cx="780983" cy="461665"/>
          </a:xfrm>
          <a:prstGeom prst="rect">
            <a:avLst/>
          </a:prstGeom>
          <a:noFill/>
        </p:spPr>
        <p:txBody>
          <a:bodyPr wrap="none" rtlCol="0">
            <a:spAutoFit/>
          </a:bodyPr>
          <a:lstStyle>
            <a:defPPr>
              <a:defRPr lang="en-US"/>
            </a:defPPr>
            <a:lvl1pPr>
              <a:defRPr sz="1050">
                <a:cs typeface="Neo Sans Intel"/>
              </a:defRPr>
            </a:lvl1pPr>
          </a:lstStyle>
          <a:p>
            <a:pPr defTabSz="685800"/>
            <a:r>
              <a:rPr lang="de-DE" sz="1200" dirty="0">
                <a:solidFill>
                  <a:prstClr val="white"/>
                </a:solidFill>
                <a:latin typeface="+mj-lt"/>
              </a:rPr>
              <a:t>    Utility</a:t>
            </a:r>
          </a:p>
          <a:p>
            <a:pPr defTabSz="685800"/>
            <a:r>
              <a:rPr lang="de-DE" sz="1200" dirty="0">
                <a:solidFill>
                  <a:prstClr val="white"/>
                </a:solidFill>
                <a:latin typeface="+mj-lt"/>
              </a:rPr>
              <a:t>Metering</a:t>
            </a:r>
          </a:p>
        </p:txBody>
      </p:sp>
      <p:sp>
        <p:nvSpPr>
          <p:cNvPr id="20" name="TextBox 19"/>
          <p:cNvSpPr txBox="1"/>
          <p:nvPr/>
        </p:nvSpPr>
        <p:spPr>
          <a:xfrm>
            <a:off x="2588804" y="5051872"/>
            <a:ext cx="1276311" cy="276999"/>
          </a:xfrm>
          <a:prstGeom prst="rect">
            <a:avLst/>
          </a:prstGeom>
          <a:noFill/>
        </p:spPr>
        <p:txBody>
          <a:bodyPr wrap="none" rtlCol="0">
            <a:spAutoFit/>
          </a:bodyPr>
          <a:lstStyle/>
          <a:p>
            <a:pPr defTabSz="685800"/>
            <a:r>
              <a:rPr lang="de-DE" sz="1200" dirty="0">
                <a:solidFill>
                  <a:prstClr val="white"/>
                </a:solidFill>
                <a:latin typeface="+mj-lt"/>
                <a:cs typeface="Neo Sans Intel"/>
              </a:rPr>
              <a:t>Sensor Network</a:t>
            </a:r>
          </a:p>
        </p:txBody>
      </p:sp>
      <p:sp>
        <p:nvSpPr>
          <p:cNvPr id="21" name="TextBox 20"/>
          <p:cNvSpPr txBox="1"/>
          <p:nvPr/>
        </p:nvSpPr>
        <p:spPr>
          <a:xfrm>
            <a:off x="5118497" y="4394361"/>
            <a:ext cx="1175322" cy="646331"/>
          </a:xfrm>
          <a:prstGeom prst="rect">
            <a:avLst/>
          </a:prstGeom>
          <a:noFill/>
        </p:spPr>
        <p:txBody>
          <a:bodyPr wrap="none" rtlCol="0">
            <a:spAutoFit/>
          </a:bodyPr>
          <a:lstStyle/>
          <a:p>
            <a:pPr algn="r" defTabSz="685800"/>
            <a:r>
              <a:rPr lang="de-DE" sz="1200" dirty="0">
                <a:solidFill>
                  <a:prstClr val="white"/>
                </a:solidFill>
                <a:latin typeface="+mj-lt"/>
                <a:cs typeface="Neo Sans Intel"/>
              </a:rPr>
              <a:t>eHealth       </a:t>
            </a:r>
          </a:p>
          <a:p>
            <a:pPr algn="r" defTabSz="685800"/>
            <a:r>
              <a:rPr lang="de-DE" sz="1200" dirty="0">
                <a:solidFill>
                  <a:prstClr val="white"/>
                </a:solidFill>
                <a:latin typeface="+mj-lt"/>
                <a:cs typeface="Neo Sans Intel"/>
              </a:rPr>
              <a:t>Autonomous   </a:t>
            </a:r>
            <a:br>
              <a:rPr lang="de-DE" sz="1200" dirty="0">
                <a:solidFill>
                  <a:prstClr val="white"/>
                </a:solidFill>
                <a:latin typeface="+mj-lt"/>
                <a:cs typeface="Neo Sans Intel"/>
              </a:rPr>
            </a:br>
            <a:r>
              <a:rPr lang="de-DE" sz="1200" dirty="0">
                <a:solidFill>
                  <a:prstClr val="white"/>
                </a:solidFill>
                <a:latin typeface="+mj-lt"/>
                <a:cs typeface="Neo Sans Intel"/>
              </a:rPr>
              <a:t>Driving</a:t>
            </a:r>
          </a:p>
        </p:txBody>
      </p:sp>
      <p:sp>
        <p:nvSpPr>
          <p:cNvPr id="22" name="TextBox 21"/>
          <p:cNvSpPr txBox="1"/>
          <p:nvPr/>
        </p:nvSpPr>
        <p:spPr>
          <a:xfrm>
            <a:off x="4567424" y="3615750"/>
            <a:ext cx="1271503" cy="723275"/>
          </a:xfrm>
          <a:prstGeom prst="rect">
            <a:avLst/>
          </a:prstGeom>
          <a:noFill/>
        </p:spPr>
        <p:txBody>
          <a:bodyPr wrap="none" rtlCol="0">
            <a:spAutoFit/>
          </a:bodyPr>
          <a:lstStyle/>
          <a:p>
            <a:pPr algn="r" defTabSz="685800">
              <a:spcBef>
                <a:spcPts val="1200"/>
              </a:spcBef>
            </a:pPr>
            <a:r>
              <a:rPr lang="de-DE" sz="1200" dirty="0">
                <a:solidFill>
                  <a:prstClr val="white"/>
                </a:solidFill>
                <a:latin typeface="+mj-lt"/>
                <a:cs typeface="Neo Sans Intel"/>
              </a:rPr>
              <a:t>Augmented       </a:t>
            </a:r>
            <a:br>
              <a:rPr lang="de-DE" sz="1200" dirty="0">
                <a:solidFill>
                  <a:prstClr val="white"/>
                </a:solidFill>
                <a:latin typeface="+mj-lt"/>
                <a:cs typeface="Neo Sans Intel"/>
              </a:rPr>
            </a:br>
            <a:r>
              <a:rPr lang="de-DE" sz="1200" dirty="0">
                <a:solidFill>
                  <a:prstClr val="white"/>
                </a:solidFill>
                <a:latin typeface="+mj-lt"/>
                <a:cs typeface="Neo Sans Intel"/>
              </a:rPr>
              <a:t>  Reality    </a:t>
            </a:r>
          </a:p>
          <a:p>
            <a:pPr algn="r" defTabSz="685800">
              <a:spcBef>
                <a:spcPts val="600"/>
              </a:spcBef>
            </a:pPr>
            <a:r>
              <a:rPr lang="de-DE" sz="1200" dirty="0">
                <a:solidFill>
                  <a:prstClr val="white"/>
                </a:solidFill>
                <a:latin typeface="+mj-lt"/>
                <a:cs typeface="Neo Sans Intel"/>
              </a:rPr>
              <a:t>Gaming</a:t>
            </a:r>
          </a:p>
        </p:txBody>
      </p:sp>
      <p:sp>
        <p:nvSpPr>
          <p:cNvPr id="23" name="TextBox 22"/>
          <p:cNvSpPr txBox="1"/>
          <p:nvPr/>
        </p:nvSpPr>
        <p:spPr>
          <a:xfrm>
            <a:off x="4259695" y="2676677"/>
            <a:ext cx="904415" cy="646331"/>
          </a:xfrm>
          <a:prstGeom prst="rect">
            <a:avLst/>
          </a:prstGeom>
          <a:noFill/>
        </p:spPr>
        <p:txBody>
          <a:bodyPr wrap="none" rtlCol="0">
            <a:spAutoFit/>
          </a:bodyPr>
          <a:lstStyle/>
          <a:p>
            <a:pPr algn="r" defTabSz="685800"/>
            <a:r>
              <a:rPr lang="de-DE" sz="1200" dirty="0">
                <a:solidFill>
                  <a:prstClr val="white"/>
                </a:solidFill>
                <a:latin typeface="+mj-lt"/>
                <a:cs typeface="Neo Sans Intel"/>
              </a:rPr>
              <a:t>3D HD      </a:t>
            </a:r>
            <a:br>
              <a:rPr lang="de-DE" sz="1200" dirty="0">
                <a:solidFill>
                  <a:prstClr val="white"/>
                </a:solidFill>
                <a:latin typeface="+mj-lt"/>
                <a:cs typeface="Neo Sans Intel"/>
              </a:rPr>
            </a:br>
            <a:r>
              <a:rPr lang="de-DE" sz="1200" dirty="0">
                <a:solidFill>
                  <a:prstClr val="white"/>
                </a:solidFill>
                <a:latin typeface="+mj-lt"/>
                <a:cs typeface="Neo Sans Intel"/>
              </a:rPr>
              <a:t> Video   </a:t>
            </a:r>
            <a:br>
              <a:rPr lang="de-DE" sz="1200" dirty="0">
                <a:solidFill>
                  <a:prstClr val="white"/>
                </a:solidFill>
                <a:latin typeface="+mj-lt"/>
                <a:cs typeface="Neo Sans Intel"/>
              </a:rPr>
            </a:br>
            <a:r>
              <a:rPr lang="de-DE" sz="1200" dirty="0">
                <a:solidFill>
                  <a:prstClr val="white"/>
                </a:solidFill>
                <a:latin typeface="+mj-lt"/>
                <a:cs typeface="Neo Sans Intel"/>
              </a:rPr>
              <a:t>Immersion</a:t>
            </a:r>
          </a:p>
        </p:txBody>
      </p:sp>
      <p:sp>
        <p:nvSpPr>
          <p:cNvPr id="24" name="TextBox 23"/>
          <p:cNvSpPr txBox="1"/>
          <p:nvPr/>
        </p:nvSpPr>
        <p:spPr>
          <a:xfrm>
            <a:off x="2905082" y="4424859"/>
            <a:ext cx="1338380" cy="461665"/>
          </a:xfrm>
          <a:prstGeom prst="rect">
            <a:avLst/>
          </a:prstGeom>
          <a:noFill/>
        </p:spPr>
        <p:txBody>
          <a:bodyPr wrap="none" rtlCol="0">
            <a:spAutoFit/>
          </a:bodyPr>
          <a:lstStyle/>
          <a:p>
            <a:pPr defTabSz="685800"/>
            <a:r>
              <a:rPr lang="de-DE" dirty="0">
                <a:solidFill>
                  <a:prstClr val="white"/>
                </a:solidFill>
                <a:latin typeface="+mj-lt"/>
                <a:cs typeface="Neo Sans Intel"/>
              </a:rPr>
              <a:t>    </a:t>
            </a:r>
            <a:r>
              <a:rPr lang="de-DE" sz="1200" dirty="0">
                <a:solidFill>
                  <a:prstClr val="white"/>
                </a:solidFill>
                <a:latin typeface="+mj-lt"/>
                <a:cs typeface="Neo Sans Intel"/>
              </a:rPr>
              <a:t>Transportation</a:t>
            </a:r>
            <a:endParaRPr lang="de-DE" dirty="0">
              <a:solidFill>
                <a:prstClr val="white"/>
              </a:solidFill>
              <a:latin typeface="+mj-lt"/>
              <a:cs typeface="Neo Sans Intel"/>
            </a:endParaRPr>
          </a:p>
          <a:p>
            <a:pPr defTabSz="685800"/>
            <a:r>
              <a:rPr lang="de-DE" sz="1200" dirty="0">
                <a:solidFill>
                  <a:prstClr val="white"/>
                </a:solidFill>
                <a:latin typeface="+mj-lt"/>
                <a:cs typeface="Neo Sans Intel"/>
              </a:rPr>
              <a:t> Asset Tracking</a:t>
            </a:r>
          </a:p>
        </p:txBody>
      </p:sp>
      <p:sp>
        <p:nvSpPr>
          <p:cNvPr id="25" name="TextBox 24"/>
          <p:cNvSpPr txBox="1"/>
          <p:nvPr/>
        </p:nvSpPr>
        <p:spPr>
          <a:xfrm>
            <a:off x="5320961" y="5070870"/>
            <a:ext cx="1324402" cy="461665"/>
          </a:xfrm>
          <a:prstGeom prst="rect">
            <a:avLst/>
          </a:prstGeom>
          <a:noFill/>
        </p:spPr>
        <p:txBody>
          <a:bodyPr wrap="none" rtlCol="0">
            <a:spAutoFit/>
          </a:bodyPr>
          <a:lstStyle/>
          <a:p>
            <a:pPr algn="ctr" defTabSz="685800"/>
            <a:r>
              <a:rPr lang="de-DE" sz="1200" dirty="0">
                <a:solidFill>
                  <a:prstClr val="white"/>
                </a:solidFill>
                <a:latin typeface="+mj-lt"/>
                <a:cs typeface="Neo Sans Intel"/>
              </a:rPr>
              <a:t>Smart Factory    </a:t>
            </a:r>
          </a:p>
          <a:p>
            <a:pPr algn="r" defTabSz="685800"/>
            <a:r>
              <a:rPr lang="de-DE" sz="1200" dirty="0">
                <a:solidFill>
                  <a:prstClr val="white"/>
                </a:solidFill>
                <a:latin typeface="+mj-lt"/>
                <a:cs typeface="Neo Sans Intel"/>
              </a:rPr>
              <a:t>Smart Grid</a:t>
            </a:r>
          </a:p>
        </p:txBody>
      </p:sp>
      <p:sp>
        <p:nvSpPr>
          <p:cNvPr id="26" name="TextBox 25"/>
          <p:cNvSpPr txBox="1"/>
          <p:nvPr/>
        </p:nvSpPr>
        <p:spPr>
          <a:xfrm>
            <a:off x="4578989" y="3346247"/>
            <a:ext cx="837538" cy="276999"/>
          </a:xfrm>
          <a:prstGeom prst="rect">
            <a:avLst/>
          </a:prstGeom>
          <a:noFill/>
        </p:spPr>
        <p:txBody>
          <a:bodyPr wrap="none" rtlCol="0">
            <a:spAutoFit/>
          </a:bodyPr>
          <a:lstStyle/>
          <a:p>
            <a:pPr algn="ctr" defTabSz="685800"/>
            <a:r>
              <a:rPr lang="de-DE" sz="1200" dirty="0">
                <a:solidFill>
                  <a:prstClr val="white"/>
                </a:solidFill>
                <a:latin typeface="+mj-lt"/>
              </a:rPr>
              <a:t>Wearable</a:t>
            </a:r>
            <a:endParaRPr lang="en-GB" sz="1000" dirty="0">
              <a:solidFill>
                <a:prstClr val="white"/>
              </a:solidFill>
              <a:latin typeface="+mj-lt"/>
            </a:endParaRPr>
          </a:p>
        </p:txBody>
      </p:sp>
      <p:sp>
        <p:nvSpPr>
          <p:cNvPr id="27" name="Text Placeholder 2"/>
          <p:cNvSpPr txBox="1">
            <a:spLocks/>
          </p:cNvSpPr>
          <p:nvPr/>
        </p:nvSpPr>
        <p:spPr>
          <a:xfrm>
            <a:off x="350737" y="5791200"/>
            <a:ext cx="3775918" cy="147221"/>
          </a:xfrm>
          <a:prstGeom prst="rect">
            <a:avLst/>
          </a:prstGeom>
        </p:spPr>
        <p:txBody>
          <a:bodyPr vert="horz" lIns="0" tIns="0" rIns="0" bIns="0" rtlCol="0">
            <a:noAutofit/>
          </a:bodyPr>
          <a:lstStyle>
            <a:lvl1pPr marL="0" indent="0" algn="l" defTabSz="609585" rtl="0" eaLnBrk="1" latinLnBrk="0" hangingPunct="1">
              <a:spcBef>
                <a:spcPts val="1600"/>
              </a:spcBef>
              <a:spcAft>
                <a:spcPts val="0"/>
              </a:spcAft>
              <a:buFont typeface="Wingdings" panose="05000000000000000000" pitchFamily="2" charset="2"/>
              <a:buNone/>
              <a:defRPr sz="2400" b="0" kern="1200">
                <a:solidFill>
                  <a:srgbClr val="0071C5"/>
                </a:solidFill>
                <a:latin typeface="+mn-lt"/>
                <a:ea typeface="+mn-ea"/>
                <a:cs typeface="Intel Clear" panose="020B0604020203020204" pitchFamily="34" charset="0"/>
              </a:defRPr>
            </a:lvl1pPr>
            <a:lvl2pPr marL="300559" indent="-300559" algn="l" defTabSz="609585" rtl="0" eaLnBrk="1" latinLnBrk="0" hangingPunct="1">
              <a:spcBef>
                <a:spcPts val="1600"/>
              </a:spcBef>
              <a:buFont typeface="Wingdings" charset="2"/>
              <a:buChar char="§"/>
              <a:defRPr sz="2133" kern="1200" baseline="0">
                <a:solidFill>
                  <a:schemeClr val="tx2"/>
                </a:solidFill>
                <a:latin typeface="+mn-lt"/>
                <a:ea typeface="+mn-ea"/>
                <a:cs typeface="Intel Clear" panose="020B0604020203020204" pitchFamily="34" charset="0"/>
              </a:defRPr>
            </a:lvl2pPr>
            <a:lvl3pPr marL="761981" indent="-304792" algn="l" defTabSz="609585" rtl="0" eaLnBrk="1" latinLnBrk="0" hangingPunct="1">
              <a:spcBef>
                <a:spcPts val="1067"/>
              </a:spcBef>
              <a:buFont typeface="Intel Clear" panose="020B0604020203020204" pitchFamily="34" charset="0"/>
              <a:buChar char="–"/>
              <a:defRPr sz="2133" kern="1200">
                <a:solidFill>
                  <a:schemeClr val="tx2"/>
                </a:solidFill>
                <a:latin typeface="+mn-lt"/>
                <a:ea typeface="+mn-ea"/>
                <a:cs typeface="Intel Clear" panose="020B0604020203020204" pitchFamily="34" charset="0"/>
              </a:defRPr>
            </a:lvl3pPr>
            <a:lvl4pPr marL="1293252" indent="-304792" algn="l" defTabSz="609585" rtl="0" eaLnBrk="1" latinLnBrk="0" hangingPunct="1">
              <a:spcBef>
                <a:spcPct val="20000"/>
              </a:spcBef>
              <a:buFont typeface="Arial"/>
              <a:buChar char="–"/>
              <a:defRPr sz="1867" kern="1200">
                <a:solidFill>
                  <a:schemeClr val="tx2"/>
                </a:solidFill>
                <a:latin typeface="+mn-lt"/>
                <a:ea typeface="+mn-ea"/>
                <a:cs typeface="Intel Clear" panose="020B0604020203020204" pitchFamily="34" charset="0"/>
              </a:defRPr>
            </a:lvl4pPr>
            <a:lvl5pPr marL="1758907" indent="-304792" algn="l" defTabSz="609585" rtl="0" eaLnBrk="1" latinLnBrk="0" hangingPunct="1">
              <a:spcBef>
                <a:spcPct val="20000"/>
              </a:spcBef>
              <a:buFont typeface="Intel Clear" panose="020B0604020203020204" pitchFamily="34" charset="0"/>
              <a:buChar char="–"/>
              <a:defRPr sz="1867" kern="1200">
                <a:solidFill>
                  <a:schemeClr val="tx2"/>
                </a:solidFill>
                <a:latin typeface="+mn-lt"/>
                <a:ea typeface="+mn-ea"/>
                <a:cs typeface="Intel Clear" panose="020B0604020203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de-DE" sz="700" dirty="0">
                <a:solidFill>
                  <a:schemeClr val="tx1"/>
                </a:solidFill>
              </a:rPr>
              <a:t>From: Dark As Dark Can, The Untold Keynote – May 2015, Sabine Roessel, Intel Corporation</a:t>
            </a:r>
            <a:endParaRPr lang="en-GB" sz="700" dirty="0">
              <a:solidFill>
                <a:schemeClr val="tx1"/>
              </a:solidFill>
            </a:endParaRPr>
          </a:p>
        </p:txBody>
      </p:sp>
      <p:sp>
        <p:nvSpPr>
          <p:cNvPr id="28" name="Rectangle 27"/>
          <p:cNvSpPr/>
          <p:nvPr/>
        </p:nvSpPr>
        <p:spPr>
          <a:xfrm>
            <a:off x="301876" y="3385643"/>
            <a:ext cx="2783518" cy="1061829"/>
          </a:xfrm>
          <a:prstGeom prst="rect">
            <a:avLst/>
          </a:prstGeom>
        </p:spPr>
        <p:txBody>
          <a:bodyPr wrap="square" tIns="91440" anchor="ctr" anchorCtr="0">
            <a:spAutoFit/>
          </a:bodyPr>
          <a:lstStyle/>
          <a:p>
            <a:pPr defTabSz="685800"/>
            <a:r>
              <a:rPr lang="en-US" sz="2000" b="1" dirty="0">
                <a:latin typeface="+mj-lt"/>
              </a:rPr>
              <a:t>Massive Machine-Type Communication (</a:t>
            </a:r>
            <a:r>
              <a:rPr lang="en-US" sz="1500" b="1" dirty="0">
                <a:latin typeface="+mj-lt"/>
              </a:rPr>
              <a:t>m</a:t>
            </a:r>
            <a:r>
              <a:rPr lang="en-US" sz="2000" b="1" dirty="0">
                <a:latin typeface="+mj-lt"/>
              </a:rPr>
              <a:t>MTC)</a:t>
            </a:r>
          </a:p>
        </p:txBody>
      </p:sp>
      <p:sp>
        <p:nvSpPr>
          <p:cNvPr id="29" name="Rectangle 28">
            <a:extLst>
              <a:ext uri="{FF2B5EF4-FFF2-40B4-BE49-F238E27FC236}">
                <a16:creationId xmlns:a16="http://schemas.microsoft.com/office/drawing/2014/main" id="{48FF1158-B20B-4BE0-8A90-41FA83F8F0E8}"/>
              </a:ext>
            </a:extLst>
          </p:cNvPr>
          <p:cNvSpPr/>
          <p:nvPr/>
        </p:nvSpPr>
        <p:spPr bwMode="auto">
          <a:xfrm>
            <a:off x="114300" y="6095071"/>
            <a:ext cx="8153400" cy="357276"/>
          </a:xfrm>
          <a:prstGeom prst="rect">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bg1"/>
                </a:solidFill>
                <a:effectLst/>
                <a:latin typeface="Arial" panose="020B0604020202020204" pitchFamily="34" charset="0"/>
                <a:ea typeface="ＭＳ Ｐゴシック" panose="020B0600070205080204" pitchFamily="34" charset="-128"/>
              </a:rPr>
              <a:t>mMTC</a:t>
            </a:r>
            <a:r>
              <a:rPr kumimoji="0" lang="en-US" sz="16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 and URLLC are the new kids on the block</a:t>
            </a:r>
            <a:r>
              <a:rPr lang="en-US" sz="1600" b="1" dirty="0">
                <a:solidFill>
                  <a:schemeClr val="bg1"/>
                </a:solidFill>
                <a:latin typeface="Arial" panose="020B0604020202020204" pitchFamily="34" charset="0"/>
                <a:ea typeface="ＭＳ Ｐゴシック" panose="020B0600070205080204" pitchFamily="34" charset="-128"/>
              </a:rPr>
              <a:t> in 5G</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492117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648" y="612048"/>
            <a:ext cx="8229600" cy="650176"/>
          </a:xfrm>
        </p:spPr>
        <p:txBody>
          <a:bodyPr/>
          <a:lstStyle/>
          <a:p>
            <a:r>
              <a:rPr lang="en-GB" sz="3200" dirty="0">
                <a:solidFill>
                  <a:schemeClr val="tx1"/>
                </a:solidFill>
              </a:rPr>
              <a:t>New requirements for the RAN architecture</a:t>
            </a:r>
            <a:br>
              <a:rPr lang="en-GB" dirty="0">
                <a:solidFill>
                  <a:schemeClr val="tx1"/>
                </a:solidFill>
              </a:rPr>
            </a:br>
            <a:endParaRPr lang="en-US" dirty="0"/>
          </a:p>
        </p:txBody>
      </p:sp>
      <p:sp>
        <p:nvSpPr>
          <p:cNvPr id="4" name="Rectangle 3"/>
          <p:cNvSpPr/>
          <p:nvPr/>
        </p:nvSpPr>
        <p:spPr>
          <a:xfrm>
            <a:off x="4673015" y="1285158"/>
            <a:ext cx="4038600" cy="4401205"/>
          </a:xfrm>
          <a:prstGeom prst="rect">
            <a:avLst/>
          </a:prstGeom>
        </p:spPr>
        <p:txBody>
          <a:bodyPr wrap="square">
            <a:spAutoFit/>
          </a:bodyPr>
          <a:lstStyle/>
          <a:p>
            <a:pPr>
              <a:spcBef>
                <a:spcPts val="600"/>
              </a:spcBef>
            </a:pPr>
            <a:r>
              <a:rPr lang="en-GB" sz="1600" u="sng" dirty="0">
                <a:latin typeface="+mn-lt"/>
              </a:rPr>
              <a:t>RAN innovations/new complexities</a:t>
            </a:r>
          </a:p>
          <a:p>
            <a:pPr marL="285750" indent="-285750">
              <a:spcBef>
                <a:spcPts val="600"/>
              </a:spcBef>
              <a:buFont typeface="Arial" panose="020B0604020202020204" pitchFamily="34" charset="0"/>
              <a:buChar char="•"/>
            </a:pPr>
            <a:r>
              <a:rPr lang="en-GB" sz="1600" b="1" dirty="0" err="1">
                <a:latin typeface="+mn-lt"/>
              </a:rPr>
              <a:t>vRAN</a:t>
            </a:r>
            <a:r>
              <a:rPr lang="en-GB" sz="1600" b="1" dirty="0">
                <a:latin typeface="+mn-lt"/>
              </a:rPr>
              <a:t> – </a:t>
            </a:r>
            <a:r>
              <a:rPr lang="en-GB" sz="1600" dirty="0">
                <a:latin typeface="+mn-lt"/>
              </a:rPr>
              <a:t>Virtualizing the BBU</a:t>
            </a:r>
          </a:p>
          <a:p>
            <a:pPr marL="285750" indent="-285750">
              <a:spcBef>
                <a:spcPts val="600"/>
              </a:spcBef>
              <a:buFont typeface="Arial" panose="020B0604020202020204" pitchFamily="34" charset="0"/>
              <a:buChar char="•"/>
            </a:pPr>
            <a:r>
              <a:rPr lang="en-GB" sz="1600" b="1" dirty="0">
                <a:latin typeface="+mn-lt"/>
              </a:rPr>
              <a:t>Versus </a:t>
            </a:r>
            <a:r>
              <a:rPr lang="en-GB" sz="1600" dirty="0">
                <a:latin typeface="+mn-lt"/>
              </a:rPr>
              <a:t>C-RAN (cloud/centralized RAN – with “Front Hauling” to BBU</a:t>
            </a:r>
          </a:p>
          <a:p>
            <a:pPr marL="285750" indent="-285750">
              <a:spcBef>
                <a:spcPts val="600"/>
              </a:spcBef>
              <a:buFont typeface="Arial" panose="020B0604020202020204" pitchFamily="34" charset="0"/>
              <a:buChar char="•"/>
            </a:pPr>
            <a:r>
              <a:rPr lang="en-GB" sz="1600" b="1" dirty="0" err="1">
                <a:latin typeface="+mn-lt"/>
              </a:rPr>
              <a:t>CoMP</a:t>
            </a:r>
            <a:r>
              <a:rPr lang="en-GB" sz="1600" dirty="0">
                <a:latin typeface="+mn-lt"/>
              </a:rPr>
              <a:t> – coordinate </a:t>
            </a:r>
            <a:r>
              <a:rPr lang="en-GB" sz="1600" dirty="0" err="1">
                <a:latin typeface="+mn-lt"/>
              </a:rPr>
              <a:t>muUE</a:t>
            </a:r>
            <a:r>
              <a:rPr lang="en-GB" sz="1600" dirty="0">
                <a:latin typeface="+mn-lt"/>
              </a:rPr>
              <a:t> attached to multiple cells to provide greater reliability (Qualcomm)</a:t>
            </a:r>
          </a:p>
          <a:p>
            <a:pPr marL="285750" indent="-285750">
              <a:spcBef>
                <a:spcPts val="600"/>
              </a:spcBef>
              <a:buFont typeface="Arial" panose="020B0604020202020204" pitchFamily="34" charset="0"/>
              <a:buChar char="•"/>
            </a:pPr>
            <a:r>
              <a:rPr lang="en-GB" sz="1600" b="1" dirty="0">
                <a:latin typeface="+mn-lt"/>
              </a:rPr>
              <a:t>Deployment: </a:t>
            </a:r>
            <a:r>
              <a:rPr lang="en-GB" sz="1600" dirty="0">
                <a:latin typeface="+mn-lt"/>
              </a:rPr>
              <a:t>Dense cell</a:t>
            </a:r>
          </a:p>
          <a:p>
            <a:pPr marL="285750" indent="-285750">
              <a:spcBef>
                <a:spcPts val="600"/>
              </a:spcBef>
              <a:buFont typeface="Arial" panose="020B0604020202020204" pitchFamily="34" charset="0"/>
              <a:buChar char="•"/>
            </a:pPr>
            <a:r>
              <a:rPr lang="en-GB" sz="1600" b="1" dirty="0">
                <a:latin typeface="+mn-lt"/>
              </a:rPr>
              <a:t>Decoupling traditional management functions (i.e., </a:t>
            </a:r>
            <a:r>
              <a:rPr lang="en-GB" sz="1600" b="1" dirty="0" err="1">
                <a:latin typeface="+mn-lt"/>
              </a:rPr>
              <a:t>seesion</a:t>
            </a:r>
            <a:r>
              <a:rPr lang="en-GB" sz="1600" b="1" dirty="0">
                <a:latin typeface="+mn-lt"/>
              </a:rPr>
              <a:t>-mobility)</a:t>
            </a:r>
          </a:p>
          <a:p>
            <a:pPr marL="285750" indent="-285750">
              <a:spcBef>
                <a:spcPts val="600"/>
              </a:spcBef>
              <a:buFont typeface="Arial" panose="020B0604020202020204" pitchFamily="34" charset="0"/>
              <a:buChar char="•"/>
            </a:pPr>
            <a:r>
              <a:rPr lang="en-GB" sz="1600" b="1" dirty="0">
                <a:latin typeface="+mn-lt"/>
              </a:rPr>
              <a:t>Peer to Peer </a:t>
            </a:r>
            <a:r>
              <a:rPr lang="en-GB" sz="1600" dirty="0">
                <a:latin typeface="+mn-lt"/>
              </a:rPr>
              <a:t>(Device to Device – D2D) provisioning</a:t>
            </a:r>
          </a:p>
          <a:p>
            <a:pPr marL="285750" indent="-285750">
              <a:spcBef>
                <a:spcPts val="600"/>
              </a:spcBef>
              <a:buFont typeface="Arial" panose="020B0604020202020204" pitchFamily="34" charset="0"/>
              <a:buChar char="•"/>
            </a:pPr>
            <a:r>
              <a:rPr lang="en-GB" sz="1600" b="1" dirty="0">
                <a:latin typeface="+mn-lt"/>
              </a:rPr>
              <a:t>Edge/End-point slicing/computing – </a:t>
            </a:r>
            <a:r>
              <a:rPr lang="en-GB" sz="1600" dirty="0">
                <a:latin typeface="+mn-lt"/>
              </a:rPr>
              <a:t>SWAP and complexity trade-offs</a:t>
            </a:r>
          </a:p>
          <a:p>
            <a:pPr marL="285750" indent="-285750">
              <a:spcBef>
                <a:spcPts val="600"/>
              </a:spcBef>
              <a:buFont typeface="Arial" panose="020B0604020202020204" pitchFamily="34" charset="0"/>
              <a:buChar char="•"/>
            </a:pPr>
            <a:r>
              <a:rPr lang="en-GB" sz="1600" b="1" dirty="0">
                <a:latin typeface="+mn-lt"/>
              </a:rPr>
              <a:t>Cross Domain management</a:t>
            </a:r>
          </a:p>
        </p:txBody>
      </p:sp>
      <p:sp>
        <p:nvSpPr>
          <p:cNvPr id="5" name="TextBox 4"/>
          <p:cNvSpPr txBox="1"/>
          <p:nvPr/>
        </p:nvSpPr>
        <p:spPr>
          <a:xfrm>
            <a:off x="338325" y="1293179"/>
            <a:ext cx="3962400" cy="3108543"/>
          </a:xfrm>
          <a:prstGeom prst="rect">
            <a:avLst/>
          </a:prstGeom>
          <a:noFill/>
        </p:spPr>
        <p:txBody>
          <a:bodyPr wrap="square" rtlCol="0">
            <a:spAutoFit/>
          </a:bodyPr>
          <a:lstStyle/>
          <a:p>
            <a:pPr eaLnBrk="0" latinLnBrk="0" hangingPunct="0">
              <a:spcBef>
                <a:spcPts val="600"/>
              </a:spcBef>
            </a:pPr>
            <a:r>
              <a:rPr lang="en-GB" sz="1600" u="sng" dirty="0">
                <a:latin typeface="+mn-lt"/>
              </a:rPr>
              <a:t>Radio Front-end</a:t>
            </a:r>
          </a:p>
          <a:p>
            <a:pPr marL="342900" indent="-342900" eaLnBrk="0" hangingPunct="0">
              <a:spcBef>
                <a:spcPts val="600"/>
              </a:spcBef>
              <a:buFont typeface="Arial" panose="020B0604020202020204" pitchFamily="34" charset="0"/>
              <a:buChar char="•"/>
            </a:pPr>
            <a:r>
              <a:rPr lang="en-GB" sz="1600" b="1" dirty="0">
                <a:latin typeface="+mn-lt"/>
              </a:rPr>
              <a:t>Scalable OFDM</a:t>
            </a:r>
            <a:r>
              <a:rPr lang="en-GB" sz="1600" dirty="0">
                <a:latin typeface="+mn-lt"/>
              </a:rPr>
              <a:t> – use “sub slots to enhance flexibility and latency which supports:</a:t>
            </a:r>
          </a:p>
          <a:p>
            <a:pPr marL="342900" indent="-342900" eaLnBrk="0" hangingPunct="0">
              <a:spcBef>
                <a:spcPts val="600"/>
              </a:spcBef>
              <a:buFont typeface="Arial" panose="020B0604020202020204" pitchFamily="34" charset="0"/>
              <a:buChar char="•"/>
            </a:pPr>
            <a:r>
              <a:rPr lang="en-GB" sz="1600" b="1" dirty="0">
                <a:latin typeface="+mn-lt"/>
              </a:rPr>
              <a:t>Shortened TTI </a:t>
            </a:r>
            <a:r>
              <a:rPr lang="en-GB" sz="1600" dirty="0">
                <a:latin typeface="+mn-lt"/>
              </a:rPr>
              <a:t>– reduces latency</a:t>
            </a:r>
          </a:p>
          <a:p>
            <a:pPr marL="342900" indent="-342900" eaLnBrk="0" latinLnBrk="0" hangingPunct="0">
              <a:spcBef>
                <a:spcPts val="600"/>
              </a:spcBef>
              <a:buFont typeface="Arial" panose="020B0604020202020204" pitchFamily="34" charset="0"/>
              <a:buChar char="•"/>
            </a:pPr>
            <a:r>
              <a:rPr lang="en-GB" sz="1600" b="1" dirty="0">
                <a:latin typeface="+mn-lt"/>
              </a:rPr>
              <a:t>Massive MIMO </a:t>
            </a:r>
            <a:r>
              <a:rPr lang="en-GB" sz="1600" dirty="0">
                <a:latin typeface="+mn-lt"/>
              </a:rPr>
              <a:t>– large numbers of bearers (hundreds) to  increase bandwidth in sub-6GHz bands integrated with:</a:t>
            </a:r>
          </a:p>
          <a:p>
            <a:pPr marL="342900" indent="-342900" eaLnBrk="0" latinLnBrk="0" hangingPunct="0">
              <a:spcBef>
                <a:spcPts val="600"/>
              </a:spcBef>
              <a:buFont typeface="Arial" panose="020B0604020202020204" pitchFamily="34" charset="0"/>
              <a:buChar char="•"/>
            </a:pPr>
            <a:r>
              <a:rPr lang="en-GB" sz="1600" b="1" dirty="0">
                <a:latin typeface="+mn-lt"/>
              </a:rPr>
              <a:t>Spatial Adaptive Beam Forming </a:t>
            </a:r>
            <a:r>
              <a:rPr lang="en-GB" sz="1600" dirty="0">
                <a:latin typeface="+mn-lt"/>
              </a:rPr>
              <a:t>– extends range/cell size</a:t>
            </a:r>
          </a:p>
        </p:txBody>
      </p:sp>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173" y="4740277"/>
            <a:ext cx="3758552" cy="1638300"/>
          </a:xfrm>
          <a:prstGeom prst="rect">
            <a:avLst/>
          </a:prstGeom>
        </p:spPr>
      </p:pic>
      <p:sp>
        <p:nvSpPr>
          <p:cNvPr id="29" name="TextBox 28"/>
          <p:cNvSpPr txBox="1"/>
          <p:nvPr/>
        </p:nvSpPr>
        <p:spPr>
          <a:xfrm>
            <a:off x="542173" y="6384725"/>
            <a:ext cx="1777352" cy="200055"/>
          </a:xfrm>
          <a:prstGeom prst="rect">
            <a:avLst/>
          </a:prstGeom>
          <a:noFill/>
        </p:spPr>
        <p:txBody>
          <a:bodyPr wrap="square" rtlCol="0">
            <a:spAutoFit/>
          </a:bodyPr>
          <a:lstStyle/>
          <a:p>
            <a:r>
              <a:rPr lang="en-US" sz="700" dirty="0">
                <a:latin typeface="+mn-lt"/>
              </a:rPr>
              <a:t>Semanticscholars.org</a:t>
            </a:r>
          </a:p>
        </p:txBody>
      </p:sp>
      <p:sp>
        <p:nvSpPr>
          <p:cNvPr id="3" name="TextBox 2"/>
          <p:cNvSpPr txBox="1"/>
          <p:nvPr/>
        </p:nvSpPr>
        <p:spPr>
          <a:xfrm>
            <a:off x="2514600" y="6377782"/>
            <a:ext cx="1371600" cy="206998"/>
          </a:xfrm>
          <a:prstGeom prst="rect">
            <a:avLst/>
          </a:prstGeom>
          <a:noFill/>
        </p:spPr>
        <p:txBody>
          <a:bodyPr wrap="square" rtlCol="0">
            <a:spAutoFit/>
          </a:bodyPr>
          <a:lstStyle/>
          <a:p>
            <a:r>
              <a:rPr lang="en-US" sz="700" dirty="0">
                <a:latin typeface="+mn-lt"/>
              </a:rPr>
              <a:t>Source </a:t>
            </a:r>
            <a:r>
              <a:rPr lang="en-US" sz="700" dirty="0" err="1">
                <a:latin typeface="+mn-lt"/>
              </a:rPr>
              <a:t>inpart</a:t>
            </a:r>
            <a:r>
              <a:rPr lang="en-US" sz="700" dirty="0">
                <a:latin typeface="+mn-lt"/>
              </a:rPr>
              <a:t>: Samsung 5G</a:t>
            </a:r>
          </a:p>
        </p:txBody>
      </p:sp>
      <p:sp>
        <p:nvSpPr>
          <p:cNvPr id="8" name="Rectangle 7">
            <a:extLst>
              <a:ext uri="{FF2B5EF4-FFF2-40B4-BE49-F238E27FC236}">
                <a16:creationId xmlns:a16="http://schemas.microsoft.com/office/drawing/2014/main" id="{E54DC68D-8033-4C12-886E-B134C39F1FB6}"/>
              </a:ext>
            </a:extLst>
          </p:cNvPr>
          <p:cNvSpPr/>
          <p:nvPr/>
        </p:nvSpPr>
        <p:spPr bwMode="auto">
          <a:xfrm>
            <a:off x="4953000" y="5862392"/>
            <a:ext cx="3314700" cy="650176"/>
          </a:xfrm>
          <a:prstGeom prst="rect">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Reconfiguration of the Core vs the Edge </a:t>
            </a:r>
          </a:p>
        </p:txBody>
      </p:sp>
    </p:spTree>
    <p:extLst>
      <p:ext uri="{BB962C8B-B14F-4D97-AF65-F5344CB8AC3E}">
        <p14:creationId xmlns:p14="http://schemas.microsoft.com/office/powerpoint/2010/main" val="42422418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solidFill>
                  <a:srgbClr val="000000"/>
                </a:solidFill>
                <a:latin typeface="Arial" panose="020B0604020202020204" pitchFamily="34" charset="0"/>
                <a:cs typeface="Arial" panose="020B0604020202020204" pitchFamily="34" charset="0"/>
              </a:rPr>
              <a:t>Multi-access Edge control – The Best of Both Worlds</a:t>
            </a:r>
          </a:p>
        </p:txBody>
      </p:sp>
      <p:sp>
        <p:nvSpPr>
          <p:cNvPr id="16" name="Content Placeholder 2"/>
          <p:cNvSpPr>
            <a:spLocks noGrp="1"/>
          </p:cNvSpPr>
          <p:nvPr>
            <p:ph idx="1"/>
          </p:nvPr>
        </p:nvSpPr>
        <p:spPr>
          <a:xfrm>
            <a:off x="76200" y="2095430"/>
            <a:ext cx="5143500" cy="3924370"/>
          </a:xfrm>
        </p:spPr>
        <p:txBody>
          <a:bodyPr/>
          <a:lstStyle/>
          <a:p>
            <a:pPr marL="347472" defTabSz="913224" fontAlgn="auto">
              <a:spcBef>
                <a:spcPts val="200"/>
              </a:spcBef>
              <a:spcAft>
                <a:spcPts val="200"/>
              </a:spcAft>
              <a:buClr>
                <a:srgbClr val="BE9B69"/>
              </a:buClr>
              <a:buFont typeface="Arial" charset="0"/>
              <a:buChar char="•"/>
            </a:pPr>
            <a:r>
              <a:rPr lang="en-US" sz="2000" dirty="0">
                <a:latin typeface="Arial" pitchFamily="34" charset="0"/>
                <a:cs typeface="Arial" pitchFamily="34" charset="0"/>
              </a:rPr>
              <a:t>Cloud</a:t>
            </a:r>
          </a:p>
          <a:p>
            <a:pPr marL="1147572" lvl="2" defTabSz="913224" fontAlgn="auto">
              <a:spcBef>
                <a:spcPts val="200"/>
              </a:spcBef>
              <a:spcAft>
                <a:spcPts val="200"/>
              </a:spcAft>
              <a:buClr>
                <a:srgbClr val="BE9B69"/>
              </a:buClr>
              <a:buFont typeface="Arial" charset="0"/>
              <a:buChar char="•"/>
            </a:pPr>
            <a:r>
              <a:rPr lang="en-US" sz="1400" dirty="0">
                <a:latin typeface="Arial" pitchFamily="34" charset="0"/>
                <a:cs typeface="Arial" pitchFamily="34" charset="0"/>
              </a:rPr>
              <a:t>Massive storage</a:t>
            </a:r>
          </a:p>
          <a:p>
            <a:pPr marL="1147572" lvl="2" defTabSz="913224" fontAlgn="auto">
              <a:spcBef>
                <a:spcPts val="200"/>
              </a:spcBef>
              <a:spcAft>
                <a:spcPts val="200"/>
              </a:spcAft>
              <a:buClr>
                <a:srgbClr val="BE9B69"/>
              </a:buClr>
              <a:buFont typeface="Arial" charset="0"/>
              <a:buChar char="•"/>
            </a:pPr>
            <a:r>
              <a:rPr lang="en-US" sz="1400" dirty="0">
                <a:latin typeface="Arial" pitchFamily="34" charset="0"/>
                <a:cs typeface="Arial" pitchFamily="34" charset="0"/>
              </a:rPr>
              <a:t>Heavy computation</a:t>
            </a:r>
          </a:p>
          <a:p>
            <a:pPr marL="1147572" lvl="2" defTabSz="913224" fontAlgn="auto">
              <a:spcBef>
                <a:spcPts val="200"/>
              </a:spcBef>
              <a:spcAft>
                <a:spcPts val="200"/>
              </a:spcAft>
              <a:buClr>
                <a:srgbClr val="BE9B69"/>
              </a:buClr>
              <a:buFont typeface="Arial" charset="0"/>
              <a:buChar char="•"/>
            </a:pPr>
            <a:r>
              <a:rPr lang="en-US" sz="1400" dirty="0">
                <a:latin typeface="Arial" pitchFamily="34" charset="0"/>
                <a:cs typeface="Arial" pitchFamily="34" charset="0"/>
              </a:rPr>
              <a:t>Global coordination</a:t>
            </a:r>
          </a:p>
          <a:p>
            <a:pPr marL="1147572" lvl="2" defTabSz="913224" fontAlgn="auto">
              <a:spcBef>
                <a:spcPts val="200"/>
              </a:spcBef>
              <a:spcAft>
                <a:spcPts val="200"/>
              </a:spcAft>
              <a:buClr>
                <a:srgbClr val="BE9B69"/>
              </a:buClr>
              <a:buFont typeface="Arial" charset="0"/>
              <a:buChar char="•"/>
            </a:pPr>
            <a:r>
              <a:rPr lang="en-US" sz="1400" dirty="0">
                <a:latin typeface="Arial" pitchFamily="34" charset="0"/>
                <a:cs typeface="Arial" pitchFamily="34" charset="0"/>
              </a:rPr>
              <a:t>Wide-area connectivity</a:t>
            </a:r>
          </a:p>
          <a:p>
            <a:pPr marL="347472" defTabSz="913224" fontAlgn="auto">
              <a:spcBef>
                <a:spcPts val="200"/>
              </a:spcBef>
              <a:spcAft>
                <a:spcPts val="200"/>
              </a:spcAft>
              <a:buClr>
                <a:srgbClr val="BE9B69"/>
              </a:buClr>
              <a:buFont typeface="Arial" charset="0"/>
              <a:buChar char="•"/>
            </a:pPr>
            <a:r>
              <a:rPr lang="en-US" sz="2000" dirty="0">
                <a:latin typeface="Arial" pitchFamily="34" charset="0"/>
                <a:cs typeface="Arial" pitchFamily="34" charset="0"/>
              </a:rPr>
              <a:t>Edge/Fog</a:t>
            </a:r>
          </a:p>
          <a:p>
            <a:pPr marL="1147572" lvl="2" defTabSz="913224" fontAlgn="auto">
              <a:spcBef>
                <a:spcPts val="200"/>
              </a:spcBef>
              <a:spcAft>
                <a:spcPts val="200"/>
              </a:spcAft>
              <a:buClr>
                <a:srgbClr val="BE9B69"/>
              </a:buClr>
              <a:buFont typeface="Arial" charset="0"/>
              <a:buChar char="•"/>
            </a:pPr>
            <a:r>
              <a:rPr lang="en-US" sz="1400" dirty="0">
                <a:latin typeface="Arial" pitchFamily="34" charset="0"/>
                <a:cs typeface="Arial" pitchFamily="34" charset="0"/>
              </a:rPr>
              <a:t>Real-time processing</a:t>
            </a:r>
          </a:p>
          <a:p>
            <a:pPr marL="1147572" lvl="2" defTabSz="913224" fontAlgn="auto">
              <a:spcBef>
                <a:spcPts val="200"/>
              </a:spcBef>
              <a:spcAft>
                <a:spcPts val="200"/>
              </a:spcAft>
              <a:buClr>
                <a:srgbClr val="BE9B69"/>
              </a:buClr>
              <a:buFont typeface="Arial" charset="0"/>
              <a:buChar char="•"/>
            </a:pPr>
            <a:r>
              <a:rPr lang="en-US" sz="1400" dirty="0">
                <a:latin typeface="Arial" pitchFamily="34" charset="0"/>
                <a:cs typeface="Arial" pitchFamily="34" charset="0"/>
              </a:rPr>
              <a:t>Rapid innovation</a:t>
            </a:r>
          </a:p>
          <a:p>
            <a:pPr marL="1147572" lvl="2" defTabSz="913224" fontAlgn="auto">
              <a:spcBef>
                <a:spcPts val="200"/>
              </a:spcBef>
              <a:spcAft>
                <a:spcPts val="200"/>
              </a:spcAft>
              <a:buClr>
                <a:srgbClr val="BE9B69"/>
              </a:buClr>
              <a:buFont typeface="Arial" charset="0"/>
              <a:buChar char="•"/>
            </a:pPr>
            <a:r>
              <a:rPr lang="en-US" sz="1400" dirty="0">
                <a:latin typeface="Arial" pitchFamily="34" charset="0"/>
                <a:cs typeface="Arial" pitchFamily="34" charset="0"/>
              </a:rPr>
              <a:t>Client-centric</a:t>
            </a:r>
          </a:p>
          <a:p>
            <a:pPr marL="1147572" lvl="2" defTabSz="913224" fontAlgn="auto">
              <a:spcBef>
                <a:spcPts val="200"/>
              </a:spcBef>
              <a:spcAft>
                <a:spcPts val="200"/>
              </a:spcAft>
              <a:buClr>
                <a:srgbClr val="BE9B69"/>
              </a:buClr>
              <a:buFont typeface="Arial" charset="0"/>
              <a:buChar char="•"/>
            </a:pPr>
            <a:r>
              <a:rPr lang="en-US" sz="1400" dirty="0">
                <a:latin typeface="Arial" pitchFamily="34" charset="0"/>
                <a:cs typeface="Arial" pitchFamily="34" charset="0"/>
              </a:rPr>
              <a:t>Edge resource pooling</a:t>
            </a:r>
          </a:p>
        </p:txBody>
      </p:sp>
      <p:sp>
        <p:nvSpPr>
          <p:cNvPr id="5" name="Rectangle 4"/>
          <p:cNvSpPr/>
          <p:nvPr/>
        </p:nvSpPr>
        <p:spPr>
          <a:xfrm>
            <a:off x="76200" y="4883924"/>
            <a:ext cx="3962400" cy="1364476"/>
          </a:xfrm>
          <a:prstGeom prst="rect">
            <a:avLst/>
          </a:prstGeom>
        </p:spPr>
        <p:txBody>
          <a:bodyPr wrap="square">
            <a:spAutoFit/>
          </a:bodyPr>
          <a:lstStyle/>
          <a:p>
            <a:pPr marL="290322" indent="-285750" defTabSz="913224" fontAlgn="auto">
              <a:spcBef>
                <a:spcPts val="200"/>
              </a:spcBef>
              <a:spcAft>
                <a:spcPts val="200"/>
              </a:spcAft>
              <a:buClr>
                <a:srgbClr val="BE9B69"/>
              </a:buClr>
              <a:buFont typeface="Arial" charset="0"/>
              <a:buChar char="•"/>
            </a:pPr>
            <a:r>
              <a:rPr lang="en-US" sz="2000" dirty="0">
                <a:solidFill>
                  <a:srgbClr val="000000"/>
                </a:solidFill>
                <a:latin typeface="Arial" pitchFamily="34" charset="0"/>
              </a:rPr>
              <a:t>Issues</a:t>
            </a:r>
          </a:p>
          <a:p>
            <a:pPr marL="1147572" lvl="2" indent="-228600" defTabSz="913224" fontAlgn="auto">
              <a:spcBef>
                <a:spcPts val="200"/>
              </a:spcBef>
              <a:spcAft>
                <a:spcPts val="200"/>
              </a:spcAft>
              <a:buClr>
                <a:srgbClr val="BE9B69"/>
              </a:buClr>
              <a:buFont typeface="Arial" charset="0"/>
              <a:buChar char="•"/>
            </a:pPr>
            <a:r>
              <a:rPr lang="en-US" sz="1400" dirty="0">
                <a:solidFill>
                  <a:srgbClr val="000000"/>
                </a:solidFill>
                <a:latin typeface="Arial" pitchFamily="34" charset="0"/>
              </a:rPr>
              <a:t>More complex and power-hungry edge devices</a:t>
            </a:r>
          </a:p>
          <a:p>
            <a:pPr marL="1147572" lvl="2" indent="-228600" defTabSz="913224" fontAlgn="auto">
              <a:spcBef>
                <a:spcPts val="200"/>
              </a:spcBef>
              <a:spcAft>
                <a:spcPts val="200"/>
              </a:spcAft>
              <a:buClr>
                <a:srgbClr val="BE9B69"/>
              </a:buClr>
              <a:buFont typeface="Arial" charset="0"/>
              <a:buChar char="•"/>
            </a:pPr>
            <a:r>
              <a:rPr lang="en-US" sz="1400" dirty="0">
                <a:solidFill>
                  <a:srgbClr val="000000"/>
                </a:solidFill>
                <a:latin typeface="Arial" pitchFamily="34" charset="0"/>
              </a:rPr>
              <a:t>Parsing of data – efficiency vs. loss of context</a:t>
            </a:r>
          </a:p>
        </p:txBody>
      </p:sp>
      <p:sp>
        <p:nvSpPr>
          <p:cNvPr id="17" name="Rectangle 16"/>
          <p:cNvSpPr/>
          <p:nvPr/>
        </p:nvSpPr>
        <p:spPr>
          <a:xfrm>
            <a:off x="304800" y="1387544"/>
            <a:ext cx="8382000" cy="707886"/>
          </a:xfrm>
          <a:prstGeom prst="rect">
            <a:avLst/>
          </a:prstGeom>
        </p:spPr>
        <p:txBody>
          <a:bodyPr wrap="square">
            <a:spAutoFit/>
          </a:bodyPr>
          <a:lstStyle/>
          <a:p>
            <a:r>
              <a:rPr lang="en-US" sz="2000" dirty="0">
                <a:latin typeface="Arial" charset="0"/>
                <a:ea typeface="Arial" charset="0"/>
                <a:cs typeface="Arial" charset="0"/>
              </a:rPr>
              <a:t>Edge Computing (akin to FOG – a superset) allows different parts of the system to maximize their strengths</a:t>
            </a:r>
          </a:p>
        </p:txBody>
      </p:sp>
      <p:grpSp>
        <p:nvGrpSpPr>
          <p:cNvPr id="6" name="Group 5"/>
          <p:cNvGrpSpPr/>
          <p:nvPr/>
        </p:nvGrpSpPr>
        <p:grpSpPr>
          <a:xfrm>
            <a:off x="3657600" y="1905000"/>
            <a:ext cx="5257800" cy="3810000"/>
            <a:chOff x="1373943" y="1954242"/>
            <a:chExt cx="5740790" cy="4318839"/>
          </a:xfrm>
        </p:grpSpPr>
        <p:pic>
          <p:nvPicPr>
            <p:cNvPr id="7" name="Picture 6"/>
            <p:cNvPicPr>
              <a:picLocks noChangeAspect="1"/>
            </p:cNvPicPr>
            <p:nvPr/>
          </p:nvPicPr>
          <p:blipFill>
            <a:blip r:embed="rId2"/>
            <a:stretch>
              <a:fillRect/>
            </a:stretch>
          </p:blipFill>
          <p:spPr>
            <a:xfrm>
              <a:off x="2209800" y="1954242"/>
              <a:ext cx="4904933" cy="4318839"/>
            </a:xfrm>
            <a:prstGeom prst="rect">
              <a:avLst/>
            </a:prstGeom>
          </p:spPr>
        </p:pic>
        <p:sp>
          <p:nvSpPr>
            <p:cNvPr id="8" name="Rectangle 7"/>
            <p:cNvSpPr/>
            <p:nvPr/>
          </p:nvSpPr>
          <p:spPr>
            <a:xfrm>
              <a:off x="1373943" y="2057400"/>
              <a:ext cx="3288323" cy="715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1B58B88C-E7A9-4421-8C5A-269DC1C89B28}"/>
              </a:ext>
            </a:extLst>
          </p:cNvPr>
          <p:cNvSpPr/>
          <p:nvPr/>
        </p:nvSpPr>
        <p:spPr bwMode="auto">
          <a:xfrm>
            <a:off x="4203032" y="5737225"/>
            <a:ext cx="3962400" cy="587375"/>
          </a:xfrm>
          <a:prstGeom prst="rect">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RAN to the Mobile Edge and back to the Core</a:t>
            </a:r>
          </a:p>
        </p:txBody>
      </p:sp>
    </p:spTree>
    <p:extLst>
      <p:ext uri="{BB962C8B-B14F-4D97-AF65-F5344CB8AC3E}">
        <p14:creationId xmlns:p14="http://schemas.microsoft.com/office/powerpoint/2010/main" val="3579893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4"/>
          <p:cNvSpPr>
            <a:spLocks noGrp="1" noChangeArrowheads="1"/>
          </p:cNvSpPr>
          <p:nvPr>
            <p:ph type="ctrTitle"/>
          </p:nvPr>
        </p:nvSpPr>
        <p:spPr>
          <a:xfrm>
            <a:off x="381000" y="1447801"/>
            <a:ext cx="8534400" cy="1219200"/>
          </a:xfrm>
          <a:ln w="44450">
            <a:solidFill>
              <a:srgbClr val="00B0F0"/>
            </a:solidFill>
          </a:ln>
        </p:spPr>
        <p:txBody>
          <a:bodyPr/>
          <a:lstStyle/>
          <a:p>
            <a:r>
              <a:rPr lang="en-US" altLang="en-US" b="1" dirty="0">
                <a:effectLst>
                  <a:outerShdw blurRad="38100" dist="38100" dir="2700000" algn="tl">
                    <a:srgbClr val="000000">
                      <a:alpha val="43137"/>
                    </a:srgbClr>
                  </a:outerShdw>
                </a:effectLst>
              </a:rPr>
              <a:t>Spectrum Bands being Considered for Commercial Use</a:t>
            </a:r>
            <a:endParaRPr lang="en-US" altLang="en-US" sz="4800" b="1" dirty="0">
              <a:solidFill>
                <a:schemeClr val="tx1"/>
              </a:solidFill>
              <a:effectLst>
                <a:outerShdw blurRad="38100" dist="38100" dir="2700000" algn="tl">
                  <a:srgbClr val="000000">
                    <a:alpha val="43137"/>
                  </a:srgbClr>
                </a:outerShdw>
              </a:effectLst>
            </a:endParaRPr>
          </a:p>
        </p:txBody>
      </p:sp>
      <p:sp>
        <p:nvSpPr>
          <p:cNvPr id="111621" name="Rectangle 5"/>
          <p:cNvSpPr>
            <a:spLocks noGrp="1" noChangeArrowheads="1"/>
          </p:cNvSpPr>
          <p:nvPr>
            <p:ph type="subTitle" idx="1"/>
          </p:nvPr>
        </p:nvSpPr>
        <p:spPr>
          <a:xfrm>
            <a:off x="152400" y="3124200"/>
            <a:ext cx="8763000" cy="2514600"/>
          </a:xfrm>
          <a:noFill/>
        </p:spPr>
        <p:txBody>
          <a:bodyPr/>
          <a:lstStyle/>
          <a:p>
            <a:pPr>
              <a:lnSpc>
                <a:spcPct val="80000"/>
              </a:lnSpc>
            </a:pPr>
            <a:r>
              <a:rPr lang="en-US" altLang="en-US" sz="2000" dirty="0"/>
              <a:t>Presenter</a:t>
            </a:r>
          </a:p>
          <a:p>
            <a:pPr>
              <a:lnSpc>
                <a:spcPct val="80000"/>
              </a:lnSpc>
            </a:pPr>
            <a:r>
              <a:rPr lang="en-US" altLang="en-US" sz="2000" dirty="0"/>
              <a:t>Apurva N. Mody, National Spectrum Consortium </a:t>
            </a:r>
          </a:p>
          <a:p>
            <a:pPr>
              <a:lnSpc>
                <a:spcPct val="80000"/>
              </a:lnSpc>
            </a:pPr>
            <a:endParaRPr lang="en-US" altLang="en-US" sz="2000" dirty="0"/>
          </a:p>
          <a:p>
            <a:pPr>
              <a:lnSpc>
                <a:spcPct val="80000"/>
              </a:lnSpc>
            </a:pPr>
            <a:r>
              <a:rPr lang="en-US" altLang="en-US" sz="2000" dirty="0"/>
              <a:t>On behalf of </a:t>
            </a:r>
          </a:p>
          <a:p>
            <a:pPr>
              <a:lnSpc>
                <a:spcPct val="80000"/>
              </a:lnSpc>
            </a:pPr>
            <a:r>
              <a:rPr lang="en-US" altLang="en-US" sz="2000" b="1" dirty="0"/>
              <a:t>Julie Knapp, Chief of Office of Engineering and Technology, FCC</a:t>
            </a:r>
          </a:p>
          <a:p>
            <a:pPr>
              <a:lnSpc>
                <a:spcPct val="80000"/>
              </a:lnSpc>
            </a:pPr>
            <a:endParaRPr lang="en-US" altLang="en-US" sz="2000" dirty="0"/>
          </a:p>
          <a:p>
            <a:pPr>
              <a:lnSpc>
                <a:spcPct val="80000"/>
              </a:lnSpc>
            </a:pPr>
            <a:r>
              <a:rPr lang="en-US" altLang="en-US" sz="2000" dirty="0"/>
              <a:t>Jay Holcomb, </a:t>
            </a:r>
            <a:r>
              <a:rPr lang="en-US" altLang="en-US" sz="2000" dirty="0" err="1"/>
              <a:t>Itron</a:t>
            </a:r>
            <a:r>
              <a:rPr lang="en-US" altLang="en-US" sz="2000" dirty="0"/>
              <a:t>, Chair, IEEE 802.18 Radio Regulatory TAG</a:t>
            </a:r>
          </a:p>
        </p:txBody>
      </p:sp>
    </p:spTree>
    <p:extLst>
      <p:ext uri="{BB962C8B-B14F-4D97-AF65-F5344CB8AC3E}">
        <p14:creationId xmlns:p14="http://schemas.microsoft.com/office/powerpoint/2010/main" val="13102626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solidFill>
                  <a:srgbClr val="000000"/>
                </a:solidFill>
                <a:latin typeface="Arial" panose="020B0604020202020204" pitchFamily="34" charset="0"/>
                <a:cs typeface="Arial" panose="020B0604020202020204" pitchFamily="34" charset="0"/>
              </a:rPr>
              <a:t>End-to-End Dynamic Network Slicing</a:t>
            </a:r>
            <a:endParaRPr lang="en-US" dirty="0"/>
          </a:p>
        </p:txBody>
      </p:sp>
      <p:sp>
        <p:nvSpPr>
          <p:cNvPr id="29" name="Content Placeholder 2"/>
          <p:cNvSpPr>
            <a:spLocks noGrp="1"/>
          </p:cNvSpPr>
          <p:nvPr>
            <p:ph idx="1"/>
          </p:nvPr>
        </p:nvSpPr>
        <p:spPr>
          <a:xfrm>
            <a:off x="294073" y="1447800"/>
            <a:ext cx="8420100" cy="4953000"/>
          </a:xfrm>
        </p:spPr>
        <p:txBody>
          <a:bodyPr/>
          <a:lstStyle/>
          <a:p>
            <a:pPr marL="0" indent="0" defTabSz="913224" fontAlgn="auto">
              <a:spcBef>
                <a:spcPts val="538"/>
              </a:spcBef>
              <a:spcAft>
                <a:spcPts val="538"/>
              </a:spcAft>
              <a:buClr>
                <a:srgbClr val="BE9B69"/>
              </a:buClr>
              <a:buNone/>
            </a:pPr>
            <a:r>
              <a:rPr lang="en-US" sz="2000" dirty="0">
                <a:latin typeface="Arial" pitchFamily="34" charset="0"/>
                <a:cs typeface="Arial" pitchFamily="34" charset="0"/>
              </a:rPr>
              <a:t>Aligning with Network functions and multiple end user requirements to optimize end-to-end Service Level Agreements (SLA) from Core to RAN and End Device</a:t>
            </a:r>
          </a:p>
          <a:p>
            <a:pPr marL="685800" lvl="1" defTabSz="913224" fontAlgn="auto">
              <a:spcBef>
                <a:spcPts val="800"/>
              </a:spcBef>
              <a:spcAft>
                <a:spcPts val="800"/>
              </a:spcAft>
              <a:buClr>
                <a:srgbClr val="BE9B69"/>
              </a:buClr>
              <a:buFont typeface="Arial" panose="020B0604020202020204" pitchFamily="34" charset="0"/>
              <a:buChar char="•"/>
            </a:pPr>
            <a:r>
              <a:rPr lang="en-US" sz="1800" b="1" dirty="0">
                <a:latin typeface="Arial" pitchFamily="34" charset="0"/>
                <a:cs typeface="Arial" pitchFamily="34" charset="0"/>
              </a:rPr>
              <a:t>Core Leverages: </a:t>
            </a:r>
            <a:r>
              <a:rPr lang="en-US" sz="1800" dirty="0">
                <a:latin typeface="Arial" pitchFamily="34" charset="0"/>
                <a:cs typeface="Arial" pitchFamily="34" charset="0"/>
              </a:rPr>
              <a:t>NFV (Network Functions Virtualization &amp; SDN (Software Defined Networking) techniques, Cross Domain Orchestration, and related “Awareness” concepts</a:t>
            </a:r>
          </a:p>
          <a:p>
            <a:pPr marL="685800" lvl="1" defTabSz="913224" fontAlgn="auto">
              <a:spcBef>
                <a:spcPts val="800"/>
              </a:spcBef>
              <a:spcAft>
                <a:spcPts val="800"/>
              </a:spcAft>
              <a:buClr>
                <a:srgbClr val="BE9B69"/>
              </a:buClr>
              <a:buFont typeface="Arial" panose="020B0604020202020204" pitchFamily="34" charset="0"/>
              <a:buChar char="•"/>
            </a:pPr>
            <a:r>
              <a:rPr lang="en-US" sz="1800" b="1" dirty="0">
                <a:latin typeface="Arial" pitchFamily="34" charset="0"/>
                <a:cs typeface="Arial" pitchFamily="34" charset="0"/>
              </a:rPr>
              <a:t>RAN: </a:t>
            </a:r>
            <a:r>
              <a:rPr lang="en-US" sz="1800" dirty="0">
                <a:latin typeface="Arial" pitchFamily="34" charset="0"/>
                <a:cs typeface="Arial" pitchFamily="34" charset="0"/>
              </a:rPr>
              <a:t>Use hardware radio resources and spectrum, with technologies/concepts to include: Edge computing, Flexible NR front-end, massive MIMO, low-latency (sub frame for &lt;1ms), </a:t>
            </a:r>
            <a:r>
              <a:rPr lang="en-US" sz="1800" dirty="0" err="1">
                <a:latin typeface="Arial" pitchFamily="34" charset="0"/>
                <a:cs typeface="Arial" pitchFamily="34" charset="0"/>
              </a:rPr>
              <a:t>etc</a:t>
            </a:r>
            <a:endParaRPr lang="en-US" sz="1800" dirty="0">
              <a:latin typeface="Arial" pitchFamily="34" charset="0"/>
              <a:cs typeface="Arial" pitchFamily="34" charset="0"/>
            </a:endParaRPr>
          </a:p>
          <a:p>
            <a:pPr marL="0" indent="0">
              <a:lnSpc>
                <a:spcPct val="150000"/>
              </a:lnSpc>
              <a:buNone/>
            </a:pPr>
            <a:r>
              <a:rPr lang="en-US" sz="2000" dirty="0">
                <a:latin typeface="Arial" charset="0"/>
                <a:ea typeface="Arial" charset="0"/>
                <a:cs typeface="Arial" charset="0"/>
              </a:rPr>
              <a:t>Key End-User requirements: </a:t>
            </a:r>
          </a:p>
          <a:p>
            <a:pPr marL="685800" lvl="1"/>
            <a:r>
              <a:rPr lang="en-US" sz="1600" dirty="0">
                <a:latin typeface="Arial" charset="0"/>
                <a:ea typeface="Arial" charset="0"/>
                <a:cs typeface="Arial" charset="0"/>
              </a:rPr>
              <a:t>low latency and high reliability </a:t>
            </a:r>
          </a:p>
          <a:p>
            <a:pPr marL="685800" lvl="1"/>
            <a:r>
              <a:rPr lang="en-US" sz="1600" dirty="0">
                <a:latin typeface="Arial" charset="0"/>
                <a:ea typeface="Arial" charset="0"/>
                <a:cs typeface="Arial" charset="0"/>
              </a:rPr>
              <a:t>massive connection </a:t>
            </a:r>
          </a:p>
          <a:p>
            <a:pPr marL="685800" lvl="1"/>
            <a:r>
              <a:rPr lang="en-US" sz="1600" dirty="0">
                <a:latin typeface="Arial" charset="0"/>
                <a:ea typeface="Arial" charset="0"/>
                <a:cs typeface="Arial" charset="0"/>
              </a:rPr>
              <a:t>high spectrum efficiency </a:t>
            </a:r>
          </a:p>
          <a:p>
            <a:pPr marL="685800" lvl="1"/>
            <a:r>
              <a:rPr lang="en-US" sz="1600" dirty="0">
                <a:latin typeface="Arial" charset="0"/>
                <a:ea typeface="Arial" charset="0"/>
                <a:cs typeface="Arial" charset="0"/>
              </a:rPr>
              <a:t>high data rate </a:t>
            </a:r>
          </a:p>
          <a:p>
            <a:pPr marL="685800" lvl="1"/>
            <a:r>
              <a:rPr lang="en-US" sz="1600" dirty="0">
                <a:latin typeface="Arial" charset="0"/>
                <a:ea typeface="Arial" charset="0"/>
                <a:cs typeface="Arial" charset="0"/>
              </a:rPr>
              <a:t>Distributed &amp; wide coverage </a:t>
            </a:r>
          </a:p>
          <a:p>
            <a:pPr marL="685800" lvl="1" defTabSz="913224" fontAlgn="auto">
              <a:spcBef>
                <a:spcPts val="800"/>
              </a:spcBef>
              <a:spcAft>
                <a:spcPts val="800"/>
              </a:spcAft>
              <a:buClr>
                <a:srgbClr val="BE9B69"/>
              </a:buClr>
              <a:buFont typeface="Arial" charset="0"/>
              <a:buChar char="•"/>
            </a:pPr>
            <a:endParaRPr lang="en-US" sz="1800" dirty="0">
              <a:latin typeface="Arial" pitchFamily="34" charset="0"/>
              <a:cs typeface="Arial" pitchFamily="34" charset="0"/>
            </a:endParaRPr>
          </a:p>
          <a:p>
            <a:pPr marL="0" indent="0" defTabSz="913224" fontAlgn="auto">
              <a:spcBef>
                <a:spcPts val="800"/>
              </a:spcBef>
              <a:spcAft>
                <a:spcPts val="800"/>
              </a:spcAft>
              <a:buClr>
                <a:srgbClr val="BE9B69"/>
              </a:buClr>
              <a:buNone/>
            </a:pPr>
            <a:endParaRPr lang="en-US" sz="2200" dirty="0">
              <a:latin typeface="Arial" pitchFamily="34" charset="0"/>
              <a:cs typeface="Arial" pitchFamily="34" charset="0"/>
            </a:endParaRPr>
          </a:p>
        </p:txBody>
      </p:sp>
      <p:sp>
        <p:nvSpPr>
          <p:cNvPr id="4" name="Rectangle 3">
            <a:extLst>
              <a:ext uri="{FF2B5EF4-FFF2-40B4-BE49-F238E27FC236}">
                <a16:creationId xmlns:a16="http://schemas.microsoft.com/office/drawing/2014/main" id="{7FB954A8-EEA9-4D89-B33D-5C8FB8F8A84F}"/>
              </a:ext>
            </a:extLst>
          </p:cNvPr>
          <p:cNvSpPr/>
          <p:nvPr/>
        </p:nvSpPr>
        <p:spPr bwMode="auto">
          <a:xfrm>
            <a:off x="4191000" y="5638800"/>
            <a:ext cx="4038600" cy="838200"/>
          </a:xfrm>
          <a:prstGeom prst="rect">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Networked Virtualization needs to happen end to end – Core as well as RAN </a:t>
            </a:r>
          </a:p>
        </p:txBody>
      </p:sp>
    </p:spTree>
    <p:extLst>
      <p:ext uri="{BB962C8B-B14F-4D97-AF65-F5344CB8AC3E}">
        <p14:creationId xmlns:p14="http://schemas.microsoft.com/office/powerpoint/2010/main" val="2657102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64127" y="348308"/>
            <a:ext cx="8229600" cy="792162"/>
          </a:xfrm>
        </p:spPr>
        <p:txBody>
          <a:bodyPr/>
          <a:lstStyle/>
          <a:p>
            <a:r>
              <a:rPr lang="en-US" sz="2400" b="1" dirty="0">
                <a:solidFill>
                  <a:srgbClr val="000000"/>
                </a:solidFill>
                <a:latin typeface="Arial" panose="020B0604020202020204" pitchFamily="34" charset="0"/>
                <a:cs typeface="Arial" panose="020B0604020202020204" pitchFamily="34" charset="0"/>
              </a:rPr>
              <a:t>Dynamic Network Slicing Vertically/Horizontally</a:t>
            </a:r>
            <a:endParaRPr lang="en-US" dirty="0"/>
          </a:p>
        </p:txBody>
      </p:sp>
      <p:sp>
        <p:nvSpPr>
          <p:cNvPr id="29" name="Content Placeholder 2"/>
          <p:cNvSpPr>
            <a:spLocks noGrp="1"/>
          </p:cNvSpPr>
          <p:nvPr>
            <p:ph idx="1"/>
          </p:nvPr>
        </p:nvSpPr>
        <p:spPr>
          <a:xfrm>
            <a:off x="75692" y="1212358"/>
            <a:ext cx="4546292" cy="3581400"/>
          </a:xfrm>
        </p:spPr>
        <p:txBody>
          <a:bodyPr/>
          <a:lstStyle/>
          <a:p>
            <a:pPr marL="400050" lvl="1" indent="0" defTabSz="913224" fontAlgn="auto">
              <a:spcBef>
                <a:spcPts val="538"/>
              </a:spcBef>
              <a:spcAft>
                <a:spcPts val="538"/>
              </a:spcAft>
              <a:buClr>
                <a:srgbClr val="BE9B69"/>
              </a:buClr>
              <a:buNone/>
            </a:pPr>
            <a:r>
              <a:rPr lang="en-US" sz="1800" b="1" dirty="0">
                <a:latin typeface="Arial" pitchFamily="34" charset="0"/>
                <a:cs typeface="Arial" pitchFamily="34" charset="0"/>
              </a:rPr>
              <a:t>Resulting in:</a:t>
            </a:r>
          </a:p>
          <a:p>
            <a:pPr marL="685800" lvl="1" defTabSz="913224" fontAlgn="auto">
              <a:spcBef>
                <a:spcPts val="538"/>
              </a:spcBef>
              <a:spcAft>
                <a:spcPts val="538"/>
              </a:spcAft>
              <a:buClr>
                <a:srgbClr val="BE9B69"/>
              </a:buClr>
              <a:buFont typeface="Arial" charset="0"/>
              <a:buChar char="•"/>
            </a:pPr>
            <a:r>
              <a:rPr lang="en-US" sz="1600" dirty="0">
                <a:latin typeface="Arial" pitchFamily="34" charset="0"/>
                <a:cs typeface="Arial" pitchFamily="34" charset="0"/>
              </a:rPr>
              <a:t>Each SP can support array of  services that have extremely different requirements for bandwidth, latency, reliability, etc.</a:t>
            </a:r>
          </a:p>
          <a:p>
            <a:pPr marL="685800" lvl="1" defTabSz="913224" fontAlgn="auto">
              <a:spcBef>
                <a:spcPts val="538"/>
              </a:spcBef>
              <a:spcAft>
                <a:spcPts val="538"/>
              </a:spcAft>
              <a:buClr>
                <a:srgbClr val="BE9B69"/>
              </a:buClr>
              <a:buFont typeface="Arial" charset="0"/>
              <a:buChar char="•"/>
            </a:pPr>
            <a:r>
              <a:rPr lang="en-US" sz="1600" dirty="0">
                <a:latin typeface="Arial" pitchFamily="34" charset="0"/>
                <a:cs typeface="Arial" pitchFamily="34" charset="0"/>
              </a:rPr>
              <a:t>Virtualized through single network with multiple Network Slice Instances (NSI)</a:t>
            </a:r>
          </a:p>
          <a:p>
            <a:pPr marL="685800" lvl="1" defTabSz="913224" fontAlgn="auto">
              <a:spcBef>
                <a:spcPts val="538"/>
              </a:spcBef>
              <a:spcAft>
                <a:spcPts val="538"/>
              </a:spcAft>
              <a:buClr>
                <a:srgbClr val="BE9B69"/>
              </a:buClr>
              <a:buFont typeface="Arial" charset="0"/>
              <a:buChar char="•"/>
            </a:pPr>
            <a:r>
              <a:rPr lang="en-US" sz="1600" dirty="0">
                <a:latin typeface="Arial" pitchFamily="34" charset="0"/>
                <a:cs typeface="Arial" pitchFamily="34" charset="0"/>
              </a:rPr>
              <a:t>End to End network slicing that supports creation of multiple logical networks sharing a common network infrastructure while meeting the specified service levels for each of the services</a:t>
            </a:r>
          </a:p>
          <a:p>
            <a:pPr marL="685800" lvl="1" defTabSz="913224" fontAlgn="auto">
              <a:spcBef>
                <a:spcPts val="538"/>
              </a:spcBef>
              <a:spcAft>
                <a:spcPts val="538"/>
              </a:spcAft>
              <a:buClr>
                <a:srgbClr val="BE9B69"/>
              </a:buClr>
              <a:buFont typeface="Arial" charset="0"/>
              <a:buChar char="•"/>
            </a:pPr>
            <a:r>
              <a:rPr lang="en-US" sz="1600" dirty="0">
                <a:latin typeface="Arial" pitchFamily="34" charset="0"/>
                <a:cs typeface="Arial" pitchFamily="34" charset="0"/>
              </a:rPr>
              <a:t>Automated configuration of a slice during the instantiation, configuration,  and real-time reconfigurations based on conditions.</a:t>
            </a:r>
          </a:p>
        </p:txBody>
      </p:sp>
      <p:grpSp>
        <p:nvGrpSpPr>
          <p:cNvPr id="7" name="Group 6"/>
          <p:cNvGrpSpPr/>
          <p:nvPr/>
        </p:nvGrpSpPr>
        <p:grpSpPr>
          <a:xfrm>
            <a:off x="4626711" y="1120417"/>
            <a:ext cx="4517289" cy="4821817"/>
            <a:chOff x="170431" y="1214215"/>
            <a:chExt cx="4517289" cy="4821817"/>
          </a:xfrm>
        </p:grpSpPr>
        <p:sp>
          <p:nvSpPr>
            <p:cNvPr id="8" name="Rectangle: Rounded Corners 33">
              <a:extLst>
                <a:ext uri="{FF2B5EF4-FFF2-40B4-BE49-F238E27FC236}">
                  <a16:creationId xmlns:a16="http://schemas.microsoft.com/office/drawing/2014/main" id="{D985BC06-5970-46F4-A267-CD261B123C7F}"/>
                </a:ext>
              </a:extLst>
            </p:cNvPr>
            <p:cNvSpPr/>
            <p:nvPr/>
          </p:nvSpPr>
          <p:spPr>
            <a:xfrm>
              <a:off x="170431" y="1859585"/>
              <a:ext cx="2406456" cy="3858967"/>
            </a:xfrm>
            <a:prstGeom prst="roundRect">
              <a:avLst>
                <a:gd name="adj" fmla="val 38503"/>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9" name="Rectangle 8">
              <a:extLst>
                <a:ext uri="{FF2B5EF4-FFF2-40B4-BE49-F238E27FC236}">
                  <a16:creationId xmlns:a16="http://schemas.microsoft.com/office/drawing/2014/main" id="{3DC1E033-981F-40BA-9E26-31A5C890C3A5}"/>
                </a:ext>
              </a:extLst>
            </p:cNvPr>
            <p:cNvSpPr/>
            <p:nvPr/>
          </p:nvSpPr>
          <p:spPr>
            <a:xfrm>
              <a:off x="871557" y="1725606"/>
              <a:ext cx="1169941" cy="462213"/>
            </a:xfrm>
            <a:prstGeom prst="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FACTORY #1</a:t>
              </a:r>
            </a:p>
          </p:txBody>
        </p:sp>
        <p:sp>
          <p:nvSpPr>
            <p:cNvPr id="10" name="Oval 9">
              <a:extLst>
                <a:ext uri="{FF2B5EF4-FFF2-40B4-BE49-F238E27FC236}">
                  <a16:creationId xmlns:a16="http://schemas.microsoft.com/office/drawing/2014/main" id="{54633CFC-EF2A-4491-BB0F-B04C6D1278D6}"/>
                </a:ext>
              </a:extLst>
            </p:cNvPr>
            <p:cNvSpPr/>
            <p:nvPr/>
          </p:nvSpPr>
          <p:spPr>
            <a:xfrm>
              <a:off x="259090" y="2440480"/>
              <a:ext cx="2239528" cy="2379170"/>
            </a:xfrm>
            <a:prstGeom prst="ellipse">
              <a:avLst/>
            </a:prstGeom>
            <a:solidFill>
              <a:srgbClr val="A8BB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938822B-87EA-4A5A-824C-F1AE2EE5887A}"/>
                </a:ext>
              </a:extLst>
            </p:cNvPr>
            <p:cNvSpPr/>
            <p:nvPr/>
          </p:nvSpPr>
          <p:spPr>
            <a:xfrm>
              <a:off x="457200" y="3137135"/>
              <a:ext cx="1883178" cy="456250"/>
            </a:xfrm>
            <a:prstGeom prst="ellipse">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Cell #1</a:t>
              </a:r>
            </a:p>
          </p:txBody>
        </p:sp>
        <p:sp>
          <p:nvSpPr>
            <p:cNvPr id="12" name="Oval 11">
              <a:extLst>
                <a:ext uri="{FF2B5EF4-FFF2-40B4-BE49-F238E27FC236}">
                  <a16:creationId xmlns:a16="http://schemas.microsoft.com/office/drawing/2014/main" id="{99673A74-46FA-4138-B851-D8EBE1B541DE}"/>
                </a:ext>
              </a:extLst>
            </p:cNvPr>
            <p:cNvSpPr/>
            <p:nvPr/>
          </p:nvSpPr>
          <p:spPr>
            <a:xfrm>
              <a:off x="458755" y="3690622"/>
              <a:ext cx="1883178" cy="456250"/>
            </a:xfrm>
            <a:prstGeom prst="ellipse">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Cell #2</a:t>
              </a:r>
            </a:p>
          </p:txBody>
        </p:sp>
        <p:sp>
          <p:nvSpPr>
            <p:cNvPr id="13" name="TextBox 12">
              <a:extLst>
                <a:ext uri="{FF2B5EF4-FFF2-40B4-BE49-F238E27FC236}">
                  <a16:creationId xmlns:a16="http://schemas.microsoft.com/office/drawing/2014/main" id="{24FE56D1-1A5F-4211-8738-D8769CC02D68}"/>
                </a:ext>
              </a:extLst>
            </p:cNvPr>
            <p:cNvSpPr txBox="1"/>
            <p:nvPr/>
          </p:nvSpPr>
          <p:spPr>
            <a:xfrm>
              <a:off x="848554" y="4155404"/>
              <a:ext cx="1141659" cy="261610"/>
            </a:xfrm>
            <a:prstGeom prst="rect">
              <a:avLst/>
            </a:prstGeom>
            <a:noFill/>
          </p:spPr>
          <p:txBody>
            <a:bodyPr wrap="none" rtlCol="0">
              <a:spAutoFit/>
            </a:bodyPr>
            <a:lstStyle/>
            <a:p>
              <a:r>
                <a:rPr lang="en-US" sz="1100" dirty="0"/>
                <a:t>Tracking Area #1</a:t>
              </a:r>
            </a:p>
          </p:txBody>
        </p:sp>
        <p:sp>
          <p:nvSpPr>
            <p:cNvPr id="14" name="TextBox 13">
              <a:extLst>
                <a:ext uri="{FF2B5EF4-FFF2-40B4-BE49-F238E27FC236}">
                  <a16:creationId xmlns:a16="http://schemas.microsoft.com/office/drawing/2014/main" id="{FC97E1D9-B223-4B4A-9126-A49619A39C19}"/>
                </a:ext>
              </a:extLst>
            </p:cNvPr>
            <p:cNvSpPr txBox="1"/>
            <p:nvPr/>
          </p:nvSpPr>
          <p:spPr>
            <a:xfrm>
              <a:off x="701544" y="5142288"/>
              <a:ext cx="1250587" cy="584775"/>
            </a:xfrm>
            <a:prstGeom prst="rect">
              <a:avLst/>
            </a:prstGeom>
            <a:noFill/>
          </p:spPr>
          <p:txBody>
            <a:bodyPr wrap="square" rtlCol="0">
              <a:spAutoFit/>
            </a:bodyPr>
            <a:lstStyle/>
            <a:p>
              <a:pPr algn="ctr"/>
              <a:r>
                <a:rPr lang="en-US" sz="1600" dirty="0">
                  <a:solidFill>
                    <a:srgbClr val="0000CC"/>
                  </a:solidFill>
                </a:rPr>
                <a:t>Registration Area #1</a:t>
              </a:r>
            </a:p>
          </p:txBody>
        </p:sp>
        <p:grpSp>
          <p:nvGrpSpPr>
            <p:cNvPr id="15" name="Group 14">
              <a:extLst>
                <a:ext uri="{FF2B5EF4-FFF2-40B4-BE49-F238E27FC236}">
                  <a16:creationId xmlns:a16="http://schemas.microsoft.com/office/drawing/2014/main" id="{E26387E2-D1C1-4150-8832-3B0A9EB5BEE2}"/>
                </a:ext>
              </a:extLst>
            </p:cNvPr>
            <p:cNvGrpSpPr/>
            <p:nvPr/>
          </p:nvGrpSpPr>
          <p:grpSpPr>
            <a:xfrm>
              <a:off x="918122" y="2258164"/>
              <a:ext cx="896143" cy="896143"/>
              <a:chOff x="2710424" y="1825911"/>
              <a:chExt cx="2465725" cy="2465725"/>
            </a:xfrm>
          </p:grpSpPr>
          <p:pic>
            <p:nvPicPr>
              <p:cNvPr id="26" name="Picture 25">
                <a:extLst>
                  <a:ext uri="{FF2B5EF4-FFF2-40B4-BE49-F238E27FC236}">
                    <a16:creationId xmlns:a16="http://schemas.microsoft.com/office/drawing/2014/main" id="{204F7DBD-68D2-48C5-BE57-C4DD38494216}"/>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10424" y="1825911"/>
                <a:ext cx="2465725" cy="2465725"/>
              </a:xfrm>
              <a:prstGeom prst="rect">
                <a:avLst/>
              </a:prstGeom>
            </p:spPr>
          </p:pic>
          <p:pic>
            <p:nvPicPr>
              <p:cNvPr id="27" name="Picture 2" descr="C:\Users\cheung\AppData\Local\Temp\SNAGHTML6d70c91.PNG">
                <a:extLst>
                  <a:ext uri="{FF2B5EF4-FFF2-40B4-BE49-F238E27FC236}">
                    <a16:creationId xmlns:a16="http://schemas.microsoft.com/office/drawing/2014/main" id="{D496D41F-4CA6-4F30-877A-453CBE1E6E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6042" y="2802854"/>
                <a:ext cx="1857375" cy="1238250"/>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2" descr="C:\Users\cheung\AppData\Local\Temp\SNAGHTMLa59bbe5.PNG">
              <a:extLst>
                <a:ext uri="{FF2B5EF4-FFF2-40B4-BE49-F238E27FC236}">
                  <a16:creationId xmlns:a16="http://schemas.microsoft.com/office/drawing/2014/main" id="{31C90E2A-6BEA-4C38-92DE-17633A15B9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9698" y="2878973"/>
              <a:ext cx="844890" cy="8537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Users\cheung\AppData\Local\Temp\SNAGHTMLa5b7a72.PNG">
              <a:extLst>
                <a:ext uri="{FF2B5EF4-FFF2-40B4-BE49-F238E27FC236}">
                  <a16:creationId xmlns:a16="http://schemas.microsoft.com/office/drawing/2014/main" id="{4758AE63-BCDE-4AAF-A2C1-5A208F69C0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3841" y="1814660"/>
              <a:ext cx="869077" cy="86907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cheung\AppData\Local\Temp\SNAGHTMLa60b1c7.PNG">
              <a:extLst>
                <a:ext uri="{FF2B5EF4-FFF2-40B4-BE49-F238E27FC236}">
                  <a16:creationId xmlns:a16="http://schemas.microsoft.com/office/drawing/2014/main" id="{DE94D0D8-D570-4443-A7BA-74ED16149C8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19698" y="3927919"/>
              <a:ext cx="880747" cy="88625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cheung\AppData\Local\Temp\SNAGHTMLa65520c.PNG">
              <a:extLst>
                <a:ext uri="{FF2B5EF4-FFF2-40B4-BE49-F238E27FC236}">
                  <a16:creationId xmlns:a16="http://schemas.microsoft.com/office/drawing/2014/main" id="{B628BC28-E2E6-40BC-8D40-987EEB27312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14400" y="5009406"/>
              <a:ext cx="832720" cy="82926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431A7AA-CF36-40B9-A116-DF1FC56FBE1F}"/>
                </a:ext>
              </a:extLst>
            </p:cNvPr>
            <p:cNvSpPr txBox="1"/>
            <p:nvPr/>
          </p:nvSpPr>
          <p:spPr>
            <a:xfrm>
              <a:off x="3250852" y="2627379"/>
              <a:ext cx="1436868" cy="276999"/>
            </a:xfrm>
            <a:prstGeom prst="rect">
              <a:avLst/>
            </a:prstGeom>
            <a:noFill/>
          </p:spPr>
          <p:txBody>
            <a:bodyPr wrap="none" rtlCol="0">
              <a:spAutoFit/>
            </a:bodyPr>
            <a:lstStyle/>
            <a:p>
              <a:r>
                <a:rPr lang="en-US" sz="1200" dirty="0">
                  <a:solidFill>
                    <a:srgbClr val="0000CC"/>
                  </a:solidFill>
                </a:rPr>
                <a:t>Wireless Broadband</a:t>
              </a:r>
            </a:p>
          </p:txBody>
        </p:sp>
        <p:sp>
          <p:nvSpPr>
            <p:cNvPr id="21" name="TextBox 20">
              <a:extLst>
                <a:ext uri="{FF2B5EF4-FFF2-40B4-BE49-F238E27FC236}">
                  <a16:creationId xmlns:a16="http://schemas.microsoft.com/office/drawing/2014/main" id="{7163DC1D-5302-4269-A0D0-5E154F4717D5}"/>
                </a:ext>
              </a:extLst>
            </p:cNvPr>
            <p:cNvSpPr txBox="1"/>
            <p:nvPr/>
          </p:nvSpPr>
          <p:spPr>
            <a:xfrm>
              <a:off x="3250852" y="3671264"/>
              <a:ext cx="1304973" cy="276999"/>
            </a:xfrm>
            <a:prstGeom prst="rect">
              <a:avLst/>
            </a:prstGeom>
            <a:noFill/>
          </p:spPr>
          <p:txBody>
            <a:bodyPr wrap="none" rtlCol="0">
              <a:spAutoFit/>
            </a:bodyPr>
            <a:lstStyle/>
            <a:p>
              <a:r>
                <a:rPr lang="en-US" sz="1200" dirty="0">
                  <a:solidFill>
                    <a:srgbClr val="0000CC"/>
                  </a:solidFill>
                </a:rPr>
                <a:t>Real-Time Control</a:t>
              </a:r>
            </a:p>
          </p:txBody>
        </p:sp>
        <p:sp>
          <p:nvSpPr>
            <p:cNvPr id="22" name="TextBox 21">
              <a:extLst>
                <a:ext uri="{FF2B5EF4-FFF2-40B4-BE49-F238E27FC236}">
                  <a16:creationId xmlns:a16="http://schemas.microsoft.com/office/drawing/2014/main" id="{59E6BA08-556F-46FF-9372-B0CC6605E3A6}"/>
                </a:ext>
              </a:extLst>
            </p:cNvPr>
            <p:cNvSpPr txBox="1"/>
            <p:nvPr/>
          </p:nvSpPr>
          <p:spPr>
            <a:xfrm>
              <a:off x="3250852" y="4715149"/>
              <a:ext cx="896977" cy="276999"/>
            </a:xfrm>
            <a:prstGeom prst="rect">
              <a:avLst/>
            </a:prstGeom>
            <a:noFill/>
          </p:spPr>
          <p:txBody>
            <a:bodyPr wrap="none" rtlCol="0">
              <a:spAutoFit/>
            </a:bodyPr>
            <a:lstStyle/>
            <a:p>
              <a:r>
                <a:rPr lang="en-US" sz="1200" dirty="0">
                  <a:solidFill>
                    <a:srgbClr val="0000CC"/>
                  </a:solidFill>
                </a:rPr>
                <a:t>IoT Sensors</a:t>
              </a:r>
            </a:p>
          </p:txBody>
        </p:sp>
        <p:sp>
          <p:nvSpPr>
            <p:cNvPr id="23" name="TextBox 22">
              <a:extLst>
                <a:ext uri="{FF2B5EF4-FFF2-40B4-BE49-F238E27FC236}">
                  <a16:creationId xmlns:a16="http://schemas.microsoft.com/office/drawing/2014/main" id="{ABA1FAC6-6D04-4466-96A1-5E83545F9F40}"/>
                </a:ext>
              </a:extLst>
            </p:cNvPr>
            <p:cNvSpPr txBox="1"/>
            <p:nvPr/>
          </p:nvSpPr>
          <p:spPr>
            <a:xfrm>
              <a:off x="3250852" y="5759033"/>
              <a:ext cx="1214948" cy="276999"/>
            </a:xfrm>
            <a:prstGeom prst="rect">
              <a:avLst/>
            </a:prstGeom>
            <a:noFill/>
          </p:spPr>
          <p:txBody>
            <a:bodyPr wrap="none" rtlCol="0">
              <a:spAutoFit/>
            </a:bodyPr>
            <a:lstStyle/>
            <a:p>
              <a:r>
                <a:rPr lang="en-US" sz="1200" dirty="0">
                  <a:solidFill>
                    <a:srgbClr val="0000CC"/>
                  </a:solidFill>
                </a:rPr>
                <a:t>Video Streaming</a:t>
              </a:r>
            </a:p>
          </p:txBody>
        </p:sp>
        <p:sp>
          <p:nvSpPr>
            <p:cNvPr id="24" name="Rectangle 23">
              <a:extLst>
                <a:ext uri="{FF2B5EF4-FFF2-40B4-BE49-F238E27FC236}">
                  <a16:creationId xmlns:a16="http://schemas.microsoft.com/office/drawing/2014/main" id="{5D695D23-4A03-4A46-B493-42D2A0131F05}"/>
                </a:ext>
              </a:extLst>
            </p:cNvPr>
            <p:cNvSpPr/>
            <p:nvPr/>
          </p:nvSpPr>
          <p:spPr>
            <a:xfrm>
              <a:off x="3345789" y="1317323"/>
              <a:ext cx="1169941" cy="437510"/>
            </a:xfrm>
            <a:prstGeom prst="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HORIZONTAL SLICE</a:t>
              </a:r>
            </a:p>
          </p:txBody>
        </p:sp>
        <p:sp>
          <p:nvSpPr>
            <p:cNvPr id="25" name="Rectangle 24">
              <a:extLst>
                <a:ext uri="{FF2B5EF4-FFF2-40B4-BE49-F238E27FC236}">
                  <a16:creationId xmlns:a16="http://schemas.microsoft.com/office/drawing/2014/main" id="{E9539243-FBC4-4C36-8DCD-CF1D23B8E4F1}"/>
                </a:ext>
              </a:extLst>
            </p:cNvPr>
            <p:cNvSpPr/>
            <p:nvPr/>
          </p:nvSpPr>
          <p:spPr>
            <a:xfrm>
              <a:off x="851610" y="1214215"/>
              <a:ext cx="1169941" cy="437510"/>
            </a:xfrm>
            <a:prstGeom prst="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VERTICAL SLICE</a:t>
              </a:r>
            </a:p>
          </p:txBody>
        </p:sp>
      </p:grpSp>
      <p:sp>
        <p:nvSpPr>
          <p:cNvPr id="5" name="TextBox 4"/>
          <p:cNvSpPr txBox="1"/>
          <p:nvPr/>
        </p:nvSpPr>
        <p:spPr>
          <a:xfrm>
            <a:off x="2246538" y="6331756"/>
            <a:ext cx="6019800" cy="400110"/>
          </a:xfrm>
          <a:prstGeom prst="rect">
            <a:avLst/>
          </a:prstGeom>
          <a:noFill/>
        </p:spPr>
        <p:txBody>
          <a:bodyPr wrap="square" rtlCol="0">
            <a:spAutoFit/>
          </a:bodyPr>
          <a:lstStyle/>
          <a:p>
            <a:r>
              <a:rPr lang="en-US" sz="1000" dirty="0"/>
              <a:t>Source - </a:t>
            </a:r>
            <a:r>
              <a:rPr lang="en-US" sz="1000" dirty="0">
                <a:hlinkClick r:id="rId8"/>
              </a:rPr>
              <a:t>https://wiki.onap.org/download/attachments/10784151/ONAPNetworkSlicingv3_25Jan2018.pptx?api=v2</a:t>
            </a:r>
            <a:endParaRPr lang="en-US" sz="1000" dirty="0"/>
          </a:p>
          <a:p>
            <a:endParaRPr lang="en-US" sz="1000" dirty="0"/>
          </a:p>
        </p:txBody>
      </p:sp>
    </p:spTree>
    <p:extLst>
      <p:ext uri="{BB962C8B-B14F-4D97-AF65-F5344CB8AC3E}">
        <p14:creationId xmlns:p14="http://schemas.microsoft.com/office/powerpoint/2010/main" val="20030897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solidFill>
                  <a:srgbClr val="000000"/>
                </a:solidFill>
                <a:latin typeface="Arial" panose="020B0604020202020204" pitchFamily="34" charset="0"/>
                <a:cs typeface="Arial" panose="020B0604020202020204" pitchFamily="34" charset="0"/>
              </a:rPr>
              <a:t>Network Slicing and 5G Success:</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Optimize end-to-end </a:t>
            </a:r>
            <a:endParaRPr lang="en-US" dirty="0"/>
          </a:p>
        </p:txBody>
      </p:sp>
      <p:grpSp>
        <p:nvGrpSpPr>
          <p:cNvPr id="6" name="그룹 67"/>
          <p:cNvGrpSpPr/>
          <p:nvPr/>
        </p:nvGrpSpPr>
        <p:grpSpPr>
          <a:xfrm>
            <a:off x="685800" y="1196975"/>
            <a:ext cx="7772400" cy="5432425"/>
            <a:chOff x="398496" y="569378"/>
            <a:chExt cx="11622302" cy="6912767"/>
          </a:xfrm>
        </p:grpSpPr>
        <p:pic>
          <p:nvPicPr>
            <p:cNvPr id="7" name="그림 6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496" y="569378"/>
              <a:ext cx="11622302" cy="6912767"/>
            </a:xfrm>
            <a:prstGeom prst="rect">
              <a:avLst/>
            </a:prstGeom>
          </p:spPr>
        </p:pic>
        <p:pic>
          <p:nvPicPr>
            <p:cNvPr id="8" name="그림 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1110" y="2711790"/>
              <a:ext cx="843574" cy="843574"/>
            </a:xfrm>
            <a:prstGeom prst="ellipse">
              <a:avLst/>
            </a:prstGeom>
            <a:solidFill>
              <a:sysClr val="window" lastClr="FFFFFF"/>
            </a:solidFill>
            <a:ln w="28575">
              <a:solidFill>
                <a:sysClr val="window" lastClr="FFFFFF"/>
              </a:solidFill>
            </a:ln>
            <a:effectLst>
              <a:outerShdw sx="108000" sy="108000" algn="ctr" rotWithShape="0">
                <a:srgbClr val="2CBEC7">
                  <a:alpha val="80000"/>
                </a:srgbClr>
              </a:outerShdw>
            </a:effectLst>
          </p:spPr>
        </p:pic>
        <p:pic>
          <p:nvPicPr>
            <p:cNvPr id="9" name="그림 7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1879" y="2672763"/>
              <a:ext cx="846177" cy="846177"/>
            </a:xfrm>
            <a:prstGeom prst="ellipse">
              <a:avLst/>
            </a:prstGeom>
            <a:ln w="28575">
              <a:solidFill>
                <a:sysClr val="window" lastClr="FFFFFF"/>
              </a:solidFill>
            </a:ln>
            <a:effectLst>
              <a:outerShdw sx="108000" sy="108000" algn="ctr" rotWithShape="0">
                <a:srgbClr val="2FABFF">
                  <a:alpha val="80000"/>
                </a:srgbClr>
              </a:outerShdw>
            </a:effectLst>
          </p:spPr>
        </p:pic>
        <p:pic>
          <p:nvPicPr>
            <p:cNvPr id="10" name="그림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4710" y="6413819"/>
              <a:ext cx="501890" cy="501890"/>
            </a:xfrm>
            <a:prstGeom prst="ellipse">
              <a:avLst/>
            </a:prstGeom>
            <a:ln w="28575">
              <a:solidFill>
                <a:sysClr val="window" lastClr="FFFFFF"/>
              </a:solidFill>
            </a:ln>
            <a:effectLst>
              <a:outerShdw sx="108000" sy="108000" algn="ctr" rotWithShape="0">
                <a:srgbClr val="2FABFF">
                  <a:alpha val="80000"/>
                </a:srgbClr>
              </a:outerShdw>
            </a:effectLst>
          </p:spPr>
        </p:pic>
        <p:pic>
          <p:nvPicPr>
            <p:cNvPr id="11" name="그림 7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75700" y="2980210"/>
              <a:ext cx="501890" cy="501890"/>
            </a:xfrm>
            <a:prstGeom prst="ellipse">
              <a:avLst/>
            </a:prstGeom>
            <a:solidFill>
              <a:sysClr val="window" lastClr="FFFFFF"/>
            </a:solidFill>
            <a:ln w="28575">
              <a:solidFill>
                <a:sysClr val="window" lastClr="FFFFFF"/>
              </a:solidFill>
            </a:ln>
            <a:effectLst>
              <a:outerShdw sx="108000" sy="108000" algn="ctr" rotWithShape="0">
                <a:srgbClr val="2CBEC7">
                  <a:alpha val="80000"/>
                </a:srgbClr>
              </a:outerShdw>
            </a:effectLst>
          </p:spPr>
        </p:pic>
        <p:pic>
          <p:nvPicPr>
            <p:cNvPr id="12" name="그림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08094" y="3651971"/>
              <a:ext cx="501890" cy="501890"/>
            </a:xfrm>
            <a:prstGeom prst="ellipse">
              <a:avLst/>
            </a:prstGeom>
            <a:solidFill>
              <a:sysClr val="window" lastClr="FFFFFF"/>
            </a:solidFill>
            <a:ln w="28575">
              <a:solidFill>
                <a:sysClr val="window" lastClr="FFFFFF"/>
              </a:solidFill>
            </a:ln>
            <a:effectLst>
              <a:outerShdw sx="108000" sy="108000" algn="ctr" rotWithShape="0">
                <a:srgbClr val="2CBEC7">
                  <a:alpha val="80000"/>
                </a:srgbClr>
              </a:outerShdw>
            </a:effectLst>
          </p:spPr>
        </p:pic>
        <p:grpSp>
          <p:nvGrpSpPr>
            <p:cNvPr id="13" name="그룹 75"/>
            <p:cNvGrpSpPr/>
            <p:nvPr/>
          </p:nvGrpSpPr>
          <p:grpSpPr>
            <a:xfrm>
              <a:off x="414053" y="887728"/>
              <a:ext cx="2846095" cy="1666512"/>
              <a:chOff x="971515" y="1038298"/>
              <a:chExt cx="2846095" cy="1666512"/>
            </a:xfrm>
          </p:grpSpPr>
          <p:sp>
            <p:nvSpPr>
              <p:cNvPr id="63" name="대각선 방향의 모서리가 둥근 사각형 159"/>
              <p:cNvSpPr/>
              <p:nvPr/>
            </p:nvSpPr>
            <p:spPr>
              <a:xfrm>
                <a:off x="1098688" y="1163474"/>
                <a:ext cx="2504026" cy="1541336"/>
              </a:xfrm>
              <a:prstGeom prst="round2DiagRect">
                <a:avLst>
                  <a:gd name="adj1" fmla="val 10824"/>
                  <a:gd name="adj2" fmla="val 0"/>
                </a:avLst>
              </a:prstGeom>
              <a:solidFill>
                <a:sysClr val="window" lastClr="FFFFFF">
                  <a:alpha val="70000"/>
                </a:sysClr>
              </a:solidFill>
              <a:ln w="3175">
                <a:solidFill>
                  <a:sysClr val="windowText" lastClr="000000">
                    <a:lumMod val="20000"/>
                    <a:lumOff val="80000"/>
                  </a:sysClr>
                </a:solidFill>
              </a:ln>
            </p:spPr>
            <p:txBody>
              <a:bodyPr vert="horz" wrap="square" lIns="74295" tIns="37148" rIns="74295" bIns="37148" numCol="1" anchor="t" anchorCtr="0" compatLnSpc="1">
                <a:prstTxWarp prst="textNoShape">
                  <a:avLst/>
                </a:prstTxWarp>
                <a:noAutofit/>
              </a:bodyPr>
              <a:lstStyle/>
              <a:p>
                <a:pPr latinLnBrk="0">
                  <a:defRPr/>
                </a:pPr>
                <a:endParaRPr lang="ko-KR" altLang="en-US" sz="1100" kern="0">
                  <a:solidFill>
                    <a:sysClr val="windowText" lastClr="000000"/>
                  </a:solidFill>
                </a:endParaRPr>
              </a:p>
            </p:txBody>
          </p:sp>
          <p:sp>
            <p:nvSpPr>
              <p:cNvPr id="64" name="TextBox 63"/>
              <p:cNvSpPr txBox="1"/>
              <p:nvPr/>
            </p:nvSpPr>
            <p:spPr>
              <a:xfrm>
                <a:off x="1155081" y="1601089"/>
                <a:ext cx="2662529" cy="1084662"/>
              </a:xfrm>
              <a:prstGeom prst="rect">
                <a:avLst/>
              </a:prstGeom>
              <a:noFill/>
            </p:spPr>
            <p:txBody>
              <a:bodyPr wrap="none" rtlCol="0" anchor="ctr">
                <a:spAutoFit/>
              </a:bodyPr>
              <a:lstStyle/>
              <a:p>
                <a:pPr latinLnBrk="0">
                  <a:lnSpc>
                    <a:spcPct val="110000"/>
                  </a:lnSpc>
                  <a:defRPr/>
                </a:pPr>
                <a:r>
                  <a:rPr lang="en-US" altLang="ko-KR" sz="700" kern="0" dirty="0">
                    <a:ln>
                      <a:solidFill>
                        <a:srgbClr val="53565A">
                          <a:lumMod val="40000"/>
                          <a:lumOff val="60000"/>
                          <a:alpha val="0"/>
                        </a:srgbClr>
                      </a:solidFill>
                    </a:ln>
                    <a:solidFill>
                      <a:srgbClr val="000000"/>
                    </a:solidFill>
                  </a:rPr>
                  <a:t>· Full reliability &amp; high availability</a:t>
                </a:r>
              </a:p>
              <a:p>
                <a:pPr latinLnBrk="0">
                  <a:lnSpc>
                    <a:spcPct val="110000"/>
                  </a:lnSpc>
                  <a:defRPr/>
                </a:pPr>
                <a:r>
                  <a:rPr lang="en-US" altLang="ko-KR" sz="700" kern="0" dirty="0">
                    <a:ln>
                      <a:solidFill>
                        <a:srgbClr val="53565A">
                          <a:lumMod val="40000"/>
                          <a:lumOff val="60000"/>
                          <a:alpha val="0"/>
                        </a:srgbClr>
                      </a:solidFill>
                    </a:ln>
                    <a:solidFill>
                      <a:srgbClr val="000000"/>
                    </a:solidFill>
                  </a:rPr>
                  <a:t>· Real-time responsiveness</a:t>
                </a:r>
              </a:p>
              <a:p>
                <a:pPr latinLnBrk="0">
                  <a:lnSpc>
                    <a:spcPct val="110000"/>
                  </a:lnSpc>
                  <a:defRPr/>
                </a:pPr>
                <a:r>
                  <a:rPr lang="en-US" altLang="ko-KR" sz="700" kern="0" dirty="0">
                    <a:ln>
                      <a:solidFill>
                        <a:srgbClr val="53565A">
                          <a:lumMod val="40000"/>
                          <a:lumOff val="60000"/>
                          <a:alpha val="0"/>
                        </a:srgbClr>
                      </a:solidFill>
                    </a:ln>
                    <a:solidFill>
                      <a:srgbClr val="000000"/>
                    </a:solidFill>
                  </a:rPr>
                  <a:t>· On-the-fly coverage scalability</a:t>
                </a:r>
              </a:p>
              <a:p>
                <a:pPr latinLnBrk="0">
                  <a:lnSpc>
                    <a:spcPct val="110000"/>
                  </a:lnSpc>
                  <a:defRPr/>
                </a:pPr>
                <a:r>
                  <a:rPr lang="en-US" altLang="ko-KR" sz="700" kern="0" dirty="0">
                    <a:ln>
                      <a:solidFill>
                        <a:srgbClr val="53565A">
                          <a:lumMod val="40000"/>
                          <a:lumOff val="60000"/>
                          <a:alpha val="0"/>
                        </a:srgbClr>
                      </a:solidFill>
                    </a:ln>
                    <a:solidFill>
                      <a:srgbClr val="000000"/>
                    </a:solidFill>
                  </a:rPr>
                  <a:t>  for disaster situations</a:t>
                </a:r>
                <a:endParaRPr lang="ko-KR" altLang="en-US" sz="700" kern="0" dirty="0">
                  <a:ln>
                    <a:solidFill>
                      <a:srgbClr val="53565A">
                        <a:lumMod val="40000"/>
                        <a:lumOff val="60000"/>
                        <a:alpha val="0"/>
                      </a:srgbClr>
                    </a:solidFill>
                  </a:ln>
                  <a:solidFill>
                    <a:srgbClr val="000000"/>
                  </a:solidFill>
                </a:endParaRPr>
              </a:p>
            </p:txBody>
          </p:sp>
          <p:sp>
            <p:nvSpPr>
              <p:cNvPr id="65" name="대각선 방향의 모서리가 둥근 사각형 161"/>
              <p:cNvSpPr/>
              <p:nvPr/>
            </p:nvSpPr>
            <p:spPr>
              <a:xfrm>
                <a:off x="1153861" y="1220365"/>
                <a:ext cx="2393680" cy="334800"/>
              </a:xfrm>
              <a:prstGeom prst="round2DiagRect">
                <a:avLst>
                  <a:gd name="adj1" fmla="val 37470"/>
                  <a:gd name="adj2" fmla="val 0"/>
                </a:avLst>
              </a:prstGeom>
              <a:solidFill>
                <a:srgbClr val="F49020"/>
              </a:solidFill>
              <a:ln w="6350" cap="flat" cmpd="sng" algn="ctr">
                <a:noFill/>
                <a:prstDash val="solid"/>
              </a:ln>
              <a:effectLst/>
            </p:spPr>
            <p:txBody>
              <a:bodyPr rtlCol="0" anchor="ctr"/>
              <a:lstStyle/>
              <a:p>
                <a:pPr algn="ctr" latinLnBrk="0">
                  <a:defRPr/>
                </a:pPr>
                <a:endParaRPr lang="ko-KR" altLang="en-US" sz="1500" kern="0">
                  <a:solidFill>
                    <a:sysClr val="window" lastClr="FFFFFF"/>
                  </a:solidFill>
                  <a:latin typeface="Calibri"/>
                  <a:ea typeface="맑은 고딕"/>
                </a:endParaRPr>
              </a:p>
            </p:txBody>
          </p:sp>
          <p:sp>
            <p:nvSpPr>
              <p:cNvPr id="66" name="자유형 162"/>
              <p:cNvSpPr/>
              <p:nvPr/>
            </p:nvSpPr>
            <p:spPr>
              <a:xfrm>
                <a:off x="1153861" y="1220365"/>
                <a:ext cx="2393680" cy="334800"/>
              </a:xfrm>
              <a:custGeom>
                <a:avLst/>
                <a:gdLst>
                  <a:gd name="connsiteX0" fmla="*/ 0 w 2393680"/>
                  <a:gd name="connsiteY0" fmla="*/ 0 h 333873"/>
                  <a:gd name="connsiteX1" fmla="*/ 2393680 w 2393680"/>
                  <a:gd name="connsiteY1" fmla="*/ 0 h 333873"/>
                  <a:gd name="connsiteX2" fmla="*/ 0 w 2393680"/>
                  <a:gd name="connsiteY2" fmla="*/ 333873 h 333873"/>
                </a:gdLst>
                <a:ahLst/>
                <a:cxnLst>
                  <a:cxn ang="0">
                    <a:pos x="connsiteX0" y="connsiteY0"/>
                  </a:cxn>
                  <a:cxn ang="0">
                    <a:pos x="connsiteX1" y="connsiteY1"/>
                  </a:cxn>
                  <a:cxn ang="0">
                    <a:pos x="connsiteX2" y="connsiteY2"/>
                  </a:cxn>
                </a:cxnLst>
                <a:rect l="l" t="t" r="r" b="b"/>
                <a:pathLst>
                  <a:path w="2393680" h="333873">
                    <a:moveTo>
                      <a:pt x="0" y="0"/>
                    </a:moveTo>
                    <a:lnTo>
                      <a:pt x="2393680" y="0"/>
                    </a:lnTo>
                    <a:lnTo>
                      <a:pt x="0" y="333873"/>
                    </a:lnTo>
                    <a:close/>
                  </a:path>
                </a:pathLst>
              </a:custGeom>
              <a:solidFill>
                <a:srgbClr val="F8A41C"/>
              </a:solidFill>
              <a:ln w="6350" cap="flat" cmpd="sng" algn="ctr">
                <a:noFill/>
                <a:prstDash val="solid"/>
              </a:ln>
              <a:effectLst/>
            </p:spPr>
            <p:txBody>
              <a:bodyPr rtlCol="0" anchor="ctr"/>
              <a:lstStyle/>
              <a:p>
                <a:pPr algn="ctr" latinLnBrk="0">
                  <a:defRPr/>
                </a:pPr>
                <a:endParaRPr lang="ko-KR" altLang="en-US" sz="1500" kern="0">
                  <a:solidFill>
                    <a:sysClr val="window" lastClr="FFFFFF"/>
                  </a:solidFill>
                  <a:latin typeface="Calibri"/>
                  <a:ea typeface="맑은 고딕"/>
                </a:endParaRPr>
              </a:p>
            </p:txBody>
          </p:sp>
          <p:sp>
            <p:nvSpPr>
              <p:cNvPr id="67" name="TextBox 66"/>
              <p:cNvSpPr txBox="1"/>
              <p:nvPr/>
            </p:nvSpPr>
            <p:spPr>
              <a:xfrm>
                <a:off x="1114614" y="1166069"/>
                <a:ext cx="2472173" cy="442117"/>
              </a:xfrm>
              <a:prstGeom prst="rect">
                <a:avLst/>
              </a:prstGeom>
              <a:noFill/>
            </p:spPr>
            <p:txBody>
              <a:bodyPr wrap="none" rtlCol="0" anchor="ctr">
                <a:spAutoFit/>
              </a:bodyPr>
              <a:lstStyle/>
              <a:p>
                <a:pPr algn="ctr" latinLnBrk="0">
                  <a:defRPr/>
                </a:pPr>
                <a:r>
                  <a:rPr lang="en-US" altLang="ko-KR" sz="900" b="1" kern="0" dirty="0">
                    <a:ln>
                      <a:solidFill>
                        <a:srgbClr val="53565A">
                          <a:lumMod val="40000"/>
                          <a:lumOff val="60000"/>
                          <a:alpha val="0"/>
                        </a:srgbClr>
                      </a:solidFill>
                    </a:ln>
                    <a:solidFill>
                      <a:sysClr val="window" lastClr="FFFFFF"/>
                    </a:solidFill>
                    <a:effectLst>
                      <a:outerShdw blurRad="38100" dist="38100" dir="2700000" algn="tl">
                        <a:srgbClr val="000000">
                          <a:alpha val="43137"/>
                        </a:srgbClr>
                      </a:outerShdw>
                    </a:effectLst>
                  </a:rPr>
                  <a:t>Mission Critical Service</a:t>
                </a:r>
                <a:endParaRPr lang="ko-KR" altLang="en-US" sz="900" b="1" kern="0" dirty="0">
                  <a:ln>
                    <a:solidFill>
                      <a:srgbClr val="53565A">
                        <a:lumMod val="40000"/>
                        <a:lumOff val="60000"/>
                        <a:alpha val="0"/>
                      </a:srgbClr>
                    </a:solidFill>
                  </a:ln>
                  <a:solidFill>
                    <a:sysClr val="window" lastClr="FFFFFF"/>
                  </a:solidFill>
                  <a:effectLst>
                    <a:outerShdw blurRad="38100" dist="38100" dir="2700000" algn="tl">
                      <a:srgbClr val="000000">
                        <a:alpha val="43137"/>
                      </a:srgbClr>
                    </a:outerShdw>
                  </a:effectLst>
                </a:endParaRPr>
              </a:p>
            </p:txBody>
          </p:sp>
          <p:sp>
            <p:nvSpPr>
              <p:cNvPr id="68" name="타원 164"/>
              <p:cNvSpPr/>
              <p:nvPr/>
            </p:nvSpPr>
            <p:spPr>
              <a:xfrm>
                <a:off x="971515" y="1038298"/>
                <a:ext cx="268142" cy="268142"/>
              </a:xfrm>
              <a:prstGeom prst="ellipse">
                <a:avLst/>
              </a:prstGeom>
              <a:solidFill>
                <a:sysClr val="windowText" lastClr="000000">
                  <a:lumMod val="50000"/>
                </a:sysClr>
              </a:solidFill>
              <a:ln w="25400" cap="flat" cmpd="sng" algn="ctr">
                <a:solidFill>
                  <a:sysClr val="window" lastClr="FFFFFF"/>
                </a:solidFill>
                <a:prstDash val="solid"/>
              </a:ln>
              <a:effectLst/>
            </p:spPr>
            <p:txBody>
              <a:bodyPr rtlCol="0" anchor="ctr"/>
              <a:lstStyle/>
              <a:p>
                <a:pPr algn="ctr" latinLnBrk="0">
                  <a:defRPr/>
                </a:pPr>
                <a:r>
                  <a:rPr lang="en-US" altLang="ko-KR" sz="800" b="1" kern="0" dirty="0">
                    <a:ln>
                      <a:solidFill>
                        <a:srgbClr val="53565A">
                          <a:lumMod val="40000"/>
                          <a:lumOff val="60000"/>
                          <a:alpha val="0"/>
                        </a:srgbClr>
                      </a:solidFill>
                    </a:ln>
                    <a:solidFill>
                      <a:sysClr val="window" lastClr="FFFFFF"/>
                    </a:solidFill>
                    <a:latin typeface="Calibri"/>
                    <a:ea typeface="맑은 고딕"/>
                  </a:rPr>
                  <a:t>1</a:t>
                </a:r>
                <a:endParaRPr lang="ko-KR" altLang="en-US" sz="800" b="1" kern="0" dirty="0">
                  <a:ln>
                    <a:solidFill>
                      <a:srgbClr val="53565A">
                        <a:lumMod val="40000"/>
                        <a:lumOff val="60000"/>
                        <a:alpha val="0"/>
                      </a:srgbClr>
                    </a:solidFill>
                  </a:ln>
                  <a:solidFill>
                    <a:sysClr val="window" lastClr="FFFFFF"/>
                  </a:solidFill>
                  <a:latin typeface="Calibri"/>
                  <a:ea typeface="맑은 고딕"/>
                </a:endParaRPr>
              </a:p>
            </p:txBody>
          </p:sp>
        </p:grpSp>
        <p:grpSp>
          <p:nvGrpSpPr>
            <p:cNvPr id="14" name="그룹 76"/>
            <p:cNvGrpSpPr/>
            <p:nvPr/>
          </p:nvGrpSpPr>
          <p:grpSpPr>
            <a:xfrm>
              <a:off x="8962655" y="887728"/>
              <a:ext cx="2696655" cy="1760929"/>
              <a:chOff x="8105509" y="1038298"/>
              <a:chExt cx="2696655" cy="1760929"/>
            </a:xfrm>
          </p:grpSpPr>
          <p:sp>
            <p:nvSpPr>
              <p:cNvPr id="56" name="대각선 방향의 모서리가 둥근 사각형 152"/>
              <p:cNvSpPr/>
              <p:nvPr/>
            </p:nvSpPr>
            <p:spPr>
              <a:xfrm>
                <a:off x="8232682" y="1163474"/>
                <a:ext cx="2504026" cy="1541336"/>
              </a:xfrm>
              <a:prstGeom prst="round2DiagRect">
                <a:avLst>
                  <a:gd name="adj1" fmla="val 10824"/>
                  <a:gd name="adj2" fmla="val 0"/>
                </a:avLst>
              </a:prstGeom>
              <a:solidFill>
                <a:sysClr val="window" lastClr="FFFFFF">
                  <a:alpha val="70000"/>
                </a:sysClr>
              </a:solidFill>
              <a:ln w="3175">
                <a:solidFill>
                  <a:sysClr val="windowText" lastClr="000000">
                    <a:lumMod val="20000"/>
                    <a:lumOff val="80000"/>
                  </a:sysClr>
                </a:solidFill>
              </a:ln>
            </p:spPr>
            <p:txBody>
              <a:bodyPr vert="horz" wrap="square" lIns="74295" tIns="37148" rIns="74295" bIns="37148" numCol="1" anchor="t" anchorCtr="0" compatLnSpc="1">
                <a:prstTxWarp prst="textNoShape">
                  <a:avLst/>
                </a:prstTxWarp>
                <a:noAutofit/>
              </a:bodyPr>
              <a:lstStyle/>
              <a:p>
                <a:pPr latinLnBrk="0">
                  <a:defRPr/>
                </a:pPr>
                <a:endParaRPr lang="ko-KR" altLang="en-US" sz="1100" kern="0">
                  <a:solidFill>
                    <a:sysClr val="windowText" lastClr="000000"/>
                  </a:solidFill>
                </a:endParaRPr>
              </a:p>
            </p:txBody>
          </p:sp>
          <p:sp>
            <p:nvSpPr>
              <p:cNvPr id="57" name="TextBox 56"/>
              <p:cNvSpPr txBox="1"/>
              <p:nvPr/>
            </p:nvSpPr>
            <p:spPr>
              <a:xfrm>
                <a:off x="8308498" y="1487612"/>
                <a:ext cx="2493666" cy="1311615"/>
              </a:xfrm>
              <a:prstGeom prst="rect">
                <a:avLst/>
              </a:prstGeom>
              <a:noFill/>
            </p:spPr>
            <p:txBody>
              <a:bodyPr wrap="none" rtlCol="0" anchor="ctr">
                <a:spAutoFit/>
              </a:bodyPr>
              <a:lstStyle/>
              <a:p>
                <a:pPr latinLnBrk="0">
                  <a:lnSpc>
                    <a:spcPct val="110000"/>
                  </a:lnSpc>
                  <a:defRPr/>
                </a:pPr>
                <a:r>
                  <a:rPr lang="en-US" altLang="ko-KR" sz="700" kern="0" dirty="0">
                    <a:ln>
                      <a:solidFill>
                        <a:srgbClr val="53565A">
                          <a:lumMod val="40000"/>
                          <a:lumOff val="60000"/>
                          <a:alpha val="0"/>
                        </a:srgbClr>
                      </a:solidFill>
                    </a:ln>
                    <a:solidFill>
                      <a:srgbClr val="000000"/>
                    </a:solidFill>
                  </a:rPr>
                  <a:t>· Next-generation broadband</a:t>
                </a:r>
              </a:p>
              <a:p>
                <a:pPr latinLnBrk="0">
                  <a:lnSpc>
                    <a:spcPct val="110000"/>
                  </a:lnSpc>
                  <a:defRPr/>
                </a:pPr>
                <a:r>
                  <a:rPr lang="en-US" altLang="ko-KR" sz="700" kern="0" dirty="0">
                    <a:ln>
                      <a:solidFill>
                        <a:srgbClr val="53565A">
                          <a:lumMod val="40000"/>
                          <a:lumOff val="60000"/>
                          <a:alpha val="0"/>
                        </a:srgbClr>
                      </a:solidFill>
                    </a:ln>
                    <a:solidFill>
                      <a:srgbClr val="000000"/>
                    </a:solidFill>
                  </a:rPr>
                  <a:t>· Multi-Gbps peak throughputs</a:t>
                </a:r>
              </a:p>
              <a:p>
                <a:pPr latinLnBrk="0">
                  <a:lnSpc>
                    <a:spcPct val="110000"/>
                  </a:lnSpc>
                  <a:defRPr/>
                </a:pPr>
                <a:r>
                  <a:rPr lang="en-US" altLang="ko-KR" sz="700" kern="0" dirty="0">
                    <a:ln>
                      <a:solidFill>
                        <a:srgbClr val="53565A">
                          <a:lumMod val="40000"/>
                          <a:lumOff val="60000"/>
                          <a:alpha val="0"/>
                        </a:srgbClr>
                      </a:solidFill>
                    </a:ln>
                    <a:solidFill>
                      <a:srgbClr val="000000"/>
                    </a:solidFill>
                  </a:rPr>
                  <a:t>· Alternative to costly fibre</a:t>
                </a:r>
              </a:p>
              <a:p>
                <a:pPr latinLnBrk="0">
                  <a:lnSpc>
                    <a:spcPct val="110000"/>
                  </a:lnSpc>
                  <a:defRPr/>
                </a:pPr>
                <a:r>
                  <a:rPr lang="en-US" altLang="ko-KR" sz="700" kern="0" dirty="0">
                    <a:ln>
                      <a:solidFill>
                        <a:srgbClr val="53565A">
                          <a:lumMod val="40000"/>
                          <a:lumOff val="60000"/>
                          <a:alpha val="0"/>
                        </a:srgbClr>
                      </a:solidFill>
                    </a:ln>
                    <a:solidFill>
                      <a:srgbClr val="000000"/>
                    </a:solidFill>
                  </a:rPr>
                  <a:t>· New VAS possibilities for</a:t>
                </a:r>
              </a:p>
              <a:p>
                <a:pPr latinLnBrk="0">
                  <a:lnSpc>
                    <a:spcPct val="110000"/>
                  </a:lnSpc>
                  <a:defRPr/>
                </a:pPr>
                <a:r>
                  <a:rPr lang="en-US" altLang="ko-KR" sz="700" kern="0" dirty="0">
                    <a:ln>
                      <a:solidFill>
                        <a:srgbClr val="53565A">
                          <a:lumMod val="40000"/>
                          <a:lumOff val="60000"/>
                          <a:alpha val="0"/>
                        </a:srgbClr>
                      </a:solidFill>
                    </a:ln>
                    <a:solidFill>
                      <a:srgbClr val="000000"/>
                    </a:solidFill>
                  </a:rPr>
                  <a:t>  fresh revenue generation</a:t>
                </a:r>
              </a:p>
            </p:txBody>
          </p:sp>
          <p:grpSp>
            <p:nvGrpSpPr>
              <p:cNvPr id="58" name="그룹 154"/>
              <p:cNvGrpSpPr/>
              <p:nvPr/>
            </p:nvGrpSpPr>
            <p:grpSpPr>
              <a:xfrm>
                <a:off x="8287855" y="1220365"/>
                <a:ext cx="2393680" cy="334800"/>
                <a:chOff x="8287855" y="1220365"/>
                <a:chExt cx="2393680" cy="334800"/>
              </a:xfrm>
            </p:grpSpPr>
            <p:sp>
              <p:nvSpPr>
                <p:cNvPr id="61" name="대각선 방향의 모서리가 둥근 사각형 157"/>
                <p:cNvSpPr/>
                <p:nvPr/>
              </p:nvSpPr>
              <p:spPr>
                <a:xfrm>
                  <a:off x="8287855" y="1220365"/>
                  <a:ext cx="2393680" cy="334800"/>
                </a:xfrm>
                <a:prstGeom prst="round2DiagRect">
                  <a:avLst>
                    <a:gd name="adj1" fmla="val 37470"/>
                    <a:gd name="adj2" fmla="val 0"/>
                  </a:avLst>
                </a:prstGeom>
                <a:solidFill>
                  <a:srgbClr val="27ACB3"/>
                </a:solidFill>
                <a:ln w="6350" cap="flat" cmpd="sng" algn="ctr">
                  <a:noFill/>
                  <a:prstDash val="solid"/>
                </a:ln>
                <a:effectLst/>
              </p:spPr>
              <p:txBody>
                <a:bodyPr rtlCol="0" anchor="ctr"/>
                <a:lstStyle/>
                <a:p>
                  <a:pPr algn="ctr" latinLnBrk="0">
                    <a:defRPr/>
                  </a:pPr>
                  <a:endParaRPr lang="ko-KR" altLang="en-US" sz="1500" kern="0">
                    <a:solidFill>
                      <a:sysClr val="window" lastClr="FFFFFF"/>
                    </a:solidFill>
                    <a:latin typeface="Calibri"/>
                    <a:ea typeface="맑은 고딕"/>
                  </a:endParaRPr>
                </a:p>
              </p:txBody>
            </p:sp>
            <p:sp>
              <p:nvSpPr>
                <p:cNvPr id="62" name="자유형 158"/>
                <p:cNvSpPr/>
                <p:nvPr/>
              </p:nvSpPr>
              <p:spPr>
                <a:xfrm>
                  <a:off x="8287855" y="1220365"/>
                  <a:ext cx="2393680" cy="334800"/>
                </a:xfrm>
                <a:custGeom>
                  <a:avLst/>
                  <a:gdLst>
                    <a:gd name="connsiteX0" fmla="*/ 0 w 2393680"/>
                    <a:gd name="connsiteY0" fmla="*/ 0 h 333873"/>
                    <a:gd name="connsiteX1" fmla="*/ 2393680 w 2393680"/>
                    <a:gd name="connsiteY1" fmla="*/ 0 h 333873"/>
                    <a:gd name="connsiteX2" fmla="*/ 0 w 2393680"/>
                    <a:gd name="connsiteY2" fmla="*/ 333873 h 333873"/>
                  </a:gdLst>
                  <a:ahLst/>
                  <a:cxnLst>
                    <a:cxn ang="0">
                      <a:pos x="connsiteX0" y="connsiteY0"/>
                    </a:cxn>
                    <a:cxn ang="0">
                      <a:pos x="connsiteX1" y="connsiteY1"/>
                    </a:cxn>
                    <a:cxn ang="0">
                      <a:pos x="connsiteX2" y="connsiteY2"/>
                    </a:cxn>
                  </a:cxnLst>
                  <a:rect l="l" t="t" r="r" b="b"/>
                  <a:pathLst>
                    <a:path w="2393680" h="333873">
                      <a:moveTo>
                        <a:pt x="0" y="0"/>
                      </a:moveTo>
                      <a:lnTo>
                        <a:pt x="2393680" y="0"/>
                      </a:lnTo>
                      <a:lnTo>
                        <a:pt x="0" y="333873"/>
                      </a:lnTo>
                      <a:close/>
                    </a:path>
                  </a:pathLst>
                </a:custGeom>
                <a:solidFill>
                  <a:srgbClr val="2CBEC7"/>
                </a:solidFill>
                <a:ln w="6350" cap="flat" cmpd="sng" algn="ctr">
                  <a:noFill/>
                  <a:prstDash val="solid"/>
                </a:ln>
                <a:effectLst/>
              </p:spPr>
              <p:txBody>
                <a:bodyPr rtlCol="0" anchor="ctr"/>
                <a:lstStyle/>
                <a:p>
                  <a:pPr algn="ctr" latinLnBrk="0">
                    <a:defRPr/>
                  </a:pPr>
                  <a:endParaRPr lang="ko-KR" altLang="en-US" sz="1500" kern="0">
                    <a:solidFill>
                      <a:sysClr val="window" lastClr="FFFFFF"/>
                    </a:solidFill>
                    <a:latin typeface="Calibri"/>
                    <a:ea typeface="맑은 고딕"/>
                  </a:endParaRPr>
                </a:p>
              </p:txBody>
            </p:sp>
          </p:grpSp>
          <p:sp>
            <p:nvSpPr>
              <p:cNvPr id="59" name="TextBox 58"/>
              <p:cNvSpPr txBox="1"/>
              <p:nvPr/>
            </p:nvSpPr>
            <p:spPr>
              <a:xfrm>
                <a:off x="8528005" y="1166069"/>
                <a:ext cx="1913386" cy="442116"/>
              </a:xfrm>
              <a:prstGeom prst="rect">
                <a:avLst/>
              </a:prstGeom>
              <a:noFill/>
            </p:spPr>
            <p:txBody>
              <a:bodyPr wrap="none" rtlCol="0" anchor="ctr">
                <a:spAutoFit/>
              </a:bodyPr>
              <a:lstStyle>
                <a:defPPr>
                  <a:defRPr lang="ko-KR"/>
                </a:defPPr>
                <a:lvl1pPr lvl="0" algn="ctr">
                  <a:defRPr sz="1600" b="1">
                    <a:ln>
                      <a:solidFill>
                        <a:srgbClr val="53565A">
                          <a:lumMod val="40000"/>
                          <a:lumOff val="60000"/>
                          <a:alpha val="0"/>
                        </a:srgbClr>
                      </a:solidFill>
                    </a:ln>
                    <a:solidFill>
                      <a:schemeClr val="bg1"/>
                    </a:solidFill>
                    <a:effectLst>
                      <a:outerShdw blurRad="38100" dist="38100" dir="2700000" algn="tl">
                        <a:srgbClr val="000000">
                          <a:alpha val="43137"/>
                        </a:srgbClr>
                      </a:outerShdw>
                    </a:effectLst>
                  </a:defRPr>
                </a:lvl1pPr>
              </a:lstStyle>
              <a:p>
                <a:pPr latinLnBrk="0">
                  <a:defRPr/>
                </a:pPr>
                <a:r>
                  <a:rPr lang="en-US" altLang="ko-KR" sz="900" kern="0" dirty="0">
                    <a:solidFill>
                      <a:sysClr val="window" lastClr="FFFFFF"/>
                    </a:solidFill>
                  </a:rPr>
                  <a:t>Fixed Broadband</a:t>
                </a:r>
              </a:p>
            </p:txBody>
          </p:sp>
          <p:sp>
            <p:nvSpPr>
              <p:cNvPr id="60" name="타원 156"/>
              <p:cNvSpPr/>
              <p:nvPr/>
            </p:nvSpPr>
            <p:spPr>
              <a:xfrm>
                <a:off x="8105509" y="1038298"/>
                <a:ext cx="268142" cy="268142"/>
              </a:xfrm>
              <a:prstGeom prst="ellipse">
                <a:avLst/>
              </a:prstGeom>
              <a:solidFill>
                <a:sysClr val="windowText" lastClr="000000">
                  <a:lumMod val="50000"/>
                </a:sysClr>
              </a:solidFill>
              <a:ln w="25400" cap="flat" cmpd="sng" algn="ctr">
                <a:solidFill>
                  <a:sysClr val="window" lastClr="FFFFFF"/>
                </a:solidFill>
                <a:prstDash val="solid"/>
              </a:ln>
              <a:effectLst/>
            </p:spPr>
            <p:txBody>
              <a:bodyPr rtlCol="0" anchor="ctr"/>
              <a:lstStyle/>
              <a:p>
                <a:pPr algn="ctr" latinLnBrk="0">
                  <a:defRPr/>
                </a:pPr>
                <a:r>
                  <a:rPr lang="en-US" altLang="ko-KR" sz="800" b="1" kern="0" dirty="0">
                    <a:ln>
                      <a:solidFill>
                        <a:srgbClr val="53565A">
                          <a:lumMod val="40000"/>
                          <a:lumOff val="60000"/>
                          <a:alpha val="0"/>
                        </a:srgbClr>
                      </a:solidFill>
                    </a:ln>
                    <a:solidFill>
                      <a:sysClr val="window" lastClr="FFFFFF"/>
                    </a:solidFill>
                    <a:latin typeface="Calibri"/>
                    <a:ea typeface="맑은 고딕"/>
                  </a:rPr>
                  <a:t>4</a:t>
                </a:r>
                <a:endParaRPr lang="ko-KR" altLang="en-US" sz="800" b="1" kern="0" dirty="0">
                  <a:ln>
                    <a:solidFill>
                      <a:srgbClr val="53565A">
                        <a:lumMod val="40000"/>
                        <a:lumOff val="60000"/>
                        <a:alpha val="0"/>
                      </a:srgbClr>
                    </a:solidFill>
                  </a:ln>
                  <a:solidFill>
                    <a:sysClr val="window" lastClr="FFFFFF"/>
                  </a:solidFill>
                  <a:latin typeface="Calibri"/>
                  <a:ea typeface="맑은 고딕"/>
                </a:endParaRPr>
              </a:p>
            </p:txBody>
          </p:sp>
        </p:grpSp>
        <p:grpSp>
          <p:nvGrpSpPr>
            <p:cNvPr id="15" name="그룹 77"/>
            <p:cNvGrpSpPr/>
            <p:nvPr/>
          </p:nvGrpSpPr>
          <p:grpSpPr>
            <a:xfrm>
              <a:off x="8751145" y="4989069"/>
              <a:ext cx="3157225" cy="1745341"/>
              <a:chOff x="8223594" y="4735460"/>
              <a:chExt cx="3157225" cy="1745341"/>
            </a:xfrm>
          </p:grpSpPr>
          <p:sp>
            <p:nvSpPr>
              <p:cNvPr id="50" name="대각선 방향의 모서리가 둥근 사각형 146"/>
              <p:cNvSpPr/>
              <p:nvPr/>
            </p:nvSpPr>
            <p:spPr>
              <a:xfrm>
                <a:off x="8350767" y="4860636"/>
                <a:ext cx="2715536" cy="1541336"/>
              </a:xfrm>
              <a:prstGeom prst="round2DiagRect">
                <a:avLst>
                  <a:gd name="adj1" fmla="val 10824"/>
                  <a:gd name="adj2" fmla="val 0"/>
                </a:avLst>
              </a:prstGeom>
              <a:solidFill>
                <a:sysClr val="window" lastClr="FFFFFF">
                  <a:alpha val="70000"/>
                </a:sysClr>
              </a:solidFill>
              <a:ln w="3175">
                <a:solidFill>
                  <a:sysClr val="windowText" lastClr="000000">
                    <a:lumMod val="20000"/>
                    <a:lumOff val="80000"/>
                  </a:sysClr>
                </a:solidFill>
              </a:ln>
            </p:spPr>
            <p:txBody>
              <a:bodyPr vert="horz" wrap="square" lIns="74295" tIns="37148" rIns="74295" bIns="37148" numCol="1" anchor="t" anchorCtr="0" compatLnSpc="1">
                <a:prstTxWarp prst="textNoShape">
                  <a:avLst/>
                </a:prstTxWarp>
                <a:noAutofit/>
              </a:bodyPr>
              <a:lstStyle/>
              <a:p>
                <a:pPr latinLnBrk="0">
                  <a:defRPr/>
                </a:pPr>
                <a:endParaRPr lang="ko-KR" altLang="en-US" sz="1100" kern="0">
                  <a:solidFill>
                    <a:sysClr val="windowText" lastClr="000000"/>
                  </a:solidFill>
                </a:endParaRPr>
              </a:p>
            </p:txBody>
          </p:sp>
          <p:sp>
            <p:nvSpPr>
              <p:cNvPr id="51" name="TextBox 50"/>
              <p:cNvSpPr txBox="1"/>
              <p:nvPr/>
            </p:nvSpPr>
            <p:spPr>
              <a:xfrm>
                <a:off x="8285382" y="5169186"/>
                <a:ext cx="3095437" cy="1311615"/>
              </a:xfrm>
              <a:prstGeom prst="rect">
                <a:avLst/>
              </a:prstGeom>
              <a:noFill/>
            </p:spPr>
            <p:txBody>
              <a:bodyPr wrap="none" rtlCol="0" anchor="ctr">
                <a:spAutoFit/>
              </a:bodyPr>
              <a:lstStyle/>
              <a:p>
                <a:pPr latinLnBrk="0">
                  <a:lnSpc>
                    <a:spcPct val="110000"/>
                  </a:lnSpc>
                  <a:defRPr/>
                </a:pPr>
                <a:r>
                  <a:rPr lang="en-US" altLang="ko-KR" sz="700" kern="0" dirty="0">
                    <a:ln>
                      <a:solidFill>
                        <a:srgbClr val="53565A">
                          <a:lumMod val="40000"/>
                          <a:lumOff val="60000"/>
                          <a:alpha val="0"/>
                        </a:srgbClr>
                      </a:solidFill>
                    </a:ln>
                    <a:solidFill>
                      <a:srgbClr val="000000"/>
                    </a:solidFill>
                  </a:rPr>
                  <a:t>· Multi-Gbps peak throughputs</a:t>
                </a:r>
              </a:p>
              <a:p>
                <a:pPr latinLnBrk="0">
                  <a:lnSpc>
                    <a:spcPct val="110000"/>
                  </a:lnSpc>
                  <a:defRPr/>
                </a:pPr>
                <a:r>
                  <a:rPr lang="en-US" altLang="ko-KR" sz="700" kern="0" dirty="0">
                    <a:ln>
                      <a:solidFill>
                        <a:srgbClr val="53565A">
                          <a:lumMod val="40000"/>
                          <a:lumOff val="60000"/>
                          <a:alpha val="0"/>
                        </a:srgbClr>
                      </a:solidFill>
                    </a:ln>
                    <a:solidFill>
                      <a:srgbClr val="000000"/>
                    </a:solidFill>
                  </a:rPr>
                  <a:t>· Universal gigabit connectivity</a:t>
                </a:r>
              </a:p>
              <a:p>
                <a:pPr latinLnBrk="0">
                  <a:lnSpc>
                    <a:spcPct val="110000"/>
                  </a:lnSpc>
                  <a:defRPr/>
                </a:pPr>
                <a:r>
                  <a:rPr lang="en-US" altLang="ko-KR" sz="700" kern="0" dirty="0">
                    <a:ln>
                      <a:solidFill>
                        <a:srgbClr val="53565A">
                          <a:lumMod val="40000"/>
                          <a:lumOff val="60000"/>
                          <a:alpha val="0"/>
                        </a:srgbClr>
                      </a:solidFill>
                    </a:ln>
                    <a:solidFill>
                      <a:srgbClr val="000000"/>
                    </a:solidFill>
                  </a:rPr>
                  <a:t>· Unparalleled mobility support</a:t>
                </a:r>
              </a:p>
              <a:p>
                <a:pPr latinLnBrk="0">
                  <a:lnSpc>
                    <a:spcPct val="110000"/>
                  </a:lnSpc>
                  <a:defRPr/>
                </a:pPr>
                <a:r>
                  <a:rPr lang="en-US" altLang="ko-KR" sz="700" kern="0" dirty="0">
                    <a:ln>
                      <a:solidFill>
                        <a:srgbClr val="53565A">
                          <a:lumMod val="40000"/>
                          <a:lumOff val="60000"/>
                          <a:alpha val="0"/>
                        </a:srgbClr>
                      </a:solidFill>
                    </a:ln>
                    <a:solidFill>
                      <a:srgbClr val="000000"/>
                    </a:solidFill>
                  </a:rPr>
                  <a:t>· New service / application enablement</a:t>
                </a:r>
              </a:p>
              <a:p>
                <a:pPr latinLnBrk="0">
                  <a:lnSpc>
                    <a:spcPct val="110000"/>
                  </a:lnSpc>
                  <a:defRPr/>
                </a:pPr>
                <a:r>
                  <a:rPr lang="en-US" altLang="ko-KR" sz="700" kern="0" dirty="0">
                    <a:ln>
                      <a:solidFill>
                        <a:srgbClr val="53565A">
                          <a:lumMod val="40000"/>
                          <a:lumOff val="60000"/>
                          <a:alpha val="0"/>
                        </a:srgbClr>
                      </a:solidFill>
                    </a:ln>
                    <a:solidFill>
                      <a:srgbClr val="000000"/>
                    </a:solidFill>
                  </a:rPr>
                  <a:t>· Advanced big data analytics</a:t>
                </a:r>
              </a:p>
            </p:txBody>
          </p:sp>
          <p:sp>
            <p:nvSpPr>
              <p:cNvPr id="52" name="대각선 방향의 모서리가 둥근 사각형 148"/>
              <p:cNvSpPr/>
              <p:nvPr/>
            </p:nvSpPr>
            <p:spPr>
              <a:xfrm>
                <a:off x="8422054" y="4915009"/>
                <a:ext cx="2592012" cy="334800"/>
              </a:xfrm>
              <a:prstGeom prst="round2DiagRect">
                <a:avLst>
                  <a:gd name="adj1" fmla="val 37470"/>
                  <a:gd name="adj2" fmla="val 0"/>
                </a:avLst>
              </a:prstGeom>
              <a:solidFill>
                <a:srgbClr val="0099FF"/>
              </a:solidFill>
              <a:ln w="6350" cap="flat" cmpd="sng" algn="ctr">
                <a:noFill/>
                <a:prstDash val="solid"/>
              </a:ln>
              <a:effectLst/>
            </p:spPr>
            <p:txBody>
              <a:bodyPr rtlCol="0" anchor="ctr"/>
              <a:lstStyle/>
              <a:p>
                <a:pPr algn="ctr" latinLnBrk="0">
                  <a:defRPr/>
                </a:pPr>
                <a:endParaRPr lang="ko-KR" altLang="en-US" sz="1500" kern="0">
                  <a:solidFill>
                    <a:sysClr val="window" lastClr="FFFFFF"/>
                  </a:solidFill>
                  <a:latin typeface="Calibri"/>
                  <a:ea typeface="맑은 고딕"/>
                </a:endParaRPr>
              </a:p>
            </p:txBody>
          </p:sp>
          <p:sp>
            <p:nvSpPr>
              <p:cNvPr id="53" name="자유형 149"/>
              <p:cNvSpPr/>
              <p:nvPr/>
            </p:nvSpPr>
            <p:spPr>
              <a:xfrm>
                <a:off x="8422054" y="4915009"/>
                <a:ext cx="2592012" cy="334800"/>
              </a:xfrm>
              <a:custGeom>
                <a:avLst/>
                <a:gdLst>
                  <a:gd name="connsiteX0" fmla="*/ 0 w 2393680"/>
                  <a:gd name="connsiteY0" fmla="*/ 0 h 333873"/>
                  <a:gd name="connsiteX1" fmla="*/ 2393680 w 2393680"/>
                  <a:gd name="connsiteY1" fmla="*/ 0 h 333873"/>
                  <a:gd name="connsiteX2" fmla="*/ 0 w 2393680"/>
                  <a:gd name="connsiteY2" fmla="*/ 333873 h 333873"/>
                </a:gdLst>
                <a:ahLst/>
                <a:cxnLst>
                  <a:cxn ang="0">
                    <a:pos x="connsiteX0" y="connsiteY0"/>
                  </a:cxn>
                  <a:cxn ang="0">
                    <a:pos x="connsiteX1" y="connsiteY1"/>
                  </a:cxn>
                  <a:cxn ang="0">
                    <a:pos x="connsiteX2" y="connsiteY2"/>
                  </a:cxn>
                </a:cxnLst>
                <a:rect l="l" t="t" r="r" b="b"/>
                <a:pathLst>
                  <a:path w="2393680" h="333873">
                    <a:moveTo>
                      <a:pt x="0" y="0"/>
                    </a:moveTo>
                    <a:lnTo>
                      <a:pt x="2393680" y="0"/>
                    </a:lnTo>
                    <a:lnTo>
                      <a:pt x="0" y="333873"/>
                    </a:lnTo>
                    <a:close/>
                  </a:path>
                </a:pathLst>
              </a:custGeom>
              <a:solidFill>
                <a:srgbClr val="2FABFF"/>
              </a:solidFill>
              <a:ln w="6350" cap="flat" cmpd="sng" algn="ctr">
                <a:noFill/>
                <a:prstDash val="solid"/>
              </a:ln>
              <a:effectLst/>
            </p:spPr>
            <p:txBody>
              <a:bodyPr rtlCol="0" anchor="ctr"/>
              <a:lstStyle/>
              <a:p>
                <a:pPr algn="ctr" latinLnBrk="0">
                  <a:defRPr/>
                </a:pPr>
                <a:endParaRPr lang="ko-KR" altLang="en-US" sz="1500" kern="0">
                  <a:solidFill>
                    <a:sysClr val="window" lastClr="FFFFFF"/>
                  </a:solidFill>
                  <a:latin typeface="Calibri"/>
                  <a:ea typeface="맑은 고딕"/>
                </a:endParaRPr>
              </a:p>
            </p:txBody>
          </p:sp>
          <p:sp>
            <p:nvSpPr>
              <p:cNvPr id="54" name="TextBox 53"/>
              <p:cNvSpPr txBox="1"/>
              <p:nvPr/>
            </p:nvSpPr>
            <p:spPr>
              <a:xfrm>
                <a:off x="8668946" y="4863231"/>
                <a:ext cx="2079181" cy="442117"/>
              </a:xfrm>
              <a:prstGeom prst="rect">
                <a:avLst/>
              </a:prstGeom>
              <a:noFill/>
            </p:spPr>
            <p:txBody>
              <a:bodyPr wrap="none" rtlCol="0" anchor="ctr">
                <a:spAutoFit/>
              </a:bodyPr>
              <a:lstStyle>
                <a:defPPr>
                  <a:defRPr lang="ko-KR"/>
                </a:defPPr>
                <a:lvl1pPr lvl="0" algn="ctr">
                  <a:defRPr sz="1600" b="1">
                    <a:ln>
                      <a:solidFill>
                        <a:srgbClr val="53565A">
                          <a:lumMod val="40000"/>
                          <a:lumOff val="60000"/>
                          <a:alpha val="0"/>
                        </a:srgbClr>
                      </a:solidFill>
                    </a:ln>
                    <a:solidFill>
                      <a:schemeClr val="bg1"/>
                    </a:solidFill>
                    <a:effectLst>
                      <a:outerShdw blurRad="38100" dist="38100" dir="2700000" algn="tl">
                        <a:srgbClr val="000000">
                          <a:alpha val="43137"/>
                        </a:srgbClr>
                      </a:outerShdw>
                    </a:effectLst>
                  </a:defRPr>
                </a:lvl1pPr>
              </a:lstStyle>
              <a:p>
                <a:pPr latinLnBrk="0">
                  <a:defRPr/>
                </a:pPr>
                <a:r>
                  <a:rPr lang="en-US" altLang="ko-KR" sz="900" kern="0" dirty="0">
                    <a:solidFill>
                      <a:sysClr val="window" lastClr="FFFFFF"/>
                    </a:solidFill>
                  </a:rPr>
                  <a:t>Mobile Broadband</a:t>
                </a:r>
              </a:p>
            </p:txBody>
          </p:sp>
          <p:sp>
            <p:nvSpPr>
              <p:cNvPr id="55" name="타원 151"/>
              <p:cNvSpPr/>
              <p:nvPr/>
            </p:nvSpPr>
            <p:spPr>
              <a:xfrm>
                <a:off x="8223594" y="4735460"/>
                <a:ext cx="268142" cy="268142"/>
              </a:xfrm>
              <a:prstGeom prst="ellipse">
                <a:avLst/>
              </a:prstGeom>
              <a:solidFill>
                <a:sysClr val="windowText" lastClr="000000">
                  <a:lumMod val="50000"/>
                </a:sysClr>
              </a:solidFill>
              <a:ln w="25400" cap="flat" cmpd="sng" algn="ctr">
                <a:solidFill>
                  <a:sysClr val="window" lastClr="FFFFFF"/>
                </a:solidFill>
                <a:prstDash val="solid"/>
              </a:ln>
              <a:effectLst/>
            </p:spPr>
            <p:txBody>
              <a:bodyPr rtlCol="0" anchor="ctr"/>
              <a:lstStyle/>
              <a:p>
                <a:pPr algn="ctr" latinLnBrk="0">
                  <a:defRPr/>
                </a:pPr>
                <a:r>
                  <a:rPr lang="en-US" altLang="ko-KR" sz="800" b="1" kern="0" dirty="0">
                    <a:ln>
                      <a:solidFill>
                        <a:srgbClr val="53565A">
                          <a:lumMod val="40000"/>
                          <a:lumOff val="60000"/>
                          <a:alpha val="0"/>
                        </a:srgbClr>
                      </a:solidFill>
                    </a:ln>
                    <a:solidFill>
                      <a:sysClr val="window" lastClr="FFFFFF"/>
                    </a:solidFill>
                    <a:latin typeface="Calibri"/>
                    <a:ea typeface="맑은 고딕"/>
                  </a:rPr>
                  <a:t>3</a:t>
                </a:r>
                <a:endParaRPr lang="ko-KR" altLang="en-US" sz="800" b="1" kern="0" dirty="0">
                  <a:ln>
                    <a:solidFill>
                      <a:srgbClr val="53565A">
                        <a:lumMod val="40000"/>
                        <a:lumOff val="60000"/>
                        <a:alpha val="0"/>
                      </a:srgbClr>
                    </a:solidFill>
                  </a:ln>
                  <a:solidFill>
                    <a:sysClr val="window" lastClr="FFFFFF"/>
                  </a:solidFill>
                  <a:latin typeface="Calibri"/>
                  <a:ea typeface="맑은 고딕"/>
                </a:endParaRPr>
              </a:p>
            </p:txBody>
          </p:sp>
        </p:grpSp>
        <p:grpSp>
          <p:nvGrpSpPr>
            <p:cNvPr id="16" name="그룹 78"/>
            <p:cNvGrpSpPr/>
            <p:nvPr/>
          </p:nvGrpSpPr>
          <p:grpSpPr>
            <a:xfrm>
              <a:off x="414053" y="4716410"/>
              <a:ext cx="3557756" cy="1999182"/>
              <a:chOff x="518919" y="4687835"/>
              <a:chExt cx="3557756" cy="1999182"/>
            </a:xfrm>
          </p:grpSpPr>
          <p:sp>
            <p:nvSpPr>
              <p:cNvPr id="44" name="대각선 방향의 모서리가 둥근 사각형 140"/>
              <p:cNvSpPr/>
              <p:nvPr/>
            </p:nvSpPr>
            <p:spPr>
              <a:xfrm>
                <a:off x="639590" y="4813012"/>
                <a:ext cx="3056401" cy="1813995"/>
              </a:xfrm>
              <a:prstGeom prst="round2DiagRect">
                <a:avLst>
                  <a:gd name="adj1" fmla="val 10824"/>
                  <a:gd name="adj2" fmla="val 0"/>
                </a:avLst>
              </a:prstGeom>
              <a:solidFill>
                <a:sysClr val="window" lastClr="FFFFFF">
                  <a:alpha val="70000"/>
                </a:sysClr>
              </a:solidFill>
              <a:ln w="3175">
                <a:solidFill>
                  <a:sysClr val="windowText" lastClr="000000">
                    <a:lumMod val="20000"/>
                    <a:lumOff val="80000"/>
                  </a:sysClr>
                </a:solidFill>
              </a:ln>
            </p:spPr>
            <p:txBody>
              <a:bodyPr vert="horz" wrap="square" lIns="74295" tIns="37148" rIns="74295" bIns="37148" numCol="1" anchor="t" anchorCtr="0" compatLnSpc="1">
                <a:prstTxWarp prst="textNoShape">
                  <a:avLst/>
                </a:prstTxWarp>
                <a:noAutofit/>
              </a:bodyPr>
              <a:lstStyle/>
              <a:p>
                <a:pPr latinLnBrk="0">
                  <a:defRPr/>
                </a:pPr>
                <a:endParaRPr lang="ko-KR" altLang="en-US" sz="1100" kern="0">
                  <a:solidFill>
                    <a:sysClr val="windowText" lastClr="000000"/>
                  </a:solidFill>
                </a:endParaRPr>
              </a:p>
            </p:txBody>
          </p:sp>
          <p:sp>
            <p:nvSpPr>
              <p:cNvPr id="45" name="TextBox 44"/>
              <p:cNvSpPr txBox="1"/>
              <p:nvPr/>
            </p:nvSpPr>
            <p:spPr>
              <a:xfrm>
                <a:off x="560614" y="5148449"/>
                <a:ext cx="3516061" cy="1538568"/>
              </a:xfrm>
              <a:prstGeom prst="rect">
                <a:avLst/>
              </a:prstGeom>
              <a:noFill/>
            </p:spPr>
            <p:txBody>
              <a:bodyPr wrap="none" rtlCol="0" anchor="ctr">
                <a:spAutoFit/>
              </a:bodyPr>
              <a:lstStyle/>
              <a:p>
                <a:pPr latinLnBrk="0">
                  <a:lnSpc>
                    <a:spcPct val="110000"/>
                  </a:lnSpc>
                  <a:defRPr/>
                </a:pPr>
                <a:r>
                  <a:rPr lang="en-US" altLang="ko-KR" sz="700" kern="0" dirty="0">
                    <a:ln>
                      <a:solidFill>
                        <a:srgbClr val="53565A">
                          <a:lumMod val="40000"/>
                          <a:lumOff val="60000"/>
                          <a:alpha val="0"/>
                        </a:srgbClr>
                      </a:solidFill>
                    </a:ln>
                    <a:solidFill>
                      <a:srgbClr val="000000"/>
                    </a:solidFill>
                  </a:rPr>
                  <a:t>· Connectivity for a new wave of device types</a:t>
                </a:r>
              </a:p>
              <a:p>
                <a:pPr latinLnBrk="0">
                  <a:lnSpc>
                    <a:spcPct val="110000"/>
                  </a:lnSpc>
                  <a:defRPr/>
                </a:pPr>
                <a:r>
                  <a:rPr lang="en-US" altLang="ko-KR" sz="700" kern="0" dirty="0">
                    <a:ln>
                      <a:solidFill>
                        <a:srgbClr val="53565A">
                          <a:lumMod val="40000"/>
                          <a:lumOff val="60000"/>
                          <a:alpha val="0"/>
                        </a:srgbClr>
                      </a:solidFill>
                    </a:ln>
                    <a:solidFill>
                      <a:srgbClr val="000000"/>
                    </a:solidFill>
                  </a:rPr>
                  <a:t>· High density deployments</a:t>
                </a:r>
              </a:p>
              <a:p>
                <a:pPr latinLnBrk="0">
                  <a:lnSpc>
                    <a:spcPct val="110000"/>
                  </a:lnSpc>
                  <a:defRPr/>
                </a:pPr>
                <a:r>
                  <a:rPr lang="en-US" altLang="ko-KR" sz="700" kern="0" dirty="0">
                    <a:ln>
                      <a:solidFill>
                        <a:srgbClr val="53565A">
                          <a:lumMod val="40000"/>
                          <a:lumOff val="60000"/>
                          <a:alpha val="0"/>
                        </a:srgbClr>
                      </a:solidFill>
                    </a:ln>
                    <a:solidFill>
                      <a:srgbClr val="000000"/>
                    </a:solidFill>
                  </a:rPr>
                  <a:t>· Networks-as-a-Service to meet</a:t>
                </a:r>
              </a:p>
              <a:p>
                <a:pPr latinLnBrk="0">
                  <a:lnSpc>
                    <a:spcPct val="110000"/>
                  </a:lnSpc>
                  <a:defRPr/>
                </a:pPr>
                <a:r>
                  <a:rPr lang="en-US" altLang="ko-KR" sz="700" kern="0" dirty="0">
                    <a:ln>
                      <a:solidFill>
                        <a:srgbClr val="53565A">
                          <a:lumMod val="40000"/>
                          <a:lumOff val="60000"/>
                          <a:alpha val="0"/>
                        </a:srgbClr>
                      </a:solidFill>
                    </a:ln>
                    <a:solidFill>
                      <a:srgbClr val="000000"/>
                    </a:solidFill>
                  </a:rPr>
                  <a:t>  each service provider’s needs</a:t>
                </a:r>
              </a:p>
              <a:p>
                <a:pPr latinLnBrk="0">
                  <a:lnSpc>
                    <a:spcPct val="110000"/>
                  </a:lnSpc>
                  <a:defRPr/>
                </a:pPr>
                <a:r>
                  <a:rPr lang="en-US" altLang="ko-KR" sz="700" kern="0" dirty="0">
                    <a:ln>
                      <a:solidFill>
                        <a:srgbClr val="53565A">
                          <a:lumMod val="40000"/>
                          <a:lumOff val="60000"/>
                          <a:alpha val="0"/>
                        </a:srgbClr>
                      </a:solidFill>
                    </a:ln>
                    <a:solidFill>
                      <a:srgbClr val="000000"/>
                    </a:solidFill>
                  </a:rPr>
                  <a:t>· Robust QoE / QoS management</a:t>
                </a:r>
              </a:p>
              <a:p>
                <a:pPr latinLnBrk="0">
                  <a:lnSpc>
                    <a:spcPct val="110000"/>
                  </a:lnSpc>
                  <a:defRPr/>
                </a:pPr>
                <a:r>
                  <a:rPr lang="en-US" altLang="ko-KR" sz="700" kern="0" dirty="0">
                    <a:ln>
                      <a:solidFill>
                        <a:srgbClr val="53565A">
                          <a:lumMod val="40000"/>
                          <a:lumOff val="60000"/>
                          <a:alpha val="0"/>
                        </a:srgbClr>
                      </a:solidFill>
                    </a:ln>
                    <a:solidFill>
                      <a:srgbClr val="000000"/>
                    </a:solidFill>
                  </a:rPr>
                  <a:t>· New revenue opportunities</a:t>
                </a:r>
              </a:p>
            </p:txBody>
          </p:sp>
          <p:sp>
            <p:nvSpPr>
              <p:cNvPr id="46" name="대각선 방향의 모서리가 둥근 사각형 142"/>
              <p:cNvSpPr/>
              <p:nvPr/>
            </p:nvSpPr>
            <p:spPr>
              <a:xfrm>
                <a:off x="705227" y="4880945"/>
                <a:ext cx="2920744" cy="334800"/>
              </a:xfrm>
              <a:prstGeom prst="round2DiagRect">
                <a:avLst>
                  <a:gd name="adj1" fmla="val 37470"/>
                  <a:gd name="adj2" fmla="val 0"/>
                </a:avLst>
              </a:prstGeom>
              <a:solidFill>
                <a:srgbClr val="DE2A2E"/>
              </a:solidFill>
              <a:ln w="6350" cap="flat" cmpd="sng" algn="ctr">
                <a:noFill/>
                <a:prstDash val="solid"/>
              </a:ln>
              <a:effectLst/>
            </p:spPr>
            <p:txBody>
              <a:bodyPr rtlCol="0" anchor="ctr"/>
              <a:lstStyle/>
              <a:p>
                <a:pPr algn="ctr" latinLnBrk="0">
                  <a:defRPr/>
                </a:pPr>
                <a:endParaRPr lang="ko-KR" altLang="en-US" sz="1500" kern="0">
                  <a:solidFill>
                    <a:sysClr val="window" lastClr="FFFFFF"/>
                  </a:solidFill>
                  <a:latin typeface="Calibri"/>
                  <a:ea typeface="맑은 고딕"/>
                </a:endParaRPr>
              </a:p>
            </p:txBody>
          </p:sp>
          <p:sp>
            <p:nvSpPr>
              <p:cNvPr id="47" name="자유형 143"/>
              <p:cNvSpPr/>
              <p:nvPr/>
            </p:nvSpPr>
            <p:spPr>
              <a:xfrm>
                <a:off x="705227" y="4880945"/>
                <a:ext cx="2920744" cy="334800"/>
              </a:xfrm>
              <a:custGeom>
                <a:avLst/>
                <a:gdLst>
                  <a:gd name="connsiteX0" fmla="*/ 0 w 2393680"/>
                  <a:gd name="connsiteY0" fmla="*/ 0 h 333873"/>
                  <a:gd name="connsiteX1" fmla="*/ 2393680 w 2393680"/>
                  <a:gd name="connsiteY1" fmla="*/ 0 h 333873"/>
                  <a:gd name="connsiteX2" fmla="*/ 0 w 2393680"/>
                  <a:gd name="connsiteY2" fmla="*/ 333873 h 333873"/>
                </a:gdLst>
                <a:ahLst/>
                <a:cxnLst>
                  <a:cxn ang="0">
                    <a:pos x="connsiteX0" y="connsiteY0"/>
                  </a:cxn>
                  <a:cxn ang="0">
                    <a:pos x="connsiteX1" y="connsiteY1"/>
                  </a:cxn>
                  <a:cxn ang="0">
                    <a:pos x="connsiteX2" y="connsiteY2"/>
                  </a:cxn>
                </a:cxnLst>
                <a:rect l="l" t="t" r="r" b="b"/>
                <a:pathLst>
                  <a:path w="2393680" h="333873">
                    <a:moveTo>
                      <a:pt x="0" y="0"/>
                    </a:moveTo>
                    <a:lnTo>
                      <a:pt x="2393680" y="0"/>
                    </a:lnTo>
                    <a:lnTo>
                      <a:pt x="0" y="333873"/>
                    </a:lnTo>
                    <a:close/>
                  </a:path>
                </a:pathLst>
              </a:custGeom>
              <a:solidFill>
                <a:srgbClr val="E13B3F"/>
              </a:solidFill>
              <a:ln w="6350" cap="flat" cmpd="sng" algn="ctr">
                <a:noFill/>
                <a:prstDash val="solid"/>
              </a:ln>
              <a:effectLst/>
            </p:spPr>
            <p:txBody>
              <a:bodyPr rtlCol="0" anchor="ctr"/>
              <a:lstStyle/>
              <a:p>
                <a:pPr algn="ctr" latinLnBrk="0">
                  <a:defRPr/>
                </a:pPr>
                <a:endParaRPr lang="ko-KR" altLang="en-US" sz="1500" kern="0">
                  <a:solidFill>
                    <a:sysClr val="window" lastClr="FFFFFF"/>
                  </a:solidFill>
                  <a:latin typeface="Calibri"/>
                  <a:ea typeface="맑은 고딕"/>
                </a:endParaRPr>
              </a:p>
            </p:txBody>
          </p:sp>
          <p:sp>
            <p:nvSpPr>
              <p:cNvPr id="48" name="TextBox 47"/>
              <p:cNvSpPr txBox="1"/>
              <p:nvPr/>
            </p:nvSpPr>
            <p:spPr>
              <a:xfrm>
                <a:off x="1445971" y="4815606"/>
                <a:ext cx="1443636" cy="442117"/>
              </a:xfrm>
              <a:prstGeom prst="rect">
                <a:avLst/>
              </a:prstGeom>
              <a:noFill/>
            </p:spPr>
            <p:txBody>
              <a:bodyPr wrap="none" rtlCol="0" anchor="ctr">
                <a:spAutoFit/>
              </a:bodyPr>
              <a:lstStyle>
                <a:defPPr>
                  <a:defRPr lang="ko-KR"/>
                </a:defPPr>
                <a:lvl1pPr lvl="0" algn="ctr">
                  <a:defRPr sz="1600" b="1">
                    <a:ln>
                      <a:solidFill>
                        <a:srgbClr val="53565A">
                          <a:lumMod val="40000"/>
                          <a:lumOff val="60000"/>
                          <a:alpha val="0"/>
                        </a:srgbClr>
                      </a:solidFill>
                    </a:ln>
                    <a:solidFill>
                      <a:schemeClr val="bg1"/>
                    </a:solidFill>
                    <a:effectLst>
                      <a:outerShdw blurRad="38100" dist="38100" dir="2700000" algn="tl">
                        <a:srgbClr val="000000">
                          <a:alpha val="43137"/>
                        </a:srgbClr>
                      </a:outerShdw>
                    </a:effectLst>
                  </a:defRPr>
                </a:lvl1pPr>
              </a:lstStyle>
              <a:p>
                <a:pPr latinLnBrk="0">
                  <a:defRPr/>
                </a:pPr>
                <a:r>
                  <a:rPr lang="en-US" altLang="ko-KR" sz="900" kern="0" dirty="0">
                    <a:solidFill>
                      <a:sysClr val="window" lastClr="FFFFFF"/>
                    </a:solidFill>
                  </a:rPr>
                  <a:t>Massive IoT</a:t>
                </a:r>
              </a:p>
            </p:txBody>
          </p:sp>
          <p:sp>
            <p:nvSpPr>
              <p:cNvPr id="49" name="타원 145"/>
              <p:cNvSpPr/>
              <p:nvPr/>
            </p:nvSpPr>
            <p:spPr>
              <a:xfrm>
                <a:off x="518919" y="4687835"/>
                <a:ext cx="268142" cy="268142"/>
              </a:xfrm>
              <a:prstGeom prst="ellipse">
                <a:avLst/>
              </a:prstGeom>
              <a:solidFill>
                <a:sysClr val="windowText" lastClr="000000">
                  <a:lumMod val="50000"/>
                </a:sysClr>
              </a:solidFill>
              <a:ln w="25400" cap="flat" cmpd="sng" algn="ctr">
                <a:solidFill>
                  <a:sysClr val="window" lastClr="FFFFFF"/>
                </a:solidFill>
                <a:prstDash val="solid"/>
              </a:ln>
              <a:effectLst/>
            </p:spPr>
            <p:txBody>
              <a:bodyPr rtlCol="0" anchor="ctr"/>
              <a:lstStyle/>
              <a:p>
                <a:pPr algn="ctr" latinLnBrk="0">
                  <a:defRPr/>
                </a:pPr>
                <a:r>
                  <a:rPr lang="en-US" altLang="ko-KR" sz="800" b="1" kern="0" dirty="0">
                    <a:ln>
                      <a:solidFill>
                        <a:srgbClr val="53565A">
                          <a:lumMod val="40000"/>
                          <a:lumOff val="60000"/>
                          <a:alpha val="0"/>
                        </a:srgbClr>
                      </a:solidFill>
                    </a:ln>
                    <a:solidFill>
                      <a:sysClr val="window" lastClr="FFFFFF"/>
                    </a:solidFill>
                    <a:latin typeface="Calibri"/>
                    <a:ea typeface="맑은 고딕"/>
                  </a:rPr>
                  <a:t>2</a:t>
                </a:r>
                <a:endParaRPr lang="ko-KR" altLang="en-US" sz="800" b="1" kern="0" dirty="0">
                  <a:ln>
                    <a:solidFill>
                      <a:srgbClr val="53565A">
                        <a:lumMod val="40000"/>
                        <a:lumOff val="60000"/>
                        <a:alpha val="0"/>
                      </a:srgbClr>
                    </a:solidFill>
                  </a:ln>
                  <a:solidFill>
                    <a:sysClr val="window" lastClr="FFFFFF"/>
                  </a:solidFill>
                  <a:latin typeface="Calibri"/>
                  <a:ea typeface="맑은 고딕"/>
                </a:endParaRPr>
              </a:p>
            </p:txBody>
          </p:sp>
        </p:grpSp>
        <p:sp>
          <p:nvSpPr>
            <p:cNvPr id="17" name="자유형 79"/>
            <p:cNvSpPr/>
            <p:nvPr/>
          </p:nvSpPr>
          <p:spPr>
            <a:xfrm>
              <a:off x="5343526" y="3552825"/>
              <a:ext cx="3534792" cy="2105612"/>
            </a:xfrm>
            <a:custGeom>
              <a:avLst/>
              <a:gdLst>
                <a:gd name="connsiteX0" fmla="*/ 0 w 3552825"/>
                <a:gd name="connsiteY0" fmla="*/ 0 h 1362075"/>
                <a:gd name="connsiteX1" fmla="*/ 0 w 3552825"/>
                <a:gd name="connsiteY1" fmla="*/ 1362075 h 1362075"/>
                <a:gd name="connsiteX2" fmla="*/ 3552825 w 3552825"/>
                <a:gd name="connsiteY2" fmla="*/ 1362075 h 1362075"/>
              </a:gdLst>
              <a:ahLst/>
              <a:cxnLst>
                <a:cxn ang="0">
                  <a:pos x="connsiteX0" y="connsiteY0"/>
                </a:cxn>
                <a:cxn ang="0">
                  <a:pos x="connsiteX1" y="connsiteY1"/>
                </a:cxn>
                <a:cxn ang="0">
                  <a:pos x="connsiteX2" y="connsiteY2"/>
                </a:cxn>
              </a:cxnLst>
              <a:rect l="l" t="t" r="r" b="b"/>
              <a:pathLst>
                <a:path w="3552825" h="1362075">
                  <a:moveTo>
                    <a:pt x="0" y="0"/>
                  </a:moveTo>
                  <a:lnTo>
                    <a:pt x="0" y="1362075"/>
                  </a:lnTo>
                  <a:lnTo>
                    <a:pt x="3552825" y="1362075"/>
                  </a:lnTo>
                </a:path>
              </a:pathLst>
            </a:custGeom>
            <a:noFill/>
            <a:ln w="19050" cap="rnd" cmpd="sng" algn="ctr">
              <a:solidFill>
                <a:srgbClr val="00FFFF"/>
              </a:solidFill>
              <a:prstDash val="sysDot"/>
              <a:headEnd type="oval"/>
              <a:tailEnd type="none"/>
            </a:ln>
            <a:effectLst>
              <a:glow rad="25400">
                <a:sysClr val="window" lastClr="FFFFFF">
                  <a:alpha val="20000"/>
                </a:sysClr>
              </a:glow>
            </a:effectLst>
          </p:spPr>
          <p:txBody>
            <a:bodyPr rtlCol="0" anchor="ctr"/>
            <a:lstStyle/>
            <a:p>
              <a:pPr algn="ctr" latinLnBrk="0">
                <a:defRPr/>
              </a:pPr>
              <a:endParaRPr lang="ko-KR" altLang="en-US" sz="1100" kern="0">
                <a:solidFill>
                  <a:sysClr val="window" lastClr="FFFFFF"/>
                </a:solidFill>
                <a:latin typeface="Calibri"/>
                <a:ea typeface="맑은 고딕"/>
              </a:endParaRPr>
            </a:p>
          </p:txBody>
        </p:sp>
        <p:sp>
          <p:nvSpPr>
            <p:cNvPr id="18" name="자유형 81"/>
            <p:cNvSpPr/>
            <p:nvPr/>
          </p:nvSpPr>
          <p:spPr>
            <a:xfrm>
              <a:off x="7877174" y="1736724"/>
              <a:ext cx="1209675" cy="917575"/>
            </a:xfrm>
            <a:custGeom>
              <a:avLst/>
              <a:gdLst>
                <a:gd name="connsiteX0" fmla="*/ 0 w 1238250"/>
                <a:gd name="connsiteY0" fmla="*/ 1028700 h 1028700"/>
                <a:gd name="connsiteX1" fmla="*/ 0 w 1238250"/>
                <a:gd name="connsiteY1" fmla="*/ 0 h 1028700"/>
                <a:gd name="connsiteX2" fmla="*/ 1238250 w 1238250"/>
                <a:gd name="connsiteY2" fmla="*/ 0 h 1028700"/>
              </a:gdLst>
              <a:ahLst/>
              <a:cxnLst>
                <a:cxn ang="0">
                  <a:pos x="connsiteX0" y="connsiteY0"/>
                </a:cxn>
                <a:cxn ang="0">
                  <a:pos x="connsiteX1" y="connsiteY1"/>
                </a:cxn>
                <a:cxn ang="0">
                  <a:pos x="connsiteX2" y="connsiteY2"/>
                </a:cxn>
              </a:cxnLst>
              <a:rect l="l" t="t" r="r" b="b"/>
              <a:pathLst>
                <a:path w="1238250" h="1028700">
                  <a:moveTo>
                    <a:pt x="0" y="1028700"/>
                  </a:moveTo>
                  <a:lnTo>
                    <a:pt x="0" y="0"/>
                  </a:lnTo>
                  <a:lnTo>
                    <a:pt x="1238250" y="0"/>
                  </a:lnTo>
                </a:path>
              </a:pathLst>
            </a:custGeom>
            <a:noFill/>
            <a:ln w="19050" cap="rnd" cmpd="sng" algn="ctr">
              <a:solidFill>
                <a:srgbClr val="03A39B"/>
              </a:solidFill>
              <a:prstDash val="sysDot"/>
              <a:headEnd type="oval"/>
              <a:tailEnd type="none"/>
            </a:ln>
            <a:effectLst>
              <a:glow rad="25400">
                <a:sysClr val="window" lastClr="FFFFFF">
                  <a:alpha val="20000"/>
                </a:sysClr>
              </a:glow>
            </a:effectLst>
          </p:spPr>
          <p:txBody>
            <a:bodyPr rtlCol="0" anchor="ctr"/>
            <a:lstStyle/>
            <a:p>
              <a:pPr algn="ctr" latinLnBrk="0">
                <a:defRPr/>
              </a:pPr>
              <a:endParaRPr lang="ko-KR" altLang="en-US" sz="1100" kern="0">
                <a:solidFill>
                  <a:sysClr val="window" lastClr="FFFFFF"/>
                </a:solidFill>
                <a:latin typeface="Calibri"/>
                <a:ea typeface="맑은 고딕"/>
              </a:endParaRPr>
            </a:p>
          </p:txBody>
        </p:sp>
        <p:sp>
          <p:nvSpPr>
            <p:cNvPr id="19" name="자유형 83"/>
            <p:cNvSpPr/>
            <p:nvPr/>
          </p:nvSpPr>
          <p:spPr>
            <a:xfrm flipH="1">
              <a:off x="10258423" y="2552701"/>
              <a:ext cx="83418" cy="1086941"/>
            </a:xfrm>
            <a:custGeom>
              <a:avLst/>
              <a:gdLst>
                <a:gd name="connsiteX0" fmla="*/ 0 w 0"/>
                <a:gd name="connsiteY0" fmla="*/ 1171575 h 1171575"/>
                <a:gd name="connsiteX1" fmla="*/ 0 w 0"/>
                <a:gd name="connsiteY1" fmla="*/ 0 h 1171575"/>
              </a:gdLst>
              <a:ahLst/>
              <a:cxnLst>
                <a:cxn ang="0">
                  <a:pos x="connsiteX0" y="connsiteY0"/>
                </a:cxn>
                <a:cxn ang="0">
                  <a:pos x="connsiteX1" y="connsiteY1"/>
                </a:cxn>
              </a:cxnLst>
              <a:rect l="l" t="t" r="r" b="b"/>
              <a:pathLst>
                <a:path h="1171575">
                  <a:moveTo>
                    <a:pt x="0" y="1171575"/>
                  </a:moveTo>
                  <a:lnTo>
                    <a:pt x="0" y="0"/>
                  </a:lnTo>
                </a:path>
              </a:pathLst>
            </a:custGeom>
            <a:noFill/>
            <a:ln w="19050" cap="rnd" cmpd="sng" algn="ctr">
              <a:solidFill>
                <a:srgbClr val="03A39B"/>
              </a:solidFill>
              <a:prstDash val="sysDot"/>
              <a:headEnd type="oval"/>
              <a:tailEnd type="none"/>
            </a:ln>
            <a:effectLst>
              <a:glow rad="25400">
                <a:sysClr val="window" lastClr="FFFFFF">
                  <a:alpha val="20000"/>
                </a:sysClr>
              </a:glow>
            </a:effectLst>
          </p:spPr>
          <p:txBody>
            <a:bodyPr rtlCol="0" anchor="ctr"/>
            <a:lstStyle/>
            <a:p>
              <a:pPr algn="ctr" latinLnBrk="0">
                <a:defRPr/>
              </a:pPr>
              <a:endParaRPr lang="ko-KR" altLang="en-US" sz="1100" kern="0">
                <a:solidFill>
                  <a:sysClr val="window" lastClr="FFFFFF"/>
                </a:solidFill>
                <a:latin typeface="Calibri"/>
                <a:ea typeface="맑은 고딕"/>
              </a:endParaRPr>
            </a:p>
          </p:txBody>
        </p:sp>
        <p:sp>
          <p:nvSpPr>
            <p:cNvPr id="20" name="자유형 84"/>
            <p:cNvSpPr/>
            <p:nvPr/>
          </p:nvSpPr>
          <p:spPr>
            <a:xfrm>
              <a:off x="3045252" y="1859281"/>
              <a:ext cx="686158" cy="56270"/>
            </a:xfrm>
            <a:custGeom>
              <a:avLst/>
              <a:gdLst>
                <a:gd name="connsiteX0" fmla="*/ 819150 w 819150"/>
                <a:gd name="connsiteY0" fmla="*/ 0 h 0"/>
                <a:gd name="connsiteX1" fmla="*/ 0 w 819150"/>
                <a:gd name="connsiteY1" fmla="*/ 0 h 0"/>
              </a:gdLst>
              <a:ahLst/>
              <a:cxnLst>
                <a:cxn ang="0">
                  <a:pos x="connsiteX0" y="connsiteY0"/>
                </a:cxn>
                <a:cxn ang="0">
                  <a:pos x="connsiteX1" y="connsiteY1"/>
                </a:cxn>
              </a:cxnLst>
              <a:rect l="l" t="t" r="r" b="b"/>
              <a:pathLst>
                <a:path w="819150">
                  <a:moveTo>
                    <a:pt x="819150" y="0"/>
                  </a:moveTo>
                  <a:lnTo>
                    <a:pt x="0" y="0"/>
                  </a:lnTo>
                </a:path>
              </a:pathLst>
            </a:custGeom>
            <a:noFill/>
            <a:ln w="19050" cap="rnd" cmpd="sng" algn="ctr">
              <a:solidFill>
                <a:srgbClr val="F79646"/>
              </a:solidFill>
              <a:prstDash val="sysDot"/>
              <a:headEnd type="oval"/>
              <a:tailEnd type="none"/>
            </a:ln>
            <a:effectLst>
              <a:glow rad="25400">
                <a:sysClr val="window" lastClr="FFFFFF">
                  <a:alpha val="20000"/>
                </a:sysClr>
              </a:glow>
            </a:effectLst>
          </p:spPr>
          <p:txBody>
            <a:bodyPr rtlCol="0" anchor="ctr"/>
            <a:lstStyle/>
            <a:p>
              <a:pPr algn="ctr" latinLnBrk="0">
                <a:defRPr/>
              </a:pPr>
              <a:endParaRPr lang="ko-KR" altLang="en-US" sz="1100" kern="0">
                <a:solidFill>
                  <a:sysClr val="window" lastClr="FFFFFF"/>
                </a:solidFill>
                <a:latin typeface="Calibri"/>
                <a:ea typeface="맑은 고딕"/>
              </a:endParaRPr>
            </a:p>
          </p:txBody>
        </p:sp>
        <p:pic>
          <p:nvPicPr>
            <p:cNvPr id="21" name="그림 85"/>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710012" y="3555672"/>
              <a:ext cx="414000" cy="414000"/>
            </a:xfrm>
            <a:prstGeom prst="ellipse">
              <a:avLst/>
            </a:prstGeom>
            <a:ln w="28575">
              <a:solidFill>
                <a:sysClr val="window" lastClr="FFFFFF"/>
              </a:solidFill>
            </a:ln>
            <a:effectLst>
              <a:outerShdw sx="108000" sy="108000" algn="ctr" rotWithShape="0">
                <a:srgbClr val="E0444F">
                  <a:alpha val="80000"/>
                </a:srgbClr>
              </a:outerShdw>
            </a:effectLst>
          </p:spPr>
        </p:pic>
        <p:sp>
          <p:nvSpPr>
            <p:cNvPr id="22" name="자유형 87"/>
            <p:cNvSpPr/>
            <p:nvPr/>
          </p:nvSpPr>
          <p:spPr>
            <a:xfrm>
              <a:off x="2373739" y="3800475"/>
              <a:ext cx="299906" cy="1050269"/>
            </a:xfrm>
            <a:custGeom>
              <a:avLst/>
              <a:gdLst>
                <a:gd name="connsiteX0" fmla="*/ 257175 w 257175"/>
                <a:gd name="connsiteY0" fmla="*/ 0 h 1514475"/>
                <a:gd name="connsiteX1" fmla="*/ 0 w 257175"/>
                <a:gd name="connsiteY1" fmla="*/ 0 h 1514475"/>
                <a:gd name="connsiteX2" fmla="*/ 0 w 257175"/>
                <a:gd name="connsiteY2" fmla="*/ 1514475 h 1514475"/>
              </a:gdLst>
              <a:ahLst/>
              <a:cxnLst>
                <a:cxn ang="0">
                  <a:pos x="connsiteX0" y="connsiteY0"/>
                </a:cxn>
                <a:cxn ang="0">
                  <a:pos x="connsiteX1" y="connsiteY1"/>
                </a:cxn>
                <a:cxn ang="0">
                  <a:pos x="connsiteX2" y="connsiteY2"/>
                </a:cxn>
              </a:cxnLst>
              <a:rect l="l" t="t" r="r" b="b"/>
              <a:pathLst>
                <a:path w="257175" h="1514475">
                  <a:moveTo>
                    <a:pt x="257175" y="0"/>
                  </a:moveTo>
                  <a:lnTo>
                    <a:pt x="0" y="0"/>
                  </a:lnTo>
                  <a:lnTo>
                    <a:pt x="0" y="1514475"/>
                  </a:lnTo>
                </a:path>
              </a:pathLst>
            </a:custGeom>
            <a:noFill/>
            <a:ln w="19050" cap="rnd" cmpd="sng" algn="ctr">
              <a:solidFill>
                <a:srgbClr val="DC2C38"/>
              </a:solidFill>
              <a:prstDash val="sysDot"/>
              <a:headEnd type="oval"/>
              <a:tailEnd type="none"/>
            </a:ln>
            <a:effectLst>
              <a:glow rad="25400">
                <a:sysClr val="window" lastClr="FFFFFF">
                  <a:alpha val="20000"/>
                </a:sysClr>
              </a:glow>
            </a:effectLst>
          </p:spPr>
          <p:txBody>
            <a:bodyPr rtlCol="0" anchor="ctr"/>
            <a:lstStyle/>
            <a:p>
              <a:pPr algn="ctr" latinLnBrk="0">
                <a:defRPr/>
              </a:pPr>
              <a:endParaRPr lang="ko-KR" altLang="en-US" sz="1100" kern="0">
                <a:solidFill>
                  <a:sysClr val="window" lastClr="FFFFFF"/>
                </a:solidFill>
                <a:latin typeface="Calibri"/>
                <a:ea typeface="맑은 고딕"/>
              </a:endParaRPr>
            </a:p>
          </p:txBody>
        </p:sp>
        <p:pic>
          <p:nvPicPr>
            <p:cNvPr id="23" name="그림 8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74976" y="3933611"/>
              <a:ext cx="500400" cy="500400"/>
            </a:xfrm>
            <a:prstGeom prst="ellipse">
              <a:avLst/>
            </a:prstGeom>
            <a:ln w="28575">
              <a:solidFill>
                <a:sysClr val="window" lastClr="FFFFFF"/>
              </a:solidFill>
            </a:ln>
            <a:effectLst>
              <a:outerShdw sx="108000" sy="108000" algn="ctr" rotWithShape="0">
                <a:srgbClr val="E0444F">
                  <a:alpha val="80000"/>
                </a:srgbClr>
              </a:outerShdw>
            </a:effectLst>
          </p:spPr>
        </p:pic>
        <p:sp>
          <p:nvSpPr>
            <p:cNvPr id="24" name="자유형 89"/>
            <p:cNvSpPr/>
            <p:nvPr/>
          </p:nvSpPr>
          <p:spPr>
            <a:xfrm>
              <a:off x="3414319" y="4211273"/>
              <a:ext cx="3019819" cy="637564"/>
            </a:xfrm>
            <a:custGeom>
              <a:avLst/>
              <a:gdLst>
                <a:gd name="connsiteX0" fmla="*/ 3313652 w 3313652"/>
                <a:gd name="connsiteY0" fmla="*/ 0 h 637564"/>
                <a:gd name="connsiteX1" fmla="*/ 0 w 3313652"/>
                <a:gd name="connsiteY1" fmla="*/ 0 h 637564"/>
                <a:gd name="connsiteX2" fmla="*/ 0 w 3313652"/>
                <a:gd name="connsiteY2" fmla="*/ 637564 h 637564"/>
              </a:gdLst>
              <a:ahLst/>
              <a:cxnLst>
                <a:cxn ang="0">
                  <a:pos x="connsiteX0" y="connsiteY0"/>
                </a:cxn>
                <a:cxn ang="0">
                  <a:pos x="connsiteX1" y="connsiteY1"/>
                </a:cxn>
                <a:cxn ang="0">
                  <a:pos x="connsiteX2" y="connsiteY2"/>
                </a:cxn>
              </a:cxnLst>
              <a:rect l="l" t="t" r="r" b="b"/>
              <a:pathLst>
                <a:path w="3313652" h="637564">
                  <a:moveTo>
                    <a:pt x="3313652" y="0"/>
                  </a:moveTo>
                  <a:lnTo>
                    <a:pt x="0" y="0"/>
                  </a:lnTo>
                  <a:lnTo>
                    <a:pt x="0" y="637564"/>
                  </a:lnTo>
                </a:path>
              </a:pathLst>
            </a:custGeom>
            <a:noFill/>
            <a:ln w="19050" cap="rnd" cmpd="sng" algn="ctr">
              <a:solidFill>
                <a:srgbClr val="DC2C38"/>
              </a:solidFill>
              <a:prstDash val="sysDot"/>
              <a:headEnd type="oval"/>
              <a:tailEnd type="none"/>
            </a:ln>
            <a:effectLst>
              <a:glow rad="25400">
                <a:sysClr val="window" lastClr="FFFFFF">
                  <a:alpha val="20000"/>
                </a:sysClr>
              </a:glow>
            </a:effectLst>
          </p:spPr>
          <p:txBody>
            <a:bodyPr rtlCol="0" anchor="ctr"/>
            <a:lstStyle/>
            <a:p>
              <a:pPr algn="ctr" latinLnBrk="0">
                <a:defRPr/>
              </a:pPr>
              <a:endParaRPr lang="ko-KR" altLang="en-US" sz="1100" kern="0">
                <a:solidFill>
                  <a:sysClr val="window" lastClr="FFFFFF"/>
                </a:solidFill>
                <a:latin typeface="Calibri"/>
                <a:ea typeface="맑은 고딕"/>
              </a:endParaRPr>
            </a:p>
          </p:txBody>
        </p:sp>
        <p:pic>
          <p:nvPicPr>
            <p:cNvPr id="25" name="그림 9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74640" y="3295838"/>
              <a:ext cx="549596" cy="549596"/>
            </a:xfrm>
            <a:prstGeom prst="ellipse">
              <a:avLst/>
            </a:prstGeom>
            <a:ln w="28575">
              <a:solidFill>
                <a:sysClr val="window" lastClr="FFFFFF"/>
              </a:solidFill>
            </a:ln>
            <a:effectLst>
              <a:outerShdw sx="108000" sy="108000" algn="ctr" rotWithShape="0">
                <a:srgbClr val="E0444F">
                  <a:alpha val="80000"/>
                </a:srgbClr>
              </a:outerShdw>
            </a:effectLst>
          </p:spPr>
        </p:pic>
        <p:sp>
          <p:nvSpPr>
            <p:cNvPr id="26" name="자유형 91"/>
            <p:cNvSpPr/>
            <p:nvPr/>
          </p:nvSpPr>
          <p:spPr>
            <a:xfrm flipV="1">
              <a:off x="1712965" y="3889154"/>
              <a:ext cx="129023" cy="959069"/>
            </a:xfrm>
            <a:custGeom>
              <a:avLst/>
              <a:gdLst>
                <a:gd name="connsiteX0" fmla="*/ 0 w 0"/>
                <a:gd name="connsiteY0" fmla="*/ 1328737 h 1328737"/>
                <a:gd name="connsiteX1" fmla="*/ 0 w 0"/>
                <a:gd name="connsiteY1" fmla="*/ 0 h 1328737"/>
              </a:gdLst>
              <a:ahLst/>
              <a:cxnLst>
                <a:cxn ang="0">
                  <a:pos x="connsiteX0" y="connsiteY0"/>
                </a:cxn>
                <a:cxn ang="0">
                  <a:pos x="connsiteX1" y="connsiteY1"/>
                </a:cxn>
              </a:cxnLst>
              <a:rect l="l" t="t" r="r" b="b"/>
              <a:pathLst>
                <a:path h="1328737">
                  <a:moveTo>
                    <a:pt x="0" y="1328737"/>
                  </a:moveTo>
                  <a:lnTo>
                    <a:pt x="0" y="0"/>
                  </a:lnTo>
                </a:path>
              </a:pathLst>
            </a:custGeom>
            <a:noFill/>
            <a:ln w="19050" cap="rnd" cmpd="sng" algn="ctr">
              <a:solidFill>
                <a:srgbClr val="DC2C38"/>
              </a:solidFill>
              <a:prstDash val="sysDot"/>
              <a:headEnd type="oval"/>
              <a:tailEnd type="none"/>
            </a:ln>
            <a:effectLst>
              <a:glow rad="25400">
                <a:sysClr val="window" lastClr="FFFFFF">
                  <a:alpha val="20000"/>
                </a:sysClr>
              </a:glow>
            </a:effectLst>
          </p:spPr>
          <p:txBody>
            <a:bodyPr rtlCol="0" anchor="ctr"/>
            <a:lstStyle/>
            <a:p>
              <a:pPr algn="ctr" latinLnBrk="0">
                <a:defRPr/>
              </a:pPr>
              <a:endParaRPr lang="ko-KR" altLang="en-US" sz="1100" kern="0">
                <a:solidFill>
                  <a:sysClr val="window" lastClr="FFFFFF"/>
                </a:solidFill>
                <a:latin typeface="Calibri"/>
                <a:ea typeface="맑은 고딕"/>
              </a:endParaRPr>
            </a:p>
          </p:txBody>
        </p:sp>
        <p:pic>
          <p:nvPicPr>
            <p:cNvPr id="27" name="그림 93"/>
            <p:cNvPicPr>
              <a:picLocks noChangeAspect="1"/>
            </p:cNvPicPr>
            <p:nvPr/>
          </p:nvPicPr>
          <p:blipFill rotWithShape="1">
            <a:blip r:embed="rId12" cstate="print">
              <a:extLst>
                <a:ext uri="{28A0092B-C50C-407E-A947-70E740481C1C}">
                  <a14:useLocalDpi xmlns:a14="http://schemas.microsoft.com/office/drawing/2010/main" val="0"/>
                </a:ext>
              </a:extLst>
            </a:blip>
            <a:srcRect l="13987" t="10704" r="54125" b="24563"/>
            <a:stretch/>
          </p:blipFill>
          <p:spPr>
            <a:xfrm>
              <a:off x="6285403" y="1900570"/>
              <a:ext cx="846379" cy="846379"/>
            </a:xfrm>
            <a:prstGeom prst="ellipse">
              <a:avLst/>
            </a:prstGeom>
            <a:solidFill>
              <a:sysClr val="window" lastClr="FFFFFF"/>
            </a:solidFill>
            <a:ln w="28575">
              <a:solidFill>
                <a:sysClr val="window" lastClr="FFFFFF"/>
              </a:solidFill>
            </a:ln>
            <a:effectLst>
              <a:outerShdw sx="108000" sy="108000" algn="ctr" rotWithShape="0">
                <a:srgbClr val="F79646">
                  <a:alpha val="80000"/>
                </a:srgbClr>
              </a:outerShdw>
            </a:effectLst>
          </p:spPr>
        </p:pic>
        <p:sp>
          <p:nvSpPr>
            <p:cNvPr id="28" name="자유형 94"/>
            <p:cNvSpPr/>
            <p:nvPr/>
          </p:nvSpPr>
          <p:spPr>
            <a:xfrm>
              <a:off x="3045253" y="1514475"/>
              <a:ext cx="3660348" cy="331103"/>
            </a:xfrm>
            <a:custGeom>
              <a:avLst/>
              <a:gdLst>
                <a:gd name="connsiteX0" fmla="*/ 3819525 w 3819525"/>
                <a:gd name="connsiteY0" fmla="*/ 200025 h 200025"/>
                <a:gd name="connsiteX1" fmla="*/ 3819525 w 3819525"/>
                <a:gd name="connsiteY1" fmla="*/ 0 h 200025"/>
                <a:gd name="connsiteX2" fmla="*/ 0 w 3819525"/>
                <a:gd name="connsiteY2" fmla="*/ 0 h 200025"/>
              </a:gdLst>
              <a:ahLst/>
              <a:cxnLst>
                <a:cxn ang="0">
                  <a:pos x="connsiteX0" y="connsiteY0"/>
                </a:cxn>
                <a:cxn ang="0">
                  <a:pos x="connsiteX1" y="connsiteY1"/>
                </a:cxn>
                <a:cxn ang="0">
                  <a:pos x="connsiteX2" y="connsiteY2"/>
                </a:cxn>
              </a:cxnLst>
              <a:rect l="l" t="t" r="r" b="b"/>
              <a:pathLst>
                <a:path w="3819525" h="200025">
                  <a:moveTo>
                    <a:pt x="3819525" y="200025"/>
                  </a:moveTo>
                  <a:lnTo>
                    <a:pt x="3819525" y="0"/>
                  </a:lnTo>
                  <a:lnTo>
                    <a:pt x="0" y="0"/>
                  </a:lnTo>
                </a:path>
              </a:pathLst>
            </a:custGeom>
            <a:noFill/>
            <a:ln w="19050" cap="rnd" cmpd="sng" algn="ctr">
              <a:solidFill>
                <a:srgbClr val="F79646"/>
              </a:solidFill>
              <a:prstDash val="sysDot"/>
              <a:headEnd type="oval"/>
              <a:tailEnd type="none"/>
            </a:ln>
            <a:effectLst>
              <a:glow rad="25400">
                <a:sysClr val="window" lastClr="FFFFFF">
                  <a:alpha val="20000"/>
                </a:sysClr>
              </a:glow>
            </a:effectLst>
          </p:spPr>
          <p:txBody>
            <a:bodyPr rtlCol="0" anchor="ctr"/>
            <a:lstStyle/>
            <a:p>
              <a:pPr algn="ctr" latinLnBrk="0">
                <a:defRPr/>
              </a:pPr>
              <a:endParaRPr lang="ko-KR" altLang="en-US" sz="1100" kern="0">
                <a:solidFill>
                  <a:sysClr val="window" lastClr="FFFFFF"/>
                </a:solidFill>
                <a:latin typeface="Calibri"/>
                <a:ea typeface="맑은 고딕"/>
              </a:endParaRPr>
            </a:p>
          </p:txBody>
        </p:sp>
        <p:pic>
          <p:nvPicPr>
            <p:cNvPr id="30" name="그림 9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800000">
              <a:off x="6380674" y="2149965"/>
              <a:ext cx="179589" cy="111356"/>
            </a:xfrm>
            <a:prstGeom prst="rect">
              <a:avLst/>
            </a:prstGeom>
          </p:spPr>
        </p:pic>
        <p:pic>
          <p:nvPicPr>
            <p:cNvPr id="31" name="그림 97"/>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0340000">
              <a:off x="5374785" y="5730349"/>
              <a:ext cx="163263" cy="101233"/>
            </a:xfrm>
            <a:prstGeom prst="rect">
              <a:avLst/>
            </a:prstGeom>
          </p:spPr>
        </p:pic>
        <p:pic>
          <p:nvPicPr>
            <p:cNvPr id="32" name="그림 111"/>
            <p:cNvPicPr>
              <a:picLocks noChangeAspect="1"/>
            </p:cNvPicPr>
            <p:nvPr/>
          </p:nvPicPr>
          <p:blipFill>
            <a:blip r:embed="rId16" cstate="print">
              <a:extLst>
                <a:ext uri="{BEBA8EAE-BF5A-486C-A8C5-ECC9F3942E4B}">
                  <a14:imgProps xmlns:a14="http://schemas.microsoft.com/office/drawing/2010/main">
                    <a14:imgLayer r:embed="rId1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890961" y="5671408"/>
              <a:ext cx="549014" cy="549796"/>
            </a:xfrm>
            <a:prstGeom prst="ellipse">
              <a:avLst/>
            </a:prstGeom>
            <a:ln w="28575">
              <a:solidFill>
                <a:sysClr val="window" lastClr="FFFFFF"/>
              </a:solidFill>
            </a:ln>
            <a:effectLst>
              <a:outerShdw sx="108000" sy="108000" algn="ctr" rotWithShape="0">
                <a:srgbClr val="E0444F">
                  <a:alpha val="80000"/>
                </a:srgbClr>
              </a:outerShdw>
            </a:effectLst>
          </p:spPr>
        </p:pic>
        <p:sp>
          <p:nvSpPr>
            <p:cNvPr id="33" name="자유형 128"/>
            <p:cNvSpPr/>
            <p:nvPr/>
          </p:nvSpPr>
          <p:spPr>
            <a:xfrm flipV="1">
              <a:off x="3595688" y="5504654"/>
              <a:ext cx="590549" cy="228601"/>
            </a:xfrm>
            <a:custGeom>
              <a:avLst/>
              <a:gdLst>
                <a:gd name="connsiteX0" fmla="*/ 533400 w 533400"/>
                <a:gd name="connsiteY0" fmla="*/ 0 h 771525"/>
                <a:gd name="connsiteX1" fmla="*/ 533400 w 533400"/>
                <a:gd name="connsiteY1" fmla="*/ 771525 h 771525"/>
                <a:gd name="connsiteX2" fmla="*/ 0 w 533400"/>
                <a:gd name="connsiteY2" fmla="*/ 771525 h 771525"/>
              </a:gdLst>
              <a:ahLst/>
              <a:cxnLst>
                <a:cxn ang="0">
                  <a:pos x="connsiteX0" y="connsiteY0"/>
                </a:cxn>
                <a:cxn ang="0">
                  <a:pos x="connsiteX1" y="connsiteY1"/>
                </a:cxn>
                <a:cxn ang="0">
                  <a:pos x="connsiteX2" y="connsiteY2"/>
                </a:cxn>
              </a:cxnLst>
              <a:rect l="l" t="t" r="r" b="b"/>
              <a:pathLst>
                <a:path w="533400" h="771525">
                  <a:moveTo>
                    <a:pt x="533400" y="0"/>
                  </a:moveTo>
                  <a:lnTo>
                    <a:pt x="533400" y="771525"/>
                  </a:lnTo>
                  <a:lnTo>
                    <a:pt x="0" y="771525"/>
                  </a:lnTo>
                </a:path>
              </a:pathLst>
            </a:custGeom>
            <a:noFill/>
            <a:ln w="19050" cap="rnd" cmpd="sng" algn="ctr">
              <a:solidFill>
                <a:srgbClr val="DC2C38"/>
              </a:solidFill>
              <a:prstDash val="sysDot"/>
              <a:headEnd type="oval"/>
              <a:tailEnd type="none"/>
            </a:ln>
            <a:effectLst>
              <a:glow rad="25400">
                <a:sysClr val="window" lastClr="FFFFFF">
                  <a:alpha val="20000"/>
                </a:sysClr>
              </a:glow>
            </a:effectLst>
          </p:spPr>
          <p:txBody>
            <a:bodyPr rtlCol="0" anchor="ctr"/>
            <a:lstStyle/>
            <a:p>
              <a:pPr algn="ctr" latinLnBrk="0">
                <a:defRPr/>
              </a:pPr>
              <a:endParaRPr lang="ko-KR" altLang="en-US" sz="1100" kern="0">
                <a:solidFill>
                  <a:sysClr val="window" lastClr="FFFFFF"/>
                </a:solidFill>
                <a:latin typeface="Calibri"/>
                <a:ea typeface="맑은 고딕"/>
              </a:endParaRPr>
            </a:p>
          </p:txBody>
        </p:sp>
        <p:pic>
          <p:nvPicPr>
            <p:cNvPr id="34" name="그림 129"/>
            <p:cNvPicPr>
              <a:picLocks noChangeAspect="1"/>
            </p:cNvPicPr>
            <p:nvPr/>
          </p:nvPicPr>
          <p:blipFill>
            <a:blip r:embed="rId18" cstate="print">
              <a:extLst>
                <a:ext uri="{BEBA8EAE-BF5A-486C-A8C5-ECC9F3942E4B}">
                  <a14:imgProps xmlns:a14="http://schemas.microsoft.com/office/drawing/2010/main">
                    <a14:imgLayer r:embed="rId1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207014" y="2774977"/>
              <a:ext cx="414786" cy="414786"/>
            </a:xfrm>
            <a:prstGeom prst="ellipse">
              <a:avLst/>
            </a:prstGeom>
            <a:solidFill>
              <a:sysClr val="window" lastClr="FFFFFF"/>
            </a:solidFill>
            <a:ln w="28575">
              <a:solidFill>
                <a:sysClr val="window" lastClr="FFFFFF"/>
              </a:solidFill>
            </a:ln>
            <a:effectLst>
              <a:outerShdw sx="108000" sy="108000" algn="ctr" rotWithShape="0">
                <a:srgbClr val="F79646">
                  <a:alpha val="80000"/>
                </a:srgbClr>
              </a:outerShdw>
            </a:effectLst>
          </p:spPr>
        </p:pic>
        <p:sp>
          <p:nvSpPr>
            <p:cNvPr id="35" name="TextBox 34"/>
            <p:cNvSpPr txBox="1"/>
            <p:nvPr/>
          </p:nvSpPr>
          <p:spPr>
            <a:xfrm>
              <a:off x="825351" y="3095852"/>
              <a:ext cx="1775226" cy="352219"/>
            </a:xfrm>
            <a:prstGeom prst="rect">
              <a:avLst/>
            </a:prstGeom>
            <a:noFill/>
          </p:spPr>
          <p:txBody>
            <a:bodyPr wrap="none" rtlCol="0">
              <a:spAutoFit/>
            </a:bodyPr>
            <a:lstStyle>
              <a:defPPr>
                <a:defRPr lang="ko-KR"/>
              </a:defPPr>
              <a:lvl1pPr lvl="0" algn="ctr" defTabSz="905986" eaLnBrk="0" latinLnBrk="0" hangingPunct="0">
                <a:lnSpc>
                  <a:spcPct val="85000"/>
                </a:lnSpc>
                <a:defRPr sz="1200" b="1">
                  <a:ln w="0">
                    <a:solidFill>
                      <a:srgbClr val="53565A">
                        <a:lumMod val="20000"/>
                        <a:lumOff val="80000"/>
                        <a:alpha val="0"/>
                      </a:srgbClr>
                    </a:solidFill>
                  </a:ln>
                  <a:solidFill>
                    <a:srgbClr val="C00000"/>
                  </a:solidFill>
                  <a:effectLst>
                    <a:glow rad="114300">
                      <a:prstClr val="white"/>
                    </a:glow>
                  </a:effectLst>
                </a:defRPr>
              </a:lvl1pPr>
            </a:lstStyle>
            <a:p>
              <a:pPr defTabSz="679490">
                <a:defRPr/>
              </a:pPr>
              <a:r>
                <a:rPr lang="en-US" altLang="ko-KR" sz="700" kern="0" dirty="0">
                  <a:latin typeface="+mj-lt"/>
                </a:rPr>
                <a:t>Vending machine</a:t>
              </a:r>
              <a:endParaRPr lang="ko-KR" altLang="en-US" sz="700" kern="0" dirty="0">
                <a:latin typeface="+mj-lt"/>
              </a:endParaRPr>
            </a:p>
          </p:txBody>
        </p:sp>
        <p:sp>
          <p:nvSpPr>
            <p:cNvPr id="36" name="TextBox 35"/>
            <p:cNvSpPr txBox="1"/>
            <p:nvPr/>
          </p:nvSpPr>
          <p:spPr>
            <a:xfrm>
              <a:off x="6077410" y="1809443"/>
              <a:ext cx="1277843" cy="383169"/>
            </a:xfrm>
            <a:prstGeom prst="rect">
              <a:avLst/>
            </a:prstGeom>
            <a:noFill/>
            <a:effectLst/>
          </p:spPr>
          <p:txBody>
            <a:bodyPr wrap="none" rtlCol="0">
              <a:spAutoFit/>
            </a:bodyPr>
            <a:lstStyle>
              <a:defPPr>
                <a:defRPr lang="ko-KR"/>
              </a:defPPr>
              <a:lvl1pPr algn="ctr" defTabSz="905986" eaLnBrk="0" latinLnBrk="0" hangingPunct="0">
                <a:defRPr sz="1200" b="1">
                  <a:ln>
                    <a:solidFill>
                      <a:srgbClr val="53565A">
                        <a:lumMod val="20000"/>
                        <a:lumOff val="80000"/>
                        <a:alpha val="0"/>
                      </a:srgbClr>
                    </a:solidFill>
                  </a:ln>
                  <a:solidFill>
                    <a:srgbClr val="FF0000"/>
                  </a:solidFill>
                  <a:effectLst>
                    <a:glow rad="127000">
                      <a:prstClr val="white"/>
                    </a:glow>
                  </a:effectLst>
                </a:defRPr>
              </a:lvl1pPr>
            </a:lstStyle>
            <a:p>
              <a:pPr defTabSz="679490">
                <a:defRPr/>
              </a:pPr>
              <a:r>
                <a:rPr lang="en-US" altLang="ko-KR" sz="700" kern="0" dirty="0">
                  <a:solidFill>
                    <a:srgbClr val="E84402"/>
                  </a:solidFill>
                  <a:latin typeface="+mj-lt"/>
                </a:rPr>
                <a:t>Ambulance</a:t>
              </a:r>
            </a:p>
          </p:txBody>
        </p:sp>
        <p:sp>
          <p:nvSpPr>
            <p:cNvPr id="37" name="TextBox 36"/>
            <p:cNvSpPr txBox="1"/>
            <p:nvPr/>
          </p:nvSpPr>
          <p:spPr>
            <a:xfrm>
              <a:off x="2508353" y="3385448"/>
              <a:ext cx="817304" cy="352219"/>
            </a:xfrm>
            <a:prstGeom prst="rect">
              <a:avLst/>
            </a:prstGeom>
            <a:noFill/>
          </p:spPr>
          <p:txBody>
            <a:bodyPr wrap="none" rtlCol="0">
              <a:spAutoFit/>
            </a:bodyPr>
            <a:lstStyle>
              <a:defPPr>
                <a:defRPr lang="ko-KR"/>
              </a:defPPr>
              <a:lvl1pPr lvl="0" algn="ctr" defTabSz="905986" eaLnBrk="0" latinLnBrk="0" hangingPunct="0">
                <a:lnSpc>
                  <a:spcPct val="85000"/>
                </a:lnSpc>
                <a:defRPr sz="1200" b="1">
                  <a:ln w="0">
                    <a:solidFill>
                      <a:srgbClr val="53565A">
                        <a:lumMod val="20000"/>
                        <a:lumOff val="80000"/>
                        <a:alpha val="0"/>
                      </a:srgbClr>
                    </a:solidFill>
                  </a:ln>
                  <a:solidFill>
                    <a:srgbClr val="C00000"/>
                  </a:solidFill>
                  <a:effectLst>
                    <a:glow rad="114300">
                      <a:prstClr val="white"/>
                    </a:glow>
                  </a:effectLst>
                </a:defRPr>
              </a:lvl1pPr>
            </a:lstStyle>
            <a:p>
              <a:pPr defTabSz="679490">
                <a:defRPr/>
              </a:pPr>
              <a:r>
                <a:rPr lang="en-US" altLang="ko-KR" sz="700" kern="0" dirty="0">
                  <a:latin typeface="+mj-lt"/>
                </a:rPr>
                <a:t>CCTV</a:t>
              </a:r>
              <a:endParaRPr lang="ko-KR" altLang="en-US" sz="700" kern="0" dirty="0">
                <a:latin typeface="+mj-lt"/>
              </a:endParaRPr>
            </a:p>
          </p:txBody>
        </p:sp>
        <p:sp>
          <p:nvSpPr>
            <p:cNvPr id="38" name="TextBox 37"/>
            <p:cNvSpPr txBox="1"/>
            <p:nvPr/>
          </p:nvSpPr>
          <p:spPr>
            <a:xfrm>
              <a:off x="3766010" y="5520157"/>
              <a:ext cx="817304" cy="352219"/>
            </a:xfrm>
            <a:prstGeom prst="rect">
              <a:avLst/>
            </a:prstGeom>
            <a:noFill/>
          </p:spPr>
          <p:txBody>
            <a:bodyPr wrap="none" rtlCol="0">
              <a:spAutoFit/>
            </a:bodyPr>
            <a:lstStyle>
              <a:defPPr>
                <a:defRPr lang="ko-KR"/>
              </a:defPPr>
              <a:lvl1pPr lvl="0" algn="ctr" defTabSz="905986" eaLnBrk="0" latinLnBrk="0" hangingPunct="0">
                <a:lnSpc>
                  <a:spcPct val="85000"/>
                </a:lnSpc>
                <a:defRPr sz="1200" b="1">
                  <a:ln w="0">
                    <a:solidFill>
                      <a:srgbClr val="53565A">
                        <a:lumMod val="20000"/>
                        <a:lumOff val="80000"/>
                        <a:alpha val="0"/>
                      </a:srgbClr>
                    </a:solidFill>
                  </a:ln>
                  <a:solidFill>
                    <a:srgbClr val="C00000"/>
                  </a:solidFill>
                  <a:effectLst>
                    <a:glow rad="114300">
                      <a:prstClr val="white"/>
                    </a:glow>
                  </a:effectLst>
                </a:defRPr>
              </a:lvl1pPr>
            </a:lstStyle>
            <a:p>
              <a:pPr defTabSz="679490">
                <a:defRPr/>
              </a:pPr>
              <a:r>
                <a:rPr lang="en-US" altLang="ko-KR" sz="700" kern="0" dirty="0">
                  <a:latin typeface="+mj-lt"/>
                </a:rPr>
                <a:t>CCTV</a:t>
              </a:r>
              <a:endParaRPr lang="ko-KR" altLang="en-US" sz="700" kern="0" dirty="0">
                <a:latin typeface="+mj-lt"/>
              </a:endParaRPr>
            </a:p>
          </p:txBody>
        </p:sp>
        <p:sp>
          <p:nvSpPr>
            <p:cNvPr id="39" name="TextBox 38"/>
            <p:cNvSpPr txBox="1"/>
            <p:nvPr/>
          </p:nvSpPr>
          <p:spPr>
            <a:xfrm>
              <a:off x="6316526" y="3755156"/>
              <a:ext cx="817304" cy="352219"/>
            </a:xfrm>
            <a:prstGeom prst="rect">
              <a:avLst/>
            </a:prstGeom>
            <a:noFill/>
          </p:spPr>
          <p:txBody>
            <a:bodyPr wrap="none" rtlCol="0">
              <a:spAutoFit/>
            </a:bodyPr>
            <a:lstStyle>
              <a:defPPr>
                <a:defRPr lang="ko-KR"/>
              </a:defPPr>
              <a:lvl1pPr lvl="0" algn="ctr" defTabSz="905986" eaLnBrk="0" latinLnBrk="0" hangingPunct="0">
                <a:lnSpc>
                  <a:spcPct val="85000"/>
                </a:lnSpc>
                <a:defRPr sz="1200" b="1">
                  <a:ln w="0">
                    <a:solidFill>
                      <a:srgbClr val="53565A">
                        <a:lumMod val="20000"/>
                        <a:lumOff val="80000"/>
                        <a:alpha val="0"/>
                      </a:srgbClr>
                    </a:solidFill>
                  </a:ln>
                  <a:solidFill>
                    <a:srgbClr val="C00000"/>
                  </a:solidFill>
                  <a:effectLst>
                    <a:glow rad="114300">
                      <a:prstClr val="white"/>
                    </a:glow>
                  </a:effectLst>
                </a:defRPr>
              </a:lvl1pPr>
            </a:lstStyle>
            <a:p>
              <a:pPr defTabSz="679490">
                <a:defRPr/>
              </a:pPr>
              <a:r>
                <a:rPr lang="en-US" altLang="ko-KR" sz="700" kern="0" dirty="0">
                  <a:latin typeface="+mj-lt"/>
                </a:rPr>
                <a:t>CCTV</a:t>
              </a:r>
              <a:endParaRPr lang="ko-KR" altLang="en-US" sz="700" kern="0" dirty="0">
                <a:latin typeface="+mj-lt"/>
              </a:endParaRPr>
            </a:p>
          </p:txBody>
        </p:sp>
        <p:sp>
          <p:nvSpPr>
            <p:cNvPr id="40" name="TextBox 39"/>
            <p:cNvSpPr txBox="1"/>
            <p:nvPr/>
          </p:nvSpPr>
          <p:spPr>
            <a:xfrm>
              <a:off x="3434579" y="2526863"/>
              <a:ext cx="1824681" cy="506962"/>
            </a:xfrm>
            <a:prstGeom prst="rect">
              <a:avLst/>
            </a:prstGeom>
            <a:noFill/>
            <a:effectLst/>
          </p:spPr>
          <p:txBody>
            <a:bodyPr wrap="square" rtlCol="0">
              <a:spAutoFit/>
            </a:bodyPr>
            <a:lstStyle>
              <a:defPPr>
                <a:defRPr lang="ko-KR"/>
              </a:defPPr>
              <a:lvl1pPr algn="ctr" defTabSz="905986" eaLnBrk="0" latinLnBrk="0" hangingPunct="0">
                <a:defRPr sz="1200" b="1">
                  <a:ln>
                    <a:solidFill>
                      <a:srgbClr val="53565A">
                        <a:lumMod val="20000"/>
                        <a:lumOff val="80000"/>
                        <a:alpha val="0"/>
                      </a:srgbClr>
                    </a:solidFill>
                  </a:ln>
                  <a:solidFill>
                    <a:srgbClr val="FF0000"/>
                  </a:solidFill>
                  <a:effectLst>
                    <a:glow rad="127000">
                      <a:prstClr val="white"/>
                    </a:glow>
                  </a:effectLst>
                </a:defRPr>
              </a:lvl1pPr>
            </a:lstStyle>
            <a:p>
              <a:pPr defTabSz="679490">
                <a:lnSpc>
                  <a:spcPct val="80000"/>
                </a:lnSpc>
                <a:defRPr/>
              </a:pPr>
              <a:r>
                <a:rPr lang="en-US" altLang="ko-KR" sz="700" kern="0" dirty="0">
                  <a:solidFill>
                    <a:srgbClr val="E84402"/>
                  </a:solidFill>
                  <a:latin typeface="+mj-lt"/>
                </a:rPr>
                <a:t>Autonomous driving</a:t>
              </a:r>
              <a:endParaRPr lang="ko-KR" altLang="en-US" sz="700" kern="0" dirty="0">
                <a:solidFill>
                  <a:srgbClr val="E84402"/>
                </a:solidFill>
                <a:latin typeface="+mj-lt"/>
              </a:endParaRPr>
            </a:p>
          </p:txBody>
        </p:sp>
        <p:pic>
          <p:nvPicPr>
            <p:cNvPr id="41" name="그림 13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801187" y="1585236"/>
              <a:ext cx="843574" cy="843574"/>
            </a:xfrm>
            <a:prstGeom prst="ellipse">
              <a:avLst/>
            </a:prstGeom>
            <a:solidFill>
              <a:sysClr val="window" lastClr="FFFFFF"/>
            </a:solidFill>
            <a:ln w="28575">
              <a:solidFill>
                <a:sysClr val="window" lastClr="FFFFFF"/>
              </a:solidFill>
            </a:ln>
            <a:effectLst>
              <a:outerShdw sx="108000" sy="108000" algn="ctr" rotWithShape="0">
                <a:srgbClr val="F79646">
                  <a:alpha val="80000"/>
                </a:srgbClr>
              </a:outerShdw>
            </a:effectLst>
          </p:spPr>
        </p:pic>
        <p:sp>
          <p:nvSpPr>
            <p:cNvPr id="42" name="자유형 139"/>
            <p:cNvSpPr/>
            <p:nvPr/>
          </p:nvSpPr>
          <p:spPr>
            <a:xfrm>
              <a:off x="3057525" y="2152650"/>
              <a:ext cx="1110615" cy="838200"/>
            </a:xfrm>
            <a:custGeom>
              <a:avLst/>
              <a:gdLst>
                <a:gd name="connsiteX0" fmla="*/ 1171575 w 1171575"/>
                <a:gd name="connsiteY0" fmla="*/ 838200 h 838200"/>
                <a:gd name="connsiteX1" fmla="*/ 666750 w 1171575"/>
                <a:gd name="connsiteY1" fmla="*/ 838200 h 838200"/>
                <a:gd name="connsiteX2" fmla="*/ 666750 w 1171575"/>
                <a:gd name="connsiteY2" fmla="*/ 0 h 838200"/>
                <a:gd name="connsiteX3" fmla="*/ 0 w 1171575"/>
                <a:gd name="connsiteY3" fmla="*/ 0 h 838200"/>
              </a:gdLst>
              <a:ahLst/>
              <a:cxnLst>
                <a:cxn ang="0">
                  <a:pos x="connsiteX0" y="connsiteY0"/>
                </a:cxn>
                <a:cxn ang="0">
                  <a:pos x="connsiteX1" y="connsiteY1"/>
                </a:cxn>
                <a:cxn ang="0">
                  <a:pos x="connsiteX2" y="connsiteY2"/>
                </a:cxn>
                <a:cxn ang="0">
                  <a:pos x="connsiteX3" y="connsiteY3"/>
                </a:cxn>
              </a:cxnLst>
              <a:rect l="l" t="t" r="r" b="b"/>
              <a:pathLst>
                <a:path w="1171575" h="838200">
                  <a:moveTo>
                    <a:pt x="1171575" y="838200"/>
                  </a:moveTo>
                  <a:lnTo>
                    <a:pt x="666750" y="838200"/>
                  </a:lnTo>
                  <a:lnTo>
                    <a:pt x="666750" y="0"/>
                  </a:lnTo>
                  <a:lnTo>
                    <a:pt x="0" y="0"/>
                  </a:lnTo>
                </a:path>
              </a:pathLst>
            </a:custGeom>
            <a:noFill/>
            <a:ln w="19050" cap="rnd" cmpd="sng" algn="ctr">
              <a:solidFill>
                <a:srgbClr val="F79646"/>
              </a:solidFill>
              <a:prstDash val="sysDot"/>
              <a:headEnd type="oval"/>
              <a:tailEnd type="none"/>
            </a:ln>
            <a:effectLst>
              <a:glow rad="25400">
                <a:sysClr val="window" lastClr="FFFFFF">
                  <a:alpha val="20000"/>
                </a:sysClr>
              </a:glow>
            </a:effectLst>
          </p:spPr>
          <p:txBody>
            <a:bodyPr rtlCol="0" anchor="ctr"/>
            <a:lstStyle/>
            <a:p>
              <a:pPr algn="ctr" latinLnBrk="0">
                <a:defRPr/>
              </a:pPr>
              <a:endParaRPr lang="ko-KR" altLang="en-US" sz="1100" kern="0">
                <a:solidFill>
                  <a:sysClr val="window" lastClr="FFFFFF"/>
                </a:solidFill>
                <a:latin typeface="Calibri"/>
                <a:ea typeface="맑은 고딕"/>
              </a:endParaRPr>
            </a:p>
          </p:txBody>
        </p:sp>
        <p:sp>
          <p:nvSpPr>
            <p:cNvPr id="43" name="자유형 66"/>
            <p:cNvSpPr/>
            <p:nvPr/>
          </p:nvSpPr>
          <p:spPr>
            <a:xfrm flipH="1">
              <a:off x="9286506" y="2552702"/>
              <a:ext cx="56270" cy="401242"/>
            </a:xfrm>
            <a:custGeom>
              <a:avLst/>
              <a:gdLst>
                <a:gd name="connsiteX0" fmla="*/ 0 w 0"/>
                <a:gd name="connsiteY0" fmla="*/ 1171575 h 1171575"/>
                <a:gd name="connsiteX1" fmla="*/ 0 w 0"/>
                <a:gd name="connsiteY1" fmla="*/ 0 h 1171575"/>
              </a:gdLst>
              <a:ahLst/>
              <a:cxnLst>
                <a:cxn ang="0">
                  <a:pos x="connsiteX0" y="connsiteY0"/>
                </a:cxn>
                <a:cxn ang="0">
                  <a:pos x="connsiteX1" y="connsiteY1"/>
                </a:cxn>
              </a:cxnLst>
              <a:rect l="l" t="t" r="r" b="b"/>
              <a:pathLst>
                <a:path h="1171575">
                  <a:moveTo>
                    <a:pt x="0" y="1171575"/>
                  </a:moveTo>
                  <a:lnTo>
                    <a:pt x="0" y="0"/>
                  </a:lnTo>
                </a:path>
              </a:pathLst>
            </a:custGeom>
            <a:noFill/>
            <a:ln w="19050" cap="rnd" cmpd="sng" algn="ctr">
              <a:solidFill>
                <a:srgbClr val="03A39B"/>
              </a:solidFill>
              <a:prstDash val="sysDot"/>
              <a:headEnd type="oval"/>
              <a:tailEnd type="none"/>
            </a:ln>
            <a:effectLst>
              <a:glow rad="25400">
                <a:sysClr val="window" lastClr="FFFFFF">
                  <a:alpha val="20000"/>
                </a:sysClr>
              </a:glow>
            </a:effectLst>
          </p:spPr>
          <p:txBody>
            <a:bodyPr rtlCol="0" anchor="ctr"/>
            <a:lstStyle/>
            <a:p>
              <a:pPr algn="ctr" latinLnBrk="0">
                <a:defRPr/>
              </a:pPr>
              <a:endParaRPr lang="ko-KR" altLang="en-US" sz="1100" kern="0">
                <a:solidFill>
                  <a:sysClr val="window" lastClr="FFFFFF"/>
                </a:solidFill>
                <a:latin typeface="Calibri"/>
                <a:ea typeface="맑은 고딕"/>
              </a:endParaRPr>
            </a:p>
          </p:txBody>
        </p:sp>
      </p:grpSp>
      <p:sp>
        <p:nvSpPr>
          <p:cNvPr id="3" name="TextBox 2"/>
          <p:cNvSpPr txBox="1"/>
          <p:nvPr/>
        </p:nvSpPr>
        <p:spPr>
          <a:xfrm>
            <a:off x="102521" y="6265161"/>
            <a:ext cx="4520141" cy="246221"/>
          </a:xfrm>
          <a:prstGeom prst="rect">
            <a:avLst/>
          </a:prstGeom>
          <a:noFill/>
        </p:spPr>
        <p:txBody>
          <a:bodyPr wrap="square" rtlCol="0">
            <a:spAutoFit/>
          </a:bodyPr>
          <a:lstStyle/>
          <a:p>
            <a:r>
              <a:rPr lang="en-US" sz="1000" dirty="0"/>
              <a:t>Source- Samsung- https://www.w3.org/2018/Talks/web5g/dan-web5g.pptx</a:t>
            </a:r>
          </a:p>
        </p:txBody>
      </p:sp>
    </p:spTree>
    <p:extLst>
      <p:ext uri="{BB962C8B-B14F-4D97-AF65-F5344CB8AC3E}">
        <p14:creationId xmlns:p14="http://schemas.microsoft.com/office/powerpoint/2010/main" val="17260823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solidFill>
                  <a:srgbClr val="000000"/>
                </a:solidFill>
                <a:latin typeface="Arial" panose="020B0604020202020204" pitchFamily="34" charset="0"/>
                <a:cs typeface="Arial" panose="020B0604020202020204" pitchFamily="34" charset="0"/>
              </a:rPr>
              <a:t>Multiple Level Slice -- Deploying Sub-slice Instances</a:t>
            </a:r>
            <a:endParaRPr lang="en-US" dirty="0"/>
          </a:p>
        </p:txBody>
      </p:sp>
      <p:sp>
        <p:nvSpPr>
          <p:cNvPr id="29" name="Content Placeholder 2"/>
          <p:cNvSpPr>
            <a:spLocks noGrp="1"/>
          </p:cNvSpPr>
          <p:nvPr>
            <p:ph idx="1"/>
          </p:nvPr>
        </p:nvSpPr>
        <p:spPr>
          <a:xfrm>
            <a:off x="381000" y="1676400"/>
            <a:ext cx="3505200" cy="4800600"/>
          </a:xfrm>
        </p:spPr>
        <p:txBody>
          <a:bodyPr/>
          <a:lstStyle/>
          <a:p>
            <a:pPr marL="347472" indent="-347472" defTabSz="913224" fontAlgn="auto">
              <a:spcBef>
                <a:spcPts val="538"/>
              </a:spcBef>
              <a:spcAft>
                <a:spcPts val="538"/>
              </a:spcAft>
              <a:buClr>
                <a:srgbClr val="BE9B69"/>
              </a:buClr>
              <a:buFont typeface="Arial" charset="0"/>
              <a:buChar char="•"/>
            </a:pPr>
            <a:r>
              <a:rPr lang="en-US" sz="1800" dirty="0">
                <a:latin typeface="Arial" pitchFamily="34" charset="0"/>
                <a:cs typeface="Arial" pitchFamily="34" charset="0"/>
              </a:rPr>
              <a:t>Integrate slice instances and control at key points across the network</a:t>
            </a:r>
          </a:p>
          <a:p>
            <a:pPr marL="347472" indent="-347472" defTabSz="913224" fontAlgn="auto">
              <a:spcBef>
                <a:spcPts val="538"/>
              </a:spcBef>
              <a:spcAft>
                <a:spcPts val="538"/>
              </a:spcAft>
              <a:buClr>
                <a:srgbClr val="BE9B69"/>
              </a:buClr>
              <a:buFont typeface="Arial" charset="0"/>
              <a:buChar char="•"/>
            </a:pPr>
            <a:r>
              <a:rPr lang="en-US" sz="1800" dirty="0">
                <a:latin typeface="Arial" pitchFamily="34" charset="0"/>
                <a:cs typeface="Arial" pitchFamily="34" charset="0"/>
              </a:rPr>
              <a:t>3 Key Components to Network Slice Architecture:</a:t>
            </a:r>
          </a:p>
          <a:p>
            <a:pPr marL="747522" lvl="2" indent="-347472" defTabSz="913224" fontAlgn="auto">
              <a:spcBef>
                <a:spcPts val="538"/>
              </a:spcBef>
              <a:spcAft>
                <a:spcPts val="538"/>
              </a:spcAft>
              <a:buClr>
                <a:srgbClr val="BE9B69"/>
              </a:buClr>
              <a:buFont typeface="Arial" charset="0"/>
              <a:buChar char="•"/>
            </a:pPr>
            <a:r>
              <a:rPr lang="en-US" sz="1800" dirty="0" err="1">
                <a:latin typeface="Arial" pitchFamily="34" charset="0"/>
                <a:cs typeface="Arial" pitchFamily="34" charset="0"/>
              </a:rPr>
              <a:t>Comm</a:t>
            </a:r>
            <a:r>
              <a:rPr lang="en-US" sz="1800" dirty="0">
                <a:latin typeface="Arial" pitchFamily="34" charset="0"/>
                <a:cs typeface="Arial" pitchFamily="34" charset="0"/>
              </a:rPr>
              <a:t> Services</a:t>
            </a:r>
          </a:p>
          <a:p>
            <a:pPr marL="747522" lvl="2" indent="-347472" defTabSz="913224" fontAlgn="auto">
              <a:spcBef>
                <a:spcPts val="538"/>
              </a:spcBef>
              <a:spcAft>
                <a:spcPts val="538"/>
              </a:spcAft>
              <a:buClr>
                <a:srgbClr val="BE9B69"/>
              </a:buClr>
              <a:buFont typeface="Arial" charset="0"/>
              <a:buChar char="•"/>
            </a:pPr>
            <a:r>
              <a:rPr lang="en-US" sz="1800" dirty="0">
                <a:latin typeface="Arial" pitchFamily="34" charset="0"/>
                <a:cs typeface="Arial" pitchFamily="34" charset="0"/>
              </a:rPr>
              <a:t>Core Network</a:t>
            </a:r>
          </a:p>
          <a:p>
            <a:pPr marL="747522" lvl="2" indent="-347472" defTabSz="913224" fontAlgn="auto">
              <a:spcBef>
                <a:spcPts val="538"/>
              </a:spcBef>
              <a:spcAft>
                <a:spcPts val="538"/>
              </a:spcAft>
              <a:buClr>
                <a:srgbClr val="BE9B69"/>
              </a:buClr>
              <a:buFont typeface="Arial" charset="0"/>
              <a:buChar char="•"/>
            </a:pPr>
            <a:r>
              <a:rPr lang="en-US" sz="1800" dirty="0">
                <a:latin typeface="Arial" pitchFamily="34" charset="0"/>
                <a:cs typeface="Arial" pitchFamily="34" charset="0"/>
              </a:rPr>
              <a:t>Access Network</a:t>
            </a:r>
          </a:p>
          <a:p>
            <a:pPr marL="347472" indent="-347472" defTabSz="913224" fontAlgn="auto">
              <a:spcBef>
                <a:spcPts val="538"/>
              </a:spcBef>
              <a:spcAft>
                <a:spcPts val="538"/>
              </a:spcAft>
              <a:buClr>
                <a:srgbClr val="BE9B69"/>
              </a:buClr>
              <a:buFont typeface="Arial" charset="0"/>
              <a:buChar char="•"/>
            </a:pPr>
            <a:r>
              <a:rPr lang="en-US" sz="1800" dirty="0">
                <a:latin typeface="Arial" pitchFamily="34" charset="0"/>
                <a:cs typeface="Arial" pitchFamily="34" charset="0"/>
              </a:rPr>
              <a:t>Each Role can be operated by different organizations</a:t>
            </a:r>
          </a:p>
          <a:p>
            <a:pPr marL="347472" indent="-347472" defTabSz="913224" fontAlgn="auto">
              <a:spcBef>
                <a:spcPts val="538"/>
              </a:spcBef>
              <a:spcAft>
                <a:spcPts val="538"/>
              </a:spcAft>
              <a:buClr>
                <a:srgbClr val="BE9B69"/>
              </a:buClr>
              <a:buFont typeface="Arial" charset="0"/>
              <a:buChar char="•"/>
            </a:pPr>
            <a:r>
              <a:rPr lang="en-US" sz="1800" dirty="0">
                <a:latin typeface="Arial" pitchFamily="34" charset="0"/>
                <a:cs typeface="Arial" pitchFamily="34" charset="0"/>
              </a:rPr>
              <a:t>Numerous Standards exist and are being further developed (List a few)</a:t>
            </a:r>
          </a:p>
        </p:txBody>
      </p:sp>
      <p:pic>
        <p:nvPicPr>
          <p:cNvPr id="4"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191000" y="1524000"/>
            <a:ext cx="4640855" cy="4182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162926" y="6230779"/>
            <a:ext cx="4343400" cy="246221"/>
          </a:xfrm>
          <a:prstGeom prst="rect">
            <a:avLst/>
          </a:prstGeom>
          <a:noFill/>
        </p:spPr>
        <p:txBody>
          <a:bodyPr wrap="square" rtlCol="0">
            <a:spAutoFit/>
          </a:bodyPr>
          <a:lstStyle/>
          <a:p>
            <a:r>
              <a:rPr lang="en-US" sz="1000" dirty="0"/>
              <a:t>Source - http://www.3gpp.org/NEWS-EVENTS/3GPP-NEWS/1951-SA5_5G</a:t>
            </a:r>
          </a:p>
        </p:txBody>
      </p:sp>
    </p:spTree>
    <p:extLst>
      <p:ext uri="{BB962C8B-B14F-4D97-AF65-F5344CB8AC3E}">
        <p14:creationId xmlns:p14="http://schemas.microsoft.com/office/powerpoint/2010/main" val="29090013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descr="5G network slic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12040"/>
            <a:ext cx="8077200" cy="4826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z="2400" b="1" dirty="0">
                <a:solidFill>
                  <a:srgbClr val="000000"/>
                </a:solidFill>
                <a:latin typeface="Arial" panose="020B0604020202020204" pitchFamily="34" charset="0"/>
                <a:cs typeface="Arial" panose="020B0604020202020204" pitchFamily="34" charset="0"/>
              </a:rPr>
              <a:t>5G Slicing – Multiple Use Cases</a:t>
            </a:r>
            <a:endParaRPr lang="en-US" dirty="0"/>
          </a:p>
        </p:txBody>
      </p:sp>
      <p:sp>
        <p:nvSpPr>
          <p:cNvPr id="3" name="Rectangle 2"/>
          <p:cNvSpPr/>
          <p:nvPr/>
        </p:nvSpPr>
        <p:spPr>
          <a:xfrm>
            <a:off x="457200" y="6258679"/>
            <a:ext cx="6248400" cy="246221"/>
          </a:xfrm>
          <a:prstGeom prst="rect">
            <a:avLst/>
          </a:prstGeom>
        </p:spPr>
        <p:txBody>
          <a:bodyPr wrap="square">
            <a:spAutoFit/>
          </a:bodyPr>
          <a:lstStyle/>
          <a:p>
            <a:r>
              <a:rPr lang="en-US" sz="1000" dirty="0">
                <a:latin typeface="Arial" charset="0"/>
                <a:ea typeface="Arial" charset="0"/>
                <a:cs typeface="Arial" charset="0"/>
              </a:rPr>
              <a:t>Source: https://</a:t>
            </a:r>
            <a:r>
              <a:rPr lang="en-US" sz="1000" dirty="0" err="1">
                <a:latin typeface="Arial" charset="0"/>
                <a:ea typeface="Arial" charset="0"/>
                <a:cs typeface="Arial" charset="0"/>
              </a:rPr>
              <a:t>news.itu.int</a:t>
            </a:r>
            <a:r>
              <a:rPr lang="en-US" sz="1000" dirty="0">
                <a:latin typeface="Arial" charset="0"/>
                <a:ea typeface="Arial" charset="0"/>
                <a:cs typeface="Arial" charset="0"/>
              </a:rPr>
              <a:t>/why-end-to-end-network-slicing-will-be-important-for-5g</a:t>
            </a:r>
          </a:p>
        </p:txBody>
      </p:sp>
    </p:spTree>
    <p:extLst>
      <p:ext uri="{BB962C8B-B14F-4D97-AF65-F5344CB8AC3E}">
        <p14:creationId xmlns:p14="http://schemas.microsoft.com/office/powerpoint/2010/main" val="6361657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04813"/>
            <a:ext cx="8839200" cy="792162"/>
          </a:xfrm>
        </p:spPr>
        <p:txBody>
          <a:bodyPr/>
          <a:lstStyle/>
          <a:p>
            <a:r>
              <a:rPr lang="en-US" sz="2400" b="1" dirty="0">
                <a:solidFill>
                  <a:srgbClr val="000000"/>
                </a:solidFill>
                <a:latin typeface="Arial" panose="020B0604020202020204" pitchFamily="34" charset="0"/>
                <a:cs typeface="Arial" panose="020B0604020202020204" pitchFamily="34" charset="0"/>
              </a:rPr>
              <a:t>Questions &amp; Opportunities for End-to-End Network Slicing</a:t>
            </a:r>
            <a:endParaRPr lang="en-US" dirty="0"/>
          </a:p>
        </p:txBody>
      </p:sp>
      <p:sp>
        <p:nvSpPr>
          <p:cNvPr id="6" name="Content Placeholder 2"/>
          <p:cNvSpPr>
            <a:spLocks noGrp="1"/>
          </p:cNvSpPr>
          <p:nvPr>
            <p:ph idx="1"/>
          </p:nvPr>
        </p:nvSpPr>
        <p:spPr>
          <a:xfrm>
            <a:off x="381000" y="1295400"/>
            <a:ext cx="8172450" cy="4419600"/>
          </a:xfrm>
        </p:spPr>
        <p:txBody>
          <a:bodyPr/>
          <a:lstStyle/>
          <a:p>
            <a:pPr marL="347472" defTabSz="913224" fontAlgn="auto">
              <a:spcBef>
                <a:spcPts val="538"/>
              </a:spcBef>
              <a:spcAft>
                <a:spcPts val="538"/>
              </a:spcAft>
              <a:buClr>
                <a:srgbClr val="BE9B69"/>
              </a:buClr>
              <a:buFont typeface="Arial" charset="0"/>
              <a:buChar char="•"/>
            </a:pPr>
            <a:r>
              <a:rPr lang="en-US" sz="1600" dirty="0">
                <a:latin typeface="Arial" pitchFamily="34" charset="0"/>
                <a:cs typeface="Arial" pitchFamily="34" charset="0"/>
              </a:rPr>
              <a:t>Implement so that the network control is agnostic to each vertical use (i.e. V2I – V2V, massive </a:t>
            </a:r>
            <a:r>
              <a:rPr lang="en-US" sz="1600" dirty="0" err="1">
                <a:latin typeface="Arial" pitchFamily="34" charset="0"/>
                <a:cs typeface="Arial" pitchFamily="34" charset="0"/>
              </a:rPr>
              <a:t>IoT</a:t>
            </a:r>
            <a:r>
              <a:rPr lang="en-US" sz="1600" dirty="0">
                <a:latin typeface="Arial" pitchFamily="34" charset="0"/>
                <a:cs typeface="Arial" pitchFamily="34" charset="0"/>
              </a:rPr>
              <a:t>, VR, </a:t>
            </a:r>
            <a:r>
              <a:rPr lang="en-US" sz="1600" dirty="0" err="1">
                <a:latin typeface="Arial" pitchFamily="34" charset="0"/>
                <a:cs typeface="Arial" pitchFamily="34" charset="0"/>
              </a:rPr>
              <a:t>etc</a:t>
            </a:r>
            <a:endParaRPr lang="en-US" sz="1600" dirty="0">
              <a:latin typeface="Arial" pitchFamily="34" charset="0"/>
              <a:cs typeface="Arial" pitchFamily="34" charset="0"/>
            </a:endParaRPr>
          </a:p>
          <a:p>
            <a:pPr marL="347472" defTabSz="913224" fontAlgn="auto">
              <a:spcBef>
                <a:spcPts val="538"/>
              </a:spcBef>
              <a:spcAft>
                <a:spcPts val="538"/>
              </a:spcAft>
              <a:buClr>
                <a:srgbClr val="BE9B69"/>
              </a:buClr>
              <a:buFont typeface="Arial" charset="0"/>
              <a:buChar char="•"/>
            </a:pPr>
            <a:r>
              <a:rPr lang="en-US" sz="1600" dirty="0">
                <a:latin typeface="Arial" pitchFamily="34" charset="0"/>
                <a:cs typeface="Arial" pitchFamily="34" charset="0"/>
              </a:rPr>
              <a:t>Initial RAN slicing has been show to improve performance and resource allocations for the user – can base stations handle the added complexity</a:t>
            </a:r>
          </a:p>
          <a:p>
            <a:pPr marL="347472" defTabSz="913224" fontAlgn="auto">
              <a:spcBef>
                <a:spcPts val="538"/>
              </a:spcBef>
              <a:spcAft>
                <a:spcPts val="538"/>
              </a:spcAft>
              <a:buClr>
                <a:srgbClr val="BE9B69"/>
              </a:buClr>
              <a:buFont typeface="Arial" charset="0"/>
              <a:buChar char="•"/>
            </a:pPr>
            <a:r>
              <a:rPr lang="en-US" sz="1600" dirty="0">
                <a:latin typeface="Arial" pitchFamily="34" charset="0"/>
                <a:cs typeface="Arial" pitchFamily="34" charset="0"/>
              </a:rPr>
              <a:t>Spectrum re-use, especially at the higher bands,  is a big opportunity</a:t>
            </a:r>
          </a:p>
          <a:p>
            <a:pPr marL="347472" defTabSz="913224" fontAlgn="auto">
              <a:spcBef>
                <a:spcPts val="538"/>
              </a:spcBef>
              <a:spcAft>
                <a:spcPts val="538"/>
              </a:spcAft>
              <a:buClr>
                <a:srgbClr val="BE9B69"/>
              </a:buClr>
              <a:buFont typeface="Arial" charset="0"/>
              <a:buChar char="•"/>
            </a:pPr>
            <a:r>
              <a:rPr lang="en-US" sz="1600" dirty="0">
                <a:latin typeface="Arial" pitchFamily="34" charset="0"/>
                <a:cs typeface="Arial" pitchFamily="34" charset="0"/>
              </a:rPr>
              <a:t>Service Provider (SP) spectrum slices: how many &amp; customer control?</a:t>
            </a:r>
          </a:p>
          <a:p>
            <a:pPr marL="347472" defTabSz="913224" fontAlgn="auto">
              <a:spcBef>
                <a:spcPts val="538"/>
              </a:spcBef>
              <a:spcAft>
                <a:spcPts val="538"/>
              </a:spcAft>
              <a:buClr>
                <a:srgbClr val="BE9B69"/>
              </a:buClr>
              <a:buFont typeface="Arial" charset="0"/>
              <a:buChar char="•"/>
            </a:pPr>
            <a:r>
              <a:rPr lang="en-US" sz="1600" dirty="0">
                <a:latin typeface="Arial" pitchFamily="34" charset="0"/>
                <a:cs typeface="Arial" pitchFamily="34" charset="0"/>
              </a:rPr>
              <a:t>Slice hand-offs: how to connect to other SPs slices? How to connect to a Multiple System Operator Slice? (i.e., integrate with cable providers and for MEACs)</a:t>
            </a:r>
          </a:p>
          <a:p>
            <a:pPr marL="347472" defTabSz="913224" fontAlgn="auto">
              <a:spcBef>
                <a:spcPts val="538"/>
              </a:spcBef>
              <a:spcAft>
                <a:spcPts val="538"/>
              </a:spcAft>
              <a:buClr>
                <a:srgbClr val="BE9B69"/>
              </a:buClr>
              <a:buFont typeface="Arial" charset="0"/>
              <a:buChar char="•"/>
            </a:pPr>
            <a:r>
              <a:rPr lang="en-US" sz="1600" dirty="0">
                <a:latin typeface="Arial" pitchFamily="34" charset="0"/>
                <a:cs typeface="Arial" pitchFamily="34" charset="0"/>
              </a:rPr>
              <a:t>Policy concern on Slicing </a:t>
            </a:r>
            <a:r>
              <a:rPr lang="en-US" sz="1600" dirty="0" err="1">
                <a:latin typeface="Arial" pitchFamily="34" charset="0"/>
                <a:cs typeface="Arial" pitchFamily="34" charset="0"/>
              </a:rPr>
              <a:t>QoS</a:t>
            </a:r>
            <a:r>
              <a:rPr lang="en-US" sz="1600" dirty="0">
                <a:latin typeface="Arial" pitchFamily="34" charset="0"/>
                <a:cs typeface="Arial" pitchFamily="34" charset="0"/>
              </a:rPr>
              <a:t>: Potential legal avenue around Net Neutrality?  </a:t>
            </a:r>
          </a:p>
          <a:p>
            <a:pPr marL="347472" defTabSz="913224" fontAlgn="auto">
              <a:spcBef>
                <a:spcPts val="538"/>
              </a:spcBef>
              <a:spcAft>
                <a:spcPts val="538"/>
              </a:spcAft>
              <a:buClr>
                <a:srgbClr val="BE9B69"/>
              </a:buClr>
              <a:buFont typeface="Arial" charset="0"/>
              <a:buChar char="•"/>
            </a:pPr>
            <a:r>
              <a:rPr lang="en-US" sz="1600" dirty="0">
                <a:latin typeface="Arial" pitchFamily="34" charset="0"/>
                <a:cs typeface="Arial" pitchFamily="34" charset="0"/>
              </a:rPr>
              <a:t>User management options – addressing complexity and autonomous of multiple varying Slices with AI implementation?</a:t>
            </a:r>
          </a:p>
          <a:p>
            <a:pPr marL="347472" defTabSz="913224" fontAlgn="auto">
              <a:spcBef>
                <a:spcPts val="538"/>
              </a:spcBef>
              <a:spcAft>
                <a:spcPts val="538"/>
              </a:spcAft>
              <a:buClr>
                <a:srgbClr val="BE9B69"/>
              </a:buClr>
              <a:buFont typeface="Arial" charset="0"/>
              <a:buChar char="•"/>
            </a:pPr>
            <a:r>
              <a:rPr lang="en-US" sz="1600" dirty="0">
                <a:latin typeface="Arial" pitchFamily="34" charset="0"/>
                <a:cs typeface="Arial" pitchFamily="34" charset="0"/>
              </a:rPr>
              <a:t>Slicing standards and final definition are still ongoing (scheduled for </a:t>
            </a:r>
            <a:r>
              <a:rPr lang="en-US" sz="1600" dirty="0" err="1">
                <a:latin typeface="Arial" pitchFamily="34" charset="0"/>
                <a:cs typeface="Arial" pitchFamily="34" charset="0"/>
              </a:rPr>
              <a:t>Rel</a:t>
            </a:r>
            <a:r>
              <a:rPr lang="en-US" sz="1600" dirty="0">
                <a:latin typeface="Arial" pitchFamily="34" charset="0"/>
                <a:cs typeface="Arial" pitchFamily="34" charset="0"/>
              </a:rPr>
              <a:t> 17 2020)</a:t>
            </a:r>
          </a:p>
          <a:p>
            <a:pPr marL="347472" defTabSz="913224" fontAlgn="auto">
              <a:spcBef>
                <a:spcPts val="538"/>
              </a:spcBef>
              <a:spcAft>
                <a:spcPts val="538"/>
              </a:spcAft>
              <a:buClr>
                <a:srgbClr val="BE9B69"/>
              </a:buClr>
              <a:buFont typeface="Arial" charset="0"/>
              <a:buChar char="•"/>
            </a:pPr>
            <a:endParaRPr lang="en-US" sz="1600" dirty="0">
              <a:latin typeface="Arial" pitchFamily="34" charset="0"/>
              <a:cs typeface="Arial" pitchFamily="34" charset="0"/>
            </a:endParaRPr>
          </a:p>
        </p:txBody>
      </p:sp>
      <p:sp>
        <p:nvSpPr>
          <p:cNvPr id="4" name="Rectangle 3">
            <a:extLst>
              <a:ext uri="{FF2B5EF4-FFF2-40B4-BE49-F238E27FC236}">
                <a16:creationId xmlns:a16="http://schemas.microsoft.com/office/drawing/2014/main" id="{E6B60301-A96E-479E-BAEA-93997672F2E2}"/>
              </a:ext>
            </a:extLst>
          </p:cNvPr>
          <p:cNvSpPr/>
          <p:nvPr/>
        </p:nvSpPr>
        <p:spPr bwMode="auto">
          <a:xfrm>
            <a:off x="401715" y="5943600"/>
            <a:ext cx="7848600" cy="587375"/>
          </a:xfrm>
          <a:prstGeom prst="rect">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What is IEEE 802’ s Approach to Network Virtualization?</a:t>
            </a:r>
          </a:p>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chemeClr val="bg1"/>
                </a:solidFill>
                <a:latin typeface="Arial" panose="020B0604020202020204" pitchFamily="34" charset="0"/>
                <a:ea typeface="ＭＳ Ｐゴシック" panose="020B0600070205080204" pitchFamily="34" charset="-128"/>
              </a:rPr>
              <a:t>These are the hard problems at the core of 5G Utopia …</a:t>
            </a:r>
            <a:r>
              <a:rPr kumimoji="0" lang="en-US" sz="16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 </a:t>
            </a:r>
          </a:p>
        </p:txBody>
      </p:sp>
    </p:spTree>
    <p:extLst>
      <p:ext uri="{BB962C8B-B14F-4D97-AF65-F5344CB8AC3E}">
        <p14:creationId xmlns:p14="http://schemas.microsoft.com/office/powerpoint/2010/main" val="20079424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solidFill>
                  <a:srgbClr val="000000"/>
                </a:solidFill>
                <a:latin typeface="Arial" panose="020B0604020202020204" pitchFamily="34" charset="0"/>
                <a:cs typeface="Arial" panose="020B0604020202020204" pitchFamily="34" charset="0"/>
              </a:rPr>
              <a:t>Coordinated multipoint (</a:t>
            </a:r>
            <a:r>
              <a:rPr lang="en-US" sz="2400" b="1" dirty="0" err="1">
                <a:solidFill>
                  <a:srgbClr val="000000"/>
                </a:solidFill>
                <a:latin typeface="Arial" panose="020B0604020202020204" pitchFamily="34" charset="0"/>
                <a:cs typeface="Arial" panose="020B0604020202020204" pitchFamily="34" charset="0"/>
              </a:rPr>
              <a:t>CoMP</a:t>
            </a:r>
            <a:r>
              <a:rPr lang="en-US" sz="2400" b="1" dirty="0">
                <a:solidFill>
                  <a:srgbClr val="000000"/>
                </a:solidFill>
                <a:latin typeface="Arial" panose="020B0604020202020204" pitchFamily="34" charset="0"/>
                <a:cs typeface="Arial" panose="020B0604020202020204" pitchFamily="34" charset="0"/>
              </a:rPr>
              <a:t>) communications </a:t>
            </a:r>
          </a:p>
        </p:txBody>
      </p:sp>
      <p:pic>
        <p:nvPicPr>
          <p:cNvPr id="5" name="Picture 4"/>
          <p:cNvPicPr>
            <a:picLocks noChangeAspect="1"/>
          </p:cNvPicPr>
          <p:nvPr/>
        </p:nvPicPr>
        <p:blipFill rotWithShape="1">
          <a:blip r:embed="rId2"/>
          <a:srcRect t="5309"/>
          <a:stretch/>
        </p:blipFill>
        <p:spPr>
          <a:xfrm>
            <a:off x="392723" y="1371600"/>
            <a:ext cx="8358554" cy="4473575"/>
          </a:xfrm>
          <a:prstGeom prst="rect">
            <a:avLst/>
          </a:prstGeom>
        </p:spPr>
      </p:pic>
      <p:sp>
        <p:nvSpPr>
          <p:cNvPr id="4" name="Rectangle 3"/>
          <p:cNvSpPr/>
          <p:nvPr/>
        </p:nvSpPr>
        <p:spPr>
          <a:xfrm>
            <a:off x="457200" y="5867400"/>
            <a:ext cx="6464300" cy="523220"/>
          </a:xfrm>
          <a:prstGeom prst="rect">
            <a:avLst/>
          </a:prstGeom>
        </p:spPr>
        <p:txBody>
          <a:bodyPr wrap="square">
            <a:spAutoFit/>
          </a:bodyPr>
          <a:lstStyle/>
          <a:p>
            <a:pPr lvl="0" eaLnBrk="0" hangingPunct="0">
              <a:spcBef>
                <a:spcPts val="0"/>
              </a:spcBef>
            </a:pPr>
            <a:r>
              <a:rPr lang="en-US" altLang="en-US" sz="1400" i="1" dirty="0">
                <a:latin typeface="Arial" panose="020B0604020202020204" pitchFamily="34" charset="0"/>
              </a:rPr>
              <a:t>Coordinated multipoint (</a:t>
            </a:r>
            <a:r>
              <a:rPr lang="en-US" altLang="en-US" sz="1400" i="1" dirty="0" err="1">
                <a:latin typeface="Arial" panose="020B0604020202020204" pitchFamily="34" charset="0"/>
              </a:rPr>
              <a:t>CoMP</a:t>
            </a:r>
            <a:r>
              <a:rPr lang="en-US" altLang="en-US" sz="1400" i="1" dirty="0">
                <a:latin typeface="Arial" panose="020B0604020202020204" pitchFamily="34" charset="0"/>
              </a:rPr>
              <a:t>) communications allow multiple </a:t>
            </a:r>
            <a:r>
              <a:rPr lang="en-US" altLang="en-US" sz="1400" i="1" dirty="0" err="1">
                <a:latin typeface="Arial" panose="020B0604020202020204" pitchFamily="34" charset="0"/>
              </a:rPr>
              <a:t>basestations</a:t>
            </a:r>
            <a:r>
              <a:rPr lang="en-US" altLang="en-US" sz="1400" i="1" dirty="0">
                <a:latin typeface="Arial" panose="020B0604020202020204" pitchFamily="34" charset="0"/>
              </a:rPr>
              <a:t> in different networks transmit and receive information collaboratively.</a:t>
            </a:r>
            <a:endParaRPr lang="en-US" altLang="en-US" sz="3200" i="1" dirty="0">
              <a:latin typeface="Arial" panose="020B0604020202020204" pitchFamily="34" charset="0"/>
            </a:endParaRPr>
          </a:p>
        </p:txBody>
      </p:sp>
      <p:sp>
        <p:nvSpPr>
          <p:cNvPr id="3" name="TextBox 2"/>
          <p:cNvSpPr txBox="1"/>
          <p:nvPr/>
        </p:nvSpPr>
        <p:spPr>
          <a:xfrm>
            <a:off x="457200" y="6390620"/>
            <a:ext cx="7391400" cy="246221"/>
          </a:xfrm>
          <a:prstGeom prst="rect">
            <a:avLst/>
          </a:prstGeom>
          <a:noFill/>
        </p:spPr>
        <p:txBody>
          <a:bodyPr wrap="square" rtlCol="0">
            <a:spAutoFit/>
          </a:bodyPr>
          <a:lstStyle/>
          <a:p>
            <a:r>
              <a:rPr lang="en-US" sz="1000" dirty="0">
                <a:hlinkClick r:id="rId3"/>
              </a:rPr>
              <a:t>https://www.qualcomm.com/media/documents/files/new-3gpp-effort-on-nr-in-unlicensed-spectrum-expands-5g-to-new-areas.pdf</a:t>
            </a:r>
            <a:r>
              <a:rPr lang="en-US" sz="1000" dirty="0"/>
              <a:t>, slide 27</a:t>
            </a:r>
          </a:p>
        </p:txBody>
      </p:sp>
    </p:spTree>
    <p:extLst>
      <p:ext uri="{BB962C8B-B14F-4D97-AF65-F5344CB8AC3E}">
        <p14:creationId xmlns:p14="http://schemas.microsoft.com/office/powerpoint/2010/main" val="480375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https://revtechno.com/wp-content/uploads/2017/09/4fcd24_1464544d1e324c098c8d61376333c04e-mv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57200"/>
            <a:ext cx="8627938" cy="5791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6324600"/>
            <a:ext cx="7086600" cy="246221"/>
          </a:xfrm>
          <a:prstGeom prst="rect">
            <a:avLst/>
          </a:prstGeom>
          <a:noFill/>
        </p:spPr>
        <p:txBody>
          <a:bodyPr wrap="square" rtlCol="0">
            <a:spAutoFit/>
          </a:bodyPr>
          <a:lstStyle/>
          <a:p>
            <a:r>
              <a:rPr lang="en-US" sz="1000" dirty="0"/>
              <a:t>Source - </a:t>
            </a:r>
            <a:r>
              <a:rPr lang="en-US" sz="1000" dirty="0">
                <a:hlinkClick r:id="rId3"/>
              </a:rPr>
              <a:t>https://www.indiatechonline.com/special-feature.php?id=408</a:t>
            </a:r>
            <a:r>
              <a:rPr lang="en-US" sz="1000" dirty="0"/>
              <a:t> ; original image courtesy IEEE</a:t>
            </a:r>
          </a:p>
        </p:txBody>
      </p:sp>
    </p:spTree>
    <p:extLst>
      <p:ext uri="{BB962C8B-B14F-4D97-AF65-F5344CB8AC3E}">
        <p14:creationId xmlns:p14="http://schemas.microsoft.com/office/powerpoint/2010/main" val="16199992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solidFill>
                  <a:srgbClr val="000000"/>
                </a:solidFill>
                <a:latin typeface="Arial" panose="020B0604020202020204" pitchFamily="34" charset="0"/>
                <a:cs typeface="Arial" panose="020B0604020202020204" pitchFamily="34" charset="0"/>
              </a:rPr>
              <a:t>Massive MIMO – More than multiuser-MIMO</a:t>
            </a:r>
          </a:p>
        </p:txBody>
      </p:sp>
      <p:sp>
        <p:nvSpPr>
          <p:cNvPr id="6" name="Content Placeholder 2"/>
          <p:cNvSpPr>
            <a:spLocks noGrp="1"/>
          </p:cNvSpPr>
          <p:nvPr>
            <p:ph idx="1"/>
          </p:nvPr>
        </p:nvSpPr>
        <p:spPr>
          <a:xfrm>
            <a:off x="492034" y="1524000"/>
            <a:ext cx="8096250" cy="4343400"/>
          </a:xfrm>
        </p:spPr>
        <p:txBody>
          <a:bodyPr/>
          <a:lstStyle/>
          <a:p>
            <a:pPr marL="347472" defTabSz="913224" fontAlgn="auto">
              <a:spcBef>
                <a:spcPts val="538"/>
              </a:spcBef>
              <a:spcAft>
                <a:spcPts val="538"/>
              </a:spcAft>
              <a:buClr>
                <a:srgbClr val="BE9B69"/>
              </a:buClr>
              <a:buFont typeface="Arial" charset="0"/>
              <a:buChar char="•"/>
            </a:pPr>
            <a:r>
              <a:rPr lang="en-US" sz="1800" dirty="0">
                <a:latin typeface="Arial" pitchFamily="34" charset="0"/>
                <a:cs typeface="Arial" pitchFamily="34" charset="0"/>
              </a:rPr>
              <a:t>Utilize large antenna arrays (hundreds T/R) to serve end users (tens). Basically, the number of antennas exceed the number of end terminals. </a:t>
            </a:r>
          </a:p>
          <a:p>
            <a:pPr marL="347472" defTabSz="913224" fontAlgn="auto">
              <a:spcBef>
                <a:spcPts val="538"/>
              </a:spcBef>
              <a:spcAft>
                <a:spcPts val="538"/>
              </a:spcAft>
              <a:buClr>
                <a:srgbClr val="BE9B69"/>
              </a:buClr>
              <a:buFont typeface="Arial" charset="0"/>
              <a:buChar char="•"/>
            </a:pPr>
            <a:r>
              <a:rPr lang="en-US" sz="1800" dirty="0">
                <a:latin typeface="Arial" pitchFamily="34" charset="0"/>
                <a:cs typeface="Arial" pitchFamily="34" charset="0"/>
              </a:rPr>
              <a:t>Initially proposed for sub 6 GHz bands with TDD (exploits channel reciprocity)</a:t>
            </a:r>
          </a:p>
          <a:p>
            <a:pPr marL="347472" defTabSz="913224" fontAlgn="auto">
              <a:spcBef>
                <a:spcPts val="538"/>
              </a:spcBef>
              <a:spcAft>
                <a:spcPts val="538"/>
              </a:spcAft>
              <a:buClr>
                <a:srgbClr val="BE9B69"/>
              </a:buClr>
              <a:buFont typeface="Arial" charset="0"/>
              <a:buChar char="•"/>
            </a:pPr>
            <a:r>
              <a:rPr lang="en-US" sz="1800" dirty="0">
                <a:latin typeface="Arial" pitchFamily="34" charset="0"/>
                <a:cs typeface="Arial" pitchFamily="34" charset="0"/>
              </a:rPr>
              <a:t>can increase the capacity 10 times or more and simultaneously, improve the radiated energy-efficiency in the order of 100 times with multiple end users generating simultaneous downlink traffic</a:t>
            </a:r>
          </a:p>
          <a:p>
            <a:pPr marL="347472" defTabSz="913224" fontAlgn="auto">
              <a:spcBef>
                <a:spcPts val="538"/>
              </a:spcBef>
              <a:spcAft>
                <a:spcPts val="538"/>
              </a:spcAft>
              <a:buClr>
                <a:srgbClr val="BE9B69"/>
              </a:buClr>
              <a:buFont typeface="Arial" charset="0"/>
              <a:buChar char="•"/>
            </a:pPr>
            <a:r>
              <a:rPr lang="en-US" sz="1800" dirty="0">
                <a:latin typeface="Arial" pitchFamily="34" charset="0"/>
                <a:cs typeface="Arial" pitchFamily="34" charset="0"/>
              </a:rPr>
              <a:t>can be built with inexpensive, low-power consumption</a:t>
            </a:r>
          </a:p>
          <a:p>
            <a:pPr marL="347472" defTabSz="913224" fontAlgn="auto">
              <a:spcBef>
                <a:spcPts val="538"/>
              </a:spcBef>
              <a:spcAft>
                <a:spcPts val="538"/>
              </a:spcAft>
              <a:buClr>
                <a:srgbClr val="BE9B69"/>
              </a:buClr>
              <a:buFont typeface="Arial" charset="0"/>
              <a:buChar char="•"/>
            </a:pPr>
            <a:r>
              <a:rPr lang="en-US" sz="1800" dirty="0">
                <a:latin typeface="Arial" pitchFamily="34" charset="0"/>
                <a:cs typeface="Arial" pitchFamily="34" charset="0"/>
              </a:rPr>
              <a:t>enables a significant reduction of latency on the air interface (due to robustness against fading)</a:t>
            </a:r>
          </a:p>
          <a:p>
            <a:pPr marL="347472" defTabSz="913224" fontAlgn="auto">
              <a:spcBef>
                <a:spcPts val="538"/>
              </a:spcBef>
              <a:spcAft>
                <a:spcPts val="538"/>
              </a:spcAft>
              <a:buClr>
                <a:srgbClr val="BE9B69"/>
              </a:buClr>
              <a:buFont typeface="Arial" charset="0"/>
              <a:buChar char="•"/>
            </a:pPr>
            <a:r>
              <a:rPr lang="en-US" sz="1800" dirty="0">
                <a:latin typeface="Arial" pitchFamily="34" charset="0"/>
                <a:cs typeface="Arial" pitchFamily="34" charset="0"/>
              </a:rPr>
              <a:t>simplifies the multiple-access layer</a:t>
            </a:r>
          </a:p>
          <a:p>
            <a:pPr marL="347472" defTabSz="913224" fontAlgn="auto">
              <a:spcBef>
                <a:spcPts val="538"/>
              </a:spcBef>
              <a:spcAft>
                <a:spcPts val="538"/>
              </a:spcAft>
              <a:buClr>
                <a:srgbClr val="BE9B69"/>
              </a:buClr>
              <a:buFont typeface="Arial" charset="0"/>
              <a:buChar char="•"/>
            </a:pPr>
            <a:r>
              <a:rPr lang="en-US" sz="1800" dirty="0">
                <a:latin typeface="Arial" pitchFamily="34" charset="0"/>
                <a:cs typeface="Arial" pitchFamily="34" charset="0"/>
              </a:rPr>
              <a:t>increases the robustness both to unintended man-made interference and to intentional jamming</a:t>
            </a:r>
          </a:p>
          <a:p>
            <a:pPr marL="347472" defTabSz="913224" fontAlgn="auto">
              <a:spcBef>
                <a:spcPts val="538"/>
              </a:spcBef>
              <a:spcAft>
                <a:spcPts val="538"/>
              </a:spcAft>
              <a:buClr>
                <a:srgbClr val="BE9B69"/>
              </a:buClr>
              <a:buFont typeface="Arial" charset="0"/>
              <a:buChar char="•"/>
            </a:pPr>
            <a:endParaRPr lang="en-US" sz="1800" dirty="0">
              <a:latin typeface="Arial" pitchFamily="34" charset="0"/>
              <a:cs typeface="Arial" pitchFamily="34" charset="0"/>
            </a:endParaRPr>
          </a:p>
        </p:txBody>
      </p:sp>
      <p:sp>
        <p:nvSpPr>
          <p:cNvPr id="5" name="TextBox 4"/>
          <p:cNvSpPr txBox="1"/>
          <p:nvPr/>
        </p:nvSpPr>
        <p:spPr>
          <a:xfrm>
            <a:off x="457200" y="6224905"/>
            <a:ext cx="4876800" cy="246221"/>
          </a:xfrm>
          <a:prstGeom prst="rect">
            <a:avLst/>
          </a:prstGeom>
          <a:noFill/>
        </p:spPr>
        <p:txBody>
          <a:bodyPr wrap="square" rtlCol="0">
            <a:spAutoFit/>
          </a:bodyPr>
          <a:lstStyle/>
          <a:p>
            <a:pPr marL="347472" defTabSz="913224" fontAlgn="auto">
              <a:spcBef>
                <a:spcPts val="538"/>
              </a:spcBef>
              <a:spcAft>
                <a:spcPts val="538"/>
              </a:spcAft>
              <a:buClr>
                <a:srgbClr val="BE9B69"/>
              </a:buClr>
              <a:buFont typeface="Arial" charset="0"/>
              <a:buChar char="•"/>
            </a:pPr>
            <a:r>
              <a:rPr lang="en-US" sz="1000" dirty="0">
                <a:latin typeface="Arial" pitchFamily="34" charset="0"/>
              </a:rPr>
              <a:t>Source: https://massivemimo.eu/index.php</a:t>
            </a:r>
          </a:p>
        </p:txBody>
      </p:sp>
    </p:spTree>
    <p:extLst>
      <p:ext uri="{BB962C8B-B14F-4D97-AF65-F5344CB8AC3E}">
        <p14:creationId xmlns:p14="http://schemas.microsoft.com/office/powerpoint/2010/main" val="34126374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solidFill>
                  <a:srgbClr val="000000"/>
                </a:solidFill>
                <a:latin typeface="Arial" panose="020B0604020202020204" pitchFamily="34" charset="0"/>
                <a:cs typeface="Arial" panose="020B0604020202020204" pitchFamily="34" charset="0"/>
              </a:rPr>
              <a:t>Massive MIMO Concept and Needs</a:t>
            </a:r>
          </a:p>
        </p:txBody>
      </p:sp>
      <p:sp>
        <p:nvSpPr>
          <p:cNvPr id="6" name="Content Placeholder 2"/>
          <p:cNvSpPr>
            <a:spLocks noGrp="1"/>
          </p:cNvSpPr>
          <p:nvPr>
            <p:ph idx="1"/>
          </p:nvPr>
        </p:nvSpPr>
        <p:spPr>
          <a:xfrm>
            <a:off x="152400" y="1219200"/>
            <a:ext cx="8991600" cy="990600"/>
          </a:xfrm>
        </p:spPr>
        <p:txBody>
          <a:bodyPr/>
          <a:lstStyle/>
          <a:p>
            <a:pPr marL="347472" defTabSz="913224" fontAlgn="auto">
              <a:spcBef>
                <a:spcPts val="538"/>
              </a:spcBef>
              <a:spcAft>
                <a:spcPts val="538"/>
              </a:spcAft>
              <a:buClr>
                <a:srgbClr val="BE9B69"/>
              </a:buClr>
              <a:buFont typeface="Arial" charset="0"/>
              <a:buChar char="•"/>
            </a:pPr>
            <a:r>
              <a:rPr lang="en-US" sz="1800" dirty="0" err="1">
                <a:latin typeface="Arial" pitchFamily="34" charset="0"/>
                <a:cs typeface="Arial" pitchFamily="34" charset="0"/>
              </a:rPr>
              <a:t>mmW</a:t>
            </a:r>
            <a:r>
              <a:rPr lang="en-US" sz="1800" dirty="0">
                <a:latin typeface="Arial" pitchFamily="34" charset="0"/>
                <a:cs typeface="Arial" pitchFamily="34" charset="0"/>
              </a:rPr>
              <a:t> – above 10 GHz, reflection/scattering will be the key for NLOS propagation</a:t>
            </a:r>
          </a:p>
          <a:p>
            <a:pPr marL="347472" defTabSz="913224" fontAlgn="auto">
              <a:spcBef>
                <a:spcPts val="538"/>
              </a:spcBef>
              <a:spcAft>
                <a:spcPts val="538"/>
              </a:spcAft>
              <a:buClr>
                <a:srgbClr val="BE9B69"/>
              </a:buClr>
              <a:buFont typeface="Arial" charset="0"/>
              <a:buChar char="•"/>
            </a:pPr>
            <a:r>
              <a:rPr lang="en-US" sz="1800" dirty="0" err="1">
                <a:latin typeface="Arial" pitchFamily="34" charset="0"/>
                <a:cs typeface="Arial" pitchFamily="34" charset="0"/>
              </a:rPr>
              <a:t>Basestations</a:t>
            </a:r>
            <a:r>
              <a:rPr lang="en-US" sz="1800" dirty="0">
                <a:latin typeface="Arial" pitchFamily="34" charset="0"/>
                <a:cs typeface="Arial" pitchFamily="34" charset="0"/>
              </a:rPr>
              <a:t> at this frequency and higher would need to be </a:t>
            </a:r>
            <a:r>
              <a:rPr lang="en-US" sz="1800" dirty="0" err="1">
                <a:latin typeface="Arial" pitchFamily="34" charset="0"/>
                <a:cs typeface="Arial" pitchFamily="34" charset="0"/>
              </a:rPr>
              <a:t>inbuilding</a:t>
            </a:r>
            <a:endParaRPr lang="en-US" sz="1800" dirty="0">
              <a:latin typeface="Arial" pitchFamily="34" charset="0"/>
              <a:cs typeface="Arial" pitchFamily="34" charset="0"/>
            </a:endParaRPr>
          </a:p>
          <a:p>
            <a:pPr marL="347472" defTabSz="913224" fontAlgn="auto">
              <a:spcBef>
                <a:spcPts val="538"/>
              </a:spcBef>
              <a:spcAft>
                <a:spcPts val="538"/>
              </a:spcAft>
              <a:buClr>
                <a:srgbClr val="BE9B69"/>
              </a:buClr>
              <a:buFont typeface="Arial" charset="0"/>
              <a:buChar char="•"/>
            </a:pPr>
            <a:r>
              <a:rPr lang="en-US" sz="1800" dirty="0">
                <a:latin typeface="Arial" pitchFamily="34" charset="0"/>
                <a:cs typeface="Arial" pitchFamily="34" charset="0"/>
              </a:rPr>
              <a:t>Antenna in array exceeds users; adding high gain adaptive beamforming  toc increase coverage and minimize interference; Use with Spatial and Time Domain controls to maximize Spectral Reuse</a:t>
            </a:r>
          </a:p>
          <a:p>
            <a:pPr marL="347472" defTabSz="913224" fontAlgn="auto">
              <a:spcBef>
                <a:spcPts val="538"/>
              </a:spcBef>
              <a:spcAft>
                <a:spcPts val="538"/>
              </a:spcAft>
              <a:buClr>
                <a:srgbClr val="BE9B69"/>
              </a:buClr>
              <a:buFont typeface="Arial" charset="0"/>
              <a:buChar char="•"/>
            </a:pPr>
            <a:r>
              <a:rPr lang="en-US" sz="1800" dirty="0">
                <a:latin typeface="Arial" pitchFamily="34" charset="0"/>
                <a:cs typeface="Arial" pitchFamily="34" charset="0"/>
              </a:rPr>
              <a:t>Evolving research with AI/ML techniques to add/enhance blind source identification, direction finding, etc.</a:t>
            </a:r>
          </a:p>
          <a:p>
            <a:pPr marL="347472" defTabSz="913224" fontAlgn="auto">
              <a:spcBef>
                <a:spcPts val="538"/>
              </a:spcBef>
              <a:spcAft>
                <a:spcPts val="538"/>
              </a:spcAft>
              <a:buClr>
                <a:srgbClr val="BE9B69"/>
              </a:buClr>
              <a:buFont typeface="Arial" charset="0"/>
              <a:buChar char="•"/>
            </a:pPr>
            <a:endParaRPr lang="en-US" sz="1800" dirty="0">
              <a:latin typeface="Arial" pitchFamily="34" charset="0"/>
              <a:cs typeface="Arial"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832" y="3626078"/>
            <a:ext cx="8382000" cy="2111147"/>
          </a:xfrm>
          <a:prstGeom prst="rect">
            <a:avLst/>
          </a:prstGeom>
        </p:spPr>
      </p:pic>
      <p:sp>
        <p:nvSpPr>
          <p:cNvPr id="5" name="TextBox 4"/>
          <p:cNvSpPr txBox="1"/>
          <p:nvPr/>
        </p:nvSpPr>
        <p:spPr>
          <a:xfrm>
            <a:off x="457200" y="6324600"/>
            <a:ext cx="5715000" cy="215444"/>
          </a:xfrm>
          <a:prstGeom prst="rect">
            <a:avLst/>
          </a:prstGeom>
          <a:noFill/>
        </p:spPr>
        <p:txBody>
          <a:bodyPr wrap="square" rtlCol="0">
            <a:spAutoFit/>
          </a:bodyPr>
          <a:lstStyle/>
          <a:p>
            <a:r>
              <a:rPr lang="en-US" sz="800" dirty="0">
                <a:hlinkClick r:id="rId3"/>
              </a:rPr>
              <a:t>https://www.edn.com/electronics-blogs/5g-waves/4459761/Realizing-5G-New-Radio-massive-MIMO-systems</a:t>
            </a:r>
            <a:r>
              <a:rPr lang="en-US" sz="800" dirty="0"/>
              <a:t>; January 8, 2018</a:t>
            </a:r>
          </a:p>
        </p:txBody>
      </p:sp>
      <p:sp>
        <p:nvSpPr>
          <p:cNvPr id="7" name="Rectangle 6">
            <a:extLst>
              <a:ext uri="{FF2B5EF4-FFF2-40B4-BE49-F238E27FC236}">
                <a16:creationId xmlns:a16="http://schemas.microsoft.com/office/drawing/2014/main" id="{415C19A3-0E81-47DE-9F67-97663C158492}"/>
              </a:ext>
            </a:extLst>
          </p:cNvPr>
          <p:cNvSpPr/>
          <p:nvPr/>
        </p:nvSpPr>
        <p:spPr bwMode="auto">
          <a:xfrm>
            <a:off x="316832" y="5737225"/>
            <a:ext cx="7848600" cy="587375"/>
          </a:xfrm>
          <a:prstGeom prst="rect">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Spatial Adaptive Beamforming with Massive MIMO is corner-stone of the 5G Spectrum Re-use …. One of the Utopia</a:t>
            </a:r>
          </a:p>
        </p:txBody>
      </p:sp>
    </p:spTree>
    <p:extLst>
      <p:ext uri="{BB962C8B-B14F-4D97-AF65-F5344CB8AC3E}">
        <p14:creationId xmlns:p14="http://schemas.microsoft.com/office/powerpoint/2010/main" val="120519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p:cNvPr>
          <p:cNvSpPr>
            <a:spLocks noGrp="1" noChangeArrowheads="1"/>
          </p:cNvSpPr>
          <p:nvPr>
            <p:ph type="title"/>
          </p:nvPr>
        </p:nvSpPr>
        <p:spPr>
          <a:xfrm>
            <a:off x="609600" y="1615281"/>
            <a:ext cx="8385175" cy="631825"/>
          </a:xfrm>
        </p:spPr>
        <p:txBody>
          <a:bodyPr lIns="92071" tIns="46036" rIns="92071" bIns="46036">
            <a:normAutofit fontScale="90000"/>
          </a:bodyPr>
          <a:lstStyle/>
          <a:p>
            <a:pPr eaLnBrk="1" hangingPunct="1">
              <a:defRPr/>
            </a:pPr>
            <a:r>
              <a:rPr lang="en-US" altLang="en-US" sz="3600" dirty="0">
                <a:solidFill>
                  <a:srgbClr val="0070C0"/>
                </a:solidFill>
              </a:rPr>
              <a:t> </a:t>
            </a:r>
            <a:br>
              <a:rPr lang="en-US" altLang="en-US" sz="3600" dirty="0">
                <a:solidFill>
                  <a:srgbClr val="0070C0"/>
                </a:solidFill>
              </a:rPr>
            </a:br>
            <a:br>
              <a:rPr lang="en-US" altLang="en-US" sz="3600" dirty="0">
                <a:solidFill>
                  <a:srgbClr val="0070C0"/>
                </a:solidFill>
              </a:rPr>
            </a:br>
            <a:br>
              <a:rPr lang="en-US" altLang="en-US" sz="3600" dirty="0">
                <a:solidFill>
                  <a:srgbClr val="0070C0"/>
                </a:solidFill>
              </a:rPr>
            </a:br>
            <a:r>
              <a:rPr lang="en-US" altLang="en-US" sz="4900" b="1" dirty="0">
                <a:solidFill>
                  <a:srgbClr val="0070C0"/>
                </a:solidFill>
              </a:rPr>
              <a:t>Mobile Now Act </a:t>
            </a:r>
            <a:br>
              <a:rPr lang="en-US" altLang="en-US" sz="4900" b="1" dirty="0">
                <a:solidFill>
                  <a:srgbClr val="0070C0"/>
                </a:solidFill>
              </a:rPr>
            </a:br>
            <a:r>
              <a:rPr lang="en-US" altLang="en-US" sz="4900" b="1" dirty="0">
                <a:solidFill>
                  <a:srgbClr val="0070C0"/>
                </a:solidFill>
              </a:rPr>
              <a:t>and Spectrum Bands Being Considered for Release</a:t>
            </a:r>
            <a:r>
              <a:rPr lang="en-US" sz="4900" b="1" dirty="0">
                <a:solidFill>
                  <a:srgbClr val="0070C0"/>
                </a:solidFill>
              </a:rPr>
              <a:t> </a:t>
            </a:r>
            <a:br>
              <a:rPr lang="en-US" altLang="en-US" sz="4800" dirty="0">
                <a:solidFill>
                  <a:schemeClr val="tx2"/>
                </a:solidFill>
                <a:latin typeface="Tahoma" panose="020B0604030504040204" pitchFamily="34" charset="0"/>
                <a:ea typeface="Tahoma" panose="020B0604030504040204" pitchFamily="34" charset="0"/>
                <a:cs typeface="Tahoma" panose="020B0604030504040204" pitchFamily="34" charset="0"/>
              </a:rPr>
            </a:br>
            <a:br>
              <a:rPr lang="en-US" altLang="en-US" sz="4900" dirty="0">
                <a:solidFill>
                  <a:schemeClr val="tx2"/>
                </a:solidFill>
                <a:latin typeface="Tahoma" panose="020B0604030504040204" pitchFamily="34" charset="0"/>
                <a:ea typeface="Tahoma" panose="020B0604030504040204" pitchFamily="34" charset="0"/>
                <a:cs typeface="Tahoma" panose="020B0604030504040204" pitchFamily="34" charset="0"/>
              </a:rPr>
            </a:br>
            <a:endParaRPr lang="en-US" altLang="en-US" sz="49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3075" name="Rectangle 3"/>
          <p:cNvSpPr>
            <a:spLocks noGrp="1"/>
          </p:cNvSpPr>
          <p:nvPr>
            <p:ph idx="1"/>
          </p:nvPr>
        </p:nvSpPr>
        <p:spPr>
          <a:xfrm>
            <a:off x="457200" y="3124200"/>
            <a:ext cx="8458200" cy="5097463"/>
          </a:xfrm>
        </p:spPr>
        <p:txBody>
          <a:bodyPr lIns="92071" tIns="46036" rIns="92071" bIns="46036"/>
          <a:lstStyle/>
          <a:p>
            <a:pPr algn="r" eaLnBrk="1" hangingPunct="1">
              <a:lnSpc>
                <a:spcPct val="80000"/>
              </a:lnSpc>
              <a:buFont typeface="Arial" pitchFamily="34" charset="0"/>
              <a:buNone/>
            </a:pPr>
            <a:r>
              <a:rPr lang="en-US" altLang="en-US" sz="2400" dirty="0"/>
              <a:t>Julius Knapp</a:t>
            </a:r>
            <a:r>
              <a:rPr lang="en-US" altLang="en-US" sz="2400" b="1" dirty="0"/>
              <a:t>, </a:t>
            </a:r>
            <a:r>
              <a:rPr lang="en-US" altLang="en-US" sz="2400" dirty="0"/>
              <a:t>Chief</a:t>
            </a:r>
            <a:r>
              <a:rPr lang="en-US" altLang="en-US" sz="2000" dirty="0"/>
              <a:t>  </a:t>
            </a:r>
          </a:p>
          <a:p>
            <a:pPr algn="r" eaLnBrk="1" hangingPunct="1">
              <a:lnSpc>
                <a:spcPct val="80000"/>
              </a:lnSpc>
              <a:buFont typeface="Verdana" pitchFamily="34" charset="0"/>
              <a:buNone/>
            </a:pPr>
            <a:r>
              <a:rPr lang="en-US" altLang="en-US" sz="2000" dirty="0"/>
              <a:t>Office of Engineering and Technology</a:t>
            </a:r>
          </a:p>
          <a:p>
            <a:pPr algn="r" eaLnBrk="1" hangingPunct="1">
              <a:lnSpc>
                <a:spcPct val="80000"/>
              </a:lnSpc>
              <a:buFont typeface="Verdana" pitchFamily="34" charset="0"/>
              <a:buNone/>
            </a:pPr>
            <a:r>
              <a:rPr lang="en-US" altLang="en-US" sz="2000" dirty="0"/>
              <a:t>Federal Communications Commission </a:t>
            </a:r>
          </a:p>
          <a:p>
            <a:pPr algn="r" eaLnBrk="1" hangingPunct="1">
              <a:lnSpc>
                <a:spcPct val="80000"/>
              </a:lnSpc>
            </a:pPr>
            <a:endParaRPr lang="en-US" altLang="en-US" sz="2000" dirty="0"/>
          </a:p>
          <a:p>
            <a:pPr algn="r" eaLnBrk="1" hangingPunct="1">
              <a:lnSpc>
                <a:spcPct val="80000"/>
              </a:lnSpc>
              <a:buFont typeface="Verdana" pitchFamily="34" charset="0"/>
              <a:buNone/>
            </a:pPr>
            <a:r>
              <a:rPr lang="en-US" altLang="en-US" sz="2400" dirty="0"/>
              <a:t>Presented to the </a:t>
            </a:r>
          </a:p>
          <a:p>
            <a:pPr algn="r" eaLnBrk="1" hangingPunct="1">
              <a:lnSpc>
                <a:spcPct val="80000"/>
              </a:lnSpc>
              <a:buFont typeface="Verdana" pitchFamily="34" charset="0"/>
              <a:buNone/>
            </a:pPr>
            <a:r>
              <a:rPr lang="en-US" altLang="en-US" sz="2400" b="1" dirty="0"/>
              <a:t>National Spectrum Consortium</a:t>
            </a:r>
          </a:p>
          <a:p>
            <a:pPr algn="r" eaLnBrk="1" hangingPunct="1">
              <a:lnSpc>
                <a:spcPct val="80000"/>
              </a:lnSpc>
              <a:buFont typeface="Verdana" pitchFamily="34" charset="0"/>
              <a:buNone/>
            </a:pPr>
            <a:r>
              <a:rPr lang="en-US" altLang="en-US" sz="2000" dirty="0"/>
              <a:t>November 1, 2018</a:t>
            </a:r>
          </a:p>
          <a:p>
            <a:pPr algn="r" eaLnBrk="1" hangingPunct="1">
              <a:lnSpc>
                <a:spcPct val="80000"/>
              </a:lnSpc>
            </a:pPr>
            <a:endParaRPr lang="en-US" altLang="en-US" sz="2000" b="1" dirty="0"/>
          </a:p>
        </p:txBody>
      </p:sp>
      <p:pic>
        <p:nvPicPr>
          <p:cNvPr id="3076" name="Picture 4" descr="nccseal"/>
          <p:cNvPicPr>
            <a:picLocks noChangeAspect="1" noChangeArrowheads="1"/>
          </p:cNvPicPr>
          <p:nvPr/>
        </p:nvPicPr>
        <p:blipFill>
          <a:blip r:embed="rId3" cstate="print">
            <a:lum bright="36000"/>
          </a:blip>
          <a:srcRect/>
          <a:stretch>
            <a:fillRect/>
          </a:stretch>
        </p:blipFill>
        <p:spPr bwMode="auto">
          <a:xfrm>
            <a:off x="1524000" y="3248025"/>
            <a:ext cx="1752600" cy="1736725"/>
          </a:xfrm>
          <a:prstGeom prst="rect">
            <a:avLst/>
          </a:prstGeom>
          <a:noFill/>
          <a:ln w="9525">
            <a:noFill/>
            <a:miter lim="800000"/>
            <a:headEnd/>
            <a:tailEnd/>
          </a:ln>
        </p:spPr>
      </p:pic>
      <p:pic>
        <p:nvPicPr>
          <p:cNvPr id="3077" name="Picture 5" descr="fcclogowords"/>
          <p:cNvPicPr>
            <a:picLocks noChangeAspect="1" noChangeArrowheads="1"/>
          </p:cNvPicPr>
          <p:nvPr/>
        </p:nvPicPr>
        <p:blipFill>
          <a:blip r:embed="rId4" cstate="print">
            <a:lum bright="36000"/>
          </a:blip>
          <a:srcRect/>
          <a:stretch>
            <a:fillRect/>
          </a:stretch>
        </p:blipFill>
        <p:spPr bwMode="auto">
          <a:xfrm>
            <a:off x="7086600" y="381000"/>
            <a:ext cx="1676400" cy="628650"/>
          </a:xfrm>
          <a:prstGeom prst="rect">
            <a:avLst/>
          </a:prstGeom>
          <a:noFill/>
          <a:ln w="9525">
            <a:noFill/>
            <a:miter lim="800000"/>
            <a:headEnd/>
            <a:tailEnd/>
          </a:ln>
        </p:spPr>
      </p:pic>
      <p:sp>
        <p:nvSpPr>
          <p:cNvPr id="3078" name="Text Box 6"/>
          <p:cNvSpPr txBox="1">
            <a:spLocks noChangeArrowheads="1"/>
          </p:cNvSpPr>
          <p:nvPr/>
        </p:nvSpPr>
        <p:spPr bwMode="auto">
          <a:xfrm>
            <a:off x="838200" y="5510213"/>
            <a:ext cx="7696200" cy="647700"/>
          </a:xfrm>
          <a:prstGeom prst="rect">
            <a:avLst/>
          </a:prstGeom>
          <a:noFill/>
          <a:ln w="9525" algn="ctr">
            <a:noFill/>
            <a:miter lim="800000"/>
            <a:headEnd/>
            <a:tailEnd/>
          </a:ln>
        </p:spPr>
        <p:txBody>
          <a:bodyPr lIns="92071" tIns="46036" rIns="92071" bIns="46036">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1200" cap="none" spc="0" normalizeH="0" baseline="0" noProof="0">
                <a:ln>
                  <a:noFill/>
                </a:ln>
                <a:solidFill>
                  <a:srgbClr val="000066"/>
                </a:solidFill>
                <a:effectLst/>
                <a:uLnTx/>
                <a:uFillTx/>
                <a:latin typeface="Calibri" pitchFamily="34" charset="0"/>
                <a:ea typeface="+mn-ea"/>
                <a:cs typeface="Arial" pitchFamily="34" charset="0"/>
              </a:rPr>
              <a:t> Note: The views expressed in this presentation are  those of the author and may not necessarily represent the views of the Federal Communications Commission</a:t>
            </a:r>
          </a:p>
        </p:txBody>
      </p:sp>
    </p:spTree>
    <p:extLst>
      <p:ext uri="{BB962C8B-B14F-4D97-AF65-F5344CB8AC3E}">
        <p14:creationId xmlns:p14="http://schemas.microsoft.com/office/powerpoint/2010/main" val="4204209792"/>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solidFill>
                  <a:srgbClr val="000000"/>
                </a:solidFill>
                <a:latin typeface="Arial" panose="020B0604020202020204" pitchFamily="34" charset="0"/>
                <a:cs typeface="Arial" panose="020B0604020202020204" pitchFamily="34" charset="0"/>
              </a:rPr>
              <a:t>Adaptive Beam Forming – Integrated with MIMO/TDD</a:t>
            </a:r>
          </a:p>
        </p:txBody>
      </p:sp>
      <p:sp>
        <p:nvSpPr>
          <p:cNvPr id="6" name="Content Placeholder 2"/>
          <p:cNvSpPr>
            <a:spLocks noGrp="1"/>
          </p:cNvSpPr>
          <p:nvPr>
            <p:ph idx="1"/>
          </p:nvPr>
        </p:nvSpPr>
        <p:spPr>
          <a:xfrm>
            <a:off x="314261" y="1524000"/>
            <a:ext cx="4885948" cy="4495800"/>
          </a:xfrm>
        </p:spPr>
        <p:txBody>
          <a:bodyPr/>
          <a:lstStyle/>
          <a:p>
            <a:pPr marL="347472" defTabSz="913224" fontAlgn="auto">
              <a:spcBef>
                <a:spcPts val="538"/>
              </a:spcBef>
              <a:spcAft>
                <a:spcPts val="538"/>
              </a:spcAft>
              <a:buClr>
                <a:srgbClr val="BE9B69"/>
              </a:buClr>
              <a:buFont typeface="Arial" charset="0"/>
              <a:buChar char="•"/>
            </a:pPr>
            <a:r>
              <a:rPr lang="en-US" sz="1800" dirty="0">
                <a:latin typeface="Arial" pitchFamily="34" charset="0"/>
                <a:cs typeface="Arial" pitchFamily="34" charset="0"/>
              </a:rPr>
              <a:t>L1/L2 procedures to acquire and maintain a set of network-device beam pair links (TRP ↔ UE)</a:t>
            </a:r>
          </a:p>
          <a:p>
            <a:pPr marL="747522" lvl="1" defTabSz="913224" fontAlgn="auto">
              <a:spcBef>
                <a:spcPts val="538"/>
              </a:spcBef>
              <a:spcAft>
                <a:spcPts val="538"/>
              </a:spcAft>
              <a:buClr>
                <a:srgbClr val="BE9B69"/>
              </a:buClr>
              <a:buFont typeface="Arial" charset="0"/>
              <a:buChar char="•"/>
            </a:pPr>
            <a:r>
              <a:rPr lang="en-US" sz="1400" dirty="0">
                <a:latin typeface="Arial" pitchFamily="34" charset="0"/>
                <a:cs typeface="Arial" pitchFamily="34" charset="0"/>
              </a:rPr>
              <a:t>CSI-RS (known from LTE) are used for measurements in beam management procedures.</a:t>
            </a:r>
          </a:p>
          <a:p>
            <a:pPr marL="747522" lvl="1" defTabSz="913224" fontAlgn="auto">
              <a:spcBef>
                <a:spcPts val="538"/>
              </a:spcBef>
              <a:spcAft>
                <a:spcPts val="538"/>
              </a:spcAft>
              <a:buClr>
                <a:srgbClr val="BE9B69"/>
              </a:buClr>
              <a:buFont typeface="Arial" charset="0"/>
              <a:buChar char="•"/>
            </a:pPr>
            <a:r>
              <a:rPr lang="en-US" sz="1400" dirty="0">
                <a:latin typeface="Arial" pitchFamily="34" charset="0"/>
                <a:cs typeface="Arial" pitchFamily="34" charset="0"/>
              </a:rPr>
              <a:t>Beam reporting is configured by higher-layer </a:t>
            </a:r>
            <a:r>
              <a:rPr lang="en-US" sz="1400" dirty="0" err="1">
                <a:latin typeface="Arial" pitchFamily="34" charset="0"/>
                <a:cs typeface="Arial" pitchFamily="34" charset="0"/>
              </a:rPr>
              <a:t>signalling</a:t>
            </a:r>
            <a:r>
              <a:rPr lang="en-US" sz="1400" dirty="0">
                <a:latin typeface="Arial" pitchFamily="34" charset="0"/>
                <a:cs typeface="Arial" pitchFamily="34" charset="0"/>
              </a:rPr>
              <a:t> with respect to periodicity, CSI-RS configurations, and RSRP and CSI report content.</a:t>
            </a:r>
          </a:p>
          <a:p>
            <a:pPr marL="747522" lvl="1" defTabSz="913224" fontAlgn="auto">
              <a:spcBef>
                <a:spcPts val="538"/>
              </a:spcBef>
              <a:spcAft>
                <a:spcPts val="538"/>
              </a:spcAft>
              <a:buClr>
                <a:srgbClr val="BE9B69"/>
              </a:buClr>
              <a:buFont typeface="Arial" charset="0"/>
              <a:buChar char="•"/>
            </a:pPr>
            <a:r>
              <a:rPr lang="en-US" sz="1400" dirty="0">
                <a:latin typeface="Arial" pitchFamily="34" charset="0"/>
                <a:cs typeface="Arial" pitchFamily="34" charset="0"/>
              </a:rPr>
              <a:t>UE can trigger mechanism for beam failure recovery.</a:t>
            </a:r>
          </a:p>
          <a:p>
            <a:pPr marL="747522" lvl="1" defTabSz="913224" fontAlgn="auto">
              <a:spcBef>
                <a:spcPts val="538"/>
              </a:spcBef>
              <a:spcAft>
                <a:spcPts val="538"/>
              </a:spcAft>
              <a:buClr>
                <a:srgbClr val="BE9B69"/>
              </a:buClr>
              <a:buFont typeface="Arial" charset="0"/>
              <a:buChar char="•"/>
            </a:pPr>
            <a:r>
              <a:rPr lang="en-US" sz="1400" dirty="0">
                <a:latin typeface="Arial" pitchFamily="34" charset="0"/>
                <a:cs typeface="Arial" pitchFamily="34" charset="0"/>
              </a:rPr>
              <a:t>New Radio supports using different beams for control and data channels.</a:t>
            </a:r>
          </a:p>
          <a:p>
            <a:pPr marL="747522" lvl="1" defTabSz="913224" fontAlgn="auto">
              <a:spcBef>
                <a:spcPts val="538"/>
              </a:spcBef>
              <a:spcAft>
                <a:spcPts val="538"/>
              </a:spcAft>
              <a:buClr>
                <a:srgbClr val="BE9B69"/>
              </a:buClr>
              <a:buFont typeface="Arial" charset="0"/>
              <a:buChar char="•"/>
            </a:pPr>
            <a:r>
              <a:rPr lang="en-US" sz="1400" dirty="0">
                <a:latin typeface="Arial" pitchFamily="34" charset="0"/>
                <a:cs typeface="Arial" pitchFamily="34" charset="0"/>
              </a:rPr>
              <a:t>New Radio supports using multiple beam pair links for PDCCH monitoring.</a:t>
            </a:r>
          </a:p>
          <a:p>
            <a:pPr marL="347472" defTabSz="913224" fontAlgn="auto">
              <a:spcBef>
                <a:spcPts val="538"/>
              </a:spcBef>
              <a:spcAft>
                <a:spcPts val="538"/>
              </a:spcAft>
              <a:buClr>
                <a:srgbClr val="BE9B69"/>
              </a:buClr>
              <a:buFont typeface="Arial" charset="0"/>
              <a:buChar char="•"/>
            </a:pPr>
            <a:r>
              <a:rPr lang="en-US" sz="1800" dirty="0">
                <a:latin typeface="Arial" pitchFamily="34" charset="0"/>
                <a:cs typeface="Arial" pitchFamily="34" charset="0"/>
              </a:rPr>
              <a:t>Implement Massive MIMO with Time Division Duplex</a:t>
            </a:r>
          </a:p>
        </p:txBody>
      </p:sp>
      <p:grpSp>
        <p:nvGrpSpPr>
          <p:cNvPr id="12" name="Group 11"/>
          <p:cNvGrpSpPr/>
          <p:nvPr/>
        </p:nvGrpSpPr>
        <p:grpSpPr>
          <a:xfrm>
            <a:off x="5635475" y="1625600"/>
            <a:ext cx="3051325" cy="3886200"/>
            <a:chOff x="6596615" y="1104370"/>
            <a:chExt cx="2293258" cy="2942521"/>
          </a:xfrm>
        </p:grpSpPr>
        <p:sp>
          <p:nvSpPr>
            <p:cNvPr id="13" name="Rectangle 12"/>
            <p:cNvSpPr/>
            <p:nvPr/>
          </p:nvSpPr>
          <p:spPr>
            <a:xfrm>
              <a:off x="6596615" y="2551919"/>
              <a:ext cx="2293257" cy="1494972"/>
            </a:xfrm>
            <a:prstGeom prst="rect">
              <a:avLst/>
            </a:prstGeom>
            <a:solidFill>
              <a:srgbClr val="D7C3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a:solidFill>
                  <a:prstClr val="white"/>
                </a:solidFill>
              </a:endParaRPr>
            </a:p>
          </p:txBody>
        </p:sp>
        <p:sp>
          <p:nvSpPr>
            <p:cNvPr id="14" name="Rectangle 13"/>
            <p:cNvSpPr/>
            <p:nvPr/>
          </p:nvSpPr>
          <p:spPr>
            <a:xfrm>
              <a:off x="6596616" y="1104370"/>
              <a:ext cx="2293257" cy="1353539"/>
            </a:xfrm>
            <a:prstGeom prst="rect">
              <a:avLst/>
            </a:prstGeom>
            <a:solidFill>
              <a:srgbClr val="D7C3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a:solidFill>
                  <a:prstClr val="white"/>
                </a:solidFill>
              </a:endParaRPr>
            </a:p>
          </p:txBody>
        </p:sp>
        <p:pic>
          <p:nvPicPr>
            <p:cNvPr id="15" name="Picture 14"/>
            <p:cNvPicPr>
              <a:picLocks noChangeAspect="1"/>
            </p:cNvPicPr>
            <p:nvPr/>
          </p:nvPicPr>
          <p:blipFill>
            <a:blip r:embed="rId2"/>
            <a:stretch>
              <a:fillRect/>
            </a:stretch>
          </p:blipFill>
          <p:spPr>
            <a:xfrm>
              <a:off x="6781097" y="2516032"/>
              <a:ext cx="1964430" cy="1303680"/>
            </a:xfrm>
            <a:prstGeom prst="rect">
              <a:avLst/>
            </a:prstGeom>
          </p:spPr>
        </p:pic>
        <p:pic>
          <p:nvPicPr>
            <p:cNvPr id="16" name="Picture 15"/>
            <p:cNvPicPr>
              <a:picLocks noChangeAspect="1"/>
            </p:cNvPicPr>
            <p:nvPr/>
          </p:nvPicPr>
          <p:blipFill>
            <a:blip r:embed="rId3"/>
            <a:stretch>
              <a:fillRect/>
            </a:stretch>
          </p:blipFill>
          <p:spPr>
            <a:xfrm>
              <a:off x="6781097" y="1177528"/>
              <a:ext cx="1937520" cy="1088640"/>
            </a:xfrm>
            <a:prstGeom prst="rect">
              <a:avLst/>
            </a:prstGeom>
          </p:spPr>
        </p:pic>
        <p:sp>
          <p:nvSpPr>
            <p:cNvPr id="17" name="TextBox 16"/>
            <p:cNvSpPr txBox="1"/>
            <p:nvPr/>
          </p:nvSpPr>
          <p:spPr>
            <a:xfrm>
              <a:off x="7518401" y="2285096"/>
              <a:ext cx="638628" cy="145759"/>
            </a:xfrm>
            <a:prstGeom prst="rect">
              <a:avLst/>
            </a:prstGeom>
            <a:noFill/>
          </p:spPr>
          <p:txBody>
            <a:bodyPr vert="horz" wrap="square" lIns="0" tIns="0" rIns="0" bIns="0" rtlCol="0">
              <a:spAutoFit/>
            </a:bodyPr>
            <a:lstStyle/>
            <a:p>
              <a:pPr defTabSz="685800"/>
              <a:r>
                <a:rPr lang="en-US" sz="1100" dirty="0">
                  <a:solidFill>
                    <a:srgbClr val="003C71"/>
                  </a:solidFill>
                </a:rPr>
                <a:t>SU-MIMO</a:t>
              </a:r>
            </a:p>
          </p:txBody>
        </p:sp>
        <p:sp>
          <p:nvSpPr>
            <p:cNvPr id="18" name="TextBox 17"/>
            <p:cNvSpPr txBox="1"/>
            <p:nvPr/>
          </p:nvSpPr>
          <p:spPr>
            <a:xfrm>
              <a:off x="7619838" y="3845509"/>
              <a:ext cx="638628" cy="145759"/>
            </a:xfrm>
            <a:prstGeom prst="rect">
              <a:avLst/>
            </a:prstGeom>
            <a:noFill/>
          </p:spPr>
          <p:txBody>
            <a:bodyPr vert="horz" wrap="square" lIns="0" tIns="0" rIns="0" bIns="0" rtlCol="0">
              <a:spAutoFit/>
            </a:bodyPr>
            <a:lstStyle/>
            <a:p>
              <a:pPr defTabSz="685800"/>
              <a:r>
                <a:rPr lang="en-US" sz="1100" dirty="0">
                  <a:solidFill>
                    <a:srgbClr val="003C71"/>
                  </a:solidFill>
                </a:rPr>
                <a:t>CoMP</a:t>
              </a:r>
            </a:p>
          </p:txBody>
        </p:sp>
      </p:grpSp>
    </p:spTree>
    <p:extLst>
      <p:ext uri="{BB962C8B-B14F-4D97-AF65-F5344CB8AC3E}">
        <p14:creationId xmlns:p14="http://schemas.microsoft.com/office/powerpoint/2010/main" val="17506229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8229600" cy="369632"/>
          </a:xfrm>
        </p:spPr>
        <p:txBody>
          <a:bodyPr/>
          <a:lstStyle/>
          <a:p>
            <a:r>
              <a:rPr lang="en-US" sz="2400" b="1" dirty="0">
                <a:solidFill>
                  <a:srgbClr val="000000"/>
                </a:solidFill>
                <a:latin typeface="Arial" panose="020B0604020202020204" pitchFamily="34" charset="0"/>
                <a:cs typeface="Arial" panose="020B0604020202020204" pitchFamily="34" charset="0"/>
              </a:rPr>
              <a:t>Agnostic but Smart MEC</a:t>
            </a:r>
          </a:p>
        </p:txBody>
      </p:sp>
      <p:sp>
        <p:nvSpPr>
          <p:cNvPr id="6" name="Content Placeholder 2"/>
          <p:cNvSpPr>
            <a:spLocks noGrp="1"/>
          </p:cNvSpPr>
          <p:nvPr>
            <p:ph idx="1"/>
          </p:nvPr>
        </p:nvSpPr>
        <p:spPr>
          <a:xfrm>
            <a:off x="76201" y="4876800"/>
            <a:ext cx="5867400" cy="1536986"/>
          </a:xfrm>
        </p:spPr>
        <p:txBody>
          <a:bodyPr/>
          <a:lstStyle/>
          <a:p>
            <a:pPr marL="347472" defTabSz="913224" fontAlgn="auto">
              <a:spcBef>
                <a:spcPts val="538"/>
              </a:spcBef>
              <a:spcAft>
                <a:spcPts val="538"/>
              </a:spcAft>
              <a:buClr>
                <a:srgbClr val="BE9B69"/>
              </a:buClr>
              <a:buFont typeface="Arial" charset="0"/>
              <a:buChar char="•"/>
            </a:pPr>
            <a:r>
              <a:rPr lang="en-US" sz="1600" dirty="0">
                <a:latin typeface="Arial" pitchFamily="34" charset="0"/>
                <a:cs typeface="Arial" pitchFamily="34" charset="0"/>
              </a:rPr>
              <a:t>Edge computing is feasible (required) for high bandwidth, connectivity afforded by 5G and App demands.</a:t>
            </a:r>
          </a:p>
          <a:p>
            <a:pPr marL="347472" defTabSz="913224" fontAlgn="auto">
              <a:spcBef>
                <a:spcPts val="538"/>
              </a:spcBef>
              <a:spcAft>
                <a:spcPts val="538"/>
              </a:spcAft>
              <a:buClr>
                <a:srgbClr val="BE9B69"/>
              </a:buClr>
              <a:buFont typeface="Arial" charset="0"/>
              <a:buChar char="•"/>
            </a:pPr>
            <a:r>
              <a:rPr lang="en-US" sz="1600" dirty="0">
                <a:latin typeface="Arial" pitchFamily="34" charset="0"/>
                <a:cs typeface="Arial" pitchFamily="34" charset="0"/>
              </a:rPr>
              <a:t>Spans the enterprise data enter, the WAN, the cloud, and the Edge</a:t>
            </a:r>
          </a:p>
          <a:p>
            <a:pPr marL="347472" defTabSz="913224" fontAlgn="auto">
              <a:spcBef>
                <a:spcPts val="538"/>
              </a:spcBef>
              <a:spcAft>
                <a:spcPts val="538"/>
              </a:spcAft>
              <a:buClr>
                <a:srgbClr val="BE9B69"/>
              </a:buClr>
              <a:buFont typeface="Arial" charset="0"/>
              <a:buChar char="•"/>
            </a:pPr>
            <a:r>
              <a:rPr lang="en-US" sz="1600" dirty="0">
                <a:latin typeface="Arial" pitchFamily="34" charset="0"/>
                <a:cs typeface="Arial" pitchFamily="34" charset="0"/>
              </a:rPr>
              <a:t>SWAP constraints – need hybrid with functions at the edge</a:t>
            </a:r>
          </a:p>
        </p:txBody>
      </p:sp>
      <p:grpSp>
        <p:nvGrpSpPr>
          <p:cNvPr id="4" name="Group 3"/>
          <p:cNvGrpSpPr/>
          <p:nvPr/>
        </p:nvGrpSpPr>
        <p:grpSpPr>
          <a:xfrm>
            <a:off x="588603" y="777478"/>
            <a:ext cx="8107357" cy="3946922"/>
            <a:chOff x="606655" y="519020"/>
            <a:chExt cx="8107357" cy="3946922"/>
          </a:xfrm>
        </p:grpSpPr>
        <p:sp>
          <p:nvSpPr>
            <p:cNvPr id="5" name="TextBox 4">
              <a:extLst>
                <a:ext uri="{FF2B5EF4-FFF2-40B4-BE49-F238E27FC236}">
                  <a16:creationId xmlns:a16="http://schemas.microsoft.com/office/drawing/2014/main" id="{A996DD62-4ADD-431D-B309-70834C4CDDDC}"/>
                </a:ext>
              </a:extLst>
            </p:cNvPr>
            <p:cNvSpPr txBox="1"/>
            <p:nvPr/>
          </p:nvSpPr>
          <p:spPr>
            <a:xfrm>
              <a:off x="5631857" y="1641240"/>
              <a:ext cx="3082155" cy="168251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ts val="400"/>
                </a:spcAft>
                <a:buClrTx/>
                <a:buSzTx/>
                <a:buFontTx/>
                <a:buNone/>
                <a:tabLst/>
                <a:defRPr/>
              </a:pPr>
              <a:r>
                <a:rPr kumimoji="0" lang="en-US" sz="1800" b="1" i="0" u="none" strike="noStrike" kern="1200" cap="none" spc="0" normalizeH="0" baseline="0" noProof="0" dirty="0">
                  <a:ln>
                    <a:noFill/>
                  </a:ln>
                  <a:solidFill>
                    <a:srgbClr val="124191"/>
                  </a:solidFill>
                  <a:effectLst/>
                  <a:uLnTx/>
                  <a:uFillTx/>
                  <a:latin typeface="Nokia Pure Text Light"/>
                  <a:ea typeface="+mn-ea"/>
                  <a:cs typeface="+mn-cs"/>
                </a:rPr>
                <a:t>Characteristics</a:t>
              </a:r>
            </a:p>
            <a:p>
              <a:pPr marL="173038" marR="0" lvl="0" indent="-173038" algn="l" defTabSz="457200" rtl="0" eaLnBrk="1" fontAlgn="base" latinLnBrk="0" hangingPunct="1">
                <a:lnSpc>
                  <a:spcPct val="100000"/>
                </a:lnSpc>
                <a:spcBef>
                  <a:spcPct val="0"/>
                </a:spcBef>
                <a:spcAft>
                  <a:spcPts val="4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8717A"/>
                  </a:solidFill>
                  <a:effectLst/>
                  <a:uLnTx/>
                  <a:uFillTx/>
                  <a:latin typeface="Nokia Pure Text Light"/>
                  <a:ea typeface="+mn-ea"/>
                  <a:cs typeface="+mn-cs"/>
                </a:rPr>
                <a:t>LTE WAN baseline</a:t>
              </a:r>
            </a:p>
            <a:p>
              <a:pPr marL="173038" marR="0" lvl="0" indent="-173038" algn="l" defTabSz="457200" rtl="0" eaLnBrk="1" fontAlgn="base" latinLnBrk="0" hangingPunct="1">
                <a:lnSpc>
                  <a:spcPct val="100000"/>
                </a:lnSpc>
                <a:spcBef>
                  <a:spcPct val="0"/>
                </a:spcBef>
                <a:spcAft>
                  <a:spcPts val="4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8717A"/>
                  </a:solidFill>
                  <a:effectLst/>
                  <a:uLnTx/>
                  <a:uFillTx/>
                  <a:latin typeface="Nokia Pure Text Light"/>
                  <a:ea typeface="+mn-ea"/>
                  <a:cs typeface="+mn-cs"/>
                </a:rPr>
                <a:t>5G low &amp; mid band WAN</a:t>
              </a:r>
            </a:p>
            <a:p>
              <a:pPr marL="173038" marR="0" lvl="0" indent="-173038" algn="l" defTabSz="457200" rtl="0" eaLnBrk="1" fontAlgn="base" latinLnBrk="0" hangingPunct="1">
                <a:lnSpc>
                  <a:spcPct val="100000"/>
                </a:lnSpc>
                <a:spcBef>
                  <a:spcPct val="0"/>
                </a:spcBef>
                <a:spcAft>
                  <a:spcPts val="4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8717A"/>
                  </a:solidFill>
                  <a:effectLst/>
                  <a:uLnTx/>
                  <a:uFillTx/>
                  <a:latin typeface="Nokia Pure Text Light"/>
                  <a:ea typeface="+mn-ea"/>
                  <a:cs typeface="+mn-cs"/>
                </a:rPr>
                <a:t>5G mmWave Hot Spots</a:t>
              </a:r>
            </a:p>
            <a:p>
              <a:pPr marL="173038" marR="0" lvl="0" indent="-173038" algn="l" defTabSz="457200" rtl="0" eaLnBrk="1" fontAlgn="base" latinLnBrk="0" hangingPunct="1">
                <a:lnSpc>
                  <a:spcPct val="100000"/>
                </a:lnSpc>
                <a:spcBef>
                  <a:spcPct val="0"/>
                </a:spcBef>
                <a:spcAft>
                  <a:spcPts val="4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8717A"/>
                  </a:solidFill>
                  <a:effectLst/>
                  <a:uLnTx/>
                  <a:uFillTx/>
                  <a:latin typeface="Nokia Pure Text Light"/>
                  <a:ea typeface="+mn-ea"/>
                  <a:cs typeface="+mn-cs"/>
                </a:rPr>
                <a:t>URLLC Hotter Spots</a:t>
              </a:r>
            </a:p>
          </p:txBody>
        </p:sp>
        <p:sp>
          <p:nvSpPr>
            <p:cNvPr id="7" name="Rectangle 6">
              <a:extLst>
                <a:ext uri="{FF2B5EF4-FFF2-40B4-BE49-F238E27FC236}">
                  <a16:creationId xmlns:a16="http://schemas.microsoft.com/office/drawing/2014/main" id="{314A03AB-7B1D-4E7E-A44F-C05C0B750F8F}"/>
                </a:ext>
              </a:extLst>
            </p:cNvPr>
            <p:cNvSpPr/>
            <p:nvPr/>
          </p:nvSpPr>
          <p:spPr>
            <a:xfrm>
              <a:off x="5438949" y="1540474"/>
              <a:ext cx="3249605" cy="1889815"/>
            </a:xfrm>
            <a:prstGeom prst="rect">
              <a:avLst/>
            </a:prstGeom>
            <a:noFill/>
            <a:ln>
              <a:solidFill>
                <a:srgbClr val="124192"/>
              </a:solid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8BBC0"/>
                </a:solidFill>
                <a:effectLst/>
                <a:uLnTx/>
                <a:uFillTx/>
                <a:latin typeface="Nokia Pure Text Light"/>
                <a:ea typeface="+mn-ea"/>
                <a:cs typeface="+mn-cs"/>
              </a:endParaRPr>
            </a:p>
          </p:txBody>
        </p:sp>
        <p:sp>
          <p:nvSpPr>
            <p:cNvPr id="8" name="Oval 7">
              <a:extLst>
                <a:ext uri="{FF2B5EF4-FFF2-40B4-BE49-F238E27FC236}">
                  <a16:creationId xmlns:a16="http://schemas.microsoft.com/office/drawing/2014/main" id="{4E646A25-99F1-4B8B-8064-0C545BA4687B}"/>
                </a:ext>
              </a:extLst>
            </p:cNvPr>
            <p:cNvSpPr/>
            <p:nvPr/>
          </p:nvSpPr>
          <p:spPr bwMode="auto">
            <a:xfrm>
              <a:off x="606655" y="2990171"/>
              <a:ext cx="1703196" cy="440118"/>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w="12700" cap="flat" cmpd="sng" algn="ctr">
              <a:noFill/>
              <a:prstDash val="solid"/>
              <a:round/>
              <a:headEnd type="none" w="med" len="med"/>
              <a:tailEnd type="none" w="med" len="med"/>
            </a:ln>
            <a:effectLst/>
            <a:scene3d>
              <a:camera prst="orthographicFront">
                <a:rot lat="3000000" lon="0" rev="0"/>
              </a:camera>
              <a:lightRig rig="threePt" dir="t"/>
            </a:scene3d>
          </p:spPr>
          <p:txBody>
            <a:bodyPr wrap="none" lIns="0" tIns="0" rIns="0" bIns="0" anchor="ctr"/>
            <a:lstStyle/>
            <a:p>
              <a:pPr marL="0" marR="0" lvl="0" indent="0" algn="l" defTabSz="7620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9" name="Oval 8">
              <a:extLst>
                <a:ext uri="{FF2B5EF4-FFF2-40B4-BE49-F238E27FC236}">
                  <a16:creationId xmlns:a16="http://schemas.microsoft.com/office/drawing/2014/main" id="{7BFDE19A-0940-490D-8B08-0A71A0A9D089}"/>
                </a:ext>
              </a:extLst>
            </p:cNvPr>
            <p:cNvSpPr/>
            <p:nvPr/>
          </p:nvSpPr>
          <p:spPr bwMode="auto">
            <a:xfrm>
              <a:off x="3306691" y="2945802"/>
              <a:ext cx="1459473" cy="377138"/>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w="12700" cap="flat" cmpd="sng" algn="ctr">
              <a:noFill/>
              <a:prstDash val="solid"/>
              <a:round/>
              <a:headEnd type="none" w="med" len="med"/>
              <a:tailEnd type="none" w="med" len="med"/>
            </a:ln>
            <a:effectLst/>
            <a:scene3d>
              <a:camera prst="orthographicFront">
                <a:rot lat="3000000" lon="0" rev="0"/>
              </a:camera>
              <a:lightRig rig="threePt" dir="t"/>
            </a:scene3d>
          </p:spPr>
          <p:txBody>
            <a:bodyPr wrap="none" lIns="0" tIns="0" rIns="0" bIns="0" anchor="ctr"/>
            <a:lstStyle/>
            <a:p>
              <a:pPr marL="0" marR="0" lvl="0" indent="0" algn="l" defTabSz="7620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10" name="Oval 9">
              <a:extLst>
                <a:ext uri="{FF2B5EF4-FFF2-40B4-BE49-F238E27FC236}">
                  <a16:creationId xmlns:a16="http://schemas.microsoft.com/office/drawing/2014/main" id="{83CD9C31-4A86-481A-8C5C-9B8ADF7F23DC}"/>
                </a:ext>
              </a:extLst>
            </p:cNvPr>
            <p:cNvSpPr/>
            <p:nvPr/>
          </p:nvSpPr>
          <p:spPr bwMode="auto">
            <a:xfrm>
              <a:off x="974629" y="3101347"/>
              <a:ext cx="605975" cy="179909"/>
            </a:xfrm>
            <a:prstGeom prst="ellipse">
              <a:avLst/>
            </a:prstGeom>
            <a:gradFill flip="none" rotWithShape="1">
              <a:gsLst>
                <a:gs pos="0">
                  <a:srgbClr val="7F10A2">
                    <a:tint val="66000"/>
                    <a:satMod val="160000"/>
                  </a:srgbClr>
                </a:gs>
                <a:gs pos="50000">
                  <a:srgbClr val="7F10A2">
                    <a:tint val="44500"/>
                    <a:satMod val="160000"/>
                  </a:srgbClr>
                </a:gs>
                <a:gs pos="100000">
                  <a:srgbClr val="7F10A2">
                    <a:tint val="23500"/>
                    <a:satMod val="160000"/>
                  </a:srgbClr>
                </a:gs>
              </a:gsLst>
              <a:lin ang="5400000" scaled="1"/>
              <a:tileRect/>
            </a:gradFill>
            <a:ln w="12700" cap="flat" cmpd="sng" algn="ctr">
              <a:noFill/>
              <a:prstDash val="solid"/>
              <a:round/>
              <a:headEnd type="none" w="med" len="med"/>
              <a:tailEnd type="none" w="med" len="med"/>
            </a:ln>
            <a:effectLst/>
            <a:scene3d>
              <a:camera prst="orthographicFront">
                <a:rot lat="3000000" lon="0" rev="0"/>
              </a:camera>
              <a:lightRig rig="threePt" dir="t"/>
            </a:scene3d>
          </p:spPr>
          <p:txBody>
            <a:bodyPr wrap="none" lIns="0" tIns="0" rIns="0" bIns="0" anchor="ctr"/>
            <a:lstStyle/>
            <a:p>
              <a:pPr marL="0" marR="0" lvl="0" indent="0" algn="l" defTabSz="7620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11" name="Oval 10">
              <a:extLst>
                <a:ext uri="{FF2B5EF4-FFF2-40B4-BE49-F238E27FC236}">
                  <a16:creationId xmlns:a16="http://schemas.microsoft.com/office/drawing/2014/main" id="{507E0C42-A4A9-4A4B-AEBB-BAA903DF80FC}"/>
                </a:ext>
              </a:extLst>
            </p:cNvPr>
            <p:cNvSpPr/>
            <p:nvPr/>
          </p:nvSpPr>
          <p:spPr bwMode="auto">
            <a:xfrm>
              <a:off x="4221694" y="3137354"/>
              <a:ext cx="277879" cy="71806"/>
            </a:xfrm>
            <a:prstGeom prst="ellipse">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ln w="12700" cap="flat" cmpd="sng" algn="ctr">
              <a:noFill/>
              <a:prstDash val="solid"/>
              <a:round/>
              <a:headEnd type="none" w="med" len="med"/>
              <a:tailEnd type="none" w="med" len="med"/>
            </a:ln>
            <a:effectLst/>
            <a:scene3d>
              <a:camera prst="orthographicFront">
                <a:rot lat="3000000" lon="0" rev="0"/>
              </a:camera>
              <a:lightRig rig="threePt" dir="t"/>
            </a:scene3d>
          </p:spPr>
          <p:txBody>
            <a:bodyPr wrap="none" lIns="0" tIns="0" rIns="0" bIns="0" anchor="ctr"/>
            <a:lstStyle/>
            <a:p>
              <a:pPr marL="0" marR="0" lvl="0" indent="0" algn="l" defTabSz="7620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grpSp>
          <p:nvGrpSpPr>
            <p:cNvPr id="12" name="Group 2">
              <a:extLst>
                <a:ext uri="{FF2B5EF4-FFF2-40B4-BE49-F238E27FC236}">
                  <a16:creationId xmlns:a16="http://schemas.microsoft.com/office/drawing/2014/main" id="{E2E651B7-88BE-4D4E-AC9E-DF7619CCD51E}"/>
                </a:ext>
              </a:extLst>
            </p:cNvPr>
            <p:cNvGrpSpPr>
              <a:grpSpLocks/>
            </p:cNvGrpSpPr>
            <p:nvPr/>
          </p:nvGrpSpPr>
          <p:grpSpPr bwMode="auto">
            <a:xfrm>
              <a:off x="606655" y="1712411"/>
              <a:ext cx="4159509" cy="1422966"/>
              <a:chOff x="980712" y="2471410"/>
              <a:chExt cx="6749862" cy="2309372"/>
            </a:xfrm>
          </p:grpSpPr>
          <p:grpSp>
            <p:nvGrpSpPr>
              <p:cNvPr id="42" name="Group 65">
                <a:extLst>
                  <a:ext uri="{FF2B5EF4-FFF2-40B4-BE49-F238E27FC236}">
                    <a16:creationId xmlns:a16="http://schemas.microsoft.com/office/drawing/2014/main" id="{B93F3A88-B24F-48F4-A8D5-F211D8C62F2D}"/>
                  </a:ext>
                </a:extLst>
              </p:cNvPr>
              <p:cNvGrpSpPr>
                <a:grpSpLocks/>
              </p:cNvGrpSpPr>
              <p:nvPr/>
            </p:nvGrpSpPr>
            <p:grpSpPr bwMode="auto">
              <a:xfrm>
                <a:off x="3625751" y="4171146"/>
                <a:ext cx="235069" cy="351313"/>
                <a:chOff x="1791" y="1933"/>
                <a:chExt cx="91" cy="136"/>
              </a:xfrm>
            </p:grpSpPr>
            <p:sp>
              <p:nvSpPr>
                <p:cNvPr id="104" name="Line 66">
                  <a:extLst>
                    <a:ext uri="{FF2B5EF4-FFF2-40B4-BE49-F238E27FC236}">
                      <a16:creationId xmlns:a16="http://schemas.microsoft.com/office/drawing/2014/main" id="{E7DDFA50-8FAC-4746-8B1D-3349DAF49FDB}"/>
                    </a:ext>
                  </a:extLst>
                </p:cNvPr>
                <p:cNvSpPr>
                  <a:spLocks noChangeShapeType="1"/>
                </p:cNvSpPr>
                <p:nvPr/>
              </p:nvSpPr>
              <p:spPr bwMode="auto">
                <a:xfrm flipV="1">
                  <a:off x="1837" y="1933"/>
                  <a:ext cx="0" cy="136"/>
                </a:xfrm>
                <a:prstGeom prst="line">
                  <a:avLst/>
                </a:prstGeom>
                <a:noFill/>
                <a:ln w="19050">
                  <a:solidFill>
                    <a:schemeClr val="bg2"/>
                  </a:solidFill>
                  <a:round/>
                  <a:headEnd/>
                  <a:tailEnd/>
                </a:ln>
                <a:effectLst/>
              </p:spPr>
              <p:txBody>
                <a:bodyPr lIns="90000" tIns="46800" rIns="90000" bIns="4680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105" name="Line 67">
                  <a:extLst>
                    <a:ext uri="{FF2B5EF4-FFF2-40B4-BE49-F238E27FC236}">
                      <a16:creationId xmlns:a16="http://schemas.microsoft.com/office/drawing/2014/main" id="{C7B2BD83-4C60-4C41-A6FB-DCDF397EF002}"/>
                    </a:ext>
                  </a:extLst>
                </p:cNvPr>
                <p:cNvSpPr>
                  <a:spLocks noChangeShapeType="1"/>
                </p:cNvSpPr>
                <p:nvPr/>
              </p:nvSpPr>
              <p:spPr bwMode="auto">
                <a:xfrm flipH="1" flipV="1">
                  <a:off x="1791" y="1933"/>
                  <a:ext cx="46" cy="46"/>
                </a:xfrm>
                <a:prstGeom prst="line">
                  <a:avLst/>
                </a:prstGeom>
                <a:noFill/>
                <a:ln w="19050">
                  <a:solidFill>
                    <a:schemeClr val="bg2"/>
                  </a:solidFill>
                  <a:round/>
                  <a:headEnd/>
                  <a:tailEnd/>
                </a:ln>
                <a:effectLst/>
              </p:spPr>
              <p:txBody>
                <a:bodyPr lIns="90000" tIns="46800" rIns="90000" bIns="4680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106" name="Line 68">
                  <a:extLst>
                    <a:ext uri="{FF2B5EF4-FFF2-40B4-BE49-F238E27FC236}">
                      <a16:creationId xmlns:a16="http://schemas.microsoft.com/office/drawing/2014/main" id="{B5244413-9860-464B-B110-21572FED1680}"/>
                    </a:ext>
                  </a:extLst>
                </p:cNvPr>
                <p:cNvSpPr>
                  <a:spLocks noChangeShapeType="1"/>
                </p:cNvSpPr>
                <p:nvPr/>
              </p:nvSpPr>
              <p:spPr bwMode="auto">
                <a:xfrm flipV="1">
                  <a:off x="1837" y="1933"/>
                  <a:ext cx="45" cy="46"/>
                </a:xfrm>
                <a:prstGeom prst="line">
                  <a:avLst/>
                </a:prstGeom>
                <a:noFill/>
                <a:ln w="19050">
                  <a:solidFill>
                    <a:schemeClr val="bg2"/>
                  </a:solidFill>
                  <a:round/>
                  <a:headEnd/>
                  <a:tailEnd/>
                </a:ln>
                <a:effectLst/>
              </p:spPr>
              <p:txBody>
                <a:bodyPr lIns="90000" tIns="46800" rIns="90000" bIns="4680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grpSp>
          <p:grpSp>
            <p:nvGrpSpPr>
              <p:cNvPr id="43" name="Group 5">
                <a:extLst>
                  <a:ext uri="{FF2B5EF4-FFF2-40B4-BE49-F238E27FC236}">
                    <a16:creationId xmlns:a16="http://schemas.microsoft.com/office/drawing/2014/main" id="{EE996D80-EC00-45D9-BAB7-7D9DFF9053D4}"/>
                  </a:ext>
                </a:extLst>
              </p:cNvPr>
              <p:cNvGrpSpPr>
                <a:grpSpLocks/>
              </p:cNvGrpSpPr>
              <p:nvPr/>
            </p:nvGrpSpPr>
            <p:grpSpPr bwMode="auto">
              <a:xfrm>
                <a:off x="1254530" y="2635858"/>
                <a:ext cx="1704902" cy="2139964"/>
                <a:chOff x="1190" y="2298"/>
                <a:chExt cx="1297" cy="1627"/>
              </a:xfrm>
            </p:grpSpPr>
            <p:grpSp>
              <p:nvGrpSpPr>
                <p:cNvPr id="80" name="Group 6">
                  <a:extLst>
                    <a:ext uri="{FF2B5EF4-FFF2-40B4-BE49-F238E27FC236}">
                      <a16:creationId xmlns:a16="http://schemas.microsoft.com/office/drawing/2014/main" id="{669BE9EA-9665-4F25-8010-7DE0ED4A7ACF}"/>
                    </a:ext>
                  </a:extLst>
                </p:cNvPr>
                <p:cNvGrpSpPr>
                  <a:grpSpLocks/>
                </p:cNvGrpSpPr>
                <p:nvPr/>
              </p:nvGrpSpPr>
              <p:grpSpPr bwMode="auto">
                <a:xfrm>
                  <a:off x="1190" y="2794"/>
                  <a:ext cx="1297" cy="1131"/>
                  <a:chOff x="883" y="1169"/>
                  <a:chExt cx="1464" cy="1131"/>
                </a:xfrm>
              </p:grpSpPr>
              <p:sp>
                <p:nvSpPr>
                  <p:cNvPr id="102" name="Rectangle 7">
                    <a:extLst>
                      <a:ext uri="{FF2B5EF4-FFF2-40B4-BE49-F238E27FC236}">
                        <a16:creationId xmlns:a16="http://schemas.microsoft.com/office/drawing/2014/main" id="{98E4D29B-322F-429F-A617-9957FDAD1288}"/>
                      </a:ext>
                    </a:extLst>
                  </p:cNvPr>
                  <p:cNvSpPr>
                    <a:spLocks noChangeArrowheads="1"/>
                  </p:cNvSpPr>
                  <p:nvPr/>
                </p:nvSpPr>
                <p:spPr bwMode="auto">
                  <a:xfrm>
                    <a:off x="883" y="1847"/>
                    <a:ext cx="255" cy="453"/>
                  </a:xfrm>
                  <a:prstGeom prst="rect">
                    <a:avLst/>
                  </a:prstGeom>
                  <a:solidFill>
                    <a:schemeClr val="bg1"/>
                  </a:solidFill>
                  <a:ln w="9525">
                    <a:noFill/>
                    <a:miter lim="800000"/>
                    <a:headEnd/>
                    <a:tailEnd/>
                  </a:ln>
                  <a:effectLst/>
                </p:spPr>
                <p:txBody>
                  <a:bodyPr wrap="none" lIns="90488" tIns="44450" rIns="90488" bIns="4445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103" name="Freeform 8">
                    <a:extLst>
                      <a:ext uri="{FF2B5EF4-FFF2-40B4-BE49-F238E27FC236}">
                        <a16:creationId xmlns:a16="http://schemas.microsoft.com/office/drawing/2014/main" id="{80A29EC7-2EC7-4649-9B28-5D235FF1EBAE}"/>
                      </a:ext>
                    </a:extLst>
                  </p:cNvPr>
                  <p:cNvSpPr>
                    <a:spLocks/>
                  </p:cNvSpPr>
                  <p:nvPr/>
                </p:nvSpPr>
                <p:spPr bwMode="auto">
                  <a:xfrm>
                    <a:off x="894" y="1169"/>
                    <a:ext cx="1453" cy="453"/>
                  </a:xfrm>
                  <a:custGeom>
                    <a:avLst/>
                    <a:gdLst>
                      <a:gd name="T0" fmla="*/ 60 w 1453"/>
                      <a:gd name="T1" fmla="*/ 490 h 1146"/>
                      <a:gd name="T2" fmla="*/ 56 w 1453"/>
                      <a:gd name="T3" fmla="*/ 932 h 1146"/>
                      <a:gd name="T4" fmla="*/ 159 w 1453"/>
                      <a:gd name="T5" fmla="*/ 922 h 1146"/>
                      <a:gd name="T6" fmla="*/ 157 w 1453"/>
                      <a:gd name="T7" fmla="*/ 148 h 1146"/>
                      <a:gd name="T8" fmla="*/ 461 w 1453"/>
                      <a:gd name="T9" fmla="*/ 101 h 1146"/>
                      <a:gd name="T10" fmla="*/ 450 w 1453"/>
                      <a:gd name="T11" fmla="*/ 501 h 1146"/>
                      <a:gd name="T12" fmla="*/ 572 w 1453"/>
                      <a:gd name="T13" fmla="*/ 511 h 1146"/>
                      <a:gd name="T14" fmla="*/ 581 w 1453"/>
                      <a:gd name="T15" fmla="*/ 802 h 1146"/>
                      <a:gd name="T16" fmla="*/ 658 w 1453"/>
                      <a:gd name="T17" fmla="*/ 812 h 1146"/>
                      <a:gd name="T18" fmla="*/ 655 w 1453"/>
                      <a:gd name="T19" fmla="*/ 301 h 1146"/>
                      <a:gd name="T20" fmla="*/ 786 w 1453"/>
                      <a:gd name="T21" fmla="*/ 304 h 1146"/>
                      <a:gd name="T22" fmla="*/ 789 w 1453"/>
                      <a:gd name="T23" fmla="*/ 444 h 1146"/>
                      <a:gd name="T24" fmla="*/ 884 w 1453"/>
                      <a:gd name="T25" fmla="*/ 437 h 1146"/>
                      <a:gd name="T26" fmla="*/ 864 w 1453"/>
                      <a:gd name="T27" fmla="*/ 0 h 1146"/>
                      <a:gd name="T28" fmla="*/ 1012 w 1453"/>
                      <a:gd name="T29" fmla="*/ 23 h 1146"/>
                      <a:gd name="T30" fmla="*/ 994 w 1453"/>
                      <a:gd name="T31" fmla="*/ 749 h 1146"/>
                      <a:gd name="T32" fmla="*/ 1048 w 1453"/>
                      <a:gd name="T33" fmla="*/ 760 h 1146"/>
                      <a:gd name="T34" fmla="*/ 1039 w 1453"/>
                      <a:gd name="T35" fmla="*/ 480 h 1146"/>
                      <a:gd name="T36" fmla="*/ 1146 w 1453"/>
                      <a:gd name="T37" fmla="*/ 474 h 1146"/>
                      <a:gd name="T38" fmla="*/ 1100 w 1453"/>
                      <a:gd name="T39" fmla="*/ 1020 h 1146"/>
                      <a:gd name="T40" fmla="*/ 1232 w 1453"/>
                      <a:gd name="T41" fmla="*/ 1021 h 1146"/>
                      <a:gd name="T42" fmla="*/ 1231 w 1453"/>
                      <a:gd name="T43" fmla="*/ 1088 h 1146"/>
                      <a:gd name="T44" fmla="*/ 1327 w 1453"/>
                      <a:gd name="T45" fmla="*/ 1048 h 1146"/>
                      <a:gd name="T46" fmla="*/ 1290 w 1453"/>
                      <a:gd name="T47" fmla="*/ 645 h 1146"/>
                      <a:gd name="T48" fmla="*/ 1445 w 1453"/>
                      <a:gd name="T49" fmla="*/ 655 h 1146"/>
                      <a:gd name="T50" fmla="*/ 1453 w 1453"/>
                      <a:gd name="T51" fmla="*/ 1146 h 1146"/>
                      <a:gd name="T52" fmla="*/ 0 w 1453"/>
                      <a:gd name="T53" fmla="*/ 1146 h 1146"/>
                      <a:gd name="T54" fmla="*/ 2 w 1453"/>
                      <a:gd name="T55" fmla="*/ 490 h 1146"/>
                      <a:gd name="T56" fmla="*/ 60 w 1453"/>
                      <a:gd name="T57" fmla="*/ 490 h 11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53" h="1146">
                        <a:moveTo>
                          <a:pt x="60" y="490"/>
                        </a:moveTo>
                        <a:lnTo>
                          <a:pt x="56" y="932"/>
                        </a:lnTo>
                        <a:lnTo>
                          <a:pt x="159" y="922"/>
                        </a:lnTo>
                        <a:lnTo>
                          <a:pt x="157" y="148"/>
                        </a:lnTo>
                        <a:lnTo>
                          <a:pt x="461" y="101"/>
                        </a:lnTo>
                        <a:lnTo>
                          <a:pt x="450" y="501"/>
                        </a:lnTo>
                        <a:lnTo>
                          <a:pt x="572" y="511"/>
                        </a:lnTo>
                        <a:lnTo>
                          <a:pt x="581" y="802"/>
                        </a:lnTo>
                        <a:lnTo>
                          <a:pt x="658" y="812"/>
                        </a:lnTo>
                        <a:lnTo>
                          <a:pt x="655" y="301"/>
                        </a:lnTo>
                        <a:lnTo>
                          <a:pt x="786" y="304"/>
                        </a:lnTo>
                        <a:lnTo>
                          <a:pt x="789" y="444"/>
                        </a:lnTo>
                        <a:lnTo>
                          <a:pt x="884" y="437"/>
                        </a:lnTo>
                        <a:lnTo>
                          <a:pt x="864" y="0"/>
                        </a:lnTo>
                        <a:lnTo>
                          <a:pt x="1012" y="23"/>
                        </a:lnTo>
                        <a:lnTo>
                          <a:pt x="994" y="749"/>
                        </a:lnTo>
                        <a:lnTo>
                          <a:pt x="1048" y="760"/>
                        </a:lnTo>
                        <a:lnTo>
                          <a:pt x="1039" y="480"/>
                        </a:lnTo>
                        <a:lnTo>
                          <a:pt x="1146" y="474"/>
                        </a:lnTo>
                        <a:lnTo>
                          <a:pt x="1100" y="1020"/>
                        </a:lnTo>
                        <a:lnTo>
                          <a:pt x="1232" y="1021"/>
                        </a:lnTo>
                        <a:lnTo>
                          <a:pt x="1231" y="1088"/>
                        </a:lnTo>
                        <a:lnTo>
                          <a:pt x="1327" y="1048"/>
                        </a:lnTo>
                        <a:lnTo>
                          <a:pt x="1290" y="645"/>
                        </a:lnTo>
                        <a:lnTo>
                          <a:pt x="1445" y="655"/>
                        </a:lnTo>
                        <a:lnTo>
                          <a:pt x="1453" y="1146"/>
                        </a:lnTo>
                        <a:lnTo>
                          <a:pt x="0" y="1146"/>
                        </a:lnTo>
                        <a:lnTo>
                          <a:pt x="2" y="490"/>
                        </a:lnTo>
                        <a:lnTo>
                          <a:pt x="60" y="490"/>
                        </a:lnTo>
                        <a:close/>
                      </a:path>
                    </a:pathLst>
                  </a:custGeom>
                  <a:gradFill rotWithShape="1">
                    <a:gsLst>
                      <a:gs pos="0">
                        <a:schemeClr val="accent2"/>
                      </a:gs>
                      <a:gs pos="100000">
                        <a:srgbClr val="FFFFFF"/>
                      </a:gs>
                    </a:gsLst>
                    <a:lin ang="5400000" scaled="1"/>
                  </a:gradFill>
                  <a:ln w="9525" cap="flat" cmpd="sng">
                    <a:noFill/>
                    <a:prstDash val="solid"/>
                    <a:round/>
                    <a:headEnd/>
                    <a:tailEnd/>
                  </a:ln>
                  <a:effectLst/>
                </p:spPr>
                <p:txBody>
                  <a:bodyPr lIns="90488" tIns="44450" rIns="90488" bIns="4445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grpSp>
            <p:sp>
              <p:nvSpPr>
                <p:cNvPr id="81" name="Rectangle 9">
                  <a:extLst>
                    <a:ext uri="{FF2B5EF4-FFF2-40B4-BE49-F238E27FC236}">
                      <a16:creationId xmlns:a16="http://schemas.microsoft.com/office/drawing/2014/main" id="{16334006-DE6B-4537-A620-69022CD2803D}"/>
                    </a:ext>
                  </a:extLst>
                </p:cNvPr>
                <p:cNvSpPr>
                  <a:spLocks noChangeArrowheads="1"/>
                </p:cNvSpPr>
                <p:nvPr/>
              </p:nvSpPr>
              <p:spPr bwMode="auto">
                <a:xfrm>
                  <a:off x="1371" y="2438"/>
                  <a:ext cx="31" cy="453"/>
                </a:xfrm>
                <a:prstGeom prst="rect">
                  <a:avLst/>
                </a:prstGeom>
                <a:solidFill>
                  <a:schemeClr val="tx1"/>
                </a:solidFill>
                <a:ln w="9525" algn="ctr">
                  <a:solidFill>
                    <a:schemeClr val="tx1"/>
                  </a:solidFill>
                  <a:miter lim="800000"/>
                  <a:headEnd/>
                  <a:tailEnd/>
                </a:ln>
                <a:effectLst/>
              </p:spPr>
              <p:txBody>
                <a:bodyPr lIns="90488" tIns="44450" rIns="90488" bIns="4445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82" name="Rectangle 10">
                  <a:extLst>
                    <a:ext uri="{FF2B5EF4-FFF2-40B4-BE49-F238E27FC236}">
                      <a16:creationId xmlns:a16="http://schemas.microsoft.com/office/drawing/2014/main" id="{2649DBA6-D6FD-41C0-AA6A-B574772A437F}"/>
                    </a:ext>
                  </a:extLst>
                </p:cNvPr>
                <p:cNvSpPr>
                  <a:spLocks noChangeArrowheads="1"/>
                </p:cNvSpPr>
                <p:nvPr/>
              </p:nvSpPr>
              <p:spPr bwMode="auto">
                <a:xfrm>
                  <a:off x="1505" y="2522"/>
                  <a:ext cx="32" cy="453"/>
                </a:xfrm>
                <a:prstGeom prst="rect">
                  <a:avLst/>
                </a:prstGeom>
                <a:solidFill>
                  <a:schemeClr val="tx1"/>
                </a:solidFill>
                <a:ln w="9525" algn="ctr">
                  <a:solidFill>
                    <a:schemeClr val="tx1"/>
                  </a:solidFill>
                  <a:miter lim="800000"/>
                  <a:headEnd/>
                  <a:tailEnd/>
                </a:ln>
                <a:effectLst/>
              </p:spPr>
              <p:txBody>
                <a:bodyPr lIns="90488" tIns="44450" rIns="90488" bIns="4445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83" name="Rectangle 11">
                  <a:extLst>
                    <a:ext uri="{FF2B5EF4-FFF2-40B4-BE49-F238E27FC236}">
                      <a16:creationId xmlns:a16="http://schemas.microsoft.com/office/drawing/2014/main" id="{DB567628-25E7-4474-BF66-AE8D9EE2D745}"/>
                    </a:ext>
                  </a:extLst>
                </p:cNvPr>
                <p:cNvSpPr>
                  <a:spLocks noChangeArrowheads="1"/>
                </p:cNvSpPr>
                <p:nvPr/>
              </p:nvSpPr>
              <p:spPr bwMode="auto">
                <a:xfrm>
                  <a:off x="1810" y="2590"/>
                  <a:ext cx="32" cy="453"/>
                </a:xfrm>
                <a:prstGeom prst="rect">
                  <a:avLst/>
                </a:prstGeom>
                <a:solidFill>
                  <a:schemeClr val="tx1"/>
                </a:solidFill>
                <a:ln w="9525" algn="ctr">
                  <a:solidFill>
                    <a:schemeClr val="tx1"/>
                  </a:solidFill>
                  <a:miter lim="800000"/>
                  <a:headEnd/>
                  <a:tailEnd/>
                </a:ln>
                <a:effectLst/>
              </p:spPr>
              <p:txBody>
                <a:bodyPr lIns="90488" tIns="44450" rIns="90488" bIns="4445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84" name="Rectangle 12">
                  <a:extLst>
                    <a:ext uri="{FF2B5EF4-FFF2-40B4-BE49-F238E27FC236}">
                      <a16:creationId xmlns:a16="http://schemas.microsoft.com/office/drawing/2014/main" id="{5F255918-0CB5-46B7-A7FA-29449660DA44}"/>
                    </a:ext>
                  </a:extLst>
                </p:cNvPr>
                <p:cNvSpPr>
                  <a:spLocks noChangeArrowheads="1"/>
                </p:cNvSpPr>
                <p:nvPr/>
              </p:nvSpPr>
              <p:spPr bwMode="auto">
                <a:xfrm>
                  <a:off x="1371" y="2594"/>
                  <a:ext cx="31" cy="453"/>
                </a:xfrm>
                <a:prstGeom prst="rect">
                  <a:avLst/>
                </a:prstGeom>
                <a:solidFill>
                  <a:schemeClr val="tx1"/>
                </a:solidFill>
                <a:ln w="9525" algn="ctr">
                  <a:solidFill>
                    <a:schemeClr val="tx1"/>
                  </a:solidFill>
                  <a:miter lim="800000"/>
                  <a:headEnd/>
                  <a:tailEnd/>
                </a:ln>
                <a:effectLst/>
              </p:spPr>
              <p:txBody>
                <a:bodyPr lIns="90488" tIns="44450" rIns="90488" bIns="4445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85" name="Rectangle 13">
                  <a:extLst>
                    <a:ext uri="{FF2B5EF4-FFF2-40B4-BE49-F238E27FC236}">
                      <a16:creationId xmlns:a16="http://schemas.microsoft.com/office/drawing/2014/main" id="{E477C1B1-9E81-4CDB-A6A6-FE56D46F2988}"/>
                    </a:ext>
                  </a:extLst>
                </p:cNvPr>
                <p:cNvSpPr>
                  <a:spLocks noChangeArrowheads="1"/>
                </p:cNvSpPr>
                <p:nvPr/>
              </p:nvSpPr>
              <p:spPr bwMode="auto">
                <a:xfrm>
                  <a:off x="1931" y="2726"/>
                  <a:ext cx="32" cy="453"/>
                </a:xfrm>
                <a:prstGeom prst="rect">
                  <a:avLst/>
                </a:prstGeom>
                <a:solidFill>
                  <a:schemeClr val="tx1"/>
                </a:solidFill>
                <a:ln w="9525" algn="ctr">
                  <a:solidFill>
                    <a:schemeClr val="tx1"/>
                  </a:solidFill>
                  <a:miter lim="800000"/>
                  <a:headEnd/>
                  <a:tailEnd/>
                </a:ln>
                <a:effectLst/>
              </p:spPr>
              <p:txBody>
                <a:bodyPr lIns="90488" tIns="44450" rIns="90488" bIns="4445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86" name="Rectangle 14">
                  <a:extLst>
                    <a:ext uri="{FF2B5EF4-FFF2-40B4-BE49-F238E27FC236}">
                      <a16:creationId xmlns:a16="http://schemas.microsoft.com/office/drawing/2014/main" id="{2340D7C2-F0FC-44A2-B413-EFB460D60EDD}"/>
                    </a:ext>
                  </a:extLst>
                </p:cNvPr>
                <p:cNvSpPr>
                  <a:spLocks noChangeArrowheads="1"/>
                </p:cNvSpPr>
                <p:nvPr/>
              </p:nvSpPr>
              <p:spPr bwMode="auto">
                <a:xfrm>
                  <a:off x="1810" y="2826"/>
                  <a:ext cx="32" cy="453"/>
                </a:xfrm>
                <a:prstGeom prst="rect">
                  <a:avLst/>
                </a:prstGeom>
                <a:solidFill>
                  <a:schemeClr val="tx1"/>
                </a:solidFill>
                <a:ln w="9525" algn="ctr">
                  <a:solidFill>
                    <a:schemeClr val="tx1"/>
                  </a:solidFill>
                  <a:miter lim="800000"/>
                  <a:headEnd/>
                  <a:tailEnd/>
                </a:ln>
                <a:effectLst/>
              </p:spPr>
              <p:txBody>
                <a:bodyPr lIns="90488" tIns="44450" rIns="90488" bIns="4445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87" name="Rectangle 15">
                  <a:extLst>
                    <a:ext uri="{FF2B5EF4-FFF2-40B4-BE49-F238E27FC236}">
                      <a16:creationId xmlns:a16="http://schemas.microsoft.com/office/drawing/2014/main" id="{9A7815AB-E86A-4EF4-9E82-8AC3DAE71F9F}"/>
                    </a:ext>
                  </a:extLst>
                </p:cNvPr>
                <p:cNvSpPr>
                  <a:spLocks noChangeArrowheads="1"/>
                </p:cNvSpPr>
                <p:nvPr/>
              </p:nvSpPr>
              <p:spPr bwMode="auto">
                <a:xfrm>
                  <a:off x="2033" y="2434"/>
                  <a:ext cx="32" cy="453"/>
                </a:xfrm>
                <a:prstGeom prst="rect">
                  <a:avLst/>
                </a:prstGeom>
                <a:solidFill>
                  <a:schemeClr val="tx1"/>
                </a:solidFill>
                <a:ln w="9525" algn="ctr">
                  <a:solidFill>
                    <a:schemeClr val="tx1"/>
                  </a:solidFill>
                  <a:miter lim="800000"/>
                  <a:headEnd/>
                  <a:tailEnd/>
                </a:ln>
                <a:effectLst/>
              </p:spPr>
              <p:txBody>
                <a:bodyPr lIns="90488" tIns="44450" rIns="90488" bIns="4445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88" name="Rectangle 16">
                  <a:extLst>
                    <a:ext uri="{FF2B5EF4-FFF2-40B4-BE49-F238E27FC236}">
                      <a16:creationId xmlns:a16="http://schemas.microsoft.com/office/drawing/2014/main" id="{EA557CDB-0C4D-48A1-B567-80B8CFA57AD9}"/>
                    </a:ext>
                  </a:extLst>
                </p:cNvPr>
                <p:cNvSpPr>
                  <a:spLocks noChangeArrowheads="1"/>
                </p:cNvSpPr>
                <p:nvPr/>
              </p:nvSpPr>
              <p:spPr bwMode="auto">
                <a:xfrm>
                  <a:off x="1994" y="2298"/>
                  <a:ext cx="32" cy="453"/>
                </a:xfrm>
                <a:prstGeom prst="rect">
                  <a:avLst/>
                </a:prstGeom>
                <a:solidFill>
                  <a:schemeClr val="tx1"/>
                </a:solidFill>
                <a:ln w="9525" algn="ctr">
                  <a:solidFill>
                    <a:schemeClr val="tx1"/>
                  </a:solidFill>
                  <a:miter lim="800000"/>
                  <a:headEnd/>
                  <a:tailEnd/>
                </a:ln>
                <a:effectLst/>
              </p:spPr>
              <p:txBody>
                <a:bodyPr lIns="90488" tIns="44450" rIns="90488" bIns="4445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89" name="Rectangle 17">
                  <a:extLst>
                    <a:ext uri="{FF2B5EF4-FFF2-40B4-BE49-F238E27FC236}">
                      <a16:creationId xmlns:a16="http://schemas.microsoft.com/office/drawing/2014/main" id="{62024E34-4C4F-4B17-ACFB-8C1B1CD3C690}"/>
                    </a:ext>
                  </a:extLst>
                </p:cNvPr>
                <p:cNvSpPr>
                  <a:spLocks noChangeArrowheads="1"/>
                </p:cNvSpPr>
                <p:nvPr/>
              </p:nvSpPr>
              <p:spPr bwMode="auto">
                <a:xfrm>
                  <a:off x="2374" y="2926"/>
                  <a:ext cx="33" cy="453"/>
                </a:xfrm>
                <a:prstGeom prst="rect">
                  <a:avLst/>
                </a:prstGeom>
                <a:solidFill>
                  <a:schemeClr val="tx1"/>
                </a:solidFill>
                <a:ln w="9525" algn="ctr">
                  <a:solidFill>
                    <a:schemeClr val="tx1"/>
                  </a:solidFill>
                  <a:miter lim="800000"/>
                  <a:headEnd/>
                  <a:tailEnd/>
                </a:ln>
                <a:effectLst/>
              </p:spPr>
              <p:txBody>
                <a:bodyPr lIns="90488" tIns="44450" rIns="90488" bIns="4445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90" name="Freeform 18">
                  <a:extLst>
                    <a:ext uri="{FF2B5EF4-FFF2-40B4-BE49-F238E27FC236}">
                      <a16:creationId xmlns:a16="http://schemas.microsoft.com/office/drawing/2014/main" id="{9776CC51-3EB6-4400-8AC7-FFE0B153B68E}"/>
                    </a:ext>
                  </a:extLst>
                </p:cNvPr>
                <p:cNvSpPr>
                  <a:spLocks/>
                </p:cNvSpPr>
                <p:nvPr/>
              </p:nvSpPr>
              <p:spPr bwMode="auto">
                <a:xfrm>
                  <a:off x="1192" y="2889"/>
                  <a:ext cx="1292" cy="453"/>
                </a:xfrm>
                <a:custGeom>
                  <a:avLst/>
                  <a:gdLst>
                    <a:gd name="T0" fmla="*/ 0 w 1459"/>
                    <a:gd name="T1" fmla="*/ 1336 h 1338"/>
                    <a:gd name="T2" fmla="*/ 4 w 1459"/>
                    <a:gd name="T3" fmla="*/ 487 h 1338"/>
                    <a:gd name="T4" fmla="*/ 62 w 1459"/>
                    <a:gd name="T5" fmla="*/ 487 h 1338"/>
                    <a:gd name="T6" fmla="*/ 62 w 1459"/>
                    <a:gd name="T7" fmla="*/ 934 h 1338"/>
                    <a:gd name="T8" fmla="*/ 150 w 1459"/>
                    <a:gd name="T9" fmla="*/ 924 h 1338"/>
                    <a:gd name="T10" fmla="*/ 143 w 1459"/>
                    <a:gd name="T11" fmla="*/ 144 h 1338"/>
                    <a:gd name="T12" fmla="*/ 419 w 1459"/>
                    <a:gd name="T13" fmla="*/ 99 h 1338"/>
                    <a:gd name="T14" fmla="*/ 412 w 1459"/>
                    <a:gd name="T15" fmla="*/ 502 h 1338"/>
                    <a:gd name="T16" fmla="*/ 519 w 1459"/>
                    <a:gd name="T17" fmla="*/ 510 h 1338"/>
                    <a:gd name="T18" fmla="*/ 522 w 1459"/>
                    <a:gd name="T19" fmla="*/ 804 h 1338"/>
                    <a:gd name="T20" fmla="*/ 585 w 1459"/>
                    <a:gd name="T21" fmla="*/ 814 h 1338"/>
                    <a:gd name="T22" fmla="*/ 585 w 1459"/>
                    <a:gd name="T23" fmla="*/ 298 h 1338"/>
                    <a:gd name="T24" fmla="*/ 706 w 1459"/>
                    <a:gd name="T25" fmla="*/ 302 h 1338"/>
                    <a:gd name="T26" fmla="*/ 706 w 1459"/>
                    <a:gd name="T27" fmla="*/ 446 h 1338"/>
                    <a:gd name="T28" fmla="*/ 790 w 1459"/>
                    <a:gd name="T29" fmla="*/ 442 h 1338"/>
                    <a:gd name="T30" fmla="*/ 772 w 1459"/>
                    <a:gd name="T31" fmla="*/ 0 h 1338"/>
                    <a:gd name="T32" fmla="*/ 902 w 1459"/>
                    <a:gd name="T33" fmla="*/ 22 h 1338"/>
                    <a:gd name="T34" fmla="*/ 894 w 1459"/>
                    <a:gd name="T35" fmla="*/ 755 h 1338"/>
                    <a:gd name="T36" fmla="*/ 930 w 1459"/>
                    <a:gd name="T37" fmla="*/ 761 h 1338"/>
                    <a:gd name="T38" fmla="*/ 926 w 1459"/>
                    <a:gd name="T39" fmla="*/ 477 h 1338"/>
                    <a:gd name="T40" fmla="*/ 1024 w 1459"/>
                    <a:gd name="T41" fmla="*/ 474 h 1338"/>
                    <a:gd name="T42" fmla="*/ 984 w 1459"/>
                    <a:gd name="T43" fmla="*/ 1015 h 1338"/>
                    <a:gd name="T44" fmla="*/ 1105 w 1459"/>
                    <a:gd name="T45" fmla="*/ 1018 h 1338"/>
                    <a:gd name="T46" fmla="*/ 1105 w 1459"/>
                    <a:gd name="T47" fmla="*/ 1095 h 1338"/>
                    <a:gd name="T48" fmla="*/ 1178 w 1459"/>
                    <a:gd name="T49" fmla="*/ 1054 h 1338"/>
                    <a:gd name="T50" fmla="*/ 1144 w 1459"/>
                    <a:gd name="T51" fmla="*/ 643 h 1338"/>
                    <a:gd name="T52" fmla="*/ 1292 w 1459"/>
                    <a:gd name="T53" fmla="*/ 653 h 1338"/>
                    <a:gd name="T54" fmla="*/ 1291 w 1459"/>
                    <a:gd name="T55" fmla="*/ 1342 h 13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459" h="1338">
                      <a:moveTo>
                        <a:pt x="0" y="1332"/>
                      </a:moveTo>
                      <a:lnTo>
                        <a:pt x="5" y="486"/>
                      </a:lnTo>
                      <a:lnTo>
                        <a:pt x="70" y="486"/>
                      </a:lnTo>
                      <a:lnTo>
                        <a:pt x="70" y="931"/>
                      </a:lnTo>
                      <a:lnTo>
                        <a:pt x="169" y="921"/>
                      </a:lnTo>
                      <a:lnTo>
                        <a:pt x="162" y="144"/>
                      </a:lnTo>
                      <a:lnTo>
                        <a:pt x="473" y="99"/>
                      </a:lnTo>
                      <a:lnTo>
                        <a:pt x="465" y="501"/>
                      </a:lnTo>
                      <a:lnTo>
                        <a:pt x="586" y="508"/>
                      </a:lnTo>
                      <a:lnTo>
                        <a:pt x="589" y="802"/>
                      </a:lnTo>
                      <a:lnTo>
                        <a:pt x="661" y="812"/>
                      </a:lnTo>
                      <a:lnTo>
                        <a:pt x="661" y="297"/>
                      </a:lnTo>
                      <a:lnTo>
                        <a:pt x="797" y="301"/>
                      </a:lnTo>
                      <a:lnTo>
                        <a:pt x="797" y="445"/>
                      </a:lnTo>
                      <a:lnTo>
                        <a:pt x="892" y="441"/>
                      </a:lnTo>
                      <a:lnTo>
                        <a:pt x="872" y="0"/>
                      </a:lnTo>
                      <a:lnTo>
                        <a:pt x="1019" y="22"/>
                      </a:lnTo>
                      <a:lnTo>
                        <a:pt x="1009" y="753"/>
                      </a:lnTo>
                      <a:lnTo>
                        <a:pt x="1050" y="759"/>
                      </a:lnTo>
                      <a:lnTo>
                        <a:pt x="1046" y="476"/>
                      </a:lnTo>
                      <a:lnTo>
                        <a:pt x="1156" y="473"/>
                      </a:lnTo>
                      <a:lnTo>
                        <a:pt x="1111" y="1012"/>
                      </a:lnTo>
                      <a:lnTo>
                        <a:pt x="1248" y="1015"/>
                      </a:lnTo>
                      <a:lnTo>
                        <a:pt x="1248" y="1092"/>
                      </a:lnTo>
                      <a:lnTo>
                        <a:pt x="1330" y="1051"/>
                      </a:lnTo>
                      <a:lnTo>
                        <a:pt x="1292" y="641"/>
                      </a:lnTo>
                      <a:lnTo>
                        <a:pt x="1459" y="651"/>
                      </a:lnTo>
                      <a:lnTo>
                        <a:pt x="1458" y="1338"/>
                      </a:lnTo>
                    </a:path>
                  </a:pathLst>
                </a:custGeom>
                <a:noFill/>
                <a:ln w="28575" cap="flat" cmpd="sng">
                  <a:solidFill>
                    <a:schemeClr val="tx1"/>
                  </a:solidFill>
                  <a:prstDash val="solid"/>
                  <a:round/>
                  <a:headEnd/>
                  <a:tailEnd/>
                </a:ln>
                <a:effectLst/>
              </p:spPr>
              <p:txBody>
                <a:bodyPr lIns="90488" tIns="44450" rIns="90488" bIns="4445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91" name="Rectangle 19">
                  <a:extLst>
                    <a:ext uri="{FF2B5EF4-FFF2-40B4-BE49-F238E27FC236}">
                      <a16:creationId xmlns:a16="http://schemas.microsoft.com/office/drawing/2014/main" id="{718077F9-DACD-434F-B97C-08EE4FF561D6}"/>
                    </a:ext>
                  </a:extLst>
                </p:cNvPr>
                <p:cNvSpPr>
                  <a:spLocks noChangeArrowheads="1"/>
                </p:cNvSpPr>
                <p:nvPr/>
              </p:nvSpPr>
              <p:spPr bwMode="auto">
                <a:xfrm>
                  <a:off x="1998" y="2962"/>
                  <a:ext cx="32" cy="453"/>
                </a:xfrm>
                <a:prstGeom prst="rect">
                  <a:avLst/>
                </a:prstGeom>
                <a:solidFill>
                  <a:schemeClr val="tx1"/>
                </a:solidFill>
                <a:ln w="9525" algn="ctr">
                  <a:solidFill>
                    <a:schemeClr val="tx1"/>
                  </a:solidFill>
                  <a:miter lim="800000"/>
                  <a:headEnd/>
                  <a:tailEnd/>
                </a:ln>
                <a:effectLst/>
              </p:spPr>
              <p:txBody>
                <a:bodyPr lIns="90488" tIns="44450" rIns="90488" bIns="4445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92" name="Rectangle 20">
                  <a:extLst>
                    <a:ext uri="{FF2B5EF4-FFF2-40B4-BE49-F238E27FC236}">
                      <a16:creationId xmlns:a16="http://schemas.microsoft.com/office/drawing/2014/main" id="{BF839162-2ACC-4303-8CA3-5DED6F2BB805}"/>
                    </a:ext>
                  </a:extLst>
                </p:cNvPr>
                <p:cNvSpPr>
                  <a:spLocks noChangeArrowheads="1"/>
                </p:cNvSpPr>
                <p:nvPr/>
              </p:nvSpPr>
              <p:spPr bwMode="auto">
                <a:xfrm>
                  <a:off x="2118" y="3098"/>
                  <a:ext cx="32" cy="453"/>
                </a:xfrm>
                <a:prstGeom prst="rect">
                  <a:avLst/>
                </a:prstGeom>
                <a:solidFill>
                  <a:schemeClr val="tx1"/>
                </a:solidFill>
                <a:ln w="9525" algn="ctr">
                  <a:solidFill>
                    <a:schemeClr val="tx1"/>
                  </a:solidFill>
                  <a:miter lim="800000"/>
                  <a:headEnd/>
                  <a:tailEnd/>
                </a:ln>
                <a:effectLst/>
              </p:spPr>
              <p:txBody>
                <a:bodyPr lIns="90488" tIns="44450" rIns="90488" bIns="4445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93" name="Rectangle 21">
                  <a:extLst>
                    <a:ext uri="{FF2B5EF4-FFF2-40B4-BE49-F238E27FC236}">
                      <a16:creationId xmlns:a16="http://schemas.microsoft.com/office/drawing/2014/main" id="{BB62DFFD-2F10-4207-81DC-555DF2A35B8C}"/>
                    </a:ext>
                  </a:extLst>
                </p:cNvPr>
                <p:cNvSpPr>
                  <a:spLocks noChangeArrowheads="1"/>
                </p:cNvSpPr>
                <p:nvPr/>
              </p:nvSpPr>
              <p:spPr bwMode="auto">
                <a:xfrm>
                  <a:off x="1834" y="3071"/>
                  <a:ext cx="32" cy="453"/>
                </a:xfrm>
                <a:prstGeom prst="rect">
                  <a:avLst/>
                </a:prstGeom>
                <a:solidFill>
                  <a:schemeClr val="tx1"/>
                </a:solidFill>
                <a:ln w="9525" algn="ctr">
                  <a:solidFill>
                    <a:schemeClr val="tx1"/>
                  </a:solidFill>
                  <a:miter lim="800000"/>
                  <a:headEnd/>
                  <a:tailEnd/>
                </a:ln>
                <a:effectLst/>
              </p:spPr>
              <p:txBody>
                <a:bodyPr lIns="90488" tIns="44450" rIns="90488" bIns="4445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94" name="Rectangle 22">
                  <a:extLst>
                    <a:ext uri="{FF2B5EF4-FFF2-40B4-BE49-F238E27FC236}">
                      <a16:creationId xmlns:a16="http://schemas.microsoft.com/office/drawing/2014/main" id="{92E5D047-A4BA-45E3-A5B0-958357C4DC66}"/>
                    </a:ext>
                  </a:extLst>
                </p:cNvPr>
                <p:cNvSpPr>
                  <a:spLocks noChangeArrowheads="1"/>
                </p:cNvSpPr>
                <p:nvPr/>
              </p:nvSpPr>
              <p:spPr bwMode="auto">
                <a:xfrm>
                  <a:off x="1639" y="2801"/>
                  <a:ext cx="32" cy="453"/>
                </a:xfrm>
                <a:prstGeom prst="rect">
                  <a:avLst/>
                </a:prstGeom>
                <a:solidFill>
                  <a:schemeClr val="tx1"/>
                </a:solidFill>
                <a:ln w="9525" algn="ctr">
                  <a:solidFill>
                    <a:schemeClr val="tx1"/>
                  </a:solidFill>
                  <a:miter lim="800000"/>
                  <a:headEnd/>
                  <a:tailEnd/>
                </a:ln>
                <a:effectLst/>
              </p:spPr>
              <p:txBody>
                <a:bodyPr lIns="90488" tIns="44450" rIns="90488" bIns="4445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95" name="Rectangle 23">
                  <a:extLst>
                    <a:ext uri="{FF2B5EF4-FFF2-40B4-BE49-F238E27FC236}">
                      <a16:creationId xmlns:a16="http://schemas.microsoft.com/office/drawing/2014/main" id="{7C47000B-484C-4C78-947E-4EC84AA1D6C2}"/>
                    </a:ext>
                  </a:extLst>
                </p:cNvPr>
                <p:cNvSpPr>
                  <a:spLocks noChangeArrowheads="1"/>
                </p:cNvSpPr>
                <p:nvPr/>
              </p:nvSpPr>
              <p:spPr bwMode="auto">
                <a:xfrm>
                  <a:off x="1458" y="2841"/>
                  <a:ext cx="32" cy="453"/>
                </a:xfrm>
                <a:prstGeom prst="rect">
                  <a:avLst/>
                </a:prstGeom>
                <a:solidFill>
                  <a:schemeClr val="tx1"/>
                </a:solidFill>
                <a:ln w="9525" algn="ctr">
                  <a:solidFill>
                    <a:schemeClr val="tx1"/>
                  </a:solidFill>
                  <a:miter lim="800000"/>
                  <a:headEnd/>
                  <a:tailEnd/>
                </a:ln>
                <a:effectLst/>
              </p:spPr>
              <p:txBody>
                <a:bodyPr lIns="90488" tIns="44450" rIns="90488" bIns="4445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96" name="Rectangle 24">
                  <a:extLst>
                    <a:ext uri="{FF2B5EF4-FFF2-40B4-BE49-F238E27FC236}">
                      <a16:creationId xmlns:a16="http://schemas.microsoft.com/office/drawing/2014/main" id="{704831F0-7FB6-40D4-8C41-2CAE6BD7032C}"/>
                    </a:ext>
                  </a:extLst>
                </p:cNvPr>
                <p:cNvSpPr>
                  <a:spLocks noChangeArrowheads="1"/>
                </p:cNvSpPr>
                <p:nvPr/>
              </p:nvSpPr>
              <p:spPr bwMode="auto">
                <a:xfrm>
                  <a:off x="2378" y="3029"/>
                  <a:ext cx="32" cy="453"/>
                </a:xfrm>
                <a:prstGeom prst="rect">
                  <a:avLst/>
                </a:prstGeom>
                <a:solidFill>
                  <a:srgbClr val="D6D6D6"/>
                </a:solidFill>
                <a:ln w="9525" algn="ctr">
                  <a:noFill/>
                  <a:miter lim="800000"/>
                  <a:headEnd/>
                  <a:tailEnd/>
                </a:ln>
                <a:effectLst/>
              </p:spPr>
              <p:txBody>
                <a:bodyPr lIns="90488" tIns="44450" rIns="90488" bIns="4445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97" name="Rectangle 25">
                  <a:extLst>
                    <a:ext uri="{FF2B5EF4-FFF2-40B4-BE49-F238E27FC236}">
                      <a16:creationId xmlns:a16="http://schemas.microsoft.com/office/drawing/2014/main" id="{57B70B62-8F93-40A7-A38D-A3813C5CF55A}"/>
                    </a:ext>
                  </a:extLst>
                </p:cNvPr>
                <p:cNvSpPr>
                  <a:spLocks noChangeArrowheads="1"/>
                </p:cNvSpPr>
                <p:nvPr/>
              </p:nvSpPr>
              <p:spPr bwMode="auto">
                <a:xfrm>
                  <a:off x="2033" y="2538"/>
                  <a:ext cx="32" cy="453"/>
                </a:xfrm>
                <a:prstGeom prst="rect">
                  <a:avLst/>
                </a:prstGeom>
                <a:solidFill>
                  <a:srgbClr val="D6D6D6"/>
                </a:solidFill>
                <a:ln w="9525" algn="ctr">
                  <a:noFill/>
                  <a:miter lim="800000"/>
                  <a:headEnd/>
                  <a:tailEnd/>
                </a:ln>
                <a:effectLst/>
              </p:spPr>
              <p:txBody>
                <a:bodyPr lIns="90488" tIns="44450" rIns="90488" bIns="4445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98" name="Rectangle 26">
                  <a:extLst>
                    <a:ext uri="{FF2B5EF4-FFF2-40B4-BE49-F238E27FC236}">
                      <a16:creationId xmlns:a16="http://schemas.microsoft.com/office/drawing/2014/main" id="{078091A7-EBFB-4E44-BBA3-5AB84A4E4FCE}"/>
                    </a:ext>
                  </a:extLst>
                </p:cNvPr>
                <p:cNvSpPr>
                  <a:spLocks noChangeArrowheads="1"/>
                </p:cNvSpPr>
                <p:nvPr/>
              </p:nvSpPr>
              <p:spPr bwMode="auto">
                <a:xfrm>
                  <a:off x="1378" y="2841"/>
                  <a:ext cx="32" cy="453"/>
                </a:xfrm>
                <a:prstGeom prst="rect">
                  <a:avLst/>
                </a:prstGeom>
                <a:solidFill>
                  <a:srgbClr val="D6D6D6"/>
                </a:solidFill>
                <a:ln w="9525" algn="ctr">
                  <a:noFill/>
                  <a:miter lim="800000"/>
                  <a:headEnd/>
                  <a:tailEnd/>
                </a:ln>
                <a:effectLst/>
              </p:spPr>
              <p:txBody>
                <a:bodyPr lIns="90488" tIns="44450" rIns="90488" bIns="4445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99" name="Rectangle 27">
                  <a:extLst>
                    <a:ext uri="{FF2B5EF4-FFF2-40B4-BE49-F238E27FC236}">
                      <a16:creationId xmlns:a16="http://schemas.microsoft.com/office/drawing/2014/main" id="{CCD0E289-EC01-4FD4-8190-DCBAC6EDA264}"/>
                    </a:ext>
                  </a:extLst>
                </p:cNvPr>
                <p:cNvSpPr>
                  <a:spLocks noChangeArrowheads="1"/>
                </p:cNvSpPr>
                <p:nvPr/>
              </p:nvSpPr>
              <p:spPr bwMode="auto">
                <a:xfrm>
                  <a:off x="1505" y="2430"/>
                  <a:ext cx="32" cy="453"/>
                </a:xfrm>
                <a:prstGeom prst="rect">
                  <a:avLst/>
                </a:prstGeom>
                <a:solidFill>
                  <a:srgbClr val="D6D6D6"/>
                </a:solidFill>
                <a:ln w="9525" algn="ctr">
                  <a:noFill/>
                  <a:miter lim="800000"/>
                  <a:headEnd/>
                  <a:tailEnd/>
                </a:ln>
                <a:effectLst/>
              </p:spPr>
              <p:txBody>
                <a:bodyPr lIns="90488" tIns="44450" rIns="90488" bIns="4445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100" name="Rectangle 28">
                  <a:extLst>
                    <a:ext uri="{FF2B5EF4-FFF2-40B4-BE49-F238E27FC236}">
                      <a16:creationId xmlns:a16="http://schemas.microsoft.com/office/drawing/2014/main" id="{34F37B3A-6E70-494D-A8A7-FABA0B05DB39}"/>
                    </a:ext>
                  </a:extLst>
                </p:cNvPr>
                <p:cNvSpPr>
                  <a:spLocks noChangeArrowheads="1"/>
                </p:cNvSpPr>
                <p:nvPr/>
              </p:nvSpPr>
              <p:spPr bwMode="auto">
                <a:xfrm>
                  <a:off x="1539" y="2841"/>
                  <a:ext cx="32" cy="453"/>
                </a:xfrm>
                <a:prstGeom prst="rect">
                  <a:avLst/>
                </a:prstGeom>
                <a:solidFill>
                  <a:srgbClr val="D6D6D6"/>
                </a:solidFill>
                <a:ln w="9525" algn="ctr">
                  <a:noFill/>
                  <a:miter lim="800000"/>
                  <a:headEnd/>
                  <a:tailEnd/>
                </a:ln>
                <a:effectLst/>
              </p:spPr>
              <p:txBody>
                <a:bodyPr lIns="90488" tIns="44450" rIns="90488" bIns="4445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101" name="Rectangle 29">
                  <a:extLst>
                    <a:ext uri="{FF2B5EF4-FFF2-40B4-BE49-F238E27FC236}">
                      <a16:creationId xmlns:a16="http://schemas.microsoft.com/office/drawing/2014/main" id="{4979A61D-784A-4BA9-A212-29F52B4A371C}"/>
                    </a:ext>
                  </a:extLst>
                </p:cNvPr>
                <p:cNvSpPr>
                  <a:spLocks noChangeArrowheads="1"/>
                </p:cNvSpPr>
                <p:nvPr/>
              </p:nvSpPr>
              <p:spPr bwMode="auto">
                <a:xfrm>
                  <a:off x="1931" y="2826"/>
                  <a:ext cx="32" cy="453"/>
                </a:xfrm>
                <a:prstGeom prst="rect">
                  <a:avLst/>
                </a:prstGeom>
                <a:solidFill>
                  <a:srgbClr val="D6D6D6"/>
                </a:solidFill>
                <a:ln w="9525" algn="ctr">
                  <a:noFill/>
                  <a:miter lim="800000"/>
                  <a:headEnd/>
                  <a:tailEnd/>
                </a:ln>
                <a:effectLst/>
              </p:spPr>
              <p:txBody>
                <a:bodyPr lIns="90488" tIns="44450" rIns="90488" bIns="4445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grpSp>
          <p:grpSp>
            <p:nvGrpSpPr>
              <p:cNvPr id="44" name="Group 36">
                <a:extLst>
                  <a:ext uri="{FF2B5EF4-FFF2-40B4-BE49-F238E27FC236}">
                    <a16:creationId xmlns:a16="http://schemas.microsoft.com/office/drawing/2014/main" id="{2DA5F374-91CD-46DD-BFD6-5B0C711B6127}"/>
                  </a:ext>
                </a:extLst>
              </p:cNvPr>
              <p:cNvGrpSpPr>
                <a:grpSpLocks/>
              </p:cNvGrpSpPr>
              <p:nvPr/>
            </p:nvGrpSpPr>
            <p:grpSpPr bwMode="auto">
              <a:xfrm>
                <a:off x="5211969" y="3161105"/>
                <a:ext cx="235071" cy="351312"/>
                <a:chOff x="1788" y="2150"/>
                <a:chExt cx="91" cy="136"/>
              </a:xfrm>
            </p:grpSpPr>
            <p:sp>
              <p:nvSpPr>
                <p:cNvPr id="77" name="Line 37">
                  <a:extLst>
                    <a:ext uri="{FF2B5EF4-FFF2-40B4-BE49-F238E27FC236}">
                      <a16:creationId xmlns:a16="http://schemas.microsoft.com/office/drawing/2014/main" id="{7012E6C7-32FC-4D97-AE1A-65EDF908CFC4}"/>
                    </a:ext>
                  </a:extLst>
                </p:cNvPr>
                <p:cNvSpPr>
                  <a:spLocks noChangeShapeType="1"/>
                </p:cNvSpPr>
                <p:nvPr/>
              </p:nvSpPr>
              <p:spPr bwMode="auto">
                <a:xfrm flipV="1">
                  <a:off x="1834" y="2150"/>
                  <a:ext cx="0" cy="136"/>
                </a:xfrm>
                <a:prstGeom prst="line">
                  <a:avLst/>
                </a:prstGeom>
                <a:noFill/>
                <a:ln w="19050">
                  <a:solidFill>
                    <a:schemeClr val="bg2"/>
                  </a:solidFill>
                  <a:round/>
                  <a:headEnd/>
                  <a:tailEnd/>
                </a:ln>
                <a:effectLst/>
              </p:spPr>
              <p:txBody>
                <a:bodyPr lIns="90000" tIns="46800" rIns="90000" bIns="4680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78" name="Line 38">
                  <a:extLst>
                    <a:ext uri="{FF2B5EF4-FFF2-40B4-BE49-F238E27FC236}">
                      <a16:creationId xmlns:a16="http://schemas.microsoft.com/office/drawing/2014/main" id="{44A9381F-51C2-4304-8C79-165939647D48}"/>
                    </a:ext>
                  </a:extLst>
                </p:cNvPr>
                <p:cNvSpPr>
                  <a:spLocks noChangeShapeType="1"/>
                </p:cNvSpPr>
                <p:nvPr/>
              </p:nvSpPr>
              <p:spPr bwMode="auto">
                <a:xfrm flipH="1" flipV="1">
                  <a:off x="1788" y="2150"/>
                  <a:ext cx="46" cy="46"/>
                </a:xfrm>
                <a:prstGeom prst="line">
                  <a:avLst/>
                </a:prstGeom>
                <a:noFill/>
                <a:ln w="19050">
                  <a:solidFill>
                    <a:schemeClr val="bg2"/>
                  </a:solidFill>
                  <a:round/>
                  <a:headEnd/>
                  <a:tailEnd/>
                </a:ln>
                <a:effectLst/>
              </p:spPr>
              <p:txBody>
                <a:bodyPr lIns="90000" tIns="46800" rIns="90000" bIns="4680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79" name="Line 39">
                  <a:extLst>
                    <a:ext uri="{FF2B5EF4-FFF2-40B4-BE49-F238E27FC236}">
                      <a16:creationId xmlns:a16="http://schemas.microsoft.com/office/drawing/2014/main" id="{8BAE3727-1119-4A03-82C1-12C5C6B6AAAC}"/>
                    </a:ext>
                  </a:extLst>
                </p:cNvPr>
                <p:cNvSpPr>
                  <a:spLocks noChangeShapeType="1"/>
                </p:cNvSpPr>
                <p:nvPr/>
              </p:nvSpPr>
              <p:spPr bwMode="auto">
                <a:xfrm flipV="1">
                  <a:off x="1834" y="2150"/>
                  <a:ext cx="45" cy="46"/>
                </a:xfrm>
                <a:prstGeom prst="line">
                  <a:avLst/>
                </a:prstGeom>
                <a:noFill/>
                <a:ln w="19050">
                  <a:solidFill>
                    <a:schemeClr val="bg2"/>
                  </a:solidFill>
                  <a:round/>
                  <a:headEnd/>
                  <a:tailEnd/>
                </a:ln>
                <a:effectLst/>
              </p:spPr>
              <p:txBody>
                <a:bodyPr lIns="90000" tIns="46800" rIns="90000" bIns="4680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grpSp>
          <p:grpSp>
            <p:nvGrpSpPr>
              <p:cNvPr id="45" name="Group 61">
                <a:extLst>
                  <a:ext uri="{FF2B5EF4-FFF2-40B4-BE49-F238E27FC236}">
                    <a16:creationId xmlns:a16="http://schemas.microsoft.com/office/drawing/2014/main" id="{F2EEC6FB-70E2-48E3-9645-AEA590493E21}"/>
                  </a:ext>
                </a:extLst>
              </p:cNvPr>
              <p:cNvGrpSpPr>
                <a:grpSpLocks/>
              </p:cNvGrpSpPr>
              <p:nvPr/>
            </p:nvGrpSpPr>
            <p:grpSpPr bwMode="auto">
              <a:xfrm>
                <a:off x="1399188" y="2603152"/>
                <a:ext cx="235069" cy="351313"/>
                <a:chOff x="1825" y="1898"/>
                <a:chExt cx="91" cy="136"/>
              </a:xfrm>
            </p:grpSpPr>
            <p:sp>
              <p:nvSpPr>
                <p:cNvPr id="74" name="Line 62">
                  <a:extLst>
                    <a:ext uri="{FF2B5EF4-FFF2-40B4-BE49-F238E27FC236}">
                      <a16:creationId xmlns:a16="http://schemas.microsoft.com/office/drawing/2014/main" id="{E6DC8002-8F3C-43C7-809B-2E34047EB669}"/>
                    </a:ext>
                  </a:extLst>
                </p:cNvPr>
                <p:cNvSpPr>
                  <a:spLocks noChangeShapeType="1"/>
                </p:cNvSpPr>
                <p:nvPr/>
              </p:nvSpPr>
              <p:spPr bwMode="auto">
                <a:xfrm flipV="1">
                  <a:off x="1871" y="1898"/>
                  <a:ext cx="0" cy="136"/>
                </a:xfrm>
                <a:prstGeom prst="line">
                  <a:avLst/>
                </a:prstGeom>
                <a:noFill/>
                <a:ln w="19050">
                  <a:solidFill>
                    <a:schemeClr val="bg2"/>
                  </a:solidFill>
                  <a:round/>
                  <a:headEnd/>
                  <a:tailEnd/>
                </a:ln>
                <a:effectLst/>
              </p:spPr>
              <p:txBody>
                <a:bodyPr lIns="90000" tIns="46800" rIns="90000" bIns="4680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75" name="Line 63">
                  <a:extLst>
                    <a:ext uri="{FF2B5EF4-FFF2-40B4-BE49-F238E27FC236}">
                      <a16:creationId xmlns:a16="http://schemas.microsoft.com/office/drawing/2014/main" id="{CB381264-151F-45D9-9C74-531B7F292128}"/>
                    </a:ext>
                  </a:extLst>
                </p:cNvPr>
                <p:cNvSpPr>
                  <a:spLocks noChangeShapeType="1"/>
                </p:cNvSpPr>
                <p:nvPr/>
              </p:nvSpPr>
              <p:spPr bwMode="auto">
                <a:xfrm flipH="1" flipV="1">
                  <a:off x="1825" y="1898"/>
                  <a:ext cx="46" cy="46"/>
                </a:xfrm>
                <a:prstGeom prst="line">
                  <a:avLst/>
                </a:prstGeom>
                <a:noFill/>
                <a:ln w="19050">
                  <a:solidFill>
                    <a:schemeClr val="bg2"/>
                  </a:solidFill>
                  <a:round/>
                  <a:headEnd/>
                  <a:tailEnd/>
                </a:ln>
                <a:effectLst/>
              </p:spPr>
              <p:txBody>
                <a:bodyPr lIns="90000" tIns="46800" rIns="90000" bIns="4680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76" name="Line 64">
                  <a:extLst>
                    <a:ext uri="{FF2B5EF4-FFF2-40B4-BE49-F238E27FC236}">
                      <a16:creationId xmlns:a16="http://schemas.microsoft.com/office/drawing/2014/main" id="{95750A3C-B351-45AB-8E60-1897A045E853}"/>
                    </a:ext>
                  </a:extLst>
                </p:cNvPr>
                <p:cNvSpPr>
                  <a:spLocks noChangeShapeType="1"/>
                </p:cNvSpPr>
                <p:nvPr/>
              </p:nvSpPr>
              <p:spPr bwMode="auto">
                <a:xfrm flipV="1">
                  <a:off x="1871" y="1898"/>
                  <a:ext cx="45" cy="46"/>
                </a:xfrm>
                <a:prstGeom prst="line">
                  <a:avLst/>
                </a:prstGeom>
                <a:noFill/>
                <a:ln w="19050">
                  <a:solidFill>
                    <a:schemeClr val="bg2"/>
                  </a:solidFill>
                  <a:round/>
                  <a:headEnd/>
                  <a:tailEnd/>
                </a:ln>
                <a:effectLst/>
              </p:spPr>
              <p:txBody>
                <a:bodyPr lIns="90000" tIns="46800" rIns="90000" bIns="4680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grpSp>
          <p:grpSp>
            <p:nvGrpSpPr>
              <p:cNvPr id="46" name="Group 65">
                <a:extLst>
                  <a:ext uri="{FF2B5EF4-FFF2-40B4-BE49-F238E27FC236}">
                    <a16:creationId xmlns:a16="http://schemas.microsoft.com/office/drawing/2014/main" id="{85140DD2-D473-4167-A7A3-B7270493D9E3}"/>
                  </a:ext>
                </a:extLst>
              </p:cNvPr>
              <p:cNvGrpSpPr>
                <a:grpSpLocks/>
              </p:cNvGrpSpPr>
              <p:nvPr/>
            </p:nvGrpSpPr>
            <p:grpSpPr bwMode="auto">
              <a:xfrm>
                <a:off x="2241306" y="2471410"/>
                <a:ext cx="235069" cy="351313"/>
                <a:chOff x="1791" y="1933"/>
                <a:chExt cx="91" cy="136"/>
              </a:xfrm>
            </p:grpSpPr>
            <p:sp>
              <p:nvSpPr>
                <p:cNvPr id="71" name="Line 66">
                  <a:extLst>
                    <a:ext uri="{FF2B5EF4-FFF2-40B4-BE49-F238E27FC236}">
                      <a16:creationId xmlns:a16="http://schemas.microsoft.com/office/drawing/2014/main" id="{40EC9AD2-5ACB-4CEC-A9A3-1146A3F9FC4D}"/>
                    </a:ext>
                  </a:extLst>
                </p:cNvPr>
                <p:cNvSpPr>
                  <a:spLocks noChangeShapeType="1"/>
                </p:cNvSpPr>
                <p:nvPr/>
              </p:nvSpPr>
              <p:spPr bwMode="auto">
                <a:xfrm flipV="1">
                  <a:off x="1837" y="1933"/>
                  <a:ext cx="0" cy="136"/>
                </a:xfrm>
                <a:prstGeom prst="line">
                  <a:avLst/>
                </a:prstGeom>
                <a:noFill/>
                <a:ln w="19050">
                  <a:solidFill>
                    <a:schemeClr val="bg2"/>
                  </a:solidFill>
                  <a:round/>
                  <a:headEnd/>
                  <a:tailEnd/>
                </a:ln>
                <a:effectLst/>
              </p:spPr>
              <p:txBody>
                <a:bodyPr lIns="90000" tIns="46800" rIns="90000" bIns="4680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72" name="Line 67">
                  <a:extLst>
                    <a:ext uri="{FF2B5EF4-FFF2-40B4-BE49-F238E27FC236}">
                      <a16:creationId xmlns:a16="http://schemas.microsoft.com/office/drawing/2014/main" id="{71078FFD-52F7-449E-AF7E-4ADD37DF3F91}"/>
                    </a:ext>
                  </a:extLst>
                </p:cNvPr>
                <p:cNvSpPr>
                  <a:spLocks noChangeShapeType="1"/>
                </p:cNvSpPr>
                <p:nvPr/>
              </p:nvSpPr>
              <p:spPr bwMode="auto">
                <a:xfrm flipH="1" flipV="1">
                  <a:off x="1791" y="1933"/>
                  <a:ext cx="46" cy="46"/>
                </a:xfrm>
                <a:prstGeom prst="line">
                  <a:avLst/>
                </a:prstGeom>
                <a:noFill/>
                <a:ln w="19050">
                  <a:solidFill>
                    <a:schemeClr val="bg2"/>
                  </a:solidFill>
                  <a:round/>
                  <a:headEnd/>
                  <a:tailEnd/>
                </a:ln>
                <a:effectLst/>
              </p:spPr>
              <p:txBody>
                <a:bodyPr lIns="90000" tIns="46800" rIns="90000" bIns="4680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73" name="Line 68">
                  <a:extLst>
                    <a:ext uri="{FF2B5EF4-FFF2-40B4-BE49-F238E27FC236}">
                      <a16:creationId xmlns:a16="http://schemas.microsoft.com/office/drawing/2014/main" id="{37D4B88E-4984-435F-81FA-604702385F73}"/>
                    </a:ext>
                  </a:extLst>
                </p:cNvPr>
                <p:cNvSpPr>
                  <a:spLocks noChangeShapeType="1"/>
                </p:cNvSpPr>
                <p:nvPr/>
              </p:nvSpPr>
              <p:spPr bwMode="auto">
                <a:xfrm flipV="1">
                  <a:off x="1837" y="1933"/>
                  <a:ext cx="45" cy="46"/>
                </a:xfrm>
                <a:prstGeom prst="line">
                  <a:avLst/>
                </a:prstGeom>
                <a:noFill/>
                <a:ln w="19050">
                  <a:solidFill>
                    <a:schemeClr val="bg2"/>
                  </a:solidFill>
                  <a:round/>
                  <a:headEnd/>
                  <a:tailEnd/>
                </a:ln>
                <a:effectLst/>
              </p:spPr>
              <p:txBody>
                <a:bodyPr lIns="90000" tIns="46800" rIns="90000" bIns="4680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grpSp>
          <p:grpSp>
            <p:nvGrpSpPr>
              <p:cNvPr id="47" name="Group 75">
                <a:extLst>
                  <a:ext uri="{FF2B5EF4-FFF2-40B4-BE49-F238E27FC236}">
                    <a16:creationId xmlns:a16="http://schemas.microsoft.com/office/drawing/2014/main" id="{9F6F002C-C1E1-43A1-B80A-8C4D2F4D09C4}"/>
                  </a:ext>
                </a:extLst>
              </p:cNvPr>
              <p:cNvGrpSpPr>
                <a:grpSpLocks/>
              </p:cNvGrpSpPr>
              <p:nvPr/>
            </p:nvGrpSpPr>
            <p:grpSpPr bwMode="auto">
              <a:xfrm>
                <a:off x="980712" y="3486606"/>
                <a:ext cx="6749862" cy="1294176"/>
                <a:chOff x="1274" y="3357"/>
                <a:chExt cx="2613" cy="501"/>
              </a:xfrm>
            </p:grpSpPr>
            <p:grpSp>
              <p:nvGrpSpPr>
                <p:cNvPr id="52" name="Group 76">
                  <a:extLst>
                    <a:ext uri="{FF2B5EF4-FFF2-40B4-BE49-F238E27FC236}">
                      <a16:creationId xmlns:a16="http://schemas.microsoft.com/office/drawing/2014/main" id="{B8BCF1C3-C423-4C44-9291-033C8B3A0810}"/>
                    </a:ext>
                  </a:extLst>
                </p:cNvPr>
                <p:cNvGrpSpPr>
                  <a:grpSpLocks/>
                </p:cNvGrpSpPr>
                <p:nvPr/>
              </p:nvGrpSpPr>
              <p:grpSpPr bwMode="auto">
                <a:xfrm>
                  <a:off x="1274" y="3357"/>
                  <a:ext cx="1802" cy="501"/>
                  <a:chOff x="1274" y="3357"/>
                  <a:chExt cx="1802" cy="501"/>
                </a:xfrm>
              </p:grpSpPr>
              <p:sp>
                <p:nvSpPr>
                  <p:cNvPr id="65" name="Freeform 77">
                    <a:extLst>
                      <a:ext uri="{FF2B5EF4-FFF2-40B4-BE49-F238E27FC236}">
                        <a16:creationId xmlns:a16="http://schemas.microsoft.com/office/drawing/2014/main" id="{22B5350D-C840-4BB1-A6B0-72CE43DE8872}"/>
                      </a:ext>
                    </a:extLst>
                  </p:cNvPr>
                  <p:cNvSpPr>
                    <a:spLocks/>
                  </p:cNvSpPr>
                  <p:nvPr/>
                </p:nvSpPr>
                <p:spPr bwMode="auto">
                  <a:xfrm>
                    <a:off x="2541" y="3628"/>
                    <a:ext cx="145" cy="230"/>
                  </a:xfrm>
                  <a:custGeom>
                    <a:avLst/>
                    <a:gdLst>
                      <a:gd name="T0" fmla="*/ 0 w 321"/>
                      <a:gd name="T1" fmla="*/ 50 h 210"/>
                      <a:gd name="T2" fmla="*/ 11 w 321"/>
                      <a:gd name="T3" fmla="*/ 40 h 210"/>
                      <a:gd name="T4" fmla="*/ 50 w 321"/>
                      <a:gd name="T5" fmla="*/ 12 h 210"/>
                      <a:gd name="T6" fmla="*/ 70 w 321"/>
                      <a:gd name="T7" fmla="*/ 0 h 210"/>
                      <a:gd name="T8" fmla="*/ 145 w 321"/>
                      <a:gd name="T9" fmla="*/ 57 h 210"/>
                      <a:gd name="T10" fmla="*/ 131 w 321"/>
                      <a:gd name="T11" fmla="*/ 58 h 210"/>
                      <a:gd name="T12" fmla="*/ 133 w 321"/>
                      <a:gd name="T13" fmla="*/ 104 h 210"/>
                      <a:gd name="T14" fmla="*/ 19 w 321"/>
                      <a:gd name="T15" fmla="*/ 107 h 210"/>
                      <a:gd name="T16" fmla="*/ 19 w 321"/>
                      <a:gd name="T17" fmla="*/ 57 h 210"/>
                      <a:gd name="T18" fmla="*/ 0 w 321"/>
                      <a:gd name="T19" fmla="*/ 50 h 2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1" h="210">
                        <a:moveTo>
                          <a:pt x="0" y="99"/>
                        </a:moveTo>
                        <a:cubicBezTo>
                          <a:pt x="10" y="92"/>
                          <a:pt x="14" y="85"/>
                          <a:pt x="24" y="78"/>
                        </a:cubicBezTo>
                        <a:cubicBezTo>
                          <a:pt x="36" y="59"/>
                          <a:pt x="88" y="34"/>
                          <a:pt x="111" y="24"/>
                        </a:cubicBezTo>
                        <a:cubicBezTo>
                          <a:pt x="120" y="20"/>
                          <a:pt x="156" y="14"/>
                          <a:pt x="156" y="0"/>
                        </a:cubicBezTo>
                        <a:lnTo>
                          <a:pt x="321" y="111"/>
                        </a:lnTo>
                        <a:lnTo>
                          <a:pt x="291" y="114"/>
                        </a:lnTo>
                        <a:lnTo>
                          <a:pt x="294" y="204"/>
                        </a:lnTo>
                        <a:lnTo>
                          <a:pt x="42" y="210"/>
                        </a:lnTo>
                        <a:lnTo>
                          <a:pt x="42" y="111"/>
                        </a:lnTo>
                        <a:lnTo>
                          <a:pt x="0" y="99"/>
                        </a:lnTo>
                        <a:close/>
                      </a:path>
                    </a:pathLst>
                  </a:custGeom>
                  <a:gradFill rotWithShape="1">
                    <a:gsLst>
                      <a:gs pos="0">
                        <a:schemeClr val="accent2"/>
                      </a:gs>
                      <a:gs pos="100000">
                        <a:srgbClr val="FFFFFF"/>
                      </a:gs>
                    </a:gsLst>
                    <a:lin ang="5400000" scaled="1"/>
                  </a:gradFill>
                  <a:ln w="9525" cap="flat" cmpd="sng">
                    <a:noFill/>
                    <a:prstDash val="solid"/>
                    <a:round/>
                    <a:headEnd/>
                    <a:tailEnd/>
                  </a:ln>
                  <a:effectLst/>
                </p:spPr>
                <p:txBody>
                  <a:bodyPr lIns="90488" tIns="44450" rIns="90488" bIns="4445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66" name="Oval 78">
                    <a:extLst>
                      <a:ext uri="{FF2B5EF4-FFF2-40B4-BE49-F238E27FC236}">
                        <a16:creationId xmlns:a16="http://schemas.microsoft.com/office/drawing/2014/main" id="{846422B7-E59D-4F9D-B960-80DB0D24A453}"/>
                      </a:ext>
                    </a:extLst>
                  </p:cNvPr>
                  <p:cNvSpPr>
                    <a:spLocks noChangeArrowheads="1"/>
                  </p:cNvSpPr>
                  <p:nvPr/>
                </p:nvSpPr>
                <p:spPr bwMode="auto">
                  <a:xfrm>
                    <a:off x="2695" y="3481"/>
                    <a:ext cx="157" cy="324"/>
                  </a:xfrm>
                  <a:prstGeom prst="ellipse">
                    <a:avLst/>
                  </a:prstGeom>
                  <a:gradFill rotWithShape="1">
                    <a:gsLst>
                      <a:gs pos="0">
                        <a:schemeClr val="accent2"/>
                      </a:gs>
                      <a:gs pos="100000">
                        <a:srgbClr val="FFFFFF"/>
                      </a:gs>
                    </a:gsLst>
                    <a:lin ang="5400000" scaled="1"/>
                  </a:gradFill>
                  <a:ln w="9525" algn="ctr">
                    <a:noFill/>
                    <a:round/>
                    <a:headEnd/>
                    <a:tailEnd/>
                  </a:ln>
                  <a:effectLst/>
                </p:spPr>
                <p:txBody>
                  <a:bodyPr lIns="90488" tIns="44450" rIns="90488" bIns="4445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67" name="Rectangle 79">
                    <a:extLst>
                      <a:ext uri="{FF2B5EF4-FFF2-40B4-BE49-F238E27FC236}">
                        <a16:creationId xmlns:a16="http://schemas.microsoft.com/office/drawing/2014/main" id="{EB5FE358-9CAF-4DB5-9646-2B276F99B30D}"/>
                      </a:ext>
                    </a:extLst>
                  </p:cNvPr>
                  <p:cNvSpPr>
                    <a:spLocks noChangeArrowheads="1"/>
                  </p:cNvSpPr>
                  <p:nvPr/>
                </p:nvSpPr>
                <p:spPr bwMode="auto">
                  <a:xfrm>
                    <a:off x="2950" y="3357"/>
                    <a:ext cx="15" cy="230"/>
                  </a:xfrm>
                  <a:prstGeom prst="rect">
                    <a:avLst/>
                  </a:prstGeom>
                  <a:solidFill>
                    <a:schemeClr val="bg1"/>
                  </a:solidFill>
                  <a:ln w="28575" algn="ctr">
                    <a:solidFill>
                      <a:schemeClr val="tx1"/>
                    </a:solidFill>
                    <a:miter lim="800000"/>
                    <a:headEnd/>
                    <a:tailEnd/>
                  </a:ln>
                  <a:effectLst/>
                </p:spPr>
                <p:txBody>
                  <a:bodyPr lIns="90488" tIns="44450" rIns="90488" bIns="4445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68" name="Line 80">
                    <a:extLst>
                      <a:ext uri="{FF2B5EF4-FFF2-40B4-BE49-F238E27FC236}">
                        <a16:creationId xmlns:a16="http://schemas.microsoft.com/office/drawing/2014/main" id="{28062541-D61B-44E2-B041-3097FAC5768F}"/>
                      </a:ext>
                    </a:extLst>
                  </p:cNvPr>
                  <p:cNvSpPr>
                    <a:spLocks noChangeShapeType="1"/>
                  </p:cNvSpPr>
                  <p:nvPr/>
                </p:nvSpPr>
                <p:spPr bwMode="auto">
                  <a:xfrm flipH="1">
                    <a:off x="2899" y="3493"/>
                    <a:ext cx="51" cy="297"/>
                  </a:xfrm>
                  <a:prstGeom prst="line">
                    <a:avLst/>
                  </a:prstGeom>
                  <a:noFill/>
                  <a:ln w="12700">
                    <a:solidFill>
                      <a:schemeClr val="tx1"/>
                    </a:solidFill>
                    <a:round/>
                    <a:headEnd/>
                    <a:tailEnd/>
                  </a:ln>
                  <a:effectLst/>
                </p:spPr>
                <p:txBody>
                  <a:bodyPr wrap="none" lIns="90488" tIns="44450" rIns="90488" bIns="4445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69" name="Line 81">
                    <a:extLst>
                      <a:ext uri="{FF2B5EF4-FFF2-40B4-BE49-F238E27FC236}">
                        <a16:creationId xmlns:a16="http://schemas.microsoft.com/office/drawing/2014/main" id="{577B88FA-59B3-4244-B4F7-0AB8364CE84E}"/>
                      </a:ext>
                    </a:extLst>
                  </p:cNvPr>
                  <p:cNvSpPr>
                    <a:spLocks noChangeShapeType="1"/>
                  </p:cNvSpPr>
                  <p:nvPr/>
                </p:nvSpPr>
                <p:spPr bwMode="auto">
                  <a:xfrm>
                    <a:off x="2965" y="3493"/>
                    <a:ext cx="50" cy="297"/>
                  </a:xfrm>
                  <a:prstGeom prst="line">
                    <a:avLst/>
                  </a:prstGeom>
                  <a:noFill/>
                  <a:ln w="12700">
                    <a:solidFill>
                      <a:schemeClr val="tx1"/>
                    </a:solidFill>
                    <a:round/>
                    <a:headEnd/>
                    <a:tailEnd/>
                  </a:ln>
                  <a:effectLst/>
                </p:spPr>
                <p:txBody>
                  <a:bodyPr wrap="none" lIns="90488" tIns="44450" rIns="90488" bIns="4445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70" name="Freeform 82">
                    <a:extLst>
                      <a:ext uri="{FF2B5EF4-FFF2-40B4-BE49-F238E27FC236}">
                        <a16:creationId xmlns:a16="http://schemas.microsoft.com/office/drawing/2014/main" id="{077CE541-3C51-4D77-ABB2-5E01AE9156AA}"/>
                      </a:ext>
                    </a:extLst>
                  </p:cNvPr>
                  <p:cNvSpPr>
                    <a:spLocks/>
                  </p:cNvSpPr>
                  <p:nvPr/>
                </p:nvSpPr>
                <p:spPr bwMode="auto">
                  <a:xfrm>
                    <a:off x="1274" y="3571"/>
                    <a:ext cx="1802" cy="230"/>
                  </a:xfrm>
                  <a:custGeom>
                    <a:avLst/>
                    <a:gdLst>
                      <a:gd name="T0" fmla="*/ 0 w 1802"/>
                      <a:gd name="T1" fmla="*/ 208 h 213"/>
                      <a:gd name="T2" fmla="*/ 1288 w 1802"/>
                      <a:gd name="T3" fmla="*/ 213 h 213"/>
                      <a:gd name="T4" fmla="*/ 1286 w 1802"/>
                      <a:gd name="T5" fmla="*/ 165 h 213"/>
                      <a:gd name="T6" fmla="*/ 1268 w 1802"/>
                      <a:gd name="T7" fmla="*/ 163 h 213"/>
                      <a:gd name="T8" fmla="*/ 1342 w 1802"/>
                      <a:gd name="T9" fmla="*/ 106 h 213"/>
                      <a:gd name="T10" fmla="*/ 1415 w 1802"/>
                      <a:gd name="T11" fmla="*/ 165 h 213"/>
                      <a:gd name="T12" fmla="*/ 1396 w 1802"/>
                      <a:gd name="T13" fmla="*/ 167 h 213"/>
                      <a:gd name="T14" fmla="*/ 1399 w 1802"/>
                      <a:gd name="T15" fmla="*/ 207 h 213"/>
                      <a:gd name="T16" fmla="*/ 1495 w 1802"/>
                      <a:gd name="T17" fmla="*/ 210 h 213"/>
                      <a:gd name="T18" fmla="*/ 1495 w 1802"/>
                      <a:gd name="T19" fmla="*/ 133 h 213"/>
                      <a:gd name="T20" fmla="*/ 1452 w 1802"/>
                      <a:gd name="T21" fmla="*/ 119 h 213"/>
                      <a:gd name="T22" fmla="*/ 1425 w 1802"/>
                      <a:gd name="T23" fmla="*/ 80 h 213"/>
                      <a:gd name="T24" fmla="*/ 1434 w 1802"/>
                      <a:gd name="T25" fmla="*/ 36 h 213"/>
                      <a:gd name="T26" fmla="*/ 1470 w 1802"/>
                      <a:gd name="T27" fmla="*/ 5 h 213"/>
                      <a:gd name="T28" fmla="*/ 1523 w 1802"/>
                      <a:gd name="T29" fmla="*/ 4 h 213"/>
                      <a:gd name="T30" fmla="*/ 1570 w 1802"/>
                      <a:gd name="T31" fmla="*/ 41 h 213"/>
                      <a:gd name="T32" fmla="*/ 1578 w 1802"/>
                      <a:gd name="T33" fmla="*/ 83 h 213"/>
                      <a:gd name="T34" fmla="*/ 1553 w 1802"/>
                      <a:gd name="T35" fmla="*/ 115 h 213"/>
                      <a:gd name="T36" fmla="*/ 1510 w 1802"/>
                      <a:gd name="T37" fmla="*/ 132 h 213"/>
                      <a:gd name="T38" fmla="*/ 1515 w 1802"/>
                      <a:gd name="T39" fmla="*/ 211 h 213"/>
                      <a:gd name="T40" fmla="*/ 1802 w 1802"/>
                      <a:gd name="T41" fmla="*/ 210 h 2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02" h="213">
                        <a:moveTo>
                          <a:pt x="0" y="208"/>
                        </a:moveTo>
                        <a:lnTo>
                          <a:pt x="1288" y="213"/>
                        </a:lnTo>
                        <a:lnTo>
                          <a:pt x="1286" y="165"/>
                        </a:lnTo>
                        <a:lnTo>
                          <a:pt x="1268" y="163"/>
                        </a:lnTo>
                        <a:lnTo>
                          <a:pt x="1342" y="106"/>
                        </a:lnTo>
                        <a:lnTo>
                          <a:pt x="1415" y="165"/>
                        </a:lnTo>
                        <a:lnTo>
                          <a:pt x="1396" y="167"/>
                        </a:lnTo>
                        <a:lnTo>
                          <a:pt x="1399" y="207"/>
                        </a:lnTo>
                        <a:lnTo>
                          <a:pt x="1495" y="210"/>
                        </a:lnTo>
                        <a:lnTo>
                          <a:pt x="1495" y="133"/>
                        </a:lnTo>
                        <a:cubicBezTo>
                          <a:pt x="1488" y="117"/>
                          <a:pt x="1464" y="128"/>
                          <a:pt x="1452" y="119"/>
                        </a:cubicBezTo>
                        <a:cubicBezTo>
                          <a:pt x="1440" y="110"/>
                          <a:pt x="1428" y="94"/>
                          <a:pt x="1425" y="80"/>
                        </a:cubicBezTo>
                        <a:cubicBezTo>
                          <a:pt x="1422" y="67"/>
                          <a:pt x="1426" y="48"/>
                          <a:pt x="1434" y="36"/>
                        </a:cubicBezTo>
                        <a:cubicBezTo>
                          <a:pt x="1442" y="23"/>
                          <a:pt x="1454" y="9"/>
                          <a:pt x="1470" y="5"/>
                        </a:cubicBezTo>
                        <a:cubicBezTo>
                          <a:pt x="1486" y="1"/>
                          <a:pt x="1503" y="0"/>
                          <a:pt x="1523" y="4"/>
                        </a:cubicBezTo>
                        <a:cubicBezTo>
                          <a:pt x="1543" y="8"/>
                          <a:pt x="1561" y="30"/>
                          <a:pt x="1570" y="41"/>
                        </a:cubicBezTo>
                        <a:cubicBezTo>
                          <a:pt x="1580" y="54"/>
                          <a:pt x="1581" y="71"/>
                          <a:pt x="1578" y="83"/>
                        </a:cubicBezTo>
                        <a:cubicBezTo>
                          <a:pt x="1574" y="96"/>
                          <a:pt x="1564" y="107"/>
                          <a:pt x="1553" y="115"/>
                        </a:cubicBezTo>
                        <a:cubicBezTo>
                          <a:pt x="1542" y="123"/>
                          <a:pt x="1516" y="116"/>
                          <a:pt x="1510" y="132"/>
                        </a:cubicBezTo>
                        <a:lnTo>
                          <a:pt x="1515" y="211"/>
                        </a:lnTo>
                        <a:lnTo>
                          <a:pt x="1802" y="210"/>
                        </a:lnTo>
                      </a:path>
                    </a:pathLst>
                  </a:custGeom>
                  <a:noFill/>
                  <a:ln w="28575" cap="flat" cmpd="sng">
                    <a:solidFill>
                      <a:schemeClr val="tx1"/>
                    </a:solidFill>
                    <a:prstDash val="solid"/>
                    <a:round/>
                    <a:headEnd/>
                    <a:tailEnd/>
                  </a:ln>
                  <a:effectLst/>
                </p:spPr>
                <p:txBody>
                  <a:bodyPr lIns="90488" tIns="44450" rIns="90488" bIns="4445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grpSp>
            <p:grpSp>
              <p:nvGrpSpPr>
                <p:cNvPr id="53" name="Group 83">
                  <a:extLst>
                    <a:ext uri="{FF2B5EF4-FFF2-40B4-BE49-F238E27FC236}">
                      <a16:creationId xmlns:a16="http://schemas.microsoft.com/office/drawing/2014/main" id="{05AFF814-CCB8-4EFD-AF9E-835614F5A0F5}"/>
                    </a:ext>
                  </a:extLst>
                </p:cNvPr>
                <p:cNvGrpSpPr>
                  <a:grpSpLocks/>
                </p:cNvGrpSpPr>
                <p:nvPr/>
              </p:nvGrpSpPr>
              <p:grpSpPr bwMode="auto">
                <a:xfrm flipH="1">
                  <a:off x="3029" y="3481"/>
                  <a:ext cx="438" cy="377"/>
                  <a:chOff x="2873" y="3481"/>
                  <a:chExt cx="438" cy="377"/>
                </a:xfrm>
              </p:grpSpPr>
              <p:sp>
                <p:nvSpPr>
                  <p:cNvPr id="62" name="Freeform 84">
                    <a:extLst>
                      <a:ext uri="{FF2B5EF4-FFF2-40B4-BE49-F238E27FC236}">
                        <a16:creationId xmlns:a16="http://schemas.microsoft.com/office/drawing/2014/main" id="{8AA0516D-74D9-4579-A84B-FD2349F8128D}"/>
                      </a:ext>
                    </a:extLst>
                  </p:cNvPr>
                  <p:cNvSpPr>
                    <a:spLocks/>
                  </p:cNvSpPr>
                  <p:nvPr/>
                </p:nvSpPr>
                <p:spPr bwMode="auto">
                  <a:xfrm>
                    <a:off x="2958" y="3628"/>
                    <a:ext cx="145" cy="230"/>
                  </a:xfrm>
                  <a:custGeom>
                    <a:avLst/>
                    <a:gdLst>
                      <a:gd name="T0" fmla="*/ 0 w 321"/>
                      <a:gd name="T1" fmla="*/ 50 h 210"/>
                      <a:gd name="T2" fmla="*/ 11 w 321"/>
                      <a:gd name="T3" fmla="*/ 40 h 210"/>
                      <a:gd name="T4" fmla="*/ 50 w 321"/>
                      <a:gd name="T5" fmla="*/ 12 h 210"/>
                      <a:gd name="T6" fmla="*/ 70 w 321"/>
                      <a:gd name="T7" fmla="*/ 0 h 210"/>
                      <a:gd name="T8" fmla="*/ 145 w 321"/>
                      <a:gd name="T9" fmla="*/ 57 h 210"/>
                      <a:gd name="T10" fmla="*/ 131 w 321"/>
                      <a:gd name="T11" fmla="*/ 58 h 210"/>
                      <a:gd name="T12" fmla="*/ 133 w 321"/>
                      <a:gd name="T13" fmla="*/ 104 h 210"/>
                      <a:gd name="T14" fmla="*/ 19 w 321"/>
                      <a:gd name="T15" fmla="*/ 107 h 210"/>
                      <a:gd name="T16" fmla="*/ 19 w 321"/>
                      <a:gd name="T17" fmla="*/ 57 h 210"/>
                      <a:gd name="T18" fmla="*/ 0 w 321"/>
                      <a:gd name="T19" fmla="*/ 50 h 2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1" h="210">
                        <a:moveTo>
                          <a:pt x="0" y="99"/>
                        </a:moveTo>
                        <a:cubicBezTo>
                          <a:pt x="10" y="92"/>
                          <a:pt x="14" y="85"/>
                          <a:pt x="24" y="78"/>
                        </a:cubicBezTo>
                        <a:cubicBezTo>
                          <a:pt x="36" y="59"/>
                          <a:pt x="88" y="34"/>
                          <a:pt x="111" y="24"/>
                        </a:cubicBezTo>
                        <a:cubicBezTo>
                          <a:pt x="120" y="20"/>
                          <a:pt x="156" y="14"/>
                          <a:pt x="156" y="0"/>
                        </a:cubicBezTo>
                        <a:lnTo>
                          <a:pt x="321" y="111"/>
                        </a:lnTo>
                        <a:lnTo>
                          <a:pt x="291" y="114"/>
                        </a:lnTo>
                        <a:lnTo>
                          <a:pt x="294" y="204"/>
                        </a:lnTo>
                        <a:lnTo>
                          <a:pt x="42" y="210"/>
                        </a:lnTo>
                        <a:lnTo>
                          <a:pt x="42" y="111"/>
                        </a:lnTo>
                        <a:lnTo>
                          <a:pt x="0" y="99"/>
                        </a:lnTo>
                        <a:close/>
                      </a:path>
                    </a:pathLst>
                  </a:custGeom>
                  <a:gradFill rotWithShape="1">
                    <a:gsLst>
                      <a:gs pos="0">
                        <a:schemeClr val="accent2"/>
                      </a:gs>
                      <a:gs pos="100000">
                        <a:srgbClr val="FFFFFF"/>
                      </a:gs>
                    </a:gsLst>
                    <a:lin ang="5400000" scaled="1"/>
                  </a:gradFill>
                  <a:ln w="9525" cap="flat" cmpd="sng">
                    <a:noFill/>
                    <a:prstDash val="solid"/>
                    <a:round/>
                    <a:headEnd/>
                    <a:tailEnd/>
                  </a:ln>
                  <a:effectLst/>
                </p:spPr>
                <p:txBody>
                  <a:bodyPr lIns="90488" tIns="44450" rIns="90488" bIns="4445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63" name="Oval 85">
                    <a:extLst>
                      <a:ext uri="{FF2B5EF4-FFF2-40B4-BE49-F238E27FC236}">
                        <a16:creationId xmlns:a16="http://schemas.microsoft.com/office/drawing/2014/main" id="{43531759-6B1A-4B1C-8E44-68489D52118A}"/>
                      </a:ext>
                    </a:extLst>
                  </p:cNvPr>
                  <p:cNvSpPr>
                    <a:spLocks noChangeArrowheads="1"/>
                  </p:cNvSpPr>
                  <p:nvPr/>
                </p:nvSpPr>
                <p:spPr bwMode="auto">
                  <a:xfrm>
                    <a:off x="3112" y="3481"/>
                    <a:ext cx="157" cy="324"/>
                  </a:xfrm>
                  <a:prstGeom prst="ellipse">
                    <a:avLst/>
                  </a:prstGeom>
                  <a:gradFill rotWithShape="1">
                    <a:gsLst>
                      <a:gs pos="0">
                        <a:schemeClr val="accent2"/>
                      </a:gs>
                      <a:gs pos="100000">
                        <a:srgbClr val="FFFFFF"/>
                      </a:gs>
                    </a:gsLst>
                    <a:lin ang="5400000" scaled="1"/>
                  </a:gradFill>
                  <a:ln w="9525" algn="ctr">
                    <a:noFill/>
                    <a:round/>
                    <a:headEnd/>
                    <a:tailEnd/>
                  </a:ln>
                  <a:effectLst/>
                </p:spPr>
                <p:txBody>
                  <a:bodyPr lIns="90488" tIns="44450" rIns="90488" bIns="4445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64" name="Freeform 86">
                    <a:extLst>
                      <a:ext uri="{FF2B5EF4-FFF2-40B4-BE49-F238E27FC236}">
                        <a16:creationId xmlns:a16="http://schemas.microsoft.com/office/drawing/2014/main" id="{AFAE97B0-1B05-45F4-BD25-166CC6B0703C}"/>
                      </a:ext>
                    </a:extLst>
                  </p:cNvPr>
                  <p:cNvSpPr>
                    <a:spLocks/>
                  </p:cNvSpPr>
                  <p:nvPr/>
                </p:nvSpPr>
                <p:spPr bwMode="auto">
                  <a:xfrm>
                    <a:off x="2873" y="3571"/>
                    <a:ext cx="438" cy="230"/>
                  </a:xfrm>
                  <a:custGeom>
                    <a:avLst/>
                    <a:gdLst>
                      <a:gd name="T0" fmla="*/ 0 w 438"/>
                      <a:gd name="T1" fmla="*/ 212 h 213"/>
                      <a:gd name="T2" fmla="*/ 106 w 438"/>
                      <a:gd name="T3" fmla="*/ 213 h 213"/>
                      <a:gd name="T4" fmla="*/ 104 w 438"/>
                      <a:gd name="T5" fmla="*/ 165 h 213"/>
                      <a:gd name="T6" fmla="*/ 86 w 438"/>
                      <a:gd name="T7" fmla="*/ 163 h 213"/>
                      <a:gd name="T8" fmla="*/ 160 w 438"/>
                      <a:gd name="T9" fmla="*/ 106 h 213"/>
                      <a:gd name="T10" fmla="*/ 233 w 438"/>
                      <a:gd name="T11" fmla="*/ 165 h 213"/>
                      <a:gd name="T12" fmla="*/ 214 w 438"/>
                      <a:gd name="T13" fmla="*/ 167 h 213"/>
                      <a:gd name="T14" fmla="*/ 217 w 438"/>
                      <a:gd name="T15" fmla="*/ 207 h 213"/>
                      <a:gd name="T16" fmla="*/ 313 w 438"/>
                      <a:gd name="T17" fmla="*/ 210 h 213"/>
                      <a:gd name="T18" fmla="*/ 313 w 438"/>
                      <a:gd name="T19" fmla="*/ 133 h 213"/>
                      <a:gd name="T20" fmla="*/ 270 w 438"/>
                      <a:gd name="T21" fmla="*/ 119 h 213"/>
                      <a:gd name="T22" fmla="*/ 243 w 438"/>
                      <a:gd name="T23" fmla="*/ 80 h 213"/>
                      <a:gd name="T24" fmla="*/ 252 w 438"/>
                      <a:gd name="T25" fmla="*/ 36 h 213"/>
                      <a:gd name="T26" fmla="*/ 288 w 438"/>
                      <a:gd name="T27" fmla="*/ 5 h 213"/>
                      <a:gd name="T28" fmla="*/ 341 w 438"/>
                      <a:gd name="T29" fmla="*/ 4 h 213"/>
                      <a:gd name="T30" fmla="*/ 388 w 438"/>
                      <a:gd name="T31" fmla="*/ 41 h 213"/>
                      <a:gd name="T32" fmla="*/ 396 w 438"/>
                      <a:gd name="T33" fmla="*/ 83 h 213"/>
                      <a:gd name="T34" fmla="*/ 371 w 438"/>
                      <a:gd name="T35" fmla="*/ 115 h 213"/>
                      <a:gd name="T36" fmla="*/ 328 w 438"/>
                      <a:gd name="T37" fmla="*/ 132 h 213"/>
                      <a:gd name="T38" fmla="*/ 333 w 438"/>
                      <a:gd name="T39" fmla="*/ 211 h 213"/>
                      <a:gd name="T40" fmla="*/ 438 w 438"/>
                      <a:gd name="T41" fmla="*/ 209 h 2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38" h="213">
                        <a:moveTo>
                          <a:pt x="0" y="212"/>
                        </a:moveTo>
                        <a:lnTo>
                          <a:pt x="106" y="213"/>
                        </a:lnTo>
                        <a:lnTo>
                          <a:pt x="104" y="165"/>
                        </a:lnTo>
                        <a:lnTo>
                          <a:pt x="86" y="163"/>
                        </a:lnTo>
                        <a:lnTo>
                          <a:pt x="160" y="106"/>
                        </a:lnTo>
                        <a:lnTo>
                          <a:pt x="233" y="165"/>
                        </a:lnTo>
                        <a:lnTo>
                          <a:pt x="214" y="167"/>
                        </a:lnTo>
                        <a:lnTo>
                          <a:pt x="217" y="207"/>
                        </a:lnTo>
                        <a:lnTo>
                          <a:pt x="313" y="210"/>
                        </a:lnTo>
                        <a:lnTo>
                          <a:pt x="313" y="133"/>
                        </a:lnTo>
                        <a:cubicBezTo>
                          <a:pt x="306" y="117"/>
                          <a:pt x="282" y="128"/>
                          <a:pt x="270" y="119"/>
                        </a:cubicBezTo>
                        <a:cubicBezTo>
                          <a:pt x="258" y="110"/>
                          <a:pt x="246" y="94"/>
                          <a:pt x="243" y="80"/>
                        </a:cubicBezTo>
                        <a:cubicBezTo>
                          <a:pt x="240" y="67"/>
                          <a:pt x="244" y="48"/>
                          <a:pt x="252" y="36"/>
                        </a:cubicBezTo>
                        <a:cubicBezTo>
                          <a:pt x="260" y="23"/>
                          <a:pt x="272" y="9"/>
                          <a:pt x="288" y="5"/>
                        </a:cubicBezTo>
                        <a:cubicBezTo>
                          <a:pt x="304" y="1"/>
                          <a:pt x="321" y="0"/>
                          <a:pt x="341" y="4"/>
                        </a:cubicBezTo>
                        <a:cubicBezTo>
                          <a:pt x="361" y="8"/>
                          <a:pt x="379" y="30"/>
                          <a:pt x="388" y="41"/>
                        </a:cubicBezTo>
                        <a:cubicBezTo>
                          <a:pt x="398" y="54"/>
                          <a:pt x="399" y="71"/>
                          <a:pt x="396" y="83"/>
                        </a:cubicBezTo>
                        <a:cubicBezTo>
                          <a:pt x="392" y="96"/>
                          <a:pt x="382" y="107"/>
                          <a:pt x="371" y="115"/>
                        </a:cubicBezTo>
                        <a:cubicBezTo>
                          <a:pt x="360" y="123"/>
                          <a:pt x="334" y="116"/>
                          <a:pt x="328" y="132"/>
                        </a:cubicBezTo>
                        <a:lnTo>
                          <a:pt x="333" y="211"/>
                        </a:lnTo>
                        <a:lnTo>
                          <a:pt x="438" y="209"/>
                        </a:lnTo>
                      </a:path>
                    </a:pathLst>
                  </a:custGeom>
                  <a:noFill/>
                  <a:ln w="28575" cap="flat" cmpd="sng">
                    <a:solidFill>
                      <a:schemeClr val="tx1"/>
                    </a:solidFill>
                    <a:prstDash val="solid"/>
                    <a:round/>
                    <a:headEnd/>
                    <a:tailEnd/>
                  </a:ln>
                  <a:effectLst/>
                </p:spPr>
                <p:txBody>
                  <a:bodyPr lIns="90488" tIns="44450" rIns="90488" bIns="4445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grpSp>
            <p:grpSp>
              <p:nvGrpSpPr>
                <p:cNvPr id="54" name="Group 87">
                  <a:extLst>
                    <a:ext uri="{FF2B5EF4-FFF2-40B4-BE49-F238E27FC236}">
                      <a16:creationId xmlns:a16="http://schemas.microsoft.com/office/drawing/2014/main" id="{32791F91-78EA-4F02-8DCB-0ABE2A926F52}"/>
                    </a:ext>
                  </a:extLst>
                </p:cNvPr>
                <p:cNvGrpSpPr>
                  <a:grpSpLocks/>
                </p:cNvGrpSpPr>
                <p:nvPr/>
              </p:nvGrpSpPr>
              <p:grpSpPr bwMode="auto">
                <a:xfrm>
                  <a:off x="3449" y="3481"/>
                  <a:ext cx="438" cy="377"/>
                  <a:chOff x="2873" y="3481"/>
                  <a:chExt cx="438" cy="377"/>
                </a:xfrm>
              </p:grpSpPr>
              <p:sp>
                <p:nvSpPr>
                  <p:cNvPr id="59" name="Freeform 88">
                    <a:extLst>
                      <a:ext uri="{FF2B5EF4-FFF2-40B4-BE49-F238E27FC236}">
                        <a16:creationId xmlns:a16="http://schemas.microsoft.com/office/drawing/2014/main" id="{6988BF2F-3089-4A09-9EA0-AA66F756ACD1}"/>
                      </a:ext>
                    </a:extLst>
                  </p:cNvPr>
                  <p:cNvSpPr>
                    <a:spLocks/>
                  </p:cNvSpPr>
                  <p:nvPr/>
                </p:nvSpPr>
                <p:spPr bwMode="auto">
                  <a:xfrm>
                    <a:off x="2958" y="3628"/>
                    <a:ext cx="145" cy="230"/>
                  </a:xfrm>
                  <a:custGeom>
                    <a:avLst/>
                    <a:gdLst>
                      <a:gd name="T0" fmla="*/ 0 w 321"/>
                      <a:gd name="T1" fmla="*/ 50 h 210"/>
                      <a:gd name="T2" fmla="*/ 11 w 321"/>
                      <a:gd name="T3" fmla="*/ 40 h 210"/>
                      <a:gd name="T4" fmla="*/ 50 w 321"/>
                      <a:gd name="T5" fmla="*/ 12 h 210"/>
                      <a:gd name="T6" fmla="*/ 70 w 321"/>
                      <a:gd name="T7" fmla="*/ 0 h 210"/>
                      <a:gd name="T8" fmla="*/ 145 w 321"/>
                      <a:gd name="T9" fmla="*/ 57 h 210"/>
                      <a:gd name="T10" fmla="*/ 131 w 321"/>
                      <a:gd name="T11" fmla="*/ 58 h 210"/>
                      <a:gd name="T12" fmla="*/ 133 w 321"/>
                      <a:gd name="T13" fmla="*/ 104 h 210"/>
                      <a:gd name="T14" fmla="*/ 19 w 321"/>
                      <a:gd name="T15" fmla="*/ 107 h 210"/>
                      <a:gd name="T16" fmla="*/ 19 w 321"/>
                      <a:gd name="T17" fmla="*/ 57 h 210"/>
                      <a:gd name="T18" fmla="*/ 0 w 321"/>
                      <a:gd name="T19" fmla="*/ 50 h 2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1" h="210">
                        <a:moveTo>
                          <a:pt x="0" y="99"/>
                        </a:moveTo>
                        <a:cubicBezTo>
                          <a:pt x="10" y="92"/>
                          <a:pt x="14" y="85"/>
                          <a:pt x="24" y="78"/>
                        </a:cubicBezTo>
                        <a:cubicBezTo>
                          <a:pt x="36" y="59"/>
                          <a:pt x="88" y="34"/>
                          <a:pt x="111" y="24"/>
                        </a:cubicBezTo>
                        <a:cubicBezTo>
                          <a:pt x="120" y="20"/>
                          <a:pt x="156" y="14"/>
                          <a:pt x="156" y="0"/>
                        </a:cubicBezTo>
                        <a:lnTo>
                          <a:pt x="321" y="111"/>
                        </a:lnTo>
                        <a:lnTo>
                          <a:pt x="291" y="114"/>
                        </a:lnTo>
                        <a:lnTo>
                          <a:pt x="294" y="204"/>
                        </a:lnTo>
                        <a:lnTo>
                          <a:pt x="42" y="210"/>
                        </a:lnTo>
                        <a:lnTo>
                          <a:pt x="42" y="111"/>
                        </a:lnTo>
                        <a:lnTo>
                          <a:pt x="0" y="99"/>
                        </a:lnTo>
                        <a:close/>
                      </a:path>
                    </a:pathLst>
                  </a:custGeom>
                  <a:gradFill rotWithShape="1">
                    <a:gsLst>
                      <a:gs pos="0">
                        <a:schemeClr val="accent2"/>
                      </a:gs>
                      <a:gs pos="100000">
                        <a:srgbClr val="FFFFFF"/>
                      </a:gs>
                    </a:gsLst>
                    <a:lin ang="5400000" scaled="1"/>
                  </a:gradFill>
                  <a:ln w="9525" cap="flat" cmpd="sng">
                    <a:noFill/>
                    <a:prstDash val="solid"/>
                    <a:round/>
                    <a:headEnd/>
                    <a:tailEnd/>
                  </a:ln>
                  <a:effectLst/>
                </p:spPr>
                <p:txBody>
                  <a:bodyPr lIns="90488" tIns="44450" rIns="90488" bIns="4445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60" name="Oval 89">
                    <a:extLst>
                      <a:ext uri="{FF2B5EF4-FFF2-40B4-BE49-F238E27FC236}">
                        <a16:creationId xmlns:a16="http://schemas.microsoft.com/office/drawing/2014/main" id="{F889EE9D-205C-4044-BAFA-C9FEDB328BB0}"/>
                      </a:ext>
                    </a:extLst>
                  </p:cNvPr>
                  <p:cNvSpPr>
                    <a:spLocks noChangeArrowheads="1"/>
                  </p:cNvSpPr>
                  <p:nvPr/>
                </p:nvSpPr>
                <p:spPr bwMode="auto">
                  <a:xfrm>
                    <a:off x="3112" y="3481"/>
                    <a:ext cx="157" cy="324"/>
                  </a:xfrm>
                  <a:prstGeom prst="ellipse">
                    <a:avLst/>
                  </a:prstGeom>
                  <a:gradFill rotWithShape="1">
                    <a:gsLst>
                      <a:gs pos="0">
                        <a:schemeClr val="accent2"/>
                      </a:gs>
                      <a:gs pos="100000">
                        <a:srgbClr val="FFFFFF"/>
                      </a:gs>
                    </a:gsLst>
                    <a:lin ang="5400000" scaled="1"/>
                  </a:gradFill>
                  <a:ln w="9525" algn="ctr">
                    <a:noFill/>
                    <a:round/>
                    <a:headEnd/>
                    <a:tailEnd/>
                  </a:ln>
                  <a:effectLst/>
                </p:spPr>
                <p:txBody>
                  <a:bodyPr lIns="90488" tIns="44450" rIns="90488" bIns="4445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61" name="Freeform 90">
                    <a:extLst>
                      <a:ext uri="{FF2B5EF4-FFF2-40B4-BE49-F238E27FC236}">
                        <a16:creationId xmlns:a16="http://schemas.microsoft.com/office/drawing/2014/main" id="{34F069E7-329F-40B6-98EB-5CBEE3F5B8D4}"/>
                      </a:ext>
                    </a:extLst>
                  </p:cNvPr>
                  <p:cNvSpPr>
                    <a:spLocks/>
                  </p:cNvSpPr>
                  <p:nvPr/>
                </p:nvSpPr>
                <p:spPr bwMode="auto">
                  <a:xfrm>
                    <a:off x="2873" y="3571"/>
                    <a:ext cx="438" cy="230"/>
                  </a:xfrm>
                  <a:custGeom>
                    <a:avLst/>
                    <a:gdLst>
                      <a:gd name="T0" fmla="*/ 0 w 438"/>
                      <a:gd name="T1" fmla="*/ 212 h 213"/>
                      <a:gd name="T2" fmla="*/ 106 w 438"/>
                      <a:gd name="T3" fmla="*/ 213 h 213"/>
                      <a:gd name="T4" fmla="*/ 104 w 438"/>
                      <a:gd name="T5" fmla="*/ 165 h 213"/>
                      <a:gd name="T6" fmla="*/ 86 w 438"/>
                      <a:gd name="T7" fmla="*/ 163 h 213"/>
                      <a:gd name="T8" fmla="*/ 160 w 438"/>
                      <a:gd name="T9" fmla="*/ 106 h 213"/>
                      <a:gd name="T10" fmla="*/ 233 w 438"/>
                      <a:gd name="T11" fmla="*/ 165 h 213"/>
                      <a:gd name="T12" fmla="*/ 214 w 438"/>
                      <a:gd name="T13" fmla="*/ 167 h 213"/>
                      <a:gd name="T14" fmla="*/ 217 w 438"/>
                      <a:gd name="T15" fmla="*/ 207 h 213"/>
                      <a:gd name="T16" fmla="*/ 313 w 438"/>
                      <a:gd name="T17" fmla="*/ 210 h 213"/>
                      <a:gd name="T18" fmla="*/ 313 w 438"/>
                      <a:gd name="T19" fmla="*/ 133 h 213"/>
                      <a:gd name="T20" fmla="*/ 270 w 438"/>
                      <a:gd name="T21" fmla="*/ 119 h 213"/>
                      <a:gd name="T22" fmla="*/ 243 w 438"/>
                      <a:gd name="T23" fmla="*/ 80 h 213"/>
                      <a:gd name="T24" fmla="*/ 252 w 438"/>
                      <a:gd name="T25" fmla="*/ 36 h 213"/>
                      <a:gd name="T26" fmla="*/ 288 w 438"/>
                      <a:gd name="T27" fmla="*/ 5 h 213"/>
                      <a:gd name="T28" fmla="*/ 341 w 438"/>
                      <a:gd name="T29" fmla="*/ 4 h 213"/>
                      <a:gd name="T30" fmla="*/ 388 w 438"/>
                      <a:gd name="T31" fmla="*/ 41 h 213"/>
                      <a:gd name="T32" fmla="*/ 396 w 438"/>
                      <a:gd name="T33" fmla="*/ 83 h 213"/>
                      <a:gd name="T34" fmla="*/ 371 w 438"/>
                      <a:gd name="T35" fmla="*/ 115 h 213"/>
                      <a:gd name="T36" fmla="*/ 328 w 438"/>
                      <a:gd name="T37" fmla="*/ 132 h 213"/>
                      <a:gd name="T38" fmla="*/ 333 w 438"/>
                      <a:gd name="T39" fmla="*/ 211 h 213"/>
                      <a:gd name="T40" fmla="*/ 438 w 438"/>
                      <a:gd name="T41" fmla="*/ 209 h 2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38" h="213">
                        <a:moveTo>
                          <a:pt x="0" y="212"/>
                        </a:moveTo>
                        <a:lnTo>
                          <a:pt x="106" y="213"/>
                        </a:lnTo>
                        <a:lnTo>
                          <a:pt x="104" y="165"/>
                        </a:lnTo>
                        <a:lnTo>
                          <a:pt x="86" y="163"/>
                        </a:lnTo>
                        <a:lnTo>
                          <a:pt x="160" y="106"/>
                        </a:lnTo>
                        <a:lnTo>
                          <a:pt x="233" y="165"/>
                        </a:lnTo>
                        <a:lnTo>
                          <a:pt x="214" y="167"/>
                        </a:lnTo>
                        <a:lnTo>
                          <a:pt x="217" y="207"/>
                        </a:lnTo>
                        <a:lnTo>
                          <a:pt x="313" y="210"/>
                        </a:lnTo>
                        <a:lnTo>
                          <a:pt x="313" y="133"/>
                        </a:lnTo>
                        <a:cubicBezTo>
                          <a:pt x="306" y="117"/>
                          <a:pt x="282" y="128"/>
                          <a:pt x="270" y="119"/>
                        </a:cubicBezTo>
                        <a:cubicBezTo>
                          <a:pt x="258" y="110"/>
                          <a:pt x="246" y="94"/>
                          <a:pt x="243" y="80"/>
                        </a:cubicBezTo>
                        <a:cubicBezTo>
                          <a:pt x="240" y="67"/>
                          <a:pt x="244" y="48"/>
                          <a:pt x="252" y="36"/>
                        </a:cubicBezTo>
                        <a:cubicBezTo>
                          <a:pt x="260" y="23"/>
                          <a:pt x="272" y="9"/>
                          <a:pt x="288" y="5"/>
                        </a:cubicBezTo>
                        <a:cubicBezTo>
                          <a:pt x="304" y="1"/>
                          <a:pt x="321" y="0"/>
                          <a:pt x="341" y="4"/>
                        </a:cubicBezTo>
                        <a:cubicBezTo>
                          <a:pt x="361" y="8"/>
                          <a:pt x="379" y="30"/>
                          <a:pt x="388" y="41"/>
                        </a:cubicBezTo>
                        <a:cubicBezTo>
                          <a:pt x="398" y="54"/>
                          <a:pt x="399" y="71"/>
                          <a:pt x="396" y="83"/>
                        </a:cubicBezTo>
                        <a:cubicBezTo>
                          <a:pt x="392" y="96"/>
                          <a:pt x="382" y="107"/>
                          <a:pt x="371" y="115"/>
                        </a:cubicBezTo>
                        <a:cubicBezTo>
                          <a:pt x="360" y="123"/>
                          <a:pt x="334" y="116"/>
                          <a:pt x="328" y="132"/>
                        </a:cubicBezTo>
                        <a:lnTo>
                          <a:pt x="333" y="211"/>
                        </a:lnTo>
                        <a:lnTo>
                          <a:pt x="438" y="209"/>
                        </a:lnTo>
                      </a:path>
                    </a:pathLst>
                  </a:custGeom>
                  <a:noFill/>
                  <a:ln w="28575" cap="flat" cmpd="sng">
                    <a:solidFill>
                      <a:schemeClr val="tx1"/>
                    </a:solidFill>
                    <a:prstDash val="solid"/>
                    <a:round/>
                    <a:headEnd/>
                    <a:tailEnd/>
                  </a:ln>
                  <a:effectLst/>
                </p:spPr>
                <p:txBody>
                  <a:bodyPr lIns="90488" tIns="44450" rIns="90488" bIns="4445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grpSp>
            <p:grpSp>
              <p:nvGrpSpPr>
                <p:cNvPr id="55" name="Group 91">
                  <a:extLst>
                    <a:ext uri="{FF2B5EF4-FFF2-40B4-BE49-F238E27FC236}">
                      <a16:creationId xmlns:a16="http://schemas.microsoft.com/office/drawing/2014/main" id="{317EEE19-3123-412C-920A-60F9D61B2497}"/>
                    </a:ext>
                  </a:extLst>
                </p:cNvPr>
                <p:cNvGrpSpPr>
                  <a:grpSpLocks/>
                </p:cNvGrpSpPr>
                <p:nvPr/>
              </p:nvGrpSpPr>
              <p:grpSpPr bwMode="auto">
                <a:xfrm flipH="1">
                  <a:off x="2081" y="3481"/>
                  <a:ext cx="438" cy="377"/>
                  <a:chOff x="2873" y="3481"/>
                  <a:chExt cx="438" cy="377"/>
                </a:xfrm>
              </p:grpSpPr>
              <p:sp>
                <p:nvSpPr>
                  <p:cNvPr id="56" name="Freeform 92">
                    <a:extLst>
                      <a:ext uri="{FF2B5EF4-FFF2-40B4-BE49-F238E27FC236}">
                        <a16:creationId xmlns:a16="http://schemas.microsoft.com/office/drawing/2014/main" id="{72EDF7B3-0CEF-4102-9BE9-9F8CECF671BB}"/>
                      </a:ext>
                    </a:extLst>
                  </p:cNvPr>
                  <p:cNvSpPr>
                    <a:spLocks/>
                  </p:cNvSpPr>
                  <p:nvPr/>
                </p:nvSpPr>
                <p:spPr bwMode="auto">
                  <a:xfrm>
                    <a:off x="2958" y="3628"/>
                    <a:ext cx="145" cy="230"/>
                  </a:xfrm>
                  <a:custGeom>
                    <a:avLst/>
                    <a:gdLst>
                      <a:gd name="T0" fmla="*/ 0 w 321"/>
                      <a:gd name="T1" fmla="*/ 50 h 210"/>
                      <a:gd name="T2" fmla="*/ 11 w 321"/>
                      <a:gd name="T3" fmla="*/ 40 h 210"/>
                      <a:gd name="T4" fmla="*/ 50 w 321"/>
                      <a:gd name="T5" fmla="*/ 12 h 210"/>
                      <a:gd name="T6" fmla="*/ 70 w 321"/>
                      <a:gd name="T7" fmla="*/ 0 h 210"/>
                      <a:gd name="T8" fmla="*/ 145 w 321"/>
                      <a:gd name="T9" fmla="*/ 57 h 210"/>
                      <a:gd name="T10" fmla="*/ 131 w 321"/>
                      <a:gd name="T11" fmla="*/ 58 h 210"/>
                      <a:gd name="T12" fmla="*/ 133 w 321"/>
                      <a:gd name="T13" fmla="*/ 104 h 210"/>
                      <a:gd name="T14" fmla="*/ 19 w 321"/>
                      <a:gd name="T15" fmla="*/ 107 h 210"/>
                      <a:gd name="T16" fmla="*/ 19 w 321"/>
                      <a:gd name="T17" fmla="*/ 57 h 210"/>
                      <a:gd name="T18" fmla="*/ 0 w 321"/>
                      <a:gd name="T19" fmla="*/ 50 h 2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1" h="210">
                        <a:moveTo>
                          <a:pt x="0" y="99"/>
                        </a:moveTo>
                        <a:cubicBezTo>
                          <a:pt x="10" y="92"/>
                          <a:pt x="14" y="85"/>
                          <a:pt x="24" y="78"/>
                        </a:cubicBezTo>
                        <a:cubicBezTo>
                          <a:pt x="36" y="59"/>
                          <a:pt x="88" y="34"/>
                          <a:pt x="111" y="24"/>
                        </a:cubicBezTo>
                        <a:cubicBezTo>
                          <a:pt x="120" y="20"/>
                          <a:pt x="156" y="14"/>
                          <a:pt x="156" y="0"/>
                        </a:cubicBezTo>
                        <a:lnTo>
                          <a:pt x="321" y="111"/>
                        </a:lnTo>
                        <a:lnTo>
                          <a:pt x="291" y="114"/>
                        </a:lnTo>
                        <a:lnTo>
                          <a:pt x="294" y="204"/>
                        </a:lnTo>
                        <a:lnTo>
                          <a:pt x="42" y="210"/>
                        </a:lnTo>
                        <a:lnTo>
                          <a:pt x="42" y="111"/>
                        </a:lnTo>
                        <a:lnTo>
                          <a:pt x="0" y="99"/>
                        </a:lnTo>
                        <a:close/>
                      </a:path>
                    </a:pathLst>
                  </a:custGeom>
                  <a:gradFill rotWithShape="1">
                    <a:gsLst>
                      <a:gs pos="0">
                        <a:schemeClr val="accent2"/>
                      </a:gs>
                      <a:gs pos="100000">
                        <a:srgbClr val="FFFFFF"/>
                      </a:gs>
                    </a:gsLst>
                    <a:lin ang="5400000" scaled="1"/>
                  </a:gradFill>
                  <a:ln w="9525" cap="flat" cmpd="sng">
                    <a:noFill/>
                    <a:prstDash val="solid"/>
                    <a:round/>
                    <a:headEnd/>
                    <a:tailEnd/>
                  </a:ln>
                  <a:effectLst/>
                </p:spPr>
                <p:txBody>
                  <a:bodyPr lIns="90488" tIns="44450" rIns="90488" bIns="4445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57" name="Oval 93">
                    <a:extLst>
                      <a:ext uri="{FF2B5EF4-FFF2-40B4-BE49-F238E27FC236}">
                        <a16:creationId xmlns:a16="http://schemas.microsoft.com/office/drawing/2014/main" id="{5588A4FF-C0BA-4915-B981-6F93D76C3545}"/>
                      </a:ext>
                    </a:extLst>
                  </p:cNvPr>
                  <p:cNvSpPr>
                    <a:spLocks noChangeArrowheads="1"/>
                  </p:cNvSpPr>
                  <p:nvPr/>
                </p:nvSpPr>
                <p:spPr bwMode="auto">
                  <a:xfrm>
                    <a:off x="3112" y="3481"/>
                    <a:ext cx="157" cy="324"/>
                  </a:xfrm>
                  <a:prstGeom prst="ellipse">
                    <a:avLst/>
                  </a:prstGeom>
                  <a:gradFill rotWithShape="1">
                    <a:gsLst>
                      <a:gs pos="0">
                        <a:schemeClr val="accent2"/>
                      </a:gs>
                      <a:gs pos="100000">
                        <a:srgbClr val="FFFFFF"/>
                      </a:gs>
                    </a:gsLst>
                    <a:lin ang="5400000" scaled="1"/>
                  </a:gradFill>
                  <a:ln w="9525" algn="ctr">
                    <a:noFill/>
                    <a:round/>
                    <a:headEnd/>
                    <a:tailEnd/>
                  </a:ln>
                  <a:effectLst/>
                </p:spPr>
                <p:txBody>
                  <a:bodyPr lIns="90488" tIns="44450" rIns="90488" bIns="4445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58" name="Freeform 94">
                    <a:extLst>
                      <a:ext uri="{FF2B5EF4-FFF2-40B4-BE49-F238E27FC236}">
                        <a16:creationId xmlns:a16="http://schemas.microsoft.com/office/drawing/2014/main" id="{4DCD3433-22FF-45F8-8327-9EE1B747F476}"/>
                      </a:ext>
                    </a:extLst>
                  </p:cNvPr>
                  <p:cNvSpPr>
                    <a:spLocks/>
                  </p:cNvSpPr>
                  <p:nvPr/>
                </p:nvSpPr>
                <p:spPr bwMode="auto">
                  <a:xfrm>
                    <a:off x="2873" y="3571"/>
                    <a:ext cx="438" cy="230"/>
                  </a:xfrm>
                  <a:custGeom>
                    <a:avLst/>
                    <a:gdLst>
                      <a:gd name="T0" fmla="*/ 0 w 438"/>
                      <a:gd name="T1" fmla="*/ 212 h 213"/>
                      <a:gd name="T2" fmla="*/ 106 w 438"/>
                      <a:gd name="T3" fmla="*/ 213 h 213"/>
                      <a:gd name="T4" fmla="*/ 104 w 438"/>
                      <a:gd name="T5" fmla="*/ 165 h 213"/>
                      <a:gd name="T6" fmla="*/ 86 w 438"/>
                      <a:gd name="T7" fmla="*/ 163 h 213"/>
                      <a:gd name="T8" fmla="*/ 160 w 438"/>
                      <a:gd name="T9" fmla="*/ 106 h 213"/>
                      <a:gd name="T10" fmla="*/ 233 w 438"/>
                      <a:gd name="T11" fmla="*/ 165 h 213"/>
                      <a:gd name="T12" fmla="*/ 214 w 438"/>
                      <a:gd name="T13" fmla="*/ 167 h 213"/>
                      <a:gd name="T14" fmla="*/ 217 w 438"/>
                      <a:gd name="T15" fmla="*/ 207 h 213"/>
                      <a:gd name="T16" fmla="*/ 313 w 438"/>
                      <a:gd name="T17" fmla="*/ 210 h 213"/>
                      <a:gd name="T18" fmla="*/ 313 w 438"/>
                      <a:gd name="T19" fmla="*/ 133 h 213"/>
                      <a:gd name="T20" fmla="*/ 270 w 438"/>
                      <a:gd name="T21" fmla="*/ 119 h 213"/>
                      <a:gd name="T22" fmla="*/ 243 w 438"/>
                      <a:gd name="T23" fmla="*/ 80 h 213"/>
                      <a:gd name="T24" fmla="*/ 252 w 438"/>
                      <a:gd name="T25" fmla="*/ 36 h 213"/>
                      <a:gd name="T26" fmla="*/ 288 w 438"/>
                      <a:gd name="T27" fmla="*/ 5 h 213"/>
                      <a:gd name="T28" fmla="*/ 341 w 438"/>
                      <a:gd name="T29" fmla="*/ 4 h 213"/>
                      <a:gd name="T30" fmla="*/ 388 w 438"/>
                      <a:gd name="T31" fmla="*/ 41 h 213"/>
                      <a:gd name="T32" fmla="*/ 396 w 438"/>
                      <a:gd name="T33" fmla="*/ 83 h 213"/>
                      <a:gd name="T34" fmla="*/ 371 w 438"/>
                      <a:gd name="T35" fmla="*/ 115 h 213"/>
                      <a:gd name="T36" fmla="*/ 328 w 438"/>
                      <a:gd name="T37" fmla="*/ 132 h 213"/>
                      <a:gd name="T38" fmla="*/ 333 w 438"/>
                      <a:gd name="T39" fmla="*/ 211 h 213"/>
                      <a:gd name="T40" fmla="*/ 438 w 438"/>
                      <a:gd name="T41" fmla="*/ 209 h 2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38" h="213">
                        <a:moveTo>
                          <a:pt x="0" y="212"/>
                        </a:moveTo>
                        <a:lnTo>
                          <a:pt x="106" y="213"/>
                        </a:lnTo>
                        <a:lnTo>
                          <a:pt x="104" y="165"/>
                        </a:lnTo>
                        <a:lnTo>
                          <a:pt x="86" y="163"/>
                        </a:lnTo>
                        <a:lnTo>
                          <a:pt x="160" y="106"/>
                        </a:lnTo>
                        <a:lnTo>
                          <a:pt x="233" y="165"/>
                        </a:lnTo>
                        <a:lnTo>
                          <a:pt x="214" y="167"/>
                        </a:lnTo>
                        <a:lnTo>
                          <a:pt x="217" y="207"/>
                        </a:lnTo>
                        <a:lnTo>
                          <a:pt x="313" y="210"/>
                        </a:lnTo>
                        <a:lnTo>
                          <a:pt x="313" y="133"/>
                        </a:lnTo>
                        <a:cubicBezTo>
                          <a:pt x="306" y="117"/>
                          <a:pt x="282" y="128"/>
                          <a:pt x="270" y="119"/>
                        </a:cubicBezTo>
                        <a:cubicBezTo>
                          <a:pt x="258" y="110"/>
                          <a:pt x="246" y="94"/>
                          <a:pt x="243" y="80"/>
                        </a:cubicBezTo>
                        <a:cubicBezTo>
                          <a:pt x="240" y="67"/>
                          <a:pt x="244" y="48"/>
                          <a:pt x="252" y="36"/>
                        </a:cubicBezTo>
                        <a:cubicBezTo>
                          <a:pt x="260" y="23"/>
                          <a:pt x="272" y="9"/>
                          <a:pt x="288" y="5"/>
                        </a:cubicBezTo>
                        <a:cubicBezTo>
                          <a:pt x="304" y="1"/>
                          <a:pt x="321" y="0"/>
                          <a:pt x="341" y="4"/>
                        </a:cubicBezTo>
                        <a:cubicBezTo>
                          <a:pt x="361" y="8"/>
                          <a:pt x="379" y="30"/>
                          <a:pt x="388" y="41"/>
                        </a:cubicBezTo>
                        <a:cubicBezTo>
                          <a:pt x="398" y="54"/>
                          <a:pt x="399" y="71"/>
                          <a:pt x="396" y="83"/>
                        </a:cubicBezTo>
                        <a:cubicBezTo>
                          <a:pt x="392" y="96"/>
                          <a:pt x="382" y="107"/>
                          <a:pt x="371" y="115"/>
                        </a:cubicBezTo>
                        <a:cubicBezTo>
                          <a:pt x="360" y="123"/>
                          <a:pt x="334" y="116"/>
                          <a:pt x="328" y="132"/>
                        </a:cubicBezTo>
                        <a:lnTo>
                          <a:pt x="333" y="211"/>
                        </a:lnTo>
                        <a:lnTo>
                          <a:pt x="438" y="209"/>
                        </a:lnTo>
                      </a:path>
                    </a:pathLst>
                  </a:custGeom>
                  <a:noFill/>
                  <a:ln w="28575" cap="flat" cmpd="sng">
                    <a:solidFill>
                      <a:schemeClr val="tx1"/>
                    </a:solidFill>
                    <a:prstDash val="solid"/>
                    <a:round/>
                    <a:headEnd/>
                    <a:tailEnd/>
                  </a:ln>
                  <a:effectLst/>
                </p:spPr>
                <p:txBody>
                  <a:bodyPr lIns="90488" tIns="44450" rIns="90488" bIns="4445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grpSp>
          </p:grpSp>
          <p:grpSp>
            <p:nvGrpSpPr>
              <p:cNvPr id="48" name="Group 65">
                <a:extLst>
                  <a:ext uri="{FF2B5EF4-FFF2-40B4-BE49-F238E27FC236}">
                    <a16:creationId xmlns:a16="http://schemas.microsoft.com/office/drawing/2014/main" id="{BFFCDC0C-2627-45F4-AF66-C403A5D7DD11}"/>
                  </a:ext>
                </a:extLst>
              </p:cNvPr>
              <p:cNvGrpSpPr>
                <a:grpSpLocks/>
              </p:cNvGrpSpPr>
              <p:nvPr/>
            </p:nvGrpSpPr>
            <p:grpSpPr bwMode="auto">
              <a:xfrm>
                <a:off x="6520161" y="4247687"/>
                <a:ext cx="235069" cy="351313"/>
                <a:chOff x="1791" y="1933"/>
                <a:chExt cx="91" cy="136"/>
              </a:xfrm>
            </p:grpSpPr>
            <p:sp>
              <p:nvSpPr>
                <p:cNvPr id="49" name="Line 66">
                  <a:extLst>
                    <a:ext uri="{FF2B5EF4-FFF2-40B4-BE49-F238E27FC236}">
                      <a16:creationId xmlns:a16="http://schemas.microsoft.com/office/drawing/2014/main" id="{55CED537-F741-45AC-A026-C73B0A1116A8}"/>
                    </a:ext>
                  </a:extLst>
                </p:cNvPr>
                <p:cNvSpPr>
                  <a:spLocks noChangeShapeType="1"/>
                </p:cNvSpPr>
                <p:nvPr/>
              </p:nvSpPr>
              <p:spPr bwMode="auto">
                <a:xfrm flipV="1">
                  <a:off x="1837" y="1933"/>
                  <a:ext cx="0" cy="136"/>
                </a:xfrm>
                <a:prstGeom prst="line">
                  <a:avLst/>
                </a:prstGeom>
                <a:noFill/>
                <a:ln w="19050">
                  <a:solidFill>
                    <a:schemeClr val="bg2"/>
                  </a:solidFill>
                  <a:round/>
                  <a:headEnd/>
                  <a:tailEnd/>
                </a:ln>
                <a:effectLst/>
              </p:spPr>
              <p:txBody>
                <a:bodyPr lIns="90000" tIns="46800" rIns="90000" bIns="4680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50" name="Line 67">
                  <a:extLst>
                    <a:ext uri="{FF2B5EF4-FFF2-40B4-BE49-F238E27FC236}">
                      <a16:creationId xmlns:a16="http://schemas.microsoft.com/office/drawing/2014/main" id="{D8D74507-63F0-4820-BE7C-472E8FB1A84A}"/>
                    </a:ext>
                  </a:extLst>
                </p:cNvPr>
                <p:cNvSpPr>
                  <a:spLocks noChangeShapeType="1"/>
                </p:cNvSpPr>
                <p:nvPr/>
              </p:nvSpPr>
              <p:spPr bwMode="auto">
                <a:xfrm flipH="1" flipV="1">
                  <a:off x="1791" y="1933"/>
                  <a:ext cx="46" cy="46"/>
                </a:xfrm>
                <a:prstGeom prst="line">
                  <a:avLst/>
                </a:prstGeom>
                <a:noFill/>
                <a:ln w="19050">
                  <a:solidFill>
                    <a:schemeClr val="bg2"/>
                  </a:solidFill>
                  <a:round/>
                  <a:headEnd/>
                  <a:tailEnd/>
                </a:ln>
                <a:effectLst/>
              </p:spPr>
              <p:txBody>
                <a:bodyPr lIns="90000" tIns="46800" rIns="90000" bIns="4680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51" name="Line 68">
                  <a:extLst>
                    <a:ext uri="{FF2B5EF4-FFF2-40B4-BE49-F238E27FC236}">
                      <a16:creationId xmlns:a16="http://schemas.microsoft.com/office/drawing/2014/main" id="{A6BC4E23-AF41-4AB0-BB7B-2CB28E31F7B3}"/>
                    </a:ext>
                  </a:extLst>
                </p:cNvPr>
                <p:cNvSpPr>
                  <a:spLocks noChangeShapeType="1"/>
                </p:cNvSpPr>
                <p:nvPr/>
              </p:nvSpPr>
              <p:spPr bwMode="auto">
                <a:xfrm flipV="1">
                  <a:off x="1837" y="1933"/>
                  <a:ext cx="45" cy="46"/>
                </a:xfrm>
                <a:prstGeom prst="line">
                  <a:avLst/>
                </a:prstGeom>
                <a:noFill/>
                <a:ln w="19050">
                  <a:solidFill>
                    <a:schemeClr val="bg2"/>
                  </a:solidFill>
                  <a:round/>
                  <a:headEnd/>
                  <a:tailEnd/>
                </a:ln>
                <a:effectLst/>
              </p:spPr>
              <p:txBody>
                <a:bodyPr lIns="90000" tIns="46800" rIns="90000" bIns="4680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grpSp>
        </p:grpSp>
        <p:sp>
          <p:nvSpPr>
            <p:cNvPr id="13" name="TextBox 4">
              <a:extLst>
                <a:ext uri="{FF2B5EF4-FFF2-40B4-BE49-F238E27FC236}">
                  <a16:creationId xmlns:a16="http://schemas.microsoft.com/office/drawing/2014/main" id="{4D86E7A3-FF96-4D2B-A3B7-D045FF2EC9AC}"/>
                </a:ext>
              </a:extLst>
            </p:cNvPr>
            <p:cNvSpPr txBox="1">
              <a:spLocks noChangeArrowheads="1"/>
            </p:cNvSpPr>
            <p:nvPr/>
          </p:nvSpPr>
          <p:spPr bwMode="auto">
            <a:xfrm>
              <a:off x="2421582" y="1065154"/>
              <a:ext cx="581341" cy="338554"/>
            </a:xfrm>
            <a:prstGeom prst="rect">
              <a:avLst/>
            </a:prstGeom>
            <a:noFill/>
            <a:ln w="9525">
              <a:noFill/>
              <a:miter lim="800000"/>
              <a:headEnd/>
              <a:tailEnd/>
            </a:ln>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68717A"/>
                  </a:solidFill>
                  <a:effectLst/>
                  <a:uLnTx/>
                  <a:uFillTx/>
                  <a:latin typeface="Nokia Pure Text Light"/>
                  <a:ea typeface="+mn-ea"/>
                  <a:cs typeface="+mn-cs"/>
                  <a:sym typeface="Wingdings" pitchFamily="2" charset="2"/>
                </a:rPr>
                <a:t>LTE</a:t>
              </a:r>
              <a:endParaRPr kumimoji="0" lang="en-US" sz="1600" b="0" i="0" u="none" strike="noStrike" kern="1200" cap="none" spc="0" normalizeH="0" baseline="0" noProof="0" dirty="0">
                <a:ln>
                  <a:noFill/>
                </a:ln>
                <a:solidFill>
                  <a:srgbClr val="68717A"/>
                </a:solidFill>
                <a:effectLst/>
                <a:uLnTx/>
                <a:uFillTx/>
                <a:latin typeface="Nokia Pure Text Light"/>
                <a:ea typeface="+mn-ea"/>
                <a:cs typeface="+mn-cs"/>
                <a:sym typeface="Wingdings" pitchFamily="2" charset="2"/>
              </a:endParaRPr>
            </a:p>
          </p:txBody>
        </p:sp>
        <p:sp>
          <p:nvSpPr>
            <p:cNvPr id="14" name="TextBox 4">
              <a:extLst>
                <a:ext uri="{FF2B5EF4-FFF2-40B4-BE49-F238E27FC236}">
                  <a16:creationId xmlns:a16="http://schemas.microsoft.com/office/drawing/2014/main" id="{9D62EAE9-BA5B-40AF-8B2E-45123895E2D1}"/>
                </a:ext>
              </a:extLst>
            </p:cNvPr>
            <p:cNvSpPr txBox="1">
              <a:spLocks noChangeArrowheads="1"/>
            </p:cNvSpPr>
            <p:nvPr/>
          </p:nvSpPr>
          <p:spPr bwMode="auto">
            <a:xfrm>
              <a:off x="626853" y="1057014"/>
              <a:ext cx="1285952" cy="584775"/>
            </a:xfrm>
            <a:prstGeom prst="rect">
              <a:avLst/>
            </a:prstGeom>
            <a:noFill/>
            <a:ln w="9525">
              <a:noFill/>
              <a:miter lim="800000"/>
              <a:headEnd/>
              <a:tailEnd/>
            </a:ln>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68717A"/>
                  </a:solidFill>
                  <a:effectLst/>
                  <a:uLnTx/>
                  <a:uFillTx/>
                  <a:latin typeface="Nokia Pure Text Light"/>
                  <a:ea typeface="+mn-ea"/>
                  <a:cs typeface="+mn-cs"/>
                  <a:sym typeface="Wingdings" pitchFamily="2" charset="2"/>
                </a:rPr>
                <a:t>IEEE 802.11 / LAA</a:t>
              </a:r>
              <a:endParaRPr kumimoji="0" lang="en-US" sz="1600" b="0" i="0" u="none" strike="noStrike" kern="1200" cap="none" spc="0" normalizeH="0" baseline="0" noProof="0" dirty="0">
                <a:ln>
                  <a:noFill/>
                </a:ln>
                <a:solidFill>
                  <a:srgbClr val="68717A"/>
                </a:solidFill>
                <a:effectLst/>
                <a:uLnTx/>
                <a:uFillTx/>
                <a:latin typeface="Nokia Pure Text Light"/>
                <a:ea typeface="+mn-ea"/>
                <a:cs typeface="+mn-cs"/>
                <a:sym typeface="Wingdings" pitchFamily="2" charset="2"/>
              </a:endParaRPr>
            </a:p>
          </p:txBody>
        </p:sp>
        <p:cxnSp>
          <p:nvCxnSpPr>
            <p:cNvPr id="15" name="Straight Connector 14">
              <a:extLst>
                <a:ext uri="{FF2B5EF4-FFF2-40B4-BE49-F238E27FC236}">
                  <a16:creationId xmlns:a16="http://schemas.microsoft.com/office/drawing/2014/main" id="{344EB50C-F782-44E4-A987-D0D623EA626B}"/>
                </a:ext>
              </a:extLst>
            </p:cNvPr>
            <p:cNvCxnSpPr/>
            <p:nvPr/>
          </p:nvCxnSpPr>
          <p:spPr bwMode="auto">
            <a:xfrm flipV="1">
              <a:off x="1270686" y="1350799"/>
              <a:ext cx="0" cy="1842057"/>
            </a:xfrm>
            <a:prstGeom prst="line">
              <a:avLst/>
            </a:prstGeom>
            <a:blipFill dpi="0" rotWithShape="1">
              <a:blip r:embed="rId2"/>
              <a:srcRect/>
              <a:stretch>
                <a:fillRect/>
              </a:stretch>
            </a:blipFill>
            <a:ln w="12700" cap="flat" cmpd="sng" algn="ctr">
              <a:solidFill>
                <a:schemeClr val="bg1">
                  <a:lumMod val="50000"/>
                </a:schemeClr>
              </a:solidFill>
              <a:prstDash val="solid"/>
              <a:round/>
              <a:headEnd type="none" w="med" len="med"/>
              <a:tailEnd type="none" w="med" len="med"/>
            </a:ln>
            <a:effectLst/>
          </p:spPr>
        </p:cxnSp>
        <p:sp>
          <p:nvSpPr>
            <p:cNvPr id="16" name="Oval 15">
              <a:extLst>
                <a:ext uri="{FF2B5EF4-FFF2-40B4-BE49-F238E27FC236}">
                  <a16:creationId xmlns:a16="http://schemas.microsoft.com/office/drawing/2014/main" id="{0F194DC2-F2FF-459D-9F1F-4C67644124DD}"/>
                </a:ext>
              </a:extLst>
            </p:cNvPr>
            <p:cNvSpPr/>
            <p:nvPr/>
          </p:nvSpPr>
          <p:spPr bwMode="auto">
            <a:xfrm>
              <a:off x="1779491" y="3333124"/>
              <a:ext cx="605975" cy="179909"/>
            </a:xfrm>
            <a:prstGeom prst="ellipse">
              <a:avLst/>
            </a:prstGeom>
            <a:gradFill flip="none" rotWithShape="1">
              <a:gsLst>
                <a:gs pos="0">
                  <a:srgbClr val="7F10A2">
                    <a:tint val="66000"/>
                    <a:satMod val="160000"/>
                  </a:srgbClr>
                </a:gs>
                <a:gs pos="50000">
                  <a:srgbClr val="7F10A2">
                    <a:tint val="44500"/>
                    <a:satMod val="160000"/>
                  </a:srgbClr>
                </a:gs>
                <a:gs pos="100000">
                  <a:srgbClr val="7F10A2">
                    <a:tint val="23500"/>
                    <a:satMod val="160000"/>
                  </a:srgbClr>
                </a:gs>
              </a:gsLst>
              <a:lin ang="5400000" scaled="1"/>
              <a:tileRect/>
            </a:gradFill>
            <a:ln w="12700" cap="flat" cmpd="sng" algn="ctr">
              <a:noFill/>
              <a:prstDash val="solid"/>
              <a:round/>
              <a:headEnd type="none" w="med" len="med"/>
              <a:tailEnd type="none" w="med" len="med"/>
            </a:ln>
            <a:effectLst/>
            <a:scene3d>
              <a:camera prst="orthographicFront">
                <a:rot lat="3000000" lon="0" rev="0"/>
              </a:camera>
              <a:lightRig rig="threePt" dir="t"/>
            </a:scene3d>
          </p:spPr>
          <p:txBody>
            <a:bodyPr wrap="none" lIns="0" tIns="0" rIns="0" bIns="0" anchor="ctr"/>
            <a:lstStyle/>
            <a:p>
              <a:pPr marL="0" marR="0" lvl="0" indent="0" algn="l" defTabSz="7620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cxnSp>
          <p:nvCxnSpPr>
            <p:cNvPr id="17" name="Straight Connector 16">
              <a:extLst>
                <a:ext uri="{FF2B5EF4-FFF2-40B4-BE49-F238E27FC236}">
                  <a16:creationId xmlns:a16="http://schemas.microsoft.com/office/drawing/2014/main" id="{408BBDF3-C6EA-4559-9851-BA2FB5ED1F23}"/>
                </a:ext>
              </a:extLst>
            </p:cNvPr>
            <p:cNvCxnSpPr/>
            <p:nvPr/>
          </p:nvCxnSpPr>
          <p:spPr bwMode="auto">
            <a:xfrm flipV="1">
              <a:off x="2707640" y="1319648"/>
              <a:ext cx="0" cy="1357917"/>
            </a:xfrm>
            <a:prstGeom prst="line">
              <a:avLst/>
            </a:prstGeom>
            <a:blipFill dpi="0" rotWithShape="1">
              <a:blip r:embed="rId2"/>
              <a:srcRect/>
              <a:stretch>
                <a:fillRect/>
              </a:stretch>
            </a:blipFill>
            <a:ln w="12700" cap="flat" cmpd="sng" algn="ctr">
              <a:solidFill>
                <a:schemeClr val="bg1">
                  <a:lumMod val="50000"/>
                </a:schemeClr>
              </a:solidFill>
              <a:prstDash val="solid"/>
              <a:round/>
              <a:headEnd type="none" w="med" len="med"/>
              <a:tailEnd type="none" w="med" len="med"/>
            </a:ln>
            <a:effectLst/>
          </p:spPr>
        </p:cxnSp>
        <p:cxnSp>
          <p:nvCxnSpPr>
            <p:cNvPr id="18" name="Elbow Connector 103">
              <a:extLst>
                <a:ext uri="{FF2B5EF4-FFF2-40B4-BE49-F238E27FC236}">
                  <a16:creationId xmlns:a16="http://schemas.microsoft.com/office/drawing/2014/main" id="{D978F8E7-D205-4087-9D1C-4606E0F0E590}"/>
                </a:ext>
              </a:extLst>
            </p:cNvPr>
            <p:cNvCxnSpPr>
              <a:stCxn id="29" idx="3"/>
              <a:endCxn id="19" idx="2"/>
            </p:cNvCxnSpPr>
            <p:nvPr/>
          </p:nvCxnSpPr>
          <p:spPr>
            <a:xfrm flipV="1">
              <a:off x="1847166" y="3467820"/>
              <a:ext cx="279716" cy="576563"/>
            </a:xfrm>
            <a:prstGeom prst="bentConnector2">
              <a:avLst/>
            </a:prstGeom>
            <a:ln w="19050" cmpd="sng">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E18CD645-4C96-4DFD-9E8D-0F1ABB7E52F3}"/>
                </a:ext>
              </a:extLst>
            </p:cNvPr>
            <p:cNvSpPr/>
            <p:nvPr/>
          </p:nvSpPr>
          <p:spPr>
            <a:xfrm>
              <a:off x="2087695" y="3389873"/>
              <a:ext cx="78373" cy="7794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8BBC0"/>
                </a:solidFill>
                <a:effectLst/>
                <a:uLnTx/>
                <a:uFillTx/>
                <a:latin typeface="Nokia Pure Text Light"/>
                <a:ea typeface="+mn-ea"/>
                <a:cs typeface="+mn-cs"/>
              </a:endParaRPr>
            </a:p>
          </p:txBody>
        </p:sp>
        <p:sp>
          <p:nvSpPr>
            <p:cNvPr id="20" name="Rectangle 19">
              <a:extLst>
                <a:ext uri="{FF2B5EF4-FFF2-40B4-BE49-F238E27FC236}">
                  <a16:creationId xmlns:a16="http://schemas.microsoft.com/office/drawing/2014/main" id="{D7AE6DA2-8AD0-47F0-A07A-738635BC40CC}"/>
                </a:ext>
              </a:extLst>
            </p:cNvPr>
            <p:cNvSpPr/>
            <p:nvPr/>
          </p:nvSpPr>
          <p:spPr>
            <a:xfrm>
              <a:off x="2491208" y="2785817"/>
              <a:ext cx="78373" cy="7794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8BBC0"/>
                </a:solidFill>
                <a:effectLst/>
                <a:uLnTx/>
                <a:uFillTx/>
                <a:latin typeface="Nokia Pure Text Light"/>
                <a:ea typeface="+mn-ea"/>
                <a:cs typeface="+mn-cs"/>
              </a:endParaRPr>
            </a:p>
          </p:txBody>
        </p:sp>
        <p:cxnSp>
          <p:nvCxnSpPr>
            <p:cNvPr id="21" name="Elbow Connector 108">
              <a:extLst>
                <a:ext uri="{FF2B5EF4-FFF2-40B4-BE49-F238E27FC236}">
                  <a16:creationId xmlns:a16="http://schemas.microsoft.com/office/drawing/2014/main" id="{53F489E7-CE6C-421E-93C2-037E0919F7A3}"/>
                </a:ext>
              </a:extLst>
            </p:cNvPr>
            <p:cNvCxnSpPr>
              <a:endCxn id="20" idx="2"/>
            </p:cNvCxnSpPr>
            <p:nvPr/>
          </p:nvCxnSpPr>
          <p:spPr>
            <a:xfrm rot="5400000" flipH="1" flipV="1">
              <a:off x="1318065" y="2973511"/>
              <a:ext cx="1322077" cy="1102584"/>
            </a:xfrm>
            <a:prstGeom prst="bentConnector3">
              <a:avLst>
                <a:gd name="adj1" fmla="val 874"/>
              </a:avLst>
            </a:prstGeom>
            <a:ln w="19050" cmpd="sng">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22" name="TextBox 4">
              <a:extLst>
                <a:ext uri="{FF2B5EF4-FFF2-40B4-BE49-F238E27FC236}">
                  <a16:creationId xmlns:a16="http://schemas.microsoft.com/office/drawing/2014/main" id="{8A7557ED-561F-454A-A689-7F4C44B4FF5F}"/>
                </a:ext>
              </a:extLst>
            </p:cNvPr>
            <p:cNvSpPr txBox="1">
              <a:spLocks noChangeArrowheads="1"/>
            </p:cNvSpPr>
            <p:nvPr/>
          </p:nvSpPr>
          <p:spPr bwMode="auto">
            <a:xfrm>
              <a:off x="2548721" y="3668897"/>
              <a:ext cx="1359527" cy="584775"/>
            </a:xfrm>
            <a:prstGeom prst="rect">
              <a:avLst/>
            </a:prstGeom>
            <a:noFill/>
            <a:ln w="9525">
              <a:noFill/>
              <a:miter lim="800000"/>
              <a:headEnd/>
              <a:tailEnd/>
            </a:ln>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68717A"/>
                  </a:solidFill>
                  <a:effectLst/>
                  <a:uLnTx/>
                  <a:uFillTx/>
                  <a:latin typeface="Nokia Pure Text Light"/>
                  <a:ea typeface="+mn-ea"/>
                  <a:cs typeface="+mn-cs"/>
                  <a:sym typeface="Wingdings" pitchFamily="2" charset="2"/>
                </a:rPr>
                <a:t>Multiple connectivity</a:t>
              </a:r>
            </a:p>
          </p:txBody>
        </p:sp>
        <p:sp>
          <p:nvSpPr>
            <p:cNvPr id="23" name="TextBox 4">
              <a:extLst>
                <a:ext uri="{FF2B5EF4-FFF2-40B4-BE49-F238E27FC236}">
                  <a16:creationId xmlns:a16="http://schemas.microsoft.com/office/drawing/2014/main" id="{7B27C278-5D1F-4FF2-A117-927E51AECDF2}"/>
                </a:ext>
              </a:extLst>
            </p:cNvPr>
            <p:cNvSpPr txBox="1">
              <a:spLocks noChangeArrowheads="1"/>
            </p:cNvSpPr>
            <p:nvPr/>
          </p:nvSpPr>
          <p:spPr bwMode="auto">
            <a:xfrm>
              <a:off x="3886944" y="1546045"/>
              <a:ext cx="978061" cy="523220"/>
            </a:xfrm>
            <a:prstGeom prst="rect">
              <a:avLst/>
            </a:prstGeom>
            <a:noFill/>
            <a:ln w="9525">
              <a:noFill/>
              <a:miter lim="800000"/>
              <a:headEnd/>
              <a:tailEnd/>
            </a:ln>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68717A"/>
                  </a:solidFill>
                  <a:effectLst/>
                  <a:uLnTx/>
                  <a:uFillTx/>
                  <a:latin typeface="Nokia Pure Text Light"/>
                  <a:ea typeface="+mn-ea"/>
                  <a:cs typeface="+mn-cs"/>
                  <a:sym typeface="Wingdings" pitchFamily="2" charset="2"/>
                </a:rPr>
                <a:t>5G</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68717A"/>
                  </a:solidFill>
                  <a:effectLst/>
                  <a:uLnTx/>
                  <a:uFillTx/>
                  <a:latin typeface="Nokia Pure Text Light"/>
                  <a:ea typeface="+mn-ea"/>
                  <a:cs typeface="+mn-cs"/>
                  <a:sym typeface="Wingdings" pitchFamily="2" charset="2"/>
                </a:rPr>
                <a:t>URLLC</a:t>
              </a:r>
              <a:endParaRPr kumimoji="0" lang="en-US" sz="1400" b="0" i="0" u="none" strike="noStrike" kern="1200" cap="none" spc="0" normalizeH="0" baseline="0" noProof="0" dirty="0">
                <a:ln>
                  <a:noFill/>
                </a:ln>
                <a:solidFill>
                  <a:srgbClr val="68717A"/>
                </a:solidFill>
                <a:effectLst/>
                <a:uLnTx/>
                <a:uFillTx/>
                <a:latin typeface="Nokia Pure Text Light"/>
                <a:ea typeface="+mn-ea"/>
                <a:cs typeface="+mn-cs"/>
                <a:sym typeface="Wingdings" pitchFamily="2" charset="2"/>
              </a:endParaRPr>
            </a:p>
          </p:txBody>
        </p:sp>
        <p:sp>
          <p:nvSpPr>
            <p:cNvPr id="24" name="Rectangle 23">
              <a:extLst>
                <a:ext uri="{FF2B5EF4-FFF2-40B4-BE49-F238E27FC236}">
                  <a16:creationId xmlns:a16="http://schemas.microsoft.com/office/drawing/2014/main" id="{65B57B45-2937-4A46-BED0-FACE52D9AE72}"/>
                </a:ext>
              </a:extLst>
            </p:cNvPr>
            <p:cNvSpPr/>
            <p:nvPr/>
          </p:nvSpPr>
          <p:spPr>
            <a:xfrm>
              <a:off x="1267296" y="4109046"/>
              <a:ext cx="53403" cy="457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8BBC0"/>
                </a:solidFill>
                <a:effectLst/>
                <a:uLnTx/>
                <a:uFillTx/>
                <a:latin typeface="Nokia Pure Text Light"/>
                <a:ea typeface="+mn-ea"/>
                <a:cs typeface="+mn-cs"/>
              </a:endParaRPr>
            </a:p>
          </p:txBody>
        </p:sp>
        <p:sp>
          <p:nvSpPr>
            <p:cNvPr id="25" name="Rectangle 24">
              <a:extLst>
                <a:ext uri="{FF2B5EF4-FFF2-40B4-BE49-F238E27FC236}">
                  <a16:creationId xmlns:a16="http://schemas.microsoft.com/office/drawing/2014/main" id="{E55D8751-9EA6-46EC-A1B6-D49777761370}"/>
                </a:ext>
              </a:extLst>
            </p:cNvPr>
            <p:cNvSpPr/>
            <p:nvPr/>
          </p:nvSpPr>
          <p:spPr>
            <a:xfrm>
              <a:off x="4009082" y="3120321"/>
              <a:ext cx="78373" cy="7794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8BBC0"/>
                </a:solidFill>
                <a:effectLst/>
                <a:uLnTx/>
                <a:uFillTx/>
                <a:latin typeface="Nokia Pure Text Light"/>
                <a:ea typeface="+mn-ea"/>
                <a:cs typeface="+mn-cs"/>
              </a:endParaRPr>
            </a:p>
          </p:txBody>
        </p:sp>
        <p:cxnSp>
          <p:nvCxnSpPr>
            <p:cNvPr id="26" name="Straight Connector 25">
              <a:extLst>
                <a:ext uri="{FF2B5EF4-FFF2-40B4-BE49-F238E27FC236}">
                  <a16:creationId xmlns:a16="http://schemas.microsoft.com/office/drawing/2014/main" id="{26B62C11-0472-47EE-977E-B4CA7E06EDFD}"/>
                </a:ext>
              </a:extLst>
            </p:cNvPr>
            <p:cNvCxnSpPr/>
            <p:nvPr/>
          </p:nvCxnSpPr>
          <p:spPr bwMode="auto">
            <a:xfrm flipV="1">
              <a:off x="4366022" y="2046366"/>
              <a:ext cx="0" cy="1119665"/>
            </a:xfrm>
            <a:prstGeom prst="line">
              <a:avLst/>
            </a:prstGeom>
            <a:blipFill dpi="0" rotWithShape="1">
              <a:blip r:embed="rId2"/>
              <a:srcRect/>
              <a:stretch>
                <a:fillRect/>
              </a:stretch>
            </a:blipFill>
            <a:ln w="12700" cap="flat" cmpd="sng" algn="ctr">
              <a:solidFill>
                <a:schemeClr val="bg1">
                  <a:lumMod val="50000"/>
                </a:schemeClr>
              </a:solidFill>
              <a:prstDash val="solid"/>
              <a:round/>
              <a:headEnd type="none" w="med" len="med"/>
              <a:tailEnd type="none" w="med" len="med"/>
            </a:ln>
            <a:effectLst/>
          </p:spPr>
        </p:cxnSp>
        <p:pic>
          <p:nvPicPr>
            <p:cNvPr id="27" name="Picture 2" descr="http://www.clker.com/cliparts/j/V/R/4/3/s/cog-cogwheel-gear-zahnrad-hi.png">
              <a:extLst>
                <a:ext uri="{FF2B5EF4-FFF2-40B4-BE49-F238E27FC236}">
                  <a16:creationId xmlns:a16="http://schemas.microsoft.com/office/drawing/2014/main" id="{42417CBA-46E4-4ACA-8C87-AB59482376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076" y="3988938"/>
              <a:ext cx="387431" cy="387431"/>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Elbow Connector 102">
              <a:extLst>
                <a:ext uri="{FF2B5EF4-FFF2-40B4-BE49-F238E27FC236}">
                  <a16:creationId xmlns:a16="http://schemas.microsoft.com/office/drawing/2014/main" id="{F0D60967-5D42-4781-B61C-B99D5EDF9223}"/>
                </a:ext>
              </a:extLst>
            </p:cNvPr>
            <p:cNvCxnSpPr>
              <a:endCxn id="25" idx="2"/>
            </p:cNvCxnSpPr>
            <p:nvPr/>
          </p:nvCxnSpPr>
          <p:spPr>
            <a:xfrm flipV="1">
              <a:off x="1465675" y="3198268"/>
              <a:ext cx="2582594" cy="1126825"/>
            </a:xfrm>
            <a:prstGeom prst="bentConnector2">
              <a:avLst/>
            </a:prstGeom>
            <a:ln w="19050" cmpd="sng">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29" name="Picture 2" descr="http://thumbs.dreamstime.com/z/mobile-phone-icon-26447295.jpg">
              <a:extLst>
                <a:ext uri="{FF2B5EF4-FFF2-40B4-BE49-F238E27FC236}">
                  <a16:creationId xmlns:a16="http://schemas.microsoft.com/office/drawing/2014/main" id="{114C372D-89D8-4329-8857-ED41000BA3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4301" y="3622823"/>
              <a:ext cx="732865" cy="843119"/>
            </a:xfrm>
            <a:prstGeom prst="rect">
              <a:avLst/>
            </a:prstGeom>
            <a:solidFill>
              <a:schemeClr val="bg1"/>
            </a:solidFill>
            <a:extLst/>
          </p:spPr>
        </p:pic>
        <p:sp>
          <p:nvSpPr>
            <p:cNvPr id="30" name="Rectangle 29">
              <a:extLst>
                <a:ext uri="{FF2B5EF4-FFF2-40B4-BE49-F238E27FC236}">
                  <a16:creationId xmlns:a16="http://schemas.microsoft.com/office/drawing/2014/main" id="{76354CBE-D60D-4831-A7CD-37964FFD0BC3}"/>
                </a:ext>
              </a:extLst>
            </p:cNvPr>
            <p:cNvSpPr/>
            <p:nvPr/>
          </p:nvSpPr>
          <p:spPr>
            <a:xfrm>
              <a:off x="1717963" y="3598916"/>
              <a:ext cx="144190" cy="8670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8BBC0"/>
                </a:solidFill>
                <a:effectLst/>
                <a:uLnTx/>
                <a:uFillTx/>
                <a:latin typeface="Nokia Pure Text Light"/>
                <a:ea typeface="+mn-ea"/>
                <a:cs typeface="+mn-cs"/>
              </a:endParaRPr>
            </a:p>
          </p:txBody>
        </p:sp>
        <p:cxnSp>
          <p:nvCxnSpPr>
            <p:cNvPr id="31" name="Straight Connector 30">
              <a:extLst>
                <a:ext uri="{FF2B5EF4-FFF2-40B4-BE49-F238E27FC236}">
                  <a16:creationId xmlns:a16="http://schemas.microsoft.com/office/drawing/2014/main" id="{54FE6291-9277-4E23-99DB-0925DBF38779}"/>
                </a:ext>
              </a:extLst>
            </p:cNvPr>
            <p:cNvCxnSpPr/>
            <p:nvPr/>
          </p:nvCxnSpPr>
          <p:spPr bwMode="auto">
            <a:xfrm flipV="1">
              <a:off x="3644671" y="1567543"/>
              <a:ext cx="0" cy="1546705"/>
            </a:xfrm>
            <a:prstGeom prst="line">
              <a:avLst/>
            </a:prstGeom>
            <a:blipFill dpi="0" rotWithShape="1">
              <a:blip r:embed="rId2"/>
              <a:srcRect/>
              <a:stretch>
                <a:fillRect/>
              </a:stretch>
            </a:blipFill>
            <a:ln w="12700" cap="flat" cmpd="sng" algn="ctr">
              <a:solidFill>
                <a:schemeClr val="bg1">
                  <a:lumMod val="50000"/>
                </a:schemeClr>
              </a:solidFill>
              <a:prstDash val="solid"/>
              <a:round/>
              <a:headEnd type="none" w="med" len="med"/>
              <a:tailEnd type="none" w="med" len="med"/>
            </a:ln>
            <a:effectLst/>
          </p:spPr>
        </p:cxnSp>
        <p:sp>
          <p:nvSpPr>
            <p:cNvPr id="32" name="TextBox 4">
              <a:extLst>
                <a:ext uri="{FF2B5EF4-FFF2-40B4-BE49-F238E27FC236}">
                  <a16:creationId xmlns:a16="http://schemas.microsoft.com/office/drawing/2014/main" id="{6D7C6453-B352-41AC-B16E-F770D06AC107}"/>
                </a:ext>
              </a:extLst>
            </p:cNvPr>
            <p:cNvSpPr txBox="1">
              <a:spLocks noChangeArrowheads="1"/>
            </p:cNvSpPr>
            <p:nvPr/>
          </p:nvSpPr>
          <p:spPr bwMode="auto">
            <a:xfrm>
              <a:off x="3161367" y="1272095"/>
              <a:ext cx="978061" cy="338554"/>
            </a:xfrm>
            <a:prstGeom prst="rect">
              <a:avLst/>
            </a:prstGeom>
            <a:noFill/>
            <a:ln w="9525">
              <a:noFill/>
              <a:miter lim="800000"/>
              <a:headEnd/>
              <a:tailEnd/>
            </a:ln>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68717A"/>
                  </a:solidFill>
                  <a:effectLst/>
                  <a:uLnTx/>
                  <a:uFillTx/>
                  <a:latin typeface="Nokia Pure Text Light"/>
                  <a:ea typeface="+mn-ea"/>
                  <a:cs typeface="+mn-cs"/>
                  <a:sym typeface="Wingdings" pitchFamily="2" charset="2"/>
                </a:rPr>
                <a:t>5G</a:t>
              </a:r>
            </a:p>
          </p:txBody>
        </p:sp>
        <p:sp>
          <p:nvSpPr>
            <p:cNvPr id="33" name="TextBox 32">
              <a:extLst>
                <a:ext uri="{FF2B5EF4-FFF2-40B4-BE49-F238E27FC236}">
                  <a16:creationId xmlns:a16="http://schemas.microsoft.com/office/drawing/2014/main" id="{8371956D-3D69-41B4-AABD-919A5AF3C716}"/>
                </a:ext>
              </a:extLst>
            </p:cNvPr>
            <p:cNvSpPr txBox="1"/>
            <p:nvPr/>
          </p:nvSpPr>
          <p:spPr>
            <a:xfrm>
              <a:off x="5386689" y="3492085"/>
              <a:ext cx="3233625" cy="92333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24191"/>
                  </a:solidFill>
                  <a:effectLst/>
                  <a:uLnTx/>
                  <a:uFillTx/>
                  <a:latin typeface="Nokia Pure Text Light"/>
                  <a:ea typeface="+mn-ea"/>
                  <a:cs typeface="+mn-cs"/>
                </a:rPr>
                <a:t>Creating a seamless user experience will be important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124192"/>
                  </a:solidFill>
                  <a:effectLst/>
                  <a:uLnTx/>
                  <a:uFillTx/>
                  <a:latin typeface="Nokia Pure Text Light"/>
                  <a:ea typeface="+mn-ea"/>
                  <a:cs typeface="+mn-cs"/>
                </a:rPr>
                <a:t>…in throughput &amp; latency</a:t>
              </a:r>
            </a:p>
          </p:txBody>
        </p:sp>
        <p:grpSp>
          <p:nvGrpSpPr>
            <p:cNvPr id="34" name="Group 33">
              <a:extLst>
                <a:ext uri="{FF2B5EF4-FFF2-40B4-BE49-F238E27FC236}">
                  <a16:creationId xmlns:a16="http://schemas.microsoft.com/office/drawing/2014/main" id="{4F8AF482-843A-4B42-9236-336699968174}"/>
                </a:ext>
              </a:extLst>
            </p:cNvPr>
            <p:cNvGrpSpPr/>
            <p:nvPr/>
          </p:nvGrpSpPr>
          <p:grpSpPr>
            <a:xfrm>
              <a:off x="3855199" y="519020"/>
              <a:ext cx="2384576" cy="1024109"/>
              <a:chOff x="3855199" y="519020"/>
              <a:chExt cx="2384576" cy="1024109"/>
            </a:xfrm>
          </p:grpSpPr>
          <p:sp>
            <p:nvSpPr>
              <p:cNvPr id="35" name="Rectangular Callout 7">
                <a:extLst>
                  <a:ext uri="{FF2B5EF4-FFF2-40B4-BE49-F238E27FC236}">
                    <a16:creationId xmlns:a16="http://schemas.microsoft.com/office/drawing/2014/main" id="{F1EFC0F8-F24A-4EC0-BCF5-B702B5B6B5D8}"/>
                  </a:ext>
                </a:extLst>
              </p:cNvPr>
              <p:cNvSpPr/>
              <p:nvPr/>
            </p:nvSpPr>
            <p:spPr>
              <a:xfrm>
                <a:off x="3991695" y="519020"/>
                <a:ext cx="2219511" cy="561989"/>
              </a:xfrm>
              <a:prstGeom prst="wedgeRectCallout">
                <a:avLst>
                  <a:gd name="adj1" fmla="val -32243"/>
                  <a:gd name="adj2" fmla="val 131381"/>
                </a:avLst>
              </a:prstGeom>
              <a:solidFill>
                <a:schemeClr val="bg1">
                  <a:lumMod val="95000"/>
                </a:schemeClr>
              </a:solidFill>
              <a:ln>
                <a:solidFill>
                  <a:srgbClr val="68717A"/>
                </a:solid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8BBC0"/>
                  </a:solidFill>
                  <a:effectLst/>
                  <a:uLnTx/>
                  <a:uFillTx/>
                  <a:latin typeface="Nokia Pure Text Light"/>
                  <a:ea typeface="+mn-ea"/>
                  <a:cs typeface="+mn-cs"/>
                </a:endParaRPr>
              </a:p>
            </p:txBody>
          </p:sp>
          <p:sp>
            <p:nvSpPr>
              <p:cNvPr id="36" name="Rectangular Callout 7">
                <a:extLst>
                  <a:ext uri="{FF2B5EF4-FFF2-40B4-BE49-F238E27FC236}">
                    <a16:creationId xmlns:a16="http://schemas.microsoft.com/office/drawing/2014/main" id="{67B48209-C086-4C83-95AE-7AB41C0D1462}"/>
                  </a:ext>
                </a:extLst>
              </p:cNvPr>
              <p:cNvSpPr/>
              <p:nvPr/>
            </p:nvSpPr>
            <p:spPr>
              <a:xfrm>
                <a:off x="3993227" y="519815"/>
                <a:ext cx="2219511" cy="561989"/>
              </a:xfrm>
              <a:prstGeom prst="wedgeRectCallout">
                <a:avLst>
                  <a:gd name="adj1" fmla="val -56309"/>
                  <a:gd name="adj2" fmla="val 99162"/>
                </a:avLst>
              </a:prstGeom>
              <a:solidFill>
                <a:schemeClr val="bg1">
                  <a:lumMod val="95000"/>
                </a:schemeClr>
              </a:solidFill>
              <a:ln>
                <a:solidFill>
                  <a:srgbClr val="68717A"/>
                </a:solid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8BBC0"/>
                  </a:solidFill>
                  <a:effectLst/>
                  <a:uLnTx/>
                  <a:uFillTx/>
                  <a:latin typeface="Nokia Pure Text Light"/>
                  <a:ea typeface="+mn-ea"/>
                  <a:cs typeface="+mn-cs"/>
                </a:endParaRPr>
              </a:p>
            </p:txBody>
          </p:sp>
          <p:sp>
            <p:nvSpPr>
              <p:cNvPr id="37" name="TextBox 36">
                <a:extLst>
                  <a:ext uri="{FF2B5EF4-FFF2-40B4-BE49-F238E27FC236}">
                    <a16:creationId xmlns:a16="http://schemas.microsoft.com/office/drawing/2014/main" id="{C3830E56-8D56-4EB5-AD71-DFE0E7BA695C}"/>
                  </a:ext>
                </a:extLst>
              </p:cNvPr>
              <p:cNvSpPr txBox="1"/>
              <p:nvPr/>
            </p:nvSpPr>
            <p:spPr>
              <a:xfrm>
                <a:off x="4073553" y="572683"/>
                <a:ext cx="2166222" cy="52322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D8D9DA">
                        <a:lumMod val="10000"/>
                      </a:srgbClr>
                    </a:solidFill>
                    <a:effectLst/>
                    <a:uLnTx/>
                    <a:uFillTx/>
                    <a:latin typeface="Nokia Pure Text Light"/>
                    <a:ea typeface="+mn-ea"/>
                    <a:cs typeface="+mn-cs"/>
                  </a:rPr>
                  <a:t>Low and high latency zones based on use case</a:t>
                </a:r>
              </a:p>
            </p:txBody>
          </p:sp>
          <p:cxnSp>
            <p:nvCxnSpPr>
              <p:cNvPr id="38" name="Straight Connector 37">
                <a:extLst>
                  <a:ext uri="{FF2B5EF4-FFF2-40B4-BE49-F238E27FC236}">
                    <a16:creationId xmlns:a16="http://schemas.microsoft.com/office/drawing/2014/main" id="{03F09973-242A-424D-828A-456D09BFEF2E}"/>
                  </a:ext>
                </a:extLst>
              </p:cNvPr>
              <p:cNvCxnSpPr>
                <a:cxnSpLocks/>
              </p:cNvCxnSpPr>
              <p:nvPr/>
            </p:nvCxnSpPr>
            <p:spPr>
              <a:xfrm flipV="1">
                <a:off x="4380308" y="1082774"/>
                <a:ext cx="517922" cy="142954"/>
              </a:xfrm>
              <a:prstGeom prst="line">
                <a:avLst/>
              </a:prstGeom>
              <a:ln w="38100"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sp>
            <p:nvSpPr>
              <p:cNvPr id="39" name="Freeform: Shape 103">
                <a:extLst>
                  <a:ext uri="{FF2B5EF4-FFF2-40B4-BE49-F238E27FC236}">
                    <a16:creationId xmlns:a16="http://schemas.microsoft.com/office/drawing/2014/main" id="{B1072DB9-1B56-4ED9-BC7E-76F9A6E01D44}"/>
                  </a:ext>
                </a:extLst>
              </p:cNvPr>
              <p:cNvSpPr/>
              <p:nvPr/>
            </p:nvSpPr>
            <p:spPr>
              <a:xfrm>
                <a:off x="4358824" y="1154906"/>
                <a:ext cx="204787" cy="378619"/>
              </a:xfrm>
              <a:custGeom>
                <a:avLst/>
                <a:gdLst>
                  <a:gd name="connsiteX0" fmla="*/ 14287 w 204787"/>
                  <a:gd name="connsiteY0" fmla="*/ 378619 h 378619"/>
                  <a:gd name="connsiteX1" fmla="*/ 204787 w 204787"/>
                  <a:gd name="connsiteY1" fmla="*/ 0 h 378619"/>
                  <a:gd name="connsiteX2" fmla="*/ 0 w 204787"/>
                  <a:gd name="connsiteY2" fmla="*/ 66675 h 378619"/>
                  <a:gd name="connsiteX3" fmla="*/ 14287 w 204787"/>
                  <a:gd name="connsiteY3" fmla="*/ 378619 h 378619"/>
                </a:gdLst>
                <a:ahLst/>
                <a:cxnLst>
                  <a:cxn ang="0">
                    <a:pos x="connsiteX0" y="connsiteY0"/>
                  </a:cxn>
                  <a:cxn ang="0">
                    <a:pos x="connsiteX1" y="connsiteY1"/>
                  </a:cxn>
                  <a:cxn ang="0">
                    <a:pos x="connsiteX2" y="connsiteY2"/>
                  </a:cxn>
                  <a:cxn ang="0">
                    <a:pos x="connsiteX3" y="connsiteY3"/>
                  </a:cxn>
                </a:cxnLst>
                <a:rect l="l" t="t" r="r" b="b"/>
                <a:pathLst>
                  <a:path w="204787" h="378619">
                    <a:moveTo>
                      <a:pt x="14287" y="378619"/>
                    </a:moveTo>
                    <a:lnTo>
                      <a:pt x="204787" y="0"/>
                    </a:lnTo>
                    <a:lnTo>
                      <a:pt x="0" y="66675"/>
                    </a:lnTo>
                    <a:lnTo>
                      <a:pt x="14287" y="378619"/>
                    </a:lnTo>
                    <a:close/>
                  </a:path>
                </a:pathLst>
              </a:cu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Nokia Pure Text Light"/>
                  <a:ea typeface="+mn-ea"/>
                  <a:cs typeface="+mn-cs"/>
                </a:endParaRPr>
              </a:p>
            </p:txBody>
          </p:sp>
          <p:cxnSp>
            <p:nvCxnSpPr>
              <p:cNvPr id="40" name="Straight Connector 39">
                <a:extLst>
                  <a:ext uri="{FF2B5EF4-FFF2-40B4-BE49-F238E27FC236}">
                    <a16:creationId xmlns:a16="http://schemas.microsoft.com/office/drawing/2014/main" id="{405BDB7A-9B19-4377-AE84-DAD24002422E}"/>
                  </a:ext>
                </a:extLst>
              </p:cNvPr>
              <p:cNvCxnSpPr>
                <a:cxnSpLocks/>
              </p:cNvCxnSpPr>
              <p:nvPr/>
            </p:nvCxnSpPr>
            <p:spPr>
              <a:xfrm rot="60000" flipV="1">
                <a:off x="4380045" y="1168018"/>
                <a:ext cx="179906" cy="375111"/>
              </a:xfrm>
              <a:prstGeom prst="line">
                <a:avLst/>
              </a:prstGeom>
              <a:ln w="9525"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2195F25A-54CF-44EF-96CA-6FB58763084C}"/>
                  </a:ext>
                </a:extLst>
              </p:cNvPr>
              <p:cNvCxnSpPr>
                <a:cxnSpLocks/>
              </p:cNvCxnSpPr>
              <p:nvPr/>
            </p:nvCxnSpPr>
            <p:spPr>
              <a:xfrm rot="120000" flipH="1">
                <a:off x="3855199" y="1168057"/>
                <a:ext cx="708412" cy="209917"/>
              </a:xfrm>
              <a:prstGeom prst="line">
                <a:avLst/>
              </a:prstGeom>
              <a:ln w="9525" cmpd="sng">
                <a:solidFill>
                  <a:schemeClr val="bg2"/>
                </a:solidFill>
              </a:ln>
              <a:effectLst/>
            </p:spPr>
            <p:style>
              <a:lnRef idx="2">
                <a:schemeClr val="accent1"/>
              </a:lnRef>
              <a:fillRef idx="0">
                <a:schemeClr val="accent1"/>
              </a:fillRef>
              <a:effectRef idx="1">
                <a:schemeClr val="accent1"/>
              </a:effectRef>
              <a:fontRef idx="minor">
                <a:schemeClr val="tx1"/>
              </a:fontRef>
            </p:style>
          </p:cxnSp>
        </p:grpSp>
      </p:grpSp>
      <p:sp>
        <p:nvSpPr>
          <p:cNvPr id="107" name="Rectangle 106">
            <a:extLst>
              <a:ext uri="{FF2B5EF4-FFF2-40B4-BE49-F238E27FC236}">
                <a16:creationId xmlns:a16="http://schemas.microsoft.com/office/drawing/2014/main" id="{1F4593B5-701F-4F5B-B6A7-6C74C5EA9740}"/>
              </a:ext>
            </a:extLst>
          </p:cNvPr>
          <p:cNvSpPr/>
          <p:nvPr/>
        </p:nvSpPr>
        <p:spPr bwMode="auto">
          <a:xfrm>
            <a:off x="5842449" y="4746975"/>
            <a:ext cx="3225350" cy="838200"/>
          </a:xfrm>
          <a:prstGeom prst="rect">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Smart Edge </a:t>
            </a:r>
            <a:r>
              <a:rPr lang="en-US" sz="1600" b="1" dirty="0">
                <a:solidFill>
                  <a:schemeClr val="bg1"/>
                </a:solidFill>
                <a:latin typeface="Arial" panose="020B0604020202020204" pitchFamily="34" charset="0"/>
                <a:ea typeface="ＭＳ Ｐゴシック" panose="020B0600070205080204" pitchFamily="34" charset="-128"/>
              </a:rPr>
              <a:t>C</a:t>
            </a:r>
            <a:r>
              <a:rPr kumimoji="0" lang="en-US" sz="16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omputing is Increasingly </a:t>
            </a:r>
            <a:r>
              <a:rPr lang="en-US" sz="1600" b="1" dirty="0">
                <a:solidFill>
                  <a:schemeClr val="bg1"/>
                </a:solidFill>
                <a:latin typeface="Arial" panose="020B0604020202020204" pitchFamily="34" charset="0"/>
                <a:ea typeface="ＭＳ Ｐゴシック" panose="020B0600070205080204" pitchFamily="34" charset="-128"/>
              </a:rPr>
              <a:t>N</a:t>
            </a:r>
            <a:r>
              <a:rPr kumimoji="0" lang="en-US" sz="16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ecessary for ALL Networked Systems</a:t>
            </a:r>
          </a:p>
        </p:txBody>
      </p:sp>
      <p:sp>
        <p:nvSpPr>
          <p:cNvPr id="3" name="TextBox 2">
            <a:extLst>
              <a:ext uri="{FF2B5EF4-FFF2-40B4-BE49-F238E27FC236}">
                <a16:creationId xmlns:a16="http://schemas.microsoft.com/office/drawing/2014/main" id="{EE056E00-75BF-46C7-88A5-E7688EB3EFD4}"/>
              </a:ext>
            </a:extLst>
          </p:cNvPr>
          <p:cNvSpPr txBox="1"/>
          <p:nvPr/>
        </p:nvSpPr>
        <p:spPr>
          <a:xfrm>
            <a:off x="152400" y="6324600"/>
            <a:ext cx="6858000" cy="276999"/>
          </a:xfrm>
          <a:prstGeom prst="rect">
            <a:avLst/>
          </a:prstGeom>
          <a:noFill/>
        </p:spPr>
        <p:txBody>
          <a:bodyPr wrap="square" rtlCol="0">
            <a:spAutoFit/>
          </a:bodyPr>
          <a:lstStyle/>
          <a:p>
            <a:r>
              <a:rPr lang="en-US" dirty="0">
                <a:latin typeface="+mn-lt"/>
              </a:rPr>
              <a:t>* Contribution from Nokia</a:t>
            </a:r>
          </a:p>
        </p:txBody>
      </p:sp>
    </p:spTree>
    <p:extLst>
      <p:ext uri="{BB962C8B-B14F-4D97-AF65-F5344CB8AC3E}">
        <p14:creationId xmlns:p14="http://schemas.microsoft.com/office/powerpoint/2010/main" val="22287827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4"/>
          <p:cNvSpPr>
            <a:spLocks noGrp="1" noChangeArrowheads="1"/>
          </p:cNvSpPr>
          <p:nvPr>
            <p:ph type="ctrTitle"/>
          </p:nvPr>
        </p:nvSpPr>
        <p:spPr>
          <a:xfrm>
            <a:off x="381000" y="1447801"/>
            <a:ext cx="8534400" cy="1219200"/>
          </a:xfrm>
          <a:ln w="44450">
            <a:solidFill>
              <a:srgbClr val="00B0F0"/>
            </a:solidFill>
          </a:ln>
        </p:spPr>
        <p:txBody>
          <a:bodyPr/>
          <a:lstStyle/>
          <a:p>
            <a:r>
              <a:rPr lang="en-US" altLang="en-US" b="1" dirty="0">
                <a:effectLst>
                  <a:outerShdw blurRad="38100" dist="38100" dir="2700000" algn="tl">
                    <a:srgbClr val="000000">
                      <a:alpha val="43137"/>
                    </a:srgbClr>
                  </a:outerShdw>
                </a:effectLst>
              </a:rPr>
              <a:t>New Technologies that are Needed</a:t>
            </a:r>
            <a:endParaRPr lang="en-US" altLang="en-US" sz="4800" b="1" dirty="0">
              <a:solidFill>
                <a:schemeClr val="tx1"/>
              </a:solidFill>
              <a:effectLst>
                <a:outerShdw blurRad="38100" dist="38100" dir="2700000" algn="tl">
                  <a:srgbClr val="000000">
                    <a:alpha val="43137"/>
                  </a:srgbClr>
                </a:outerShdw>
              </a:effectLst>
            </a:endParaRPr>
          </a:p>
        </p:txBody>
      </p:sp>
      <p:sp>
        <p:nvSpPr>
          <p:cNvPr id="111621" name="Rectangle 5"/>
          <p:cNvSpPr>
            <a:spLocks noGrp="1" noChangeArrowheads="1"/>
          </p:cNvSpPr>
          <p:nvPr>
            <p:ph type="subTitle" idx="1"/>
          </p:nvPr>
        </p:nvSpPr>
        <p:spPr>
          <a:xfrm>
            <a:off x="152400" y="3352800"/>
            <a:ext cx="8763000" cy="2819400"/>
          </a:xfrm>
          <a:noFill/>
        </p:spPr>
        <p:txBody>
          <a:bodyPr/>
          <a:lstStyle/>
          <a:p>
            <a:pPr>
              <a:lnSpc>
                <a:spcPct val="80000"/>
              </a:lnSpc>
            </a:pPr>
            <a:r>
              <a:rPr lang="en-US" altLang="en-US" sz="2400" dirty="0"/>
              <a:t>Apurva N. Mody, National Spectrum Consortium</a:t>
            </a:r>
          </a:p>
          <a:p>
            <a:pPr>
              <a:lnSpc>
                <a:spcPct val="80000"/>
              </a:lnSpc>
            </a:pPr>
            <a:r>
              <a:rPr lang="en-US" altLang="en-US" sz="2000" dirty="0">
                <a:hlinkClick r:id="rId3"/>
              </a:rPr>
              <a:t>apurva.mody@ieee.org</a:t>
            </a:r>
            <a:r>
              <a:rPr lang="en-US" altLang="en-US" sz="2000" dirty="0"/>
              <a:t>, </a:t>
            </a:r>
            <a:r>
              <a:rPr lang="en-US" altLang="en-US" sz="2000" dirty="0">
                <a:hlinkClick r:id="rId4"/>
              </a:rPr>
              <a:t>apurva.mody@WhiteSpaceAlliance.org</a:t>
            </a:r>
            <a:endParaRPr lang="en-US" altLang="en-US" sz="2000" dirty="0"/>
          </a:p>
          <a:p>
            <a:pPr>
              <a:lnSpc>
                <a:spcPct val="80000"/>
              </a:lnSpc>
            </a:pPr>
            <a:r>
              <a:rPr lang="en-US" altLang="en-US" sz="2400" dirty="0"/>
              <a:t>Jeff Evans, GTRI, NSC</a:t>
            </a:r>
          </a:p>
          <a:p>
            <a:pPr>
              <a:lnSpc>
                <a:spcPct val="80000"/>
              </a:lnSpc>
            </a:pPr>
            <a:r>
              <a:rPr lang="en-US" altLang="en-US" sz="2000" dirty="0">
                <a:hlinkClick r:id="rId5"/>
              </a:rPr>
              <a:t>jeff.evans@gtri.gatech.edu</a:t>
            </a:r>
            <a:r>
              <a:rPr lang="en-US" altLang="en-US" sz="2000" dirty="0"/>
              <a:t> </a:t>
            </a:r>
          </a:p>
          <a:p>
            <a:pPr>
              <a:lnSpc>
                <a:spcPct val="80000"/>
              </a:lnSpc>
            </a:pPr>
            <a:r>
              <a:rPr lang="en-US" altLang="en-US" sz="2400" dirty="0"/>
              <a:t>Sumit Roy, U. of Washington, NSC </a:t>
            </a:r>
          </a:p>
          <a:p>
            <a:pPr>
              <a:lnSpc>
                <a:spcPct val="80000"/>
              </a:lnSpc>
            </a:pPr>
            <a:r>
              <a:rPr lang="en-US" altLang="en-US" sz="2000" dirty="0">
                <a:hlinkClick r:id="rId6"/>
              </a:rPr>
              <a:t>sroy@uw.edu</a:t>
            </a:r>
            <a:r>
              <a:rPr lang="en-US" altLang="en-US" sz="2000" dirty="0"/>
              <a:t> </a:t>
            </a:r>
          </a:p>
          <a:p>
            <a:pPr>
              <a:lnSpc>
                <a:spcPct val="80000"/>
              </a:lnSpc>
            </a:pPr>
            <a:r>
              <a:rPr lang="en-US" altLang="en-US" sz="2400" dirty="0"/>
              <a:t>Oliver Holland, King’ s College London </a:t>
            </a:r>
          </a:p>
          <a:p>
            <a:pPr>
              <a:lnSpc>
                <a:spcPct val="80000"/>
              </a:lnSpc>
            </a:pPr>
            <a:r>
              <a:rPr lang="en-US" altLang="en-US" sz="2000" dirty="0">
                <a:hlinkClick r:id="rId7"/>
              </a:rPr>
              <a:t>oliver.Holland@ieee.org</a:t>
            </a:r>
            <a:r>
              <a:rPr lang="en-US" altLang="en-US" sz="2000" dirty="0"/>
              <a:t> </a:t>
            </a:r>
          </a:p>
          <a:p>
            <a:pPr>
              <a:lnSpc>
                <a:spcPct val="80000"/>
              </a:lnSpc>
            </a:pPr>
            <a:r>
              <a:rPr lang="en-US" altLang="en-US" sz="2000" dirty="0"/>
              <a:t> </a:t>
            </a:r>
          </a:p>
          <a:p>
            <a:pPr>
              <a:lnSpc>
                <a:spcPct val="80000"/>
              </a:lnSpc>
            </a:pPr>
            <a:endParaRPr lang="en-US" altLang="en-US" sz="2000" dirty="0"/>
          </a:p>
        </p:txBody>
      </p:sp>
    </p:spTree>
    <p:extLst>
      <p:ext uri="{BB962C8B-B14F-4D97-AF65-F5344CB8AC3E}">
        <p14:creationId xmlns:p14="http://schemas.microsoft.com/office/powerpoint/2010/main" val="16743382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4325" y="1356997"/>
            <a:ext cx="5075821" cy="5226686"/>
          </a:xfrm>
        </p:spPr>
        <p:txBody>
          <a:bodyPr>
            <a:normAutofit/>
          </a:bodyPr>
          <a:lstStyle/>
          <a:p>
            <a:pPr marL="0" indent="0">
              <a:lnSpc>
                <a:spcPct val="120000"/>
              </a:lnSpc>
              <a:buNone/>
            </a:pPr>
            <a:r>
              <a:rPr lang="en-US" sz="1800" b="1" dirty="0"/>
              <a:t>“DATA is the new OIL” </a:t>
            </a:r>
            <a:r>
              <a:rPr lang="en-US" sz="1100" dirty="0"/>
              <a:t>(Kyle Conner, Cisco)</a:t>
            </a:r>
          </a:p>
          <a:p>
            <a:pPr>
              <a:lnSpc>
                <a:spcPct val="120000"/>
              </a:lnSpc>
            </a:pPr>
            <a:r>
              <a:rPr lang="en-US" sz="1800" dirty="0"/>
              <a:t>Integration of AI for dense, dynamic end user requirements</a:t>
            </a:r>
          </a:p>
          <a:p>
            <a:pPr>
              <a:lnSpc>
                <a:spcPct val="120000"/>
              </a:lnSpc>
            </a:pPr>
            <a:r>
              <a:rPr lang="en-US" sz="1800" dirty="0"/>
              <a:t>Machine Learning (Can machines teach machines functions?)</a:t>
            </a:r>
          </a:p>
          <a:p>
            <a:pPr>
              <a:lnSpc>
                <a:spcPct val="120000"/>
              </a:lnSpc>
            </a:pPr>
            <a:r>
              <a:rPr lang="en-US" sz="1800" dirty="0"/>
              <a:t>Mobility as a Service will be a feature</a:t>
            </a:r>
          </a:p>
          <a:p>
            <a:pPr>
              <a:lnSpc>
                <a:spcPct val="120000"/>
              </a:lnSpc>
            </a:pPr>
            <a:r>
              <a:rPr lang="en-US" sz="1800" dirty="0"/>
              <a:t>Virtualized devices</a:t>
            </a:r>
          </a:p>
          <a:p>
            <a:pPr>
              <a:lnSpc>
                <a:spcPct val="120000"/>
              </a:lnSpc>
            </a:pPr>
            <a:r>
              <a:rPr lang="en-US" sz="1800" dirty="0"/>
              <a:t>Atomic clock chips – geo-location</a:t>
            </a:r>
          </a:p>
          <a:p>
            <a:pPr>
              <a:lnSpc>
                <a:spcPct val="120000"/>
              </a:lnSpc>
            </a:pPr>
            <a:r>
              <a:rPr lang="en-US" sz="1800" dirty="0"/>
              <a:t>Connections and Service Level Agreements (SLA’s) automated with SDN/NFV, Context Aware = AI</a:t>
            </a:r>
          </a:p>
          <a:p>
            <a:pPr>
              <a:lnSpc>
                <a:spcPct val="120000"/>
              </a:lnSpc>
            </a:pPr>
            <a:r>
              <a:rPr lang="en-US" sz="1800" dirty="0"/>
              <a:t>3D-Ultra-Massive MIMO at Terra Hz……</a:t>
            </a:r>
          </a:p>
        </p:txBody>
      </p:sp>
      <p:sp>
        <p:nvSpPr>
          <p:cNvPr id="3" name="Title 2"/>
          <p:cNvSpPr>
            <a:spLocks noGrp="1"/>
          </p:cNvSpPr>
          <p:nvPr>
            <p:ph type="title"/>
          </p:nvPr>
        </p:nvSpPr>
        <p:spPr>
          <a:xfrm>
            <a:off x="278961" y="364074"/>
            <a:ext cx="8157480" cy="830997"/>
          </a:xfrm>
        </p:spPr>
        <p:txBody>
          <a:bodyPr/>
          <a:lstStyle/>
          <a:p>
            <a:r>
              <a:rPr lang="en-US" sz="2800" dirty="0"/>
              <a:t>Emerging Technology: Beyond the Networks</a:t>
            </a:r>
          </a:p>
        </p:txBody>
      </p:sp>
      <p:sp>
        <p:nvSpPr>
          <p:cNvPr id="4" name="Slide Number Placeholder 3"/>
          <p:cNvSpPr>
            <a:spLocks noGrp="1"/>
          </p:cNvSpPr>
          <p:nvPr>
            <p:ph type="sldNum" sz="quarter" idx="4294967295"/>
          </p:nvPr>
        </p:nvSpPr>
        <p:spPr>
          <a:prstGeom prst="rect">
            <a:avLst/>
          </a:prstGeom>
        </p:spPr>
        <p:txBody>
          <a:bodyPr/>
          <a:lstStyle/>
          <a:p>
            <a:fld id="{DFDF5182-8C07-482A-A52F-18219F728C03}" type="slidenum">
              <a:rPr lang="en-US">
                <a:solidFill>
                  <a:srgbClr val="FFFFFF"/>
                </a:solidFill>
                <a:latin typeface="Calibri"/>
              </a:rPr>
              <a:pPr/>
              <a:t>83</a:t>
            </a:fld>
            <a:endParaRPr lang="en-US">
              <a:solidFill>
                <a:srgbClr val="FFFFFF"/>
              </a:solidFill>
              <a:latin typeface="Calibri"/>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5985" y="1356996"/>
            <a:ext cx="2352675" cy="306705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079" y="4492629"/>
            <a:ext cx="1808480" cy="2091053"/>
          </a:xfrm>
          <a:prstGeom prst="rect">
            <a:avLst/>
          </a:prstGeom>
        </p:spPr>
      </p:pic>
      <p:sp>
        <p:nvSpPr>
          <p:cNvPr id="7" name="Rectangle 6">
            <a:extLst>
              <a:ext uri="{FF2B5EF4-FFF2-40B4-BE49-F238E27FC236}">
                <a16:creationId xmlns:a16="http://schemas.microsoft.com/office/drawing/2014/main" id="{65569A72-D9EA-4CDD-8F51-0687E225DFEA}"/>
              </a:ext>
            </a:extLst>
          </p:cNvPr>
          <p:cNvSpPr/>
          <p:nvPr/>
        </p:nvSpPr>
        <p:spPr bwMode="auto">
          <a:xfrm>
            <a:off x="228600" y="5897882"/>
            <a:ext cx="5983754" cy="579118"/>
          </a:xfrm>
          <a:prstGeom prst="rect">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Smart Edge </a:t>
            </a:r>
            <a:r>
              <a:rPr lang="en-US" sz="1600" b="1" dirty="0">
                <a:solidFill>
                  <a:schemeClr val="bg1"/>
                </a:solidFill>
                <a:latin typeface="Arial" panose="020B0604020202020204" pitchFamily="34" charset="0"/>
                <a:ea typeface="ＭＳ Ｐゴシック" panose="020B0600070205080204" pitchFamily="34" charset="-128"/>
              </a:rPr>
              <a:t>C</a:t>
            </a:r>
            <a:r>
              <a:rPr kumimoji="0" lang="en-US" sz="16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omputing is Increasingly </a:t>
            </a:r>
            <a:r>
              <a:rPr lang="en-US" sz="1600" b="1" dirty="0">
                <a:solidFill>
                  <a:schemeClr val="bg1"/>
                </a:solidFill>
                <a:latin typeface="Arial" panose="020B0604020202020204" pitchFamily="34" charset="0"/>
                <a:ea typeface="ＭＳ Ｐゴシック" panose="020B0600070205080204" pitchFamily="34" charset="-128"/>
              </a:rPr>
              <a:t>N</a:t>
            </a:r>
            <a:r>
              <a:rPr kumimoji="0" lang="en-US" sz="16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ecessary for ALL Networked Systems</a:t>
            </a:r>
          </a:p>
        </p:txBody>
      </p:sp>
    </p:spTree>
    <p:extLst>
      <p:ext uri="{BB962C8B-B14F-4D97-AF65-F5344CB8AC3E}">
        <p14:creationId xmlns:p14="http://schemas.microsoft.com/office/powerpoint/2010/main" val="22765730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F6D31-67A6-4AC5-9976-EDF5272245AD}"/>
              </a:ext>
            </a:extLst>
          </p:cNvPr>
          <p:cNvSpPr>
            <a:spLocks noGrp="1"/>
          </p:cNvSpPr>
          <p:nvPr>
            <p:ph type="title"/>
          </p:nvPr>
        </p:nvSpPr>
        <p:spPr>
          <a:xfrm>
            <a:off x="152400" y="404813"/>
            <a:ext cx="8686800" cy="792162"/>
          </a:xfrm>
        </p:spPr>
        <p:txBody>
          <a:bodyPr/>
          <a:lstStyle/>
          <a:p>
            <a:r>
              <a:rPr lang="en-US" sz="2400" b="1" dirty="0">
                <a:solidFill>
                  <a:srgbClr val="000000"/>
                </a:solidFill>
                <a:latin typeface="Arial" panose="020B0604020202020204" pitchFamily="34" charset="0"/>
                <a:cs typeface="Arial" panose="020B0604020202020204" pitchFamily="34" charset="0"/>
              </a:rPr>
              <a:t>New Technologies and Standards to make this happen</a:t>
            </a:r>
            <a:endParaRPr lang="en-US" sz="2400" dirty="0">
              <a:latin typeface="Arial" panose="020B0604020202020204" pitchFamily="34" charset="0"/>
              <a:cs typeface="Arial" panose="020B0604020202020204" pitchFamily="34" charset="0"/>
            </a:endParaRPr>
          </a:p>
        </p:txBody>
      </p:sp>
      <p:sp>
        <p:nvSpPr>
          <p:cNvPr id="4" name="Rectangle 3"/>
          <p:cNvSpPr/>
          <p:nvPr/>
        </p:nvSpPr>
        <p:spPr>
          <a:xfrm>
            <a:off x="266700" y="1322487"/>
            <a:ext cx="8801100" cy="4739759"/>
          </a:xfrm>
          <a:prstGeom prst="rect">
            <a:avLst/>
          </a:prstGeom>
        </p:spPr>
        <p:txBody>
          <a:bodyPr wrap="square">
            <a:spAutoFit/>
          </a:bodyPr>
          <a:lstStyle/>
          <a:p>
            <a:pPr marL="285750" indent="-285750">
              <a:spcAft>
                <a:spcPts val="1200"/>
              </a:spcAft>
              <a:buFont typeface="Arial" panose="020B0604020202020204" pitchFamily="34" charset="0"/>
              <a:buChar char="•"/>
            </a:pPr>
            <a:r>
              <a:rPr lang="en-US" sz="1600" dirty="0">
                <a:latin typeface="+mn-lt"/>
              </a:rPr>
              <a:t>Technologies that assist in improved electromagnetic spectrum awareness, sharing and use</a:t>
            </a:r>
          </a:p>
          <a:p>
            <a:pPr marL="285750" indent="-285750">
              <a:spcAft>
                <a:spcPts val="1200"/>
              </a:spcAft>
              <a:buFont typeface="Arial" panose="020B0604020202020204" pitchFamily="34" charset="0"/>
              <a:buChar char="•"/>
            </a:pPr>
            <a:r>
              <a:rPr lang="en-US" sz="1600" dirty="0">
                <a:latin typeface="+mn-lt"/>
              </a:rPr>
              <a:t>Spectrally efficient communications technologies</a:t>
            </a:r>
          </a:p>
          <a:p>
            <a:pPr marL="285750" indent="-285750">
              <a:spcAft>
                <a:spcPts val="1200"/>
              </a:spcAft>
              <a:buFont typeface="Arial" panose="020B0604020202020204" pitchFamily="34" charset="0"/>
              <a:buChar char="•"/>
            </a:pPr>
            <a:r>
              <a:rPr lang="en-US" sz="1600" dirty="0">
                <a:latin typeface="+mn-lt"/>
              </a:rPr>
              <a:t>New bi-directional spectrum sharing policies</a:t>
            </a:r>
          </a:p>
          <a:p>
            <a:pPr marL="285750" indent="-285750">
              <a:spcAft>
                <a:spcPts val="1200"/>
              </a:spcAft>
              <a:buFont typeface="Arial" panose="020B0604020202020204" pitchFamily="34" charset="0"/>
              <a:buChar char="•"/>
            </a:pPr>
            <a:r>
              <a:rPr lang="en-US" sz="1600" dirty="0">
                <a:latin typeface="+mn-lt"/>
              </a:rPr>
              <a:t>Spectrum Sharing Tools – Spectrum Access Systems, Sensing and Beaconing Techniques</a:t>
            </a:r>
          </a:p>
          <a:p>
            <a:pPr marL="285750" indent="-285750">
              <a:spcAft>
                <a:spcPts val="1200"/>
              </a:spcAft>
              <a:buFont typeface="Arial" panose="020B0604020202020204" pitchFamily="34" charset="0"/>
              <a:buChar char="•"/>
            </a:pPr>
            <a:r>
              <a:rPr lang="en-US" sz="1600" dirty="0">
                <a:latin typeface="+mn-lt"/>
              </a:rPr>
              <a:t>Understanding Federal Systems – e. g. Radars, SATCOM that need protection </a:t>
            </a:r>
          </a:p>
          <a:p>
            <a:pPr marL="285750" indent="-285750">
              <a:spcAft>
                <a:spcPts val="1200"/>
              </a:spcAft>
              <a:buFont typeface="Arial" panose="020B0604020202020204" pitchFamily="34" charset="0"/>
              <a:buChar char="•"/>
            </a:pPr>
            <a:r>
              <a:rPr lang="en-US" sz="1600" dirty="0">
                <a:latin typeface="+mn-lt"/>
              </a:rPr>
              <a:t>New interference mitigation technologies</a:t>
            </a:r>
          </a:p>
          <a:p>
            <a:pPr marL="285750" indent="-285750">
              <a:spcAft>
                <a:spcPts val="1200"/>
              </a:spcAft>
              <a:buFont typeface="Arial" panose="020B0604020202020204" pitchFamily="34" charset="0"/>
              <a:buChar char="•"/>
            </a:pPr>
            <a:r>
              <a:rPr lang="en-US" sz="1600" dirty="0">
                <a:latin typeface="+mn-lt"/>
              </a:rPr>
              <a:t>Optical links that can off-load high-capacity point to point traffic</a:t>
            </a:r>
          </a:p>
          <a:p>
            <a:pPr marL="285750" indent="-285750">
              <a:spcAft>
                <a:spcPts val="1200"/>
              </a:spcAft>
              <a:buFont typeface="Arial" panose="020B0604020202020204" pitchFamily="34" charset="0"/>
              <a:buChar char="•"/>
            </a:pPr>
            <a:r>
              <a:rPr lang="en-US" sz="1600" dirty="0">
                <a:latin typeface="+mn-lt"/>
              </a:rPr>
              <a:t>Networked Slicing</a:t>
            </a:r>
          </a:p>
          <a:p>
            <a:pPr marL="285750" indent="-285750">
              <a:spcAft>
                <a:spcPts val="1200"/>
              </a:spcAft>
              <a:buFont typeface="Arial" panose="020B0604020202020204" pitchFamily="34" charset="0"/>
              <a:buChar char="•"/>
            </a:pPr>
            <a:r>
              <a:rPr lang="en-US" sz="1600" dirty="0">
                <a:latin typeface="+mn-lt"/>
              </a:rPr>
              <a:t>Security, trusted micro-electronics and computing </a:t>
            </a:r>
          </a:p>
          <a:p>
            <a:pPr marL="285750" indent="-285750">
              <a:spcAft>
                <a:spcPts val="1200"/>
              </a:spcAft>
              <a:buFont typeface="Arial" panose="020B0604020202020204" pitchFamily="34" charset="0"/>
              <a:buChar char="•"/>
            </a:pPr>
            <a:r>
              <a:rPr lang="en-US" sz="1600" dirty="0">
                <a:latin typeface="+mn-lt"/>
              </a:rPr>
              <a:t>Co-existence analysis, Interference Assessment and Monitoring </a:t>
            </a:r>
          </a:p>
          <a:p>
            <a:pPr marL="285750" indent="-285750">
              <a:spcAft>
                <a:spcPts val="1200"/>
              </a:spcAft>
              <a:buFont typeface="Arial" panose="020B0604020202020204" pitchFamily="34" charset="0"/>
              <a:buChar char="•"/>
            </a:pPr>
            <a:r>
              <a:rPr lang="en-US" sz="1600" dirty="0">
                <a:latin typeface="+mn-lt"/>
              </a:rPr>
              <a:t>Full-Duplex and Simultaneous Transmit and Receive, </a:t>
            </a:r>
          </a:p>
          <a:p>
            <a:pPr marL="285750" indent="-285750">
              <a:spcAft>
                <a:spcPts val="1200"/>
              </a:spcAft>
              <a:buFont typeface="Arial" panose="020B0604020202020204" pitchFamily="34" charset="0"/>
              <a:buChar char="•"/>
            </a:pPr>
            <a:r>
              <a:rPr lang="en-US" sz="1600" dirty="0">
                <a:latin typeface="+mn-lt"/>
              </a:rPr>
              <a:t>Spectrum sharing in new frontiers – </a:t>
            </a:r>
            <a:r>
              <a:rPr lang="en-US" sz="1600" dirty="0" err="1">
                <a:latin typeface="+mn-lt"/>
              </a:rPr>
              <a:t>mmWave</a:t>
            </a:r>
            <a:r>
              <a:rPr lang="en-US" sz="1600" dirty="0">
                <a:latin typeface="+mn-lt"/>
              </a:rPr>
              <a:t> and Terra Hz</a:t>
            </a:r>
          </a:p>
        </p:txBody>
      </p:sp>
    </p:spTree>
    <p:extLst>
      <p:ext uri="{BB962C8B-B14F-4D97-AF65-F5344CB8AC3E}">
        <p14:creationId xmlns:p14="http://schemas.microsoft.com/office/powerpoint/2010/main" val="25525232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4"/>
          <p:cNvSpPr>
            <a:spLocks noGrp="1" noChangeArrowheads="1"/>
          </p:cNvSpPr>
          <p:nvPr>
            <p:ph type="ctrTitle"/>
          </p:nvPr>
        </p:nvSpPr>
        <p:spPr>
          <a:xfrm>
            <a:off x="381000" y="1447801"/>
            <a:ext cx="8534400" cy="1219200"/>
          </a:xfrm>
          <a:ln w="44450">
            <a:solidFill>
              <a:srgbClr val="00B0F0"/>
            </a:solidFill>
          </a:ln>
        </p:spPr>
        <p:txBody>
          <a:bodyPr/>
          <a:lstStyle/>
          <a:p>
            <a:r>
              <a:rPr lang="en-US" altLang="en-US" b="1" dirty="0">
                <a:effectLst>
                  <a:outerShdw blurRad="38100" dist="38100" dir="2700000" algn="tl">
                    <a:srgbClr val="000000">
                      <a:alpha val="43137"/>
                    </a:srgbClr>
                  </a:outerShdw>
                </a:effectLst>
              </a:rPr>
              <a:t>Why IEEE 802 Community Needs to be Involved and Follow-on Actions</a:t>
            </a:r>
            <a:endParaRPr lang="en-US" altLang="en-US" sz="4800" b="1" dirty="0">
              <a:solidFill>
                <a:schemeClr val="tx1"/>
              </a:solidFill>
              <a:effectLst>
                <a:outerShdw blurRad="38100" dist="38100" dir="2700000" algn="tl">
                  <a:srgbClr val="000000">
                    <a:alpha val="43137"/>
                  </a:srgbClr>
                </a:outerShdw>
              </a:effectLst>
            </a:endParaRPr>
          </a:p>
        </p:txBody>
      </p:sp>
      <p:sp>
        <p:nvSpPr>
          <p:cNvPr id="111621" name="Rectangle 5"/>
          <p:cNvSpPr>
            <a:spLocks noGrp="1" noChangeArrowheads="1"/>
          </p:cNvSpPr>
          <p:nvPr>
            <p:ph type="subTitle" idx="1"/>
          </p:nvPr>
        </p:nvSpPr>
        <p:spPr>
          <a:xfrm>
            <a:off x="152400" y="3733800"/>
            <a:ext cx="8763000" cy="914400"/>
          </a:xfrm>
          <a:noFill/>
        </p:spPr>
        <p:txBody>
          <a:bodyPr/>
          <a:lstStyle/>
          <a:p>
            <a:pPr>
              <a:lnSpc>
                <a:spcPct val="80000"/>
              </a:lnSpc>
            </a:pPr>
            <a:r>
              <a:rPr lang="en-US" altLang="en-US" sz="2400" dirty="0"/>
              <a:t>Apurva N. Mody, National Spectrum Consortium</a:t>
            </a:r>
          </a:p>
          <a:p>
            <a:pPr>
              <a:lnSpc>
                <a:spcPct val="80000"/>
              </a:lnSpc>
            </a:pPr>
            <a:r>
              <a:rPr lang="en-US" altLang="en-US" sz="2000" dirty="0">
                <a:hlinkClick r:id="rId3"/>
              </a:rPr>
              <a:t>apurva.mody@ieee.org</a:t>
            </a:r>
            <a:r>
              <a:rPr lang="en-US" altLang="en-US" sz="2000" dirty="0"/>
              <a:t>, </a:t>
            </a:r>
            <a:r>
              <a:rPr lang="en-US" altLang="en-US" sz="2000" dirty="0">
                <a:hlinkClick r:id="rId4"/>
              </a:rPr>
              <a:t>apurva.mody@WhiteSpaceAlliance.org</a:t>
            </a:r>
            <a:endParaRPr lang="en-US" altLang="en-US" sz="2000" dirty="0"/>
          </a:p>
          <a:p>
            <a:pPr>
              <a:lnSpc>
                <a:spcPct val="80000"/>
              </a:lnSpc>
            </a:pPr>
            <a:r>
              <a:rPr lang="en-US" altLang="en-US" sz="2000" dirty="0"/>
              <a:t> </a:t>
            </a:r>
          </a:p>
          <a:p>
            <a:pPr>
              <a:lnSpc>
                <a:spcPct val="80000"/>
              </a:lnSpc>
            </a:pPr>
            <a:endParaRPr lang="en-US" altLang="en-US" sz="2000" dirty="0"/>
          </a:p>
        </p:txBody>
      </p:sp>
    </p:spTree>
    <p:extLst>
      <p:ext uri="{BB962C8B-B14F-4D97-AF65-F5344CB8AC3E}">
        <p14:creationId xmlns:p14="http://schemas.microsoft.com/office/powerpoint/2010/main" val="4635463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F6D31-67A6-4AC5-9976-EDF5272245AD}"/>
              </a:ext>
            </a:extLst>
          </p:cNvPr>
          <p:cNvSpPr>
            <a:spLocks noGrp="1"/>
          </p:cNvSpPr>
          <p:nvPr>
            <p:ph type="title"/>
          </p:nvPr>
        </p:nvSpPr>
        <p:spPr>
          <a:xfrm>
            <a:off x="152400" y="404813"/>
            <a:ext cx="8686800" cy="792162"/>
          </a:xfrm>
        </p:spPr>
        <p:txBody>
          <a:bodyPr/>
          <a:lstStyle/>
          <a:p>
            <a:r>
              <a:rPr lang="en-US" sz="2400" b="1" dirty="0">
                <a:solidFill>
                  <a:srgbClr val="000000"/>
                </a:solidFill>
                <a:latin typeface="Arial" panose="020B0604020202020204" pitchFamily="34" charset="0"/>
                <a:cs typeface="Arial" panose="020B0604020202020204" pitchFamily="34" charset="0"/>
              </a:rPr>
              <a:t>Why IEEE 802 should look into this and Next Steps</a:t>
            </a:r>
            <a:endParaRPr lang="en-US" sz="2400" dirty="0">
              <a:latin typeface="Arial" panose="020B0604020202020204" pitchFamily="34" charset="0"/>
              <a:cs typeface="Arial" panose="020B0604020202020204" pitchFamily="34" charset="0"/>
            </a:endParaRPr>
          </a:p>
        </p:txBody>
      </p:sp>
      <p:sp>
        <p:nvSpPr>
          <p:cNvPr id="4" name="Rectangle 3"/>
          <p:cNvSpPr/>
          <p:nvPr/>
        </p:nvSpPr>
        <p:spPr>
          <a:xfrm>
            <a:off x="304800" y="1447800"/>
            <a:ext cx="8610600" cy="5170646"/>
          </a:xfrm>
          <a:prstGeom prst="rect">
            <a:avLst/>
          </a:prstGeom>
        </p:spPr>
        <p:txBody>
          <a:bodyPr wrap="square">
            <a:spAutoFit/>
          </a:bodyPr>
          <a:lstStyle/>
          <a:p>
            <a:pPr marL="285750" indent="-285750">
              <a:spcAft>
                <a:spcPts val="1200"/>
              </a:spcAft>
              <a:buFont typeface="Arial" panose="020B0604020202020204" pitchFamily="34" charset="0"/>
              <a:buChar char="•"/>
            </a:pPr>
            <a:r>
              <a:rPr lang="en-US" sz="1600" dirty="0">
                <a:latin typeface="Raleway"/>
              </a:rPr>
              <a:t>Licensed eco-system is already looking into this. AWS-1 and AWS-3 spectrum will result in bi-directional spectrum sharing between LTE networks and Federal systems</a:t>
            </a:r>
          </a:p>
          <a:p>
            <a:pPr marL="285750" indent="-285750">
              <a:spcAft>
                <a:spcPts val="1200"/>
              </a:spcAft>
              <a:buFont typeface="Arial" panose="020B0604020202020204" pitchFamily="34" charset="0"/>
              <a:buChar char="•"/>
            </a:pPr>
            <a:r>
              <a:rPr lang="en-US" sz="1600" dirty="0">
                <a:latin typeface="Raleway"/>
              </a:rPr>
              <a:t>IEEE 802 has always thrived on disruption. </a:t>
            </a:r>
          </a:p>
          <a:p>
            <a:pPr marL="285750" indent="-285750">
              <a:spcAft>
                <a:spcPts val="1200"/>
              </a:spcAft>
              <a:buFont typeface="Arial" panose="020B0604020202020204" pitchFamily="34" charset="0"/>
              <a:buChar char="•"/>
            </a:pPr>
            <a:r>
              <a:rPr lang="en-US" sz="1600" dirty="0">
                <a:latin typeface="Raleway"/>
              </a:rPr>
              <a:t>We need a new disruptive paradigm and policy whose time has come …</a:t>
            </a:r>
          </a:p>
          <a:p>
            <a:pPr>
              <a:spcAft>
                <a:spcPts val="1200"/>
              </a:spcAft>
            </a:pPr>
            <a:r>
              <a:rPr lang="en-US" sz="1600" b="1" dirty="0">
                <a:latin typeface="Raleway"/>
              </a:rPr>
              <a:t>Next Steps</a:t>
            </a:r>
          </a:p>
          <a:p>
            <a:pPr marL="342900" indent="-342900">
              <a:spcAft>
                <a:spcPts val="1200"/>
              </a:spcAft>
              <a:buFont typeface="Arial" panose="020B0604020202020204" pitchFamily="34" charset="0"/>
              <a:buChar char="•"/>
            </a:pPr>
            <a:r>
              <a:rPr lang="en-US" sz="1600" dirty="0">
                <a:latin typeface="Raleway"/>
              </a:rPr>
              <a:t>Set up an Executive Committee Study Group to look at Spectrum Sharing needs arising from various regulations for various spectrum bands. </a:t>
            </a:r>
          </a:p>
          <a:p>
            <a:pPr marL="342900" indent="-342900">
              <a:spcAft>
                <a:spcPts val="1200"/>
              </a:spcAft>
              <a:buFont typeface="Arial" panose="020B0604020202020204" pitchFamily="34" charset="0"/>
              <a:buChar char="•"/>
            </a:pPr>
            <a:r>
              <a:rPr lang="en-US" sz="1600" dirty="0">
                <a:latin typeface="Raleway"/>
              </a:rPr>
              <a:t>Identify the mechanisms that will be needed (e. g. Spectrum Database, Sensing, Beaconing etc.)</a:t>
            </a:r>
          </a:p>
          <a:p>
            <a:pPr marL="342900" indent="-342900">
              <a:spcAft>
                <a:spcPts val="1200"/>
              </a:spcAft>
              <a:buFont typeface="Arial" panose="020B0604020202020204" pitchFamily="34" charset="0"/>
              <a:buChar char="•"/>
            </a:pPr>
            <a:r>
              <a:rPr lang="en-US" sz="1600" dirty="0">
                <a:latin typeface="Raleway"/>
              </a:rPr>
              <a:t>Socialize the adoption of these techniques with various working groups OR start a new project on Spectrum Access System (Spectrum Database)</a:t>
            </a:r>
          </a:p>
          <a:p>
            <a:pPr marL="342900" indent="-342900">
              <a:spcAft>
                <a:spcPts val="1200"/>
              </a:spcAft>
              <a:buFont typeface="Arial" panose="020B0604020202020204" pitchFamily="34" charset="0"/>
              <a:buChar char="•"/>
            </a:pPr>
            <a:r>
              <a:rPr lang="en-US" sz="1600" dirty="0">
                <a:latin typeface="Raleway"/>
              </a:rPr>
              <a:t>Establish liaison relationships with organizations like the National Spectrum Consortium.</a:t>
            </a:r>
          </a:p>
          <a:p>
            <a:pPr marL="342900" indent="-342900">
              <a:spcAft>
                <a:spcPts val="1200"/>
              </a:spcAft>
              <a:buFont typeface="Arial" panose="020B0604020202020204" pitchFamily="34" charset="0"/>
              <a:buChar char="•"/>
            </a:pPr>
            <a:endParaRPr lang="en-US" sz="1600" dirty="0">
              <a:latin typeface="Raleway"/>
            </a:endParaRPr>
          </a:p>
          <a:p>
            <a:pPr>
              <a:spcAft>
                <a:spcPts val="1200"/>
              </a:spcAft>
            </a:pPr>
            <a:endParaRPr lang="en-US" sz="1600" dirty="0">
              <a:latin typeface="Raleway"/>
            </a:endParaRPr>
          </a:p>
        </p:txBody>
      </p:sp>
      <p:sp>
        <p:nvSpPr>
          <p:cNvPr id="5" name="Rectangle 4">
            <a:extLst>
              <a:ext uri="{FF2B5EF4-FFF2-40B4-BE49-F238E27FC236}">
                <a16:creationId xmlns:a16="http://schemas.microsoft.com/office/drawing/2014/main" id="{549CBA9A-BA9B-42CE-BF18-6405474457E9}"/>
              </a:ext>
            </a:extLst>
          </p:cNvPr>
          <p:cNvSpPr/>
          <p:nvPr/>
        </p:nvSpPr>
        <p:spPr bwMode="auto">
          <a:xfrm>
            <a:off x="304800" y="6096000"/>
            <a:ext cx="7772400" cy="381000"/>
          </a:xfrm>
          <a:prstGeom prst="rect">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IEEE 802 Needs to Act Now to be Relevant to New Spectrum Bands</a:t>
            </a:r>
          </a:p>
        </p:txBody>
      </p:sp>
    </p:spTree>
    <p:extLst>
      <p:ext uri="{BB962C8B-B14F-4D97-AF65-F5344CB8AC3E}">
        <p14:creationId xmlns:p14="http://schemas.microsoft.com/office/powerpoint/2010/main" val="215922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2"/>
          <p:cNvSpPr>
            <a:spLocks noGrp="1"/>
          </p:cNvSpPr>
          <p:nvPr>
            <p:ph type="title"/>
          </p:nvPr>
        </p:nvSpPr>
        <p:spPr>
          <a:xfrm>
            <a:off x="762000" y="609600"/>
            <a:ext cx="7886700" cy="527050"/>
          </a:xfrm>
        </p:spPr>
        <p:txBody>
          <a:bodyPr/>
          <a:lstStyle/>
          <a:p>
            <a:pPr algn="ctr" fontAlgn="base">
              <a:spcAft>
                <a:spcPct val="0"/>
              </a:spcAft>
            </a:pPr>
            <a:r>
              <a:rPr lang="en-US" altLang="en-US" sz="4000" dirty="0">
                <a:solidFill>
                  <a:srgbClr val="002060"/>
                </a:solidFill>
              </a:rPr>
              <a:t>Key FCC Spectrum </a:t>
            </a:r>
            <a:br>
              <a:rPr lang="en-US" altLang="en-US" sz="4000" dirty="0">
                <a:solidFill>
                  <a:srgbClr val="002060"/>
                </a:solidFill>
              </a:rPr>
            </a:br>
            <a:r>
              <a:rPr lang="en-US" altLang="en-US" sz="4000" dirty="0">
                <a:solidFill>
                  <a:srgbClr val="002060"/>
                </a:solidFill>
              </a:rPr>
              <a:t>Initiatives &amp; Proceedings</a:t>
            </a:r>
          </a:p>
        </p:txBody>
      </p:sp>
      <p:sp>
        <p:nvSpPr>
          <p:cNvPr id="22531" name="Content Placeholder 2"/>
          <p:cNvSpPr txBox="1">
            <a:spLocks noChangeArrowheads="1"/>
          </p:cNvSpPr>
          <p:nvPr/>
        </p:nvSpPr>
        <p:spPr bwMode="auto">
          <a:xfrm>
            <a:off x="1219200" y="1600200"/>
            <a:ext cx="7283450" cy="3394075"/>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BCCC32"/>
              </a:buClr>
              <a:buSzTx/>
              <a:buFont typeface="Arial" pitchFamily="34" charset="0"/>
              <a:buChar char="•"/>
              <a:tabLst/>
              <a:defRPr/>
            </a:pPr>
            <a:r>
              <a:rPr kumimoji="0" lang="en-US" altLang="en-US" sz="2800" b="1" i="0" u="none" strike="noStrike" kern="1200" cap="none" spc="0" normalizeH="0" baseline="0" noProof="0" dirty="0">
                <a:ln>
                  <a:noFill/>
                </a:ln>
                <a:solidFill>
                  <a:srgbClr val="002060"/>
                </a:solidFill>
                <a:effectLst/>
                <a:uLnTx/>
                <a:uFillTx/>
                <a:latin typeface="Calibri" pitchFamily="34" charset="0"/>
                <a:ea typeface="+mn-ea"/>
                <a:cs typeface="Arial" pitchFamily="34" charset="0"/>
              </a:rPr>
              <a:t>Low Frequency Spectrum:</a:t>
            </a:r>
          </a:p>
          <a:p>
            <a:pPr marL="742950" marR="0" lvl="1" indent="-285750" algn="l" defTabSz="914400" rtl="0" eaLnBrk="1" fontAlgn="base" latinLnBrk="0" hangingPunct="1">
              <a:lnSpc>
                <a:spcPct val="100000"/>
              </a:lnSpc>
              <a:spcBef>
                <a:spcPct val="20000"/>
              </a:spcBef>
              <a:spcAft>
                <a:spcPct val="0"/>
              </a:spcAft>
              <a:buClr>
                <a:srgbClr val="BCCC32"/>
              </a:buClr>
              <a:buSzTx/>
              <a:buFont typeface="Arial"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TV Broadcast Incentive Auction (600 MHz band)</a:t>
            </a:r>
          </a:p>
          <a:p>
            <a:pPr marL="342900" marR="0" lvl="0" indent="-342900" algn="l" defTabSz="914400" rtl="0" eaLnBrk="1" fontAlgn="base" latinLnBrk="0" hangingPunct="1">
              <a:lnSpc>
                <a:spcPct val="100000"/>
              </a:lnSpc>
              <a:spcBef>
                <a:spcPct val="20000"/>
              </a:spcBef>
              <a:spcAft>
                <a:spcPct val="0"/>
              </a:spcAft>
              <a:buClr>
                <a:srgbClr val="BCCC32"/>
              </a:buClr>
              <a:buSzTx/>
              <a:buFont typeface="Arial" pitchFamily="34" charset="0"/>
              <a:buChar char="•"/>
              <a:tabLst/>
              <a:defRPr/>
            </a:pPr>
            <a:r>
              <a:rPr kumimoji="0" lang="en-US" altLang="en-US" sz="2800" b="1" i="0" u="none" strike="noStrike" kern="1200" cap="none" spc="0" normalizeH="0" baseline="0" noProof="0" dirty="0">
                <a:ln>
                  <a:noFill/>
                </a:ln>
                <a:solidFill>
                  <a:srgbClr val="002060"/>
                </a:solidFill>
                <a:effectLst/>
                <a:uLnTx/>
                <a:uFillTx/>
                <a:latin typeface="Calibri" pitchFamily="34" charset="0"/>
                <a:ea typeface="+mn-ea"/>
                <a:cs typeface="Arial" pitchFamily="34" charset="0"/>
              </a:rPr>
              <a:t>Mid Frequency Spectrum:</a:t>
            </a:r>
          </a:p>
          <a:p>
            <a:pPr marL="742950" marR="0" lvl="1" indent="-285750" algn="l" defTabSz="914400" rtl="0" eaLnBrk="1" fontAlgn="base" latinLnBrk="0" hangingPunct="1">
              <a:lnSpc>
                <a:spcPct val="100000"/>
              </a:lnSpc>
              <a:spcBef>
                <a:spcPct val="20000"/>
              </a:spcBef>
              <a:spcAft>
                <a:spcPct val="0"/>
              </a:spcAft>
              <a:buClr>
                <a:srgbClr val="BCCC32"/>
              </a:buClr>
              <a:buSzTx/>
              <a:buFont typeface="Arial"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3.5 GHz (3550-3700 MHz)</a:t>
            </a:r>
          </a:p>
          <a:p>
            <a:pPr marL="742950" marR="0" lvl="1" indent="-285750" algn="l" defTabSz="914400" rtl="0" eaLnBrk="1" fontAlgn="base" latinLnBrk="0" hangingPunct="1">
              <a:lnSpc>
                <a:spcPct val="100000"/>
              </a:lnSpc>
              <a:spcBef>
                <a:spcPct val="20000"/>
              </a:spcBef>
              <a:spcAft>
                <a:spcPct val="0"/>
              </a:spcAft>
              <a:buClr>
                <a:srgbClr val="BCCC32"/>
              </a:buClr>
              <a:buSzTx/>
              <a:buFont typeface="Arial"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Proposal for 3700 – 4200 MHz </a:t>
            </a:r>
          </a:p>
          <a:p>
            <a:pPr marL="742950" marR="0" lvl="1" indent="-285750" algn="l" defTabSz="914400" rtl="0" eaLnBrk="1" fontAlgn="base" latinLnBrk="0" hangingPunct="1">
              <a:lnSpc>
                <a:spcPct val="100000"/>
              </a:lnSpc>
              <a:spcBef>
                <a:spcPct val="20000"/>
              </a:spcBef>
              <a:spcAft>
                <a:spcPct val="0"/>
              </a:spcAft>
              <a:buClr>
                <a:srgbClr val="BCCC32"/>
              </a:buClr>
              <a:buSzTx/>
              <a:buFont typeface="Arial"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Draft proposal for 5925 – 7125 MHz</a:t>
            </a:r>
          </a:p>
          <a:p>
            <a:pPr marL="342900" marR="0" lvl="0" indent="-342900" algn="l" defTabSz="914400" rtl="0" eaLnBrk="1" fontAlgn="base" latinLnBrk="0" hangingPunct="1">
              <a:lnSpc>
                <a:spcPct val="100000"/>
              </a:lnSpc>
              <a:spcBef>
                <a:spcPct val="20000"/>
              </a:spcBef>
              <a:spcAft>
                <a:spcPct val="0"/>
              </a:spcAft>
              <a:buClr>
                <a:srgbClr val="BCCC32"/>
              </a:buClr>
              <a:buSzTx/>
              <a:buFont typeface="Arial" pitchFamily="34" charset="0"/>
              <a:buChar char="•"/>
              <a:tabLst/>
              <a:defRPr/>
            </a:pPr>
            <a:r>
              <a:rPr kumimoji="0" lang="en-US" altLang="en-US" sz="2800" b="1" i="0" u="none" strike="noStrike" kern="1200" cap="none" spc="0" normalizeH="0" baseline="0" noProof="0" dirty="0">
                <a:ln>
                  <a:noFill/>
                </a:ln>
                <a:solidFill>
                  <a:srgbClr val="002060"/>
                </a:solidFill>
                <a:effectLst/>
                <a:uLnTx/>
                <a:uFillTx/>
                <a:latin typeface="Calibri" pitchFamily="34" charset="0"/>
                <a:ea typeface="+mn-ea"/>
                <a:cs typeface="Arial" pitchFamily="34" charset="0"/>
              </a:rPr>
              <a:t>High Frequency Spectrum:</a:t>
            </a:r>
          </a:p>
          <a:p>
            <a:pPr marL="742950" marR="0" lvl="1" indent="-285750" algn="l" defTabSz="914400" rtl="0" eaLnBrk="1" fontAlgn="base" latinLnBrk="0" hangingPunct="1">
              <a:lnSpc>
                <a:spcPct val="100000"/>
              </a:lnSpc>
              <a:spcBef>
                <a:spcPct val="20000"/>
              </a:spcBef>
              <a:spcAft>
                <a:spcPct val="0"/>
              </a:spcAft>
              <a:buClr>
                <a:srgbClr val="BCCC32"/>
              </a:buClr>
              <a:buSzTx/>
              <a:buFont typeface="Arial"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Spectrum Frontiers (above 24 GHz)</a:t>
            </a:r>
          </a:p>
          <a:p>
            <a:pPr marL="742950" marR="0" lvl="1" indent="-285750" algn="l" defTabSz="914400" rtl="0" eaLnBrk="1" fontAlgn="base" latinLnBrk="0" hangingPunct="1">
              <a:lnSpc>
                <a:spcPct val="100000"/>
              </a:lnSpc>
              <a:spcBef>
                <a:spcPct val="20000"/>
              </a:spcBef>
              <a:spcAft>
                <a:spcPct val="0"/>
              </a:spcAft>
              <a:buClr>
                <a:srgbClr val="BCCC32"/>
              </a:buClr>
              <a:buSzTx/>
              <a:buFont typeface="Arial"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Spectrum Horizons (above 95 GHz)</a:t>
            </a:r>
            <a:b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br>
            <a:endPar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p:txBody>
      </p:sp>
      <p:sp>
        <p:nvSpPr>
          <p:cNvPr id="2" name="Rectangle 1"/>
          <p:cNvSpPr/>
          <p:nvPr/>
        </p:nvSpPr>
        <p:spPr>
          <a:xfrm>
            <a:off x="609600" y="1524000"/>
            <a:ext cx="7696200" cy="4495800"/>
          </a:xfrm>
          <a:prstGeom prst="rect">
            <a:avLst/>
          </a:prstGeom>
          <a:noFill/>
          <a:ln w="444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09600" y="6172200"/>
            <a:ext cx="7696200" cy="400110"/>
          </a:xfrm>
          <a:prstGeom prst="rect">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marR="0" indent="0" algn="ctr" defTabSz="914400" eaLnBrk="0" latinLnBrk="0" hangingPunct="0">
              <a:lnSpc>
                <a:spcPct val="100000"/>
              </a:lnSpc>
              <a:buClrTx/>
              <a:buSzTx/>
              <a:buFontTx/>
              <a:buNone/>
              <a:tabLst/>
              <a:defRPr kumimoji="0" sz="1600" b="1"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defRPr>
            </a:lvl1pPr>
          </a:lstStyle>
          <a:p>
            <a:r>
              <a:rPr lang="en-US" dirty="0"/>
              <a:t>All these bands require mechanisms for spectrum sharing</a:t>
            </a:r>
          </a:p>
        </p:txBody>
      </p:sp>
    </p:spTree>
    <p:extLst>
      <p:ext uri="{BB962C8B-B14F-4D97-AF65-F5344CB8AC3E}">
        <p14:creationId xmlns:p14="http://schemas.microsoft.com/office/powerpoint/2010/main" val="2805037452"/>
      </p:ext>
    </p:extLst>
  </p:cSld>
  <p:clrMapOvr>
    <a:masterClrMapping/>
  </p:clrMapOvr>
</p:sld>
</file>

<file path=ppt/theme/theme1.xml><?xml version="1.0" encoding="utf-8"?>
<a:theme xmlns:a="http://schemas.openxmlformats.org/drawingml/2006/main" name="Title slide">
  <a:themeElements>
    <a:clrScheme name="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6205</Words>
  <Application>Microsoft Office PowerPoint</Application>
  <PresentationFormat>On-screen Show (4:3)</PresentationFormat>
  <Paragraphs>933</Paragraphs>
  <Slides>86</Slides>
  <Notes>27</Notes>
  <HiddenSlides>24</HiddenSlides>
  <MMClips>0</MMClips>
  <ScaleCrop>false</ScaleCrop>
  <HeadingPairs>
    <vt:vector size="8" baseType="variant">
      <vt:variant>
        <vt:lpstr>Fonts Used</vt:lpstr>
      </vt:variant>
      <vt:variant>
        <vt:i4>19</vt:i4>
      </vt:variant>
      <vt:variant>
        <vt:lpstr>Theme</vt:lpstr>
      </vt:variant>
      <vt:variant>
        <vt:i4>2</vt:i4>
      </vt:variant>
      <vt:variant>
        <vt:lpstr>Embedded OLE Servers</vt:lpstr>
      </vt:variant>
      <vt:variant>
        <vt:i4>1</vt:i4>
      </vt:variant>
      <vt:variant>
        <vt:lpstr>Slide Titles</vt:lpstr>
      </vt:variant>
      <vt:variant>
        <vt:i4>86</vt:i4>
      </vt:variant>
    </vt:vector>
  </HeadingPairs>
  <TitlesOfParts>
    <vt:vector size="108" baseType="lpstr">
      <vt:lpstr>Arial</vt:lpstr>
      <vt:lpstr>Britannic Bold</vt:lpstr>
      <vt:lpstr>Calibri</vt:lpstr>
      <vt:lpstr>Cambria Math</vt:lpstr>
      <vt:lpstr>Encode Sans Normal</vt:lpstr>
      <vt:lpstr>Encode Sans Normal Black</vt:lpstr>
      <vt:lpstr>FuturaMedium</vt:lpstr>
      <vt:lpstr>Intel Clear Pro</vt:lpstr>
      <vt:lpstr>Lucida Grande</vt:lpstr>
      <vt:lpstr>Nokia Pure Text Light</vt:lpstr>
      <vt:lpstr>Open Sans</vt:lpstr>
      <vt:lpstr>Open Sans Light</vt:lpstr>
      <vt:lpstr>Raleway</vt:lpstr>
      <vt:lpstr>Tahoma</vt:lpstr>
      <vt:lpstr>Times New Roman</vt:lpstr>
      <vt:lpstr>TimesNewRomanPSMT</vt:lpstr>
      <vt:lpstr>Uni Sans Regular</vt:lpstr>
      <vt:lpstr>Verdana</vt:lpstr>
      <vt:lpstr>Wingdings</vt:lpstr>
      <vt:lpstr>Title slide</vt:lpstr>
      <vt:lpstr>Office Theme</vt:lpstr>
      <vt:lpstr>Equation</vt:lpstr>
      <vt:lpstr>Spectrum ........ …...............................Be Prepared for Sharing</vt:lpstr>
      <vt:lpstr>Contributors</vt:lpstr>
      <vt:lpstr>Overview</vt:lpstr>
      <vt:lpstr>What is Bi-directional Spectrum Sharing </vt:lpstr>
      <vt:lpstr>Federal to Commercial Bi-directional Spectrum Sharing </vt:lpstr>
      <vt:lpstr>Commercial to Commercial Bi-directional Spectrum Sharing </vt:lpstr>
      <vt:lpstr>Spectrum Bands being Considered for Commercial Use</vt:lpstr>
      <vt:lpstr>    Mobile Now Act  and Spectrum Bands Being Considered for Release   </vt:lpstr>
      <vt:lpstr>Key FCC Spectrum  Initiatives &amp; Proceedings</vt:lpstr>
      <vt:lpstr>Low Band: TV Incentive Auction (600 MHz) band)</vt:lpstr>
      <vt:lpstr>Mid Band Citizen’s Broadband Radio Service (3.5 GHz)</vt:lpstr>
      <vt:lpstr>Mid Band 3.7 &amp; 6 GHz  </vt:lpstr>
      <vt:lpstr>6 GHz Spectrum Sharing Requirements</vt:lpstr>
      <vt:lpstr>6 GHz Spectrum Sharing Requirements</vt:lpstr>
      <vt:lpstr>High Band Spectrum Frontiers</vt:lpstr>
      <vt:lpstr>PowerPoint Presentation</vt:lpstr>
      <vt:lpstr>PowerPoint Presentation</vt:lpstr>
      <vt:lpstr>Roll-out of MMW Bands &amp; 5G</vt:lpstr>
      <vt:lpstr>Five Things to Know About 5G</vt:lpstr>
      <vt:lpstr>Spectrum Horizons </vt:lpstr>
      <vt:lpstr>         IEEE 802.11 Sharing With DSRC at 5.9 GHz</vt:lpstr>
      <vt:lpstr>Status of 5.9 GHz Proceeding </vt:lpstr>
      <vt:lpstr>Other Spectrum Topics</vt:lpstr>
      <vt:lpstr>Omnibus Appropriations Act Public Law 115‐141 (Enacted 3.23.2018)  AKA Ray Baum Act (Repack Airwaves Yielding Better Access for Users of Modern Services Act of 2018)</vt:lpstr>
      <vt:lpstr>President’ s Space Policy Directive-2 (SPD-2) on May 24, 2018</vt:lpstr>
      <vt:lpstr>PRESIDENTIAL MEMORANDA   Presidential Memorandum on Developing a Sustainable Spectrum Strategy for America’s Future INFRASTRUCTURE &amp; TECHNOLOGY   Issued on: October 25, 2018 </vt:lpstr>
      <vt:lpstr>FCC Technological Advisory Council </vt:lpstr>
      <vt:lpstr>Spectrum Sharing Today</vt:lpstr>
      <vt:lpstr>Spectrum Sharing Today</vt:lpstr>
      <vt:lpstr>Spectrum Sharing Today—Spectrum Databases</vt:lpstr>
      <vt:lpstr>Spectrum Sharing Today—Spectrum Databases</vt:lpstr>
      <vt:lpstr>Spectrum Sharing Today—Spectrum Databases</vt:lpstr>
      <vt:lpstr>Spectrum Sharing Today—Spectrum Databases</vt:lpstr>
      <vt:lpstr>Spectrum Sharing Today—Spectrum Databases</vt:lpstr>
      <vt:lpstr>Spectrum Sharing Today—Spectrum Databases</vt:lpstr>
      <vt:lpstr>Spectrum Sharing Today—Spectrum Sensing</vt:lpstr>
      <vt:lpstr>Spectrum Sharing Today—Spectrum Sensing</vt:lpstr>
      <vt:lpstr>Spectrum Sharing Today—Spectrum Sensing</vt:lpstr>
      <vt:lpstr>Spectrum Sharing Today—Spectrum Sensing</vt:lpstr>
      <vt:lpstr>Spectrum Sharing Today—Beacons</vt:lpstr>
      <vt:lpstr>Spectrum Sharing Insights </vt:lpstr>
      <vt:lpstr>Federal / Non-Federal Sharing</vt:lpstr>
      <vt:lpstr>PowerPoint Presentation</vt:lpstr>
      <vt:lpstr>AWS-3 (1695-1710, 1755-1780) </vt:lpstr>
      <vt:lpstr>Operational Approaches to Spectrum Sharing</vt:lpstr>
      <vt:lpstr>System Concept Elements for Sharing</vt:lpstr>
      <vt:lpstr>EXCLUSION REGION (3.5 GHz): Ship Borne Radar    </vt:lpstr>
      <vt:lpstr>Incumbent Protection</vt:lpstr>
      <vt:lpstr>Spectrum Sharing Tomorrow</vt:lpstr>
      <vt:lpstr>PowerPoint Presentation</vt:lpstr>
      <vt:lpstr>PowerPoint Presentation</vt:lpstr>
      <vt:lpstr>PowerPoint Presentation</vt:lpstr>
      <vt:lpstr>Incumbent Protection vs Incentivizing Secondary </vt:lpstr>
      <vt:lpstr>Detection – Search Radar Spatio-temporally varying use of Spectrum Resources </vt:lpstr>
      <vt:lpstr>PowerPoint Presentation</vt:lpstr>
      <vt:lpstr>PowerPoint Presentation</vt:lpstr>
      <vt:lpstr>PowerPoint Presentation</vt:lpstr>
      <vt:lpstr>PowerPoint Presentation</vt:lpstr>
      <vt:lpstr> Histogram at decoder input</vt:lpstr>
      <vt:lpstr>PowerPoint Presentation</vt:lpstr>
      <vt:lpstr>PowerPoint Presentation</vt:lpstr>
      <vt:lpstr>Fair Spectrum Sharing</vt:lpstr>
      <vt:lpstr>Example: LTE-LAA/IEEE 802.11 Fair Sharing 3GPP </vt:lpstr>
      <vt:lpstr> LTE-LAA /IEEE 802.11 Fair Coexistence: Comments  </vt:lpstr>
      <vt:lpstr>Near term Technologies wireless/5G Spectrum Sharing</vt:lpstr>
      <vt:lpstr>Advancing Spectrum Sharing Techniques</vt:lpstr>
      <vt:lpstr>Emerging Technologies Must Support Disparate Needs</vt:lpstr>
      <vt:lpstr>New requirements for the RAN architecture </vt:lpstr>
      <vt:lpstr>Multi-access Edge control – The Best of Both Worlds</vt:lpstr>
      <vt:lpstr>End-to-End Dynamic Network Slicing</vt:lpstr>
      <vt:lpstr>Dynamic Network Slicing Vertically/Horizontally</vt:lpstr>
      <vt:lpstr>Network Slicing and 5G Success: Optimize end-to-end </vt:lpstr>
      <vt:lpstr>Multiple Level Slice -- Deploying Sub-slice Instances</vt:lpstr>
      <vt:lpstr>5G Slicing – Multiple Use Cases</vt:lpstr>
      <vt:lpstr>Questions &amp; Opportunities for End-to-End Network Slicing</vt:lpstr>
      <vt:lpstr>Coordinated multipoint (CoMP) communications </vt:lpstr>
      <vt:lpstr>PowerPoint Presentation</vt:lpstr>
      <vt:lpstr>Massive MIMO – More than multiuser-MIMO</vt:lpstr>
      <vt:lpstr>Massive MIMO Concept and Needs</vt:lpstr>
      <vt:lpstr>Adaptive Beam Forming – Integrated with MIMO/TDD</vt:lpstr>
      <vt:lpstr>Agnostic but Smart MEC</vt:lpstr>
      <vt:lpstr>New Technologies that are Needed</vt:lpstr>
      <vt:lpstr>Emerging Technology: Beyond the Networks</vt:lpstr>
      <vt:lpstr>New Technologies and Standards to make this happen</vt:lpstr>
      <vt:lpstr>Why IEEE 802 Community Needs to be Involved and Follow-on Actions</vt:lpstr>
      <vt:lpstr>Why IEEE 802 should look into this and 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2019-03-11T03:55:47Z</dcterms:modified>
</cp:coreProperties>
</file>