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6"/>
  </p:notesMasterIdLst>
  <p:handoutMasterIdLst>
    <p:handoutMasterId r:id="rId27"/>
  </p:handoutMasterIdLst>
  <p:sldIdLst>
    <p:sldId id="278" r:id="rId3"/>
    <p:sldId id="287" r:id="rId4"/>
    <p:sldId id="277" r:id="rId5"/>
    <p:sldId id="293" r:id="rId6"/>
    <p:sldId id="294" r:id="rId7"/>
    <p:sldId id="291" r:id="rId8"/>
    <p:sldId id="395" r:id="rId9"/>
    <p:sldId id="346" r:id="rId10"/>
    <p:sldId id="288" r:id="rId11"/>
    <p:sldId id="286" r:id="rId12"/>
    <p:sldId id="290" r:id="rId13"/>
    <p:sldId id="295" r:id="rId14"/>
    <p:sldId id="292" r:id="rId15"/>
    <p:sldId id="394" r:id="rId16"/>
    <p:sldId id="399" r:id="rId17"/>
    <p:sldId id="396" r:id="rId18"/>
    <p:sldId id="400" r:id="rId19"/>
    <p:sldId id="401" r:id="rId20"/>
    <p:sldId id="397" r:id="rId21"/>
    <p:sldId id="344" r:id="rId22"/>
    <p:sldId id="402" r:id="rId23"/>
    <p:sldId id="403" r:id="rId24"/>
    <p:sldId id="264"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3" autoAdjust="0"/>
  </p:normalViewPr>
  <p:slideViewPr>
    <p:cSldViewPr>
      <p:cViewPr varScale="1">
        <p:scale>
          <a:sx n="86" d="100"/>
          <a:sy n="86" d="100"/>
        </p:scale>
        <p:origin x="1382" y="72"/>
      </p:cViewPr>
      <p:guideLst>
        <p:guide orient="horz" pos="2160"/>
        <p:guide pos="2880"/>
      </p:guideLst>
    </p:cSldViewPr>
  </p:slideViewPr>
  <p:outlineViewPr>
    <p:cViewPr varScale="1">
      <p:scale>
        <a:sx n="33" d="100"/>
        <a:sy n="33" d="100"/>
      </p:scale>
      <p:origin x="0" y="51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802.11-14/0897r0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CSR</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29268789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802.11-14/0897r0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37585752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A6717BC-93F2-4BBB-9253-CE3DBEF840EA}"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237570" name="Rectangle 2"/>
          <p:cNvSpPr>
            <a:spLocks noGrp="1" noRot="1" noChangeAspect="1" noChangeArrowheads="1" noTextEdit="1"/>
          </p:cNvSpPr>
          <p:nvPr>
            <p:ph type="sldImg"/>
          </p:nvPr>
        </p:nvSpPr>
        <p:spPr>
          <a:xfrm>
            <a:off x="1154113" y="701675"/>
            <a:ext cx="4624387" cy="3467100"/>
          </a:xfrm>
          <a:ln/>
        </p:spPr>
      </p:sp>
      <p:sp>
        <p:nvSpPr>
          <p:cNvPr id="2375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51743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8</a:t>
            </a:fld>
            <a:endParaRPr lang="en-US" altLang="en-US"/>
          </a:p>
        </p:txBody>
      </p:sp>
    </p:spTree>
    <p:extLst>
      <p:ext uri="{BB962C8B-B14F-4D97-AF65-F5344CB8AC3E}">
        <p14:creationId xmlns:p14="http://schemas.microsoft.com/office/powerpoint/2010/main" val="3785198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1618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2194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4091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0939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802.11-14/0897r0</a:t>
            </a:r>
            <a:endParaRPr lang="en-US" dirty="0"/>
          </a:p>
        </p:txBody>
      </p:sp>
      <p:sp>
        <p:nvSpPr>
          <p:cNvPr id="5" name="Rectangle 3"/>
          <p:cNvSpPr>
            <a:spLocks noGrp="1" noChangeArrowheads="1"/>
          </p:cNvSpPr>
          <p:nvPr>
            <p:ph type="dt"/>
          </p:nvPr>
        </p:nvSpPr>
        <p:spPr>
          <a:ln/>
        </p:spPr>
        <p:txBody>
          <a:bodyPr/>
          <a:lstStyle/>
          <a:p>
            <a:r>
              <a:rPr lang="en-US"/>
              <a:t>July 2014</a:t>
            </a:r>
            <a:endParaRPr lang="en-US" dirty="0"/>
          </a:p>
        </p:txBody>
      </p:sp>
      <p:sp>
        <p:nvSpPr>
          <p:cNvPr id="6" name="Rectangle 6"/>
          <p:cNvSpPr>
            <a:spLocks noGrp="1" noChangeArrowheads="1"/>
          </p:cNvSpPr>
          <p:nvPr>
            <p:ph type="ftr"/>
          </p:nvPr>
        </p:nvSpPr>
        <p:spPr>
          <a:ln/>
        </p:spPr>
        <p:txBody>
          <a:bodyPr/>
          <a:lstStyle/>
          <a:p>
            <a:r>
              <a:rPr lang="en-US"/>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23</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2014</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ec-16-0170-03</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extLst>
      <p:ext uri="{BB962C8B-B14F-4D97-AF65-F5344CB8AC3E}">
        <p14:creationId xmlns:p14="http://schemas.microsoft.com/office/powerpoint/2010/main" val="1934004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96613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4711595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590571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1358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93808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6845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6841679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3794245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69540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2014</a:t>
            </a:r>
            <a:endParaRPr lang="en-GB" dirty="0"/>
          </a:p>
        </p:txBody>
      </p:sp>
      <p:sp>
        <p:nvSpPr>
          <p:cNvPr id="7" name="Rectangle 4"/>
          <p:cNvSpPr>
            <a:spLocks noGrp="1" noChangeArrowheads="1"/>
          </p:cNvSpPr>
          <p:nvPr>
            <p:ph type="ftr" idx="16"/>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37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2014</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2014</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2014</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2014</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2014</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2014</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2014</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WhiteSpace Alliance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5041876" y="6475413"/>
            <a:ext cx="3500462"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Apurva N. Mody, BAE Systems, </a:t>
            </a:r>
            <a:r>
              <a:rPr lang="en-GB" dirty="0" err="1"/>
              <a:t>WhiteSpace</a:t>
            </a:r>
            <a:r>
              <a:rPr lang="en-GB" dirty="0"/>
              <a:t> Alliance</a:t>
            </a:r>
          </a:p>
        </p:txBody>
      </p:sp>
      <p:sp>
        <p:nvSpPr>
          <p:cNvPr id="1029" name="Rectangle 5"/>
          <p:cNvSpPr>
            <a:spLocks noGrp="1" noChangeArrowheads="1"/>
          </p:cNvSpPr>
          <p:nvPr>
            <p:ph type="sldNum"/>
          </p:nvPr>
        </p:nvSpPr>
        <p:spPr bwMode="auto">
          <a:xfrm>
            <a:off x="4102126" y="6475413"/>
            <a:ext cx="771500"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18-22/0052r0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p:cNvSpPr txBox="1">
            <a:spLocks noChangeArrowheads="1"/>
          </p:cNvSpPr>
          <p:nvPr/>
        </p:nvSpPr>
        <p:spPr bwMode="auto">
          <a:xfrm>
            <a:off x="0" y="6586539"/>
            <a:ext cx="1981200"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en-US" sz="1200" dirty="0">
                <a:solidFill>
                  <a:schemeClr val="bg1"/>
                </a:solidFill>
              </a:rPr>
              <a:t>ec-16-0170-02</a:t>
            </a: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extLst>
      <p:ext uri="{BB962C8B-B14F-4D97-AF65-F5344CB8AC3E}">
        <p14:creationId xmlns:p14="http://schemas.microsoft.com/office/powerpoint/2010/main" val="25982059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purva.mody@ieee.org" TargetMode="External"/><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22/dcn/18/22-18-0040-00-0000-802-22-3-par-extension-reque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eee802.org/22/MembershipList/membership_november_2018.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2/dcn/18/22-18-0040-01-0000-802-22-3-par-extension-request.docx"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hyperlink" Target="https://mentor.ieee.org/802.22/dcn/18/22-18-0047-00-0000-802-22-nov-plenary-meeting-minutes.docx" TargetMode="External"/><Relationship Id="rId4" Type="http://schemas.openxmlformats.org/officeDocument/2006/relationships/hyperlink" Target="https://mentor.ieee.org/802-ec/dcn/18/ec-18-0076-00-ACSD-802-22-3.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17/ec-17-0062-00-ACSD-802-22-revision-project-csd.pdf"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hyperlink" Target="https://mentor.ieee.org/802.22/dcn/18/22-18-0047-00-0000-802-22-nov-plenary-meeting-minutes.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707-01-0PAR-par-review-sc-meeting-agenda-and-comment-slides-november-2018-bangkok.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22/dcn/18/22-18-0030-05-0000-802-22-draft-3-revision-comment-resolution-database.xls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802.org/22/MembershipList/membership_november_2018.pdf" TargetMode="External"/><Relationship Id="rId2" Type="http://schemas.openxmlformats.org/officeDocument/2006/relationships/hyperlink" Target="https://mentor.ieee.org/802.22/dcn/18/22-18-0041-00-0000-802-22-revision-par-extension.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22/dcn/18/22-18-0041-01-0000-802-22-revision-par-extension.docx"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hyperlink" Target="https://mentor.ieee.org/802.22/dcn/18/22-18-0047-00-0000-802-22-nov-plenary-meeting-minutes.docx" TargetMode="External"/><Relationship Id="rId4" Type="http://schemas.openxmlformats.org/officeDocument/2006/relationships/hyperlink" Target="https://mentor.ieee.org/802-ec/dcn/17/ec-17-0062-00-ACSD-802-22-revision-project-csd.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Grp="1" noChangeArrowheads="1"/>
          </p:cNvSpPr>
          <p:nvPr>
            <p:ph type="ctrTitle"/>
          </p:nvPr>
        </p:nvSpPr>
        <p:spPr>
          <a:xfrm>
            <a:off x="685800" y="1524000"/>
            <a:ext cx="7772400" cy="1279525"/>
          </a:xfrm>
        </p:spPr>
        <p:txBody>
          <a:bodyPr/>
          <a:lstStyle/>
          <a:p>
            <a:r>
              <a:rPr lang="en-US" altLang="en-US" sz="4000" dirty="0"/>
              <a:t>802.22 November Plenary EC Closing Motions Package</a:t>
            </a:r>
            <a:endParaRPr lang="en-US" altLang="en-US" sz="4400" dirty="0">
              <a:solidFill>
                <a:schemeClr val="tx1"/>
              </a:solidFill>
            </a:endParaRPr>
          </a:p>
        </p:txBody>
      </p:sp>
      <p:sp>
        <p:nvSpPr>
          <p:cNvPr id="111621" name="Rectangle 5"/>
          <p:cNvSpPr>
            <a:spLocks noGrp="1" noChangeArrowheads="1"/>
          </p:cNvSpPr>
          <p:nvPr>
            <p:ph type="subTitle" idx="1"/>
          </p:nvPr>
        </p:nvSpPr>
        <p:spPr>
          <a:xfrm>
            <a:off x="1295400" y="3429000"/>
            <a:ext cx="6400800" cy="1752600"/>
          </a:xfrm>
        </p:spPr>
        <p:txBody>
          <a:bodyPr/>
          <a:lstStyle/>
          <a:p>
            <a:pPr>
              <a:lnSpc>
                <a:spcPct val="80000"/>
              </a:lnSpc>
            </a:pPr>
            <a:r>
              <a:rPr lang="en-US" altLang="en-US" sz="2800" dirty="0"/>
              <a:t>Apurva N. Mody</a:t>
            </a:r>
          </a:p>
          <a:p>
            <a:pPr>
              <a:lnSpc>
                <a:spcPct val="80000"/>
              </a:lnSpc>
            </a:pPr>
            <a:r>
              <a:rPr lang="en-US" altLang="en-US" sz="2800" dirty="0"/>
              <a:t>Chairman, IEEE 802.22 Working Group</a:t>
            </a:r>
          </a:p>
          <a:p>
            <a:pPr>
              <a:lnSpc>
                <a:spcPct val="80000"/>
              </a:lnSpc>
            </a:pPr>
            <a:r>
              <a:rPr lang="en-US" altLang="en-US" sz="2800" dirty="0">
                <a:hlinkClick r:id="rId3"/>
              </a:rPr>
              <a:t>apurva.mody@ieee.org</a:t>
            </a:r>
            <a:r>
              <a:rPr lang="en-US" altLang="en-US" sz="2800"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a:t>Comments from the 802.11 Working Group</a:t>
            </a:r>
            <a:endParaRPr lang="en-US" sz="4000" dirty="0"/>
          </a:p>
        </p:txBody>
      </p:sp>
      <p:sp>
        <p:nvSpPr>
          <p:cNvPr id="9" name="Content Placeholder 2">
            <a:extLst>
              <a:ext uri="{FF2B5EF4-FFF2-40B4-BE49-F238E27FC236}">
                <a16:creationId xmlns:a16="http://schemas.microsoft.com/office/drawing/2014/main" id="{5B5A6D82-5675-4BE6-BD08-56DF416D7A51}"/>
              </a:ext>
            </a:extLst>
          </p:cNvPr>
          <p:cNvSpPr>
            <a:spLocks noGrp="1"/>
          </p:cNvSpPr>
          <p:nvPr>
            <p:ph idx="1"/>
          </p:nvPr>
        </p:nvSpPr>
        <p:spPr>
          <a:xfrm>
            <a:off x="457200" y="1561257"/>
            <a:ext cx="8229600" cy="4113213"/>
          </a:xfrm>
        </p:spPr>
        <p:txBody>
          <a:bodyPr/>
          <a:lstStyle/>
          <a:p>
            <a:r>
              <a:rPr lang="en-US" dirty="0"/>
              <a:t>Item 1: Question 2: Change “</a:t>
            </a:r>
            <a:r>
              <a:rPr lang="en-US" b="0" dirty="0"/>
              <a:t>this round.” to something more definitive. Or change “during this round” to “in the 5</a:t>
            </a:r>
            <a:r>
              <a:rPr lang="en-US" b="0" baseline="30000" dirty="0"/>
              <a:t>th</a:t>
            </a:r>
            <a:r>
              <a:rPr lang="en-US" b="0" dirty="0"/>
              <a:t> WG LB”</a:t>
            </a:r>
          </a:p>
          <a:p>
            <a:r>
              <a:rPr lang="en-US" dirty="0"/>
              <a:t>Response</a:t>
            </a:r>
            <a:r>
              <a:rPr lang="en-US" b="0" dirty="0"/>
              <a:t>: Agree. We will change the PAR language to reflect “5</a:t>
            </a:r>
            <a:r>
              <a:rPr lang="en-US" b="0" baseline="30000" dirty="0"/>
              <a:t>th</a:t>
            </a:r>
            <a:r>
              <a:rPr lang="en-US" b="0" dirty="0"/>
              <a:t> Working Group Letter Ballot”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p:cNvSpPr>
            <a:spLocks noGrp="1"/>
          </p:cNvSpPr>
          <p:nvPr>
            <p:ph type="dt" idx="15"/>
          </p:nvPr>
        </p:nvSpPr>
        <p:spPr/>
        <p:txBody>
          <a:bodyPr/>
          <a:lstStyle/>
          <a:p>
            <a:r>
              <a:rPr lang="en-US"/>
              <a:t>July 2014</a:t>
            </a:r>
            <a:endParaRPr lang="en-GB" dirty="0"/>
          </a:p>
        </p:txBody>
      </p:sp>
    </p:spTree>
    <p:extLst>
      <p:ext uri="{BB962C8B-B14F-4D97-AF65-F5344CB8AC3E}">
        <p14:creationId xmlns:p14="http://schemas.microsoft.com/office/powerpoint/2010/main" val="2659304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a:t>Comments from Bob Grow for the 802.3 Working Group</a:t>
            </a:r>
            <a:endParaRPr lang="en-US" sz="4000" dirty="0"/>
          </a:p>
        </p:txBody>
      </p:sp>
      <p:sp>
        <p:nvSpPr>
          <p:cNvPr id="8" name="Content Placeholder 2">
            <a:extLst>
              <a:ext uri="{FF2B5EF4-FFF2-40B4-BE49-F238E27FC236}">
                <a16:creationId xmlns:a16="http://schemas.microsoft.com/office/drawing/2014/main" id="{74F212AE-AE74-4A93-BE07-B96106C5CA39}"/>
              </a:ext>
            </a:extLst>
          </p:cNvPr>
          <p:cNvSpPr>
            <a:spLocks noGrp="1"/>
          </p:cNvSpPr>
          <p:nvPr>
            <p:ph idx="1"/>
          </p:nvPr>
        </p:nvSpPr>
        <p:spPr>
          <a:xfrm>
            <a:off x="457200" y="1436967"/>
            <a:ext cx="8229600" cy="4525963"/>
          </a:xfrm>
        </p:spPr>
        <p:txBody>
          <a:bodyPr>
            <a:normAutofit/>
          </a:bodyPr>
          <a:lstStyle/>
          <a:p>
            <a:pPr marL="0" indent="0">
              <a:buFontTx/>
              <a:buNone/>
            </a:pPr>
            <a:r>
              <a:rPr lang="en-US" sz="1800" kern="1200" dirty="0">
                <a:solidFill>
                  <a:schemeClr val="tx1"/>
                </a:solidFill>
                <a:effectLst/>
                <a:latin typeface="+mn-lt"/>
                <a:ea typeface="+mn-ea"/>
                <a:cs typeface="+mn-cs"/>
              </a:rPr>
              <a:t>Standard - Spectrum Characterization and Occupancy Sensing</a:t>
            </a:r>
          </a:p>
          <a:p>
            <a:pPr marL="0" indent="0">
              <a:buFontTx/>
              <a:buNone/>
            </a:pPr>
            <a:r>
              <a:rPr lang="en-US" sz="1800" kern="1200" dirty="0">
                <a:solidFill>
                  <a:srgbClr val="00B0F0"/>
                </a:solidFill>
                <a:effectLst/>
                <a:latin typeface="+mn-lt"/>
                <a:ea typeface="+mn-ea"/>
                <a:cs typeface="+mn-cs"/>
                <a:hlinkClick r:id="rId2">
                  <a:extLst>
                    <a:ext uri="{A12FA001-AC4F-418D-AE19-62706E023703}">
                      <ahyp:hlinkClr xmlns:ahyp="http://schemas.microsoft.com/office/drawing/2018/hyperlinkcolor" val="tx"/>
                    </a:ext>
                  </a:extLst>
                </a:hlinkClick>
              </a:rPr>
              <a:t>PAR Extension</a:t>
            </a:r>
            <a:endParaRPr lang="en-US" sz="1800" kern="1200" dirty="0">
              <a:solidFill>
                <a:srgbClr val="00B0F0"/>
              </a:solidFill>
              <a:effectLst/>
              <a:latin typeface="+mn-lt"/>
              <a:ea typeface="+mn-ea"/>
              <a:cs typeface="+mn-cs"/>
            </a:endParaRPr>
          </a:p>
          <a:p>
            <a:r>
              <a:rPr lang="en-US" sz="1800" kern="1200" dirty="0">
                <a:solidFill>
                  <a:schemeClr val="tx1"/>
                </a:solidFill>
                <a:effectLst/>
                <a:latin typeface="+mn-lt"/>
                <a:ea typeface="+mn-ea"/>
                <a:cs typeface="+mn-cs"/>
              </a:rPr>
              <a:t>1, Extension Years – </a:t>
            </a:r>
            <a:r>
              <a:rPr lang="en-US" sz="1800" b="0" kern="1200" dirty="0">
                <a:solidFill>
                  <a:schemeClr val="tx1"/>
                </a:solidFill>
                <a:effectLst/>
                <a:latin typeface="+mn-lt"/>
                <a:ea typeface="+mn-ea"/>
                <a:cs typeface="+mn-cs"/>
              </a:rPr>
              <a:t>With an estimated October 2019 </a:t>
            </a:r>
            <a:r>
              <a:rPr lang="en-US" sz="1800" b="0" kern="1200" dirty="0" err="1">
                <a:solidFill>
                  <a:schemeClr val="tx1"/>
                </a:solidFill>
                <a:effectLst/>
                <a:latin typeface="+mn-lt"/>
                <a:ea typeface="+mn-ea"/>
                <a:cs typeface="+mn-cs"/>
              </a:rPr>
              <a:t>RevCom</a:t>
            </a:r>
            <a:r>
              <a:rPr lang="en-US" sz="1800" b="0" kern="1200" dirty="0">
                <a:solidFill>
                  <a:schemeClr val="tx1"/>
                </a:solidFill>
                <a:effectLst/>
                <a:latin typeface="+mn-lt"/>
                <a:ea typeface="+mn-ea"/>
                <a:cs typeface="+mn-cs"/>
              </a:rPr>
              <a:t> submittal, it would be prudent to ask for a 2-year extension to leave some margin for project slip or submittal problems delaying </a:t>
            </a:r>
            <a:r>
              <a:rPr lang="en-US" sz="1800" b="0" kern="1200" dirty="0" err="1">
                <a:solidFill>
                  <a:schemeClr val="tx1"/>
                </a:solidFill>
                <a:effectLst/>
                <a:latin typeface="+mn-lt"/>
                <a:ea typeface="+mn-ea"/>
                <a:cs typeface="+mn-cs"/>
              </a:rPr>
              <a:t>RevCom</a:t>
            </a:r>
            <a:r>
              <a:rPr lang="en-US" sz="1800" b="0" kern="1200" dirty="0">
                <a:solidFill>
                  <a:schemeClr val="tx1"/>
                </a:solidFill>
                <a:effectLst/>
                <a:latin typeface="+mn-lt"/>
                <a:ea typeface="+mn-ea"/>
                <a:cs typeface="+mn-cs"/>
              </a:rPr>
              <a:t> consideration until 2020.</a:t>
            </a:r>
          </a:p>
          <a:p>
            <a:pPr marL="342900" marR="0" indent="-342900" algn="l" defTabSz="457200" rtl="0" eaLnBrk="1" fontAlgn="auto" latinLnBrk="0" hangingPunct="1">
              <a:lnSpc>
                <a:spcPct val="100000"/>
              </a:lnSpc>
              <a:spcBef>
                <a:spcPct val="20000"/>
              </a:spcBef>
              <a:spcAft>
                <a:spcPts val="0"/>
              </a:spcAft>
              <a:buClrTx/>
              <a:buSzTx/>
              <a:buFont typeface="Wingdings" charset="2"/>
              <a:buChar char="Ø"/>
              <a:tabLst/>
              <a:defRPr/>
            </a:pPr>
            <a:r>
              <a:rPr lang="en-US" sz="1800" kern="1200" dirty="0">
                <a:solidFill>
                  <a:schemeClr val="tx1"/>
                </a:solidFill>
                <a:effectLst/>
                <a:latin typeface="+mn-lt"/>
                <a:ea typeface="+mn-ea"/>
                <a:cs typeface="+mn-cs"/>
              </a:rPr>
              <a:t>Response – </a:t>
            </a:r>
            <a:r>
              <a:rPr lang="en-US" sz="1800" b="0" kern="1200" dirty="0">
                <a:solidFill>
                  <a:schemeClr val="tx1"/>
                </a:solidFill>
                <a:effectLst/>
                <a:latin typeface="+mn-lt"/>
                <a:ea typeface="+mn-ea"/>
                <a:cs typeface="+mn-cs"/>
              </a:rPr>
              <a:t>Agree. We will request for two year extension to this project.</a:t>
            </a:r>
          </a:p>
          <a:p>
            <a:r>
              <a:rPr lang="en-US" sz="1800" kern="1200" dirty="0">
                <a:solidFill>
                  <a:schemeClr val="tx1"/>
                </a:solidFill>
                <a:effectLst/>
                <a:latin typeface="+mn-lt"/>
                <a:ea typeface="+mn-ea"/>
                <a:cs typeface="+mn-cs"/>
              </a:rPr>
              <a:t>2, Why Extend – Four -&gt; four.  </a:t>
            </a:r>
          </a:p>
          <a:p>
            <a:pPr marL="342900" marR="0" indent="-342900" algn="l" defTabSz="457200" rtl="0" eaLnBrk="1" fontAlgn="auto" latinLnBrk="0" hangingPunct="1">
              <a:lnSpc>
                <a:spcPct val="100000"/>
              </a:lnSpc>
              <a:spcBef>
                <a:spcPct val="20000"/>
              </a:spcBef>
              <a:spcAft>
                <a:spcPts val="0"/>
              </a:spcAft>
              <a:buClrTx/>
              <a:buSzTx/>
              <a:buFont typeface="Wingdings" charset="2"/>
              <a:buChar char="Ø"/>
              <a:tabLst/>
              <a:defRPr/>
            </a:pPr>
            <a:r>
              <a:rPr lang="en-US" sz="1800" kern="1200" dirty="0">
                <a:solidFill>
                  <a:schemeClr val="tx1"/>
                </a:solidFill>
                <a:effectLst/>
                <a:latin typeface="+mn-lt"/>
                <a:ea typeface="+mn-ea"/>
                <a:cs typeface="+mn-cs"/>
              </a:rPr>
              <a:t>Response – </a:t>
            </a:r>
            <a:r>
              <a:rPr lang="en-US" sz="1800" b="0" kern="1200" dirty="0">
                <a:solidFill>
                  <a:schemeClr val="tx1"/>
                </a:solidFill>
                <a:effectLst/>
                <a:latin typeface="+mn-lt"/>
                <a:ea typeface="+mn-ea"/>
                <a:cs typeface="+mn-cs"/>
              </a:rPr>
              <a:t>Agree</a:t>
            </a:r>
            <a:endParaRPr lang="en-US" sz="1800" b="0" dirty="0">
              <a:effectLst/>
            </a:endParaRPr>
          </a:p>
          <a:p>
            <a:r>
              <a:rPr lang="en-US" sz="1800" kern="1200" dirty="0">
                <a:solidFill>
                  <a:schemeClr val="tx1"/>
                </a:solidFill>
                <a:effectLst/>
                <a:latin typeface="+mn-lt"/>
                <a:ea typeface="+mn-ea"/>
                <a:cs typeface="+mn-cs"/>
              </a:rPr>
              <a:t>2, Why Extend – </a:t>
            </a:r>
            <a:r>
              <a:rPr lang="en-US" sz="1800" b="0" kern="1200" dirty="0">
                <a:solidFill>
                  <a:schemeClr val="tx1"/>
                </a:solidFill>
                <a:effectLst/>
                <a:latin typeface="+mn-lt"/>
                <a:ea typeface="+mn-ea"/>
                <a:cs typeface="+mn-cs"/>
              </a:rPr>
              <a:t>The sentence talking about “this round” is too imprecise.  Could be changed to “in the 5</a:t>
            </a:r>
            <a:r>
              <a:rPr lang="en-US" sz="1800" b="0" kern="1200" baseline="30000" dirty="0">
                <a:solidFill>
                  <a:schemeClr val="tx1"/>
                </a:solidFill>
                <a:effectLst/>
                <a:latin typeface="+mn-lt"/>
                <a:ea typeface="+mn-ea"/>
                <a:cs typeface="+mn-cs"/>
              </a:rPr>
              <a:t>th </a:t>
            </a:r>
            <a:r>
              <a:rPr lang="en-US" sz="1400" b="0" dirty="0"/>
              <a:t>WG </a:t>
            </a:r>
            <a:r>
              <a:rPr lang="en-US" sz="1800" b="0" kern="1200" dirty="0">
                <a:solidFill>
                  <a:schemeClr val="tx1"/>
                </a:solidFill>
                <a:effectLst/>
                <a:latin typeface="+mn-lt"/>
                <a:ea typeface="+mn-ea"/>
                <a:cs typeface="+mn-cs"/>
              </a:rPr>
              <a:t>balloting round”, or “Though 75% WG ballot approval ratio has not yet been achieved, the group is nearing that consensus threshold.”</a:t>
            </a:r>
          </a:p>
          <a:p>
            <a:pPr marL="342900" marR="0" indent="-342900" algn="l" defTabSz="457200" rtl="0" eaLnBrk="1" fontAlgn="auto" latinLnBrk="0" hangingPunct="1">
              <a:lnSpc>
                <a:spcPct val="100000"/>
              </a:lnSpc>
              <a:spcBef>
                <a:spcPct val="20000"/>
              </a:spcBef>
              <a:spcAft>
                <a:spcPts val="0"/>
              </a:spcAft>
              <a:buClrTx/>
              <a:buSzTx/>
              <a:buFont typeface="Wingdings" charset="2"/>
              <a:buChar char="Ø"/>
              <a:tabLst/>
              <a:defRPr/>
            </a:pPr>
            <a:r>
              <a:rPr lang="en-US" sz="1800" kern="1200" dirty="0">
                <a:solidFill>
                  <a:schemeClr val="tx1"/>
                </a:solidFill>
                <a:effectLst/>
                <a:latin typeface="+mn-lt"/>
                <a:ea typeface="+mn-ea"/>
                <a:cs typeface="+mn-cs"/>
              </a:rPr>
              <a:t>Response – </a:t>
            </a:r>
            <a:r>
              <a:rPr lang="en-US" sz="1800" b="0" kern="1200" dirty="0">
                <a:solidFill>
                  <a:schemeClr val="tx1"/>
                </a:solidFill>
                <a:effectLst/>
                <a:latin typeface="+mn-lt"/>
                <a:ea typeface="+mn-ea"/>
                <a:cs typeface="+mn-cs"/>
              </a:rPr>
              <a:t>Agree. We will change the language to state “5</a:t>
            </a:r>
            <a:r>
              <a:rPr lang="en-US" sz="1800" b="0" kern="1200" baseline="30000" dirty="0">
                <a:solidFill>
                  <a:schemeClr val="tx1"/>
                </a:solidFill>
                <a:effectLst/>
                <a:latin typeface="+mn-lt"/>
                <a:ea typeface="+mn-ea"/>
                <a:cs typeface="+mn-cs"/>
              </a:rPr>
              <a:t>th</a:t>
            </a:r>
            <a:r>
              <a:rPr lang="en-US" sz="1800" b="0" kern="1200" dirty="0">
                <a:solidFill>
                  <a:schemeClr val="tx1"/>
                </a:solidFill>
                <a:effectLst/>
                <a:latin typeface="+mn-lt"/>
                <a:ea typeface="+mn-ea"/>
                <a:cs typeface="+mn-cs"/>
              </a:rPr>
              <a:t> Working Group Letter Ballot.” Same comment has been made by Jon </a:t>
            </a:r>
            <a:r>
              <a:rPr lang="en-US" sz="1800" b="0" kern="1200" dirty="0" err="1">
                <a:solidFill>
                  <a:schemeClr val="tx1"/>
                </a:solidFill>
                <a:effectLst/>
                <a:latin typeface="+mn-lt"/>
                <a:ea typeface="+mn-ea"/>
                <a:cs typeface="+mn-cs"/>
              </a:rPr>
              <a:t>Rosdahl</a:t>
            </a:r>
            <a:r>
              <a:rPr lang="en-US" sz="1800" b="0" kern="1200" dirty="0">
                <a:solidFill>
                  <a:schemeClr val="tx1"/>
                </a:solidFill>
                <a:effectLst/>
                <a:latin typeface="+mn-lt"/>
                <a:ea typeface="+mn-ea"/>
                <a:cs typeface="+mn-cs"/>
              </a:rPr>
              <a:t> from the 802.11 WG.  </a:t>
            </a:r>
            <a:endParaRPr lang="en-US" sz="1800" b="0" dirty="0">
              <a:effectLst/>
            </a:endParaRPr>
          </a:p>
          <a:p>
            <a:pPr marL="0" indent="0">
              <a:buNone/>
            </a:pPr>
            <a:endParaRPr lang="en-US" sz="1800" kern="1200" dirty="0">
              <a:solidFill>
                <a:schemeClr val="tx1"/>
              </a:solidFill>
              <a:effectLst/>
              <a:latin typeface="+mn-lt"/>
              <a:ea typeface="+mn-ea"/>
              <a:cs typeface="+mn-cs"/>
            </a:endParaRPr>
          </a:p>
          <a:p>
            <a:pPr marL="0" lvl="0" indent="0">
              <a:buNone/>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p:cNvSpPr>
            <a:spLocks noGrp="1"/>
          </p:cNvSpPr>
          <p:nvPr>
            <p:ph type="dt" idx="15"/>
          </p:nvPr>
        </p:nvSpPr>
        <p:spPr/>
        <p:txBody>
          <a:bodyPr/>
          <a:lstStyle/>
          <a:p>
            <a:r>
              <a:rPr lang="en-US"/>
              <a:t>July 2014</a:t>
            </a:r>
            <a:endParaRPr lang="en-GB" dirty="0"/>
          </a:p>
        </p:txBody>
      </p:sp>
    </p:spTree>
    <p:extLst>
      <p:ext uri="{BB962C8B-B14F-4D97-AF65-F5344CB8AC3E}">
        <p14:creationId xmlns:p14="http://schemas.microsoft.com/office/powerpoint/2010/main" val="3108799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a:t>Comments from Bob Grow for the 802.3 Working Group</a:t>
            </a:r>
            <a:endParaRPr lang="en-US" sz="4000" dirty="0"/>
          </a:p>
        </p:txBody>
      </p:sp>
      <p:sp>
        <p:nvSpPr>
          <p:cNvPr id="8" name="Content Placeholder 2">
            <a:extLst>
              <a:ext uri="{FF2B5EF4-FFF2-40B4-BE49-F238E27FC236}">
                <a16:creationId xmlns:a16="http://schemas.microsoft.com/office/drawing/2014/main" id="{74F212AE-AE74-4A93-BE07-B96106C5CA39}"/>
              </a:ext>
            </a:extLst>
          </p:cNvPr>
          <p:cNvSpPr>
            <a:spLocks noGrp="1"/>
          </p:cNvSpPr>
          <p:nvPr>
            <p:ph idx="1"/>
          </p:nvPr>
        </p:nvSpPr>
        <p:spPr>
          <a:xfrm>
            <a:off x="457200" y="1436967"/>
            <a:ext cx="8229600" cy="4525963"/>
          </a:xfrm>
        </p:spPr>
        <p:txBody>
          <a:bodyPr>
            <a:normAutofit fontScale="92500" lnSpcReduction="20000"/>
          </a:bodyPr>
          <a:lstStyle/>
          <a:p>
            <a:r>
              <a:rPr lang="en-US" sz="1800" kern="1200" dirty="0">
                <a:solidFill>
                  <a:schemeClr val="tx1"/>
                </a:solidFill>
                <a:effectLst/>
                <a:latin typeface="+mn-lt"/>
                <a:ea typeface="+mn-ea"/>
                <a:cs typeface="+mn-cs"/>
              </a:rPr>
              <a:t>3.2, Participants – </a:t>
            </a:r>
            <a:r>
              <a:rPr lang="en-US" sz="1800" b="0" kern="1200" dirty="0">
                <a:solidFill>
                  <a:schemeClr val="tx1"/>
                </a:solidFill>
                <a:effectLst/>
                <a:latin typeface="+mn-lt"/>
                <a:ea typeface="+mn-ea"/>
                <a:cs typeface="+mn-cs"/>
              </a:rPr>
              <a:t>With only 6 participants, the question has to be addressed on why the project should be extended rather than withdrawn.  Is there an explanation why you haven’t got the expected 10 minimum number of participants promised on the original PAR 5.1? </a:t>
            </a:r>
          </a:p>
          <a:p>
            <a:pPr defTabSz="457200" fontAlgn="auto">
              <a:spcBef>
                <a:spcPct val="20000"/>
              </a:spcBef>
              <a:spcAft>
                <a:spcPts val="0"/>
              </a:spcAft>
              <a:buClrTx/>
              <a:buSzTx/>
              <a:buFont typeface="Wingdings" charset="2"/>
              <a:buChar char="Ø"/>
              <a:defRPr/>
            </a:pPr>
            <a:r>
              <a:rPr lang="en-US" sz="1800" kern="1200" dirty="0">
                <a:solidFill>
                  <a:schemeClr val="tx1"/>
                </a:solidFill>
                <a:effectLst/>
                <a:latin typeface="+mn-lt"/>
                <a:ea typeface="+mn-ea"/>
                <a:cs typeface="+mn-cs"/>
              </a:rPr>
              <a:t>Response – </a:t>
            </a:r>
            <a:r>
              <a:rPr lang="en-US" sz="1800" b="0" kern="1200" dirty="0">
                <a:solidFill>
                  <a:schemeClr val="tx1"/>
                </a:solidFill>
                <a:effectLst/>
                <a:latin typeface="+mn-lt"/>
                <a:ea typeface="+mn-ea"/>
                <a:cs typeface="+mn-cs"/>
              </a:rPr>
              <a:t>We have more than 6 participants that are very actively contributing to this standard. An example of this is National Telecommunications </a:t>
            </a:r>
            <a:r>
              <a:rPr lang="en-US" sz="1800" b="0" kern="1200" dirty="0">
                <a:solidFill>
                  <a:schemeClr val="tx1"/>
                </a:solidFill>
              </a:rPr>
              <a:t>Information Administration (NTIA). There are more than two active participants from NTIA who cannot always attend meetings – especially at the international venues. </a:t>
            </a:r>
          </a:p>
          <a:p>
            <a:pPr defTabSz="457200" fontAlgn="auto">
              <a:spcBef>
                <a:spcPct val="20000"/>
              </a:spcBef>
              <a:spcAft>
                <a:spcPts val="0"/>
              </a:spcAft>
              <a:buClrTx/>
              <a:buSzTx/>
              <a:buFont typeface="Wingdings" charset="2"/>
              <a:buChar char="Ø"/>
              <a:defRPr/>
            </a:pPr>
            <a:r>
              <a:rPr lang="en-US" sz="1800" b="0" kern="1200" dirty="0">
                <a:solidFill>
                  <a:schemeClr val="tx1"/>
                </a:solidFill>
              </a:rPr>
              <a:t>NTIA would like to be the first adopter and implementor of this spec. They have plans to take this IEEE 802.22.3 SCOS Standard to the FCC and recommend the creation of a nation-wide sensing network to understand the spectrum usage and assist the White House Office of Science and Technology Policy memo on achieving better insight into the actual use of various spectrum bands. </a:t>
            </a:r>
            <a:r>
              <a:rPr lang="en-US" sz="1800" b="0" kern="1200" dirty="0">
                <a:solidFill>
                  <a:schemeClr val="tx1"/>
                </a:solidFill>
                <a:effectLst/>
                <a:latin typeface="+mn-lt"/>
                <a:ea typeface="+mn-ea"/>
                <a:cs typeface="+mn-cs"/>
              </a:rPr>
              <a:t> </a:t>
            </a:r>
            <a:endParaRPr lang="en-US" sz="1800" b="0" kern="1200" dirty="0">
              <a:solidFill>
                <a:schemeClr val="tx1"/>
              </a:solidFill>
            </a:endParaRPr>
          </a:p>
          <a:p>
            <a:pPr defTabSz="457200" fontAlgn="auto">
              <a:spcBef>
                <a:spcPct val="20000"/>
              </a:spcBef>
              <a:spcAft>
                <a:spcPts val="0"/>
              </a:spcAft>
              <a:buClrTx/>
              <a:buSzTx/>
              <a:buFont typeface="Wingdings" charset="2"/>
              <a:buChar char="Ø"/>
              <a:defRPr/>
            </a:pPr>
            <a:r>
              <a:rPr lang="en-US" sz="1800" b="0" kern="1200" dirty="0">
                <a:solidFill>
                  <a:schemeClr val="tx1"/>
                </a:solidFill>
              </a:rPr>
              <a:t>Our current WG Voters List can be found on our webpage at: </a:t>
            </a:r>
            <a:r>
              <a:rPr lang="en-US" sz="1800" b="0" kern="1200" dirty="0">
                <a:solidFill>
                  <a:srgbClr val="00B0F0"/>
                </a:solidFill>
                <a:hlinkClick r:id="rId2">
                  <a:extLst>
                    <a:ext uri="{A12FA001-AC4F-418D-AE19-62706E023703}">
                      <ahyp:hlinkClr xmlns:ahyp="http://schemas.microsoft.com/office/drawing/2018/hyperlinkcolor" val="tx"/>
                    </a:ext>
                  </a:extLst>
                </a:hlinkClick>
              </a:rPr>
              <a:t>http://www.ieee802.org/22/MembershipList/membership_november_2018.pdf</a:t>
            </a:r>
            <a:r>
              <a:rPr lang="en-US" sz="1800" b="0" kern="1200" dirty="0">
                <a:solidFill>
                  <a:schemeClr val="tx1"/>
                </a:solidFill>
              </a:rPr>
              <a:t>. We have approximately 10 active participants in the 802.22 Working Group. Hence, each one counts as 10% based on the Response Ratio. The Working Group currently has two projects. 802.22 Revision and 802.22.3. The Ballot Pool for both the activities consists of all Working Group voters.</a:t>
            </a:r>
            <a:endParaRPr lang="en-US" sz="1800" dirty="0">
              <a:effectLst/>
            </a:endParaRPr>
          </a:p>
          <a:p>
            <a:pPr marL="0" indent="0">
              <a:buNone/>
            </a:pPr>
            <a:endParaRPr lang="en-US" sz="1800" kern="1200" dirty="0">
              <a:solidFill>
                <a:schemeClr val="tx1"/>
              </a:solidFill>
              <a:effectLst/>
              <a:latin typeface="+mn-lt"/>
              <a:ea typeface="+mn-ea"/>
              <a:cs typeface="+mn-cs"/>
            </a:endParaRPr>
          </a:p>
          <a:p>
            <a:pPr marL="0" lvl="0" indent="0">
              <a:buNone/>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a:t>July 2014</a:t>
            </a:r>
            <a:endParaRPr lang="en-GB" dirty="0"/>
          </a:p>
        </p:txBody>
      </p:sp>
    </p:spTree>
    <p:extLst>
      <p:ext uri="{BB962C8B-B14F-4D97-AF65-F5344CB8AC3E}">
        <p14:creationId xmlns:p14="http://schemas.microsoft.com/office/powerpoint/2010/main" val="1742218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a:t>Comment from Paul </a:t>
            </a:r>
            <a:r>
              <a:rPr lang="en-US" sz="2800" dirty="0" err="1"/>
              <a:t>Nikolich</a:t>
            </a:r>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
        <p:nvSpPr>
          <p:cNvPr id="5" name="TextBox 4">
            <a:extLst>
              <a:ext uri="{FF2B5EF4-FFF2-40B4-BE49-F238E27FC236}">
                <a16:creationId xmlns:a16="http://schemas.microsoft.com/office/drawing/2014/main" id="{F3AF401B-FCF0-421E-8A3A-9965DA873432}"/>
              </a:ext>
            </a:extLst>
          </p:cNvPr>
          <p:cNvSpPr txBox="1"/>
          <p:nvPr/>
        </p:nvSpPr>
        <p:spPr>
          <a:xfrm>
            <a:off x="670249" y="1295400"/>
            <a:ext cx="8001000" cy="5201424"/>
          </a:xfrm>
          <a:prstGeom prst="rect">
            <a:avLst/>
          </a:prstGeom>
          <a:noFill/>
        </p:spPr>
        <p:txBody>
          <a:bodyPr wrap="square" rtlCol="0">
            <a:spAutoFit/>
          </a:bodyPr>
          <a:lstStyle/>
          <a:p>
            <a:r>
              <a:rPr lang="en-US" altLang="en-US" sz="2000" dirty="0">
                <a:solidFill>
                  <a:schemeClr val="tx1"/>
                </a:solidFill>
                <a:latin typeface="+mn-lt"/>
                <a:cs typeface="Segoe UI" panose="020B0502040204020203" pitchFamily="34" charset="0"/>
              </a:rPr>
              <a:t>The P802.22.3 extension request has a start of Sponsor Ballot 01 Mar 2019 and </a:t>
            </a:r>
            <a:r>
              <a:rPr lang="en-US" altLang="en-US" sz="2000" dirty="0" err="1">
                <a:solidFill>
                  <a:schemeClr val="tx1"/>
                </a:solidFill>
                <a:latin typeface="+mn-lt"/>
                <a:cs typeface="Segoe UI" panose="020B0502040204020203" pitchFamily="34" charset="0"/>
              </a:rPr>
              <a:t>RevCom</a:t>
            </a:r>
            <a:r>
              <a:rPr lang="en-US" altLang="en-US" sz="2000" dirty="0">
                <a:solidFill>
                  <a:schemeClr val="tx1"/>
                </a:solidFill>
                <a:latin typeface="+mn-lt"/>
                <a:cs typeface="Segoe UI" panose="020B0502040204020203" pitchFamily="34" charset="0"/>
              </a:rPr>
              <a:t> submission 01 Oct 2019, for an elapsed time of 7 months.  The WG ballot has been underway since 15 Nov 2016 until now, an elapsed time of 24 months and is 80% complete.  Please explain why and how the WG believes it is possible to complete the Sponsor ballot in 7 months with the currently available WG volunteer and SA staff resources when the WG ballot remains incomplete after 24+months.</a:t>
            </a:r>
          </a:p>
          <a:p>
            <a:endParaRPr lang="en-US" altLang="en-US" sz="2000" dirty="0">
              <a:solidFill>
                <a:schemeClr val="tx1"/>
              </a:solidFill>
              <a:latin typeface="+mn-lt"/>
              <a:cs typeface="Segoe UI" panose="020B0502040204020203" pitchFamily="34" charset="0"/>
            </a:endParaRPr>
          </a:p>
          <a:p>
            <a:r>
              <a:rPr lang="en-US" altLang="en-US" sz="2000" dirty="0">
                <a:solidFill>
                  <a:schemeClr val="tx1"/>
                </a:solidFill>
                <a:latin typeface="+mn-lt"/>
                <a:cs typeface="Segoe UI" panose="020B0502040204020203" pitchFamily="34" charset="0"/>
              </a:rPr>
              <a:t>I would like to see the 802.22.3 project completed, but please ensure the WG is being realistic with respect to available resources to do the work.  Thank you for considering my comment.</a:t>
            </a:r>
          </a:p>
          <a:p>
            <a:r>
              <a:rPr lang="en-US" sz="2000" b="1" dirty="0">
                <a:solidFill>
                  <a:schemeClr val="tx1"/>
                </a:solidFill>
                <a:latin typeface="+mn-lt"/>
                <a:cs typeface="Segoe UI" panose="020B0502040204020203" pitchFamily="34" charset="0"/>
              </a:rPr>
              <a:t>Response</a:t>
            </a:r>
            <a:r>
              <a:rPr lang="en-US" sz="2000" dirty="0">
                <a:solidFill>
                  <a:schemeClr val="tx1"/>
                </a:solidFill>
                <a:latin typeface="+mn-lt"/>
                <a:cs typeface="Segoe UI" panose="020B0502040204020203" pitchFamily="34" charset="0"/>
              </a:rPr>
              <a:t>: We would like to complete this activity as soon as possible and then go into hibernation. Your comments are valid. As a result, the Working Group would like to request a two year extension, so that we do not have to come back to the EC for an extension again.  </a:t>
            </a:r>
          </a:p>
          <a:p>
            <a:endParaRPr lang="en-US" altLang="en-US" sz="3200" dirty="0">
              <a:solidFill>
                <a:schemeClr val="tx1"/>
              </a:solidFill>
              <a:latin typeface="+mn-lt"/>
            </a:endParaRPr>
          </a:p>
        </p:txBody>
      </p:sp>
    </p:spTree>
    <p:extLst>
      <p:ext uri="{BB962C8B-B14F-4D97-AF65-F5344CB8AC3E}">
        <p14:creationId xmlns:p14="http://schemas.microsoft.com/office/powerpoint/2010/main" val="1148995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바닥글 개체 틀 4">
            <a:extLst>
              <a:ext uri="{FF2B5EF4-FFF2-40B4-BE49-F238E27FC236}">
                <a16:creationId xmlns:a16="http://schemas.microsoft.com/office/drawing/2014/main" id="{4E50B95F-7D8D-45E0-BB94-48C5F88A230A}"/>
              </a:ext>
            </a:extLst>
          </p:cNvPr>
          <p:cNvSpPr>
            <a:spLocks noGrp="1"/>
          </p:cNvSpPr>
          <p:nvPr>
            <p:ph type="ftr" sz="quarter" idx="10"/>
          </p:nvPr>
        </p:nvSpPr>
        <p:spPr>
          <a:xfrm>
            <a:off x="3619500" y="6475413"/>
            <a:ext cx="1981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ko-KR" sz="1200" b="0">
                <a:solidFill>
                  <a:srgbClr val="000000"/>
                </a:solidFill>
                <a:ea typeface="Gulim" panose="020B0600000101010101" pitchFamily="34" charset="-127"/>
              </a:rPr>
              <a:t>Apurva N. Mody, BAE Systems</a:t>
            </a:r>
          </a:p>
        </p:txBody>
      </p:sp>
      <p:sp>
        <p:nvSpPr>
          <p:cNvPr id="49155" name="Date Placeholder 2">
            <a:extLst>
              <a:ext uri="{FF2B5EF4-FFF2-40B4-BE49-F238E27FC236}">
                <a16:creationId xmlns:a16="http://schemas.microsoft.com/office/drawing/2014/main" id="{0FFF5780-F706-4AB3-B79D-73D8C1DB46F6}"/>
              </a:ext>
            </a:extLst>
          </p:cNvPr>
          <p:cNvSpPr>
            <a:spLocks noGrp="1"/>
          </p:cNvSpPr>
          <p:nvPr>
            <p:ph type="dt" sz="quarter" idx="12"/>
          </p:nvPr>
        </p:nvSpPr>
        <p:spPr>
          <a:xfrm>
            <a:off x="8543925" y="6475413"/>
            <a:ext cx="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endParaRPr lang="en-US" altLang="ko-KR" sz="1200" b="0">
              <a:solidFill>
                <a:srgbClr val="000000"/>
              </a:solidFill>
              <a:ea typeface="Gulim" panose="020B0600000101010101" pitchFamily="34" charset="-127"/>
            </a:endParaRPr>
          </a:p>
        </p:txBody>
      </p:sp>
      <p:sp>
        <p:nvSpPr>
          <p:cNvPr id="8" name="Rectangle 2">
            <a:extLst>
              <a:ext uri="{FF2B5EF4-FFF2-40B4-BE49-F238E27FC236}">
                <a16:creationId xmlns:a16="http://schemas.microsoft.com/office/drawing/2014/main" id="{2A9C6171-7D68-45FF-BA64-E8F2BEE9E0EF}"/>
              </a:ext>
            </a:extLst>
          </p:cNvPr>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a:defRPr/>
            </a:pPr>
            <a:r>
              <a:rPr lang="en-US" sz="2800" kern="0" dirty="0">
                <a:solidFill>
                  <a:srgbClr val="006600"/>
                </a:solidFill>
                <a:latin typeface="Arial Narrow" panose="020B0606020202030204" pitchFamily="34" charset="0"/>
              </a:rPr>
              <a:t>IEEE P802.22.3 Spectrum Characterization and Occupancy Working Group Letter Ballot</a:t>
            </a:r>
          </a:p>
        </p:txBody>
      </p:sp>
      <p:graphicFrame>
        <p:nvGraphicFramePr>
          <p:cNvPr id="11" name="Table 10">
            <a:extLst>
              <a:ext uri="{FF2B5EF4-FFF2-40B4-BE49-F238E27FC236}">
                <a16:creationId xmlns:a16="http://schemas.microsoft.com/office/drawing/2014/main" id="{B9C63ED4-E5F5-41F5-9A06-21403642549F}"/>
              </a:ext>
            </a:extLst>
          </p:cNvPr>
          <p:cNvGraphicFramePr>
            <a:graphicFrameLocks noGrp="1"/>
          </p:cNvGraphicFramePr>
          <p:nvPr/>
        </p:nvGraphicFramePr>
        <p:xfrm>
          <a:off x="152400" y="1485107"/>
          <a:ext cx="8915399" cy="4991893"/>
        </p:xfrm>
        <a:graphic>
          <a:graphicData uri="http://schemas.openxmlformats.org/drawingml/2006/table">
            <a:tbl>
              <a:tblPr firstRow="1" bandRow="1">
                <a:tableStyleId>{5C22544A-7EE6-4342-B048-85BDC9FD1C3A}</a:tableStyleId>
              </a:tblPr>
              <a:tblGrid>
                <a:gridCol w="1485902">
                  <a:extLst>
                    <a:ext uri="{9D8B030D-6E8A-4147-A177-3AD203B41FA5}">
                      <a16:colId xmlns:a16="http://schemas.microsoft.com/office/drawing/2014/main" val="20000"/>
                    </a:ext>
                  </a:extLst>
                </a:gridCol>
                <a:gridCol w="1016668">
                  <a:extLst>
                    <a:ext uri="{9D8B030D-6E8A-4147-A177-3AD203B41FA5}">
                      <a16:colId xmlns:a16="http://schemas.microsoft.com/office/drawing/2014/main" val="20001"/>
                    </a:ext>
                  </a:extLst>
                </a:gridCol>
                <a:gridCol w="1407694">
                  <a:extLst>
                    <a:ext uri="{9D8B030D-6E8A-4147-A177-3AD203B41FA5}">
                      <a16:colId xmlns:a16="http://schemas.microsoft.com/office/drawing/2014/main" val="20002"/>
                    </a:ext>
                  </a:extLst>
                </a:gridCol>
                <a:gridCol w="1084757">
                  <a:extLst>
                    <a:ext uri="{9D8B030D-6E8A-4147-A177-3AD203B41FA5}">
                      <a16:colId xmlns:a16="http://schemas.microsoft.com/office/drawing/2014/main" val="20003"/>
                    </a:ext>
                  </a:extLst>
                </a:gridCol>
                <a:gridCol w="1026785">
                  <a:extLst>
                    <a:ext uri="{9D8B030D-6E8A-4147-A177-3AD203B41FA5}">
                      <a16:colId xmlns:a16="http://schemas.microsoft.com/office/drawing/2014/main" val="20004"/>
                    </a:ext>
                  </a:extLst>
                </a:gridCol>
                <a:gridCol w="1329489">
                  <a:extLst>
                    <a:ext uri="{9D8B030D-6E8A-4147-A177-3AD203B41FA5}">
                      <a16:colId xmlns:a16="http://schemas.microsoft.com/office/drawing/2014/main" val="20005"/>
                    </a:ext>
                  </a:extLst>
                </a:gridCol>
                <a:gridCol w="1564104">
                  <a:extLst>
                    <a:ext uri="{9D8B030D-6E8A-4147-A177-3AD203B41FA5}">
                      <a16:colId xmlns:a16="http://schemas.microsoft.com/office/drawing/2014/main" val="20006"/>
                    </a:ext>
                  </a:extLst>
                </a:gridCol>
              </a:tblGrid>
              <a:tr h="712097">
                <a:tc>
                  <a:txBody>
                    <a:bodyPr/>
                    <a:lstStyle/>
                    <a:p>
                      <a:pPr algn="ctr"/>
                      <a:r>
                        <a:rPr lang="en-US" sz="1200" b="1" dirty="0">
                          <a:latin typeface="Arial" panose="020B0604020202020204" pitchFamily="34" charset="0"/>
                          <a:cs typeface="Arial" panose="020B0604020202020204" pitchFamily="34" charset="0"/>
                        </a:rPr>
                        <a:t>IEEE</a:t>
                      </a:r>
                      <a:r>
                        <a:rPr lang="en-US" sz="1200" b="1" baseline="0" dirty="0">
                          <a:latin typeface="Arial" panose="020B0604020202020204" pitchFamily="34" charset="0"/>
                          <a:cs typeface="Arial" panose="020B0604020202020204" pitchFamily="34" charset="0"/>
                        </a:rPr>
                        <a:t> WG Letter Ballot</a:t>
                      </a:r>
                      <a:endParaRPr lang="en-US" sz="1200" b="1" dirty="0">
                        <a:latin typeface="Arial" panose="020B0604020202020204" pitchFamily="34" charset="0"/>
                        <a:cs typeface="Arial" panose="020B0604020202020204" pitchFamily="34" charset="0"/>
                      </a:endParaRPr>
                    </a:p>
                  </a:txBody>
                  <a:tcPr marT="45704" marB="45704"/>
                </a:tc>
                <a:tc>
                  <a:txBody>
                    <a:bodyPr/>
                    <a:lstStyle/>
                    <a:p>
                      <a:pPr algn="ctr"/>
                      <a:r>
                        <a:rPr lang="en-US" sz="1200" b="1" dirty="0">
                          <a:latin typeface="Arial" panose="020B0604020202020204" pitchFamily="34" charset="0"/>
                          <a:cs typeface="Arial" panose="020B0604020202020204" pitchFamily="34" charset="0"/>
                        </a:rPr>
                        <a:t>Launch Date</a:t>
                      </a:r>
                    </a:p>
                  </a:txBody>
                  <a:tcPr marT="45704" marB="45704"/>
                </a:tc>
                <a:tc>
                  <a:txBody>
                    <a:bodyPr/>
                    <a:lstStyle/>
                    <a:p>
                      <a:pPr algn="ctr"/>
                      <a:r>
                        <a:rPr lang="en-US" sz="1200" b="1" dirty="0">
                          <a:latin typeface="Arial" panose="020B0604020202020204" pitchFamily="34" charset="0"/>
                          <a:cs typeface="Arial" panose="020B0604020202020204" pitchFamily="34" charset="0"/>
                        </a:rPr>
                        <a:t># of Comments Received</a:t>
                      </a:r>
                    </a:p>
                  </a:txBody>
                  <a:tcPr marT="45704" marB="45704"/>
                </a:tc>
                <a:tc>
                  <a:txBody>
                    <a:bodyPr/>
                    <a:lstStyle/>
                    <a:p>
                      <a:pPr algn="ctr"/>
                      <a:r>
                        <a:rPr lang="en-US" sz="1200" b="1" dirty="0">
                          <a:latin typeface="Arial" panose="020B0604020202020204" pitchFamily="34" charset="0"/>
                          <a:cs typeface="Arial" panose="020B0604020202020204" pitchFamily="34" charset="0"/>
                        </a:rPr>
                        <a:t>Comment Resolution Status</a:t>
                      </a:r>
                    </a:p>
                  </a:txBody>
                  <a:tcPr marT="45704" marB="45704"/>
                </a:tc>
                <a:tc>
                  <a:txBody>
                    <a:bodyPr/>
                    <a:lstStyle/>
                    <a:p>
                      <a:pPr algn="ctr"/>
                      <a:r>
                        <a:rPr lang="en-US" sz="1200" b="1" dirty="0">
                          <a:latin typeface="Arial" panose="020B0604020202020204" pitchFamily="34" charset="0"/>
                          <a:cs typeface="Arial" panose="020B0604020202020204" pitchFamily="34" charset="0"/>
                        </a:rPr>
                        <a:t>Response Ratio</a:t>
                      </a:r>
                    </a:p>
                  </a:txBody>
                  <a:tcPr marT="45704" marB="45704"/>
                </a:tc>
                <a:tc>
                  <a:txBody>
                    <a:bodyPr/>
                    <a:lstStyle/>
                    <a:p>
                      <a:pPr algn="ctr"/>
                      <a:r>
                        <a:rPr lang="en-US" sz="1200" b="1" dirty="0">
                          <a:latin typeface="Arial" panose="020B0604020202020204" pitchFamily="34" charset="0"/>
                          <a:cs typeface="Arial" panose="020B0604020202020204" pitchFamily="34" charset="0"/>
                        </a:rPr>
                        <a:t>Approval Ratio</a:t>
                      </a:r>
                    </a:p>
                  </a:txBody>
                  <a:tcPr marT="45704" marB="45704"/>
                </a:tc>
                <a:tc>
                  <a:txBody>
                    <a:bodyPr/>
                    <a:lstStyle/>
                    <a:p>
                      <a:pPr algn="ctr"/>
                      <a:r>
                        <a:rPr lang="en-US" sz="1200" b="1" dirty="0">
                          <a:latin typeface="Arial" panose="020B0604020202020204" pitchFamily="34" charset="0"/>
                          <a:cs typeface="Arial" panose="020B0604020202020204" pitchFamily="34" charset="0"/>
                        </a:rPr>
                        <a:t>Draft Status</a:t>
                      </a:r>
                    </a:p>
                  </a:txBody>
                  <a:tcPr marT="45704" marB="45704"/>
                </a:tc>
                <a:extLst>
                  <a:ext uri="{0D108BD9-81ED-4DB2-BD59-A6C34878D82A}">
                    <a16:rowId xmlns:a16="http://schemas.microsoft.com/office/drawing/2014/main" val="10000"/>
                  </a:ext>
                </a:extLst>
              </a:tr>
              <a:tr h="1134090">
                <a:tc>
                  <a:txBody>
                    <a:bodyPr/>
                    <a:lstStyle/>
                    <a:p>
                      <a:pPr algn="ctr"/>
                      <a:r>
                        <a:rPr lang="en-US" sz="1200" b="1" dirty="0">
                          <a:latin typeface="Arial" panose="020B0604020202020204" pitchFamily="34" charset="0"/>
                          <a:cs typeface="Arial" panose="020B0604020202020204" pitchFamily="34" charset="0"/>
                        </a:rPr>
                        <a:t>WG</a:t>
                      </a:r>
                      <a:r>
                        <a:rPr lang="en-US" sz="1200" b="1" baseline="0" dirty="0">
                          <a:latin typeface="Arial" panose="020B0604020202020204" pitchFamily="34" charset="0"/>
                          <a:cs typeface="Arial" panose="020B0604020202020204" pitchFamily="34" charset="0"/>
                        </a:rPr>
                        <a:t> LB #1</a:t>
                      </a:r>
                    </a:p>
                    <a:p>
                      <a:pPr algn="ctr"/>
                      <a:r>
                        <a:rPr lang="en-US" sz="1200" b="1" baseline="0" dirty="0">
                          <a:latin typeface="Arial" panose="020B0604020202020204" pitchFamily="34" charset="0"/>
                          <a:cs typeface="Arial" panose="020B0604020202020204" pitchFamily="34" charset="0"/>
                        </a:rPr>
                        <a:t>(P802.22.3 Draft v1.0)</a:t>
                      </a:r>
                      <a:endParaRPr lang="en-US" sz="1200" b="1" dirty="0">
                        <a:latin typeface="Arial" panose="020B0604020202020204" pitchFamily="34" charset="0"/>
                        <a:cs typeface="Arial" panose="020B0604020202020204" pitchFamily="34" charset="0"/>
                      </a:endParaRPr>
                    </a:p>
                  </a:txBody>
                  <a:tcPr marT="45704" marB="45704"/>
                </a:tc>
                <a:tc>
                  <a:txBody>
                    <a:bodyPr/>
                    <a:lstStyle/>
                    <a:p>
                      <a:pPr algn="ctr"/>
                      <a:r>
                        <a:rPr lang="en-US" sz="1200" b="1" dirty="0">
                          <a:latin typeface="Arial" panose="020B0604020202020204" pitchFamily="34" charset="0"/>
                          <a:cs typeface="Arial" panose="020B0604020202020204" pitchFamily="34" charset="0"/>
                        </a:rPr>
                        <a:t>February 12</a:t>
                      </a:r>
                      <a:r>
                        <a:rPr lang="en-US" sz="1200" b="1" baseline="30000" dirty="0">
                          <a:latin typeface="Arial" panose="020B0604020202020204" pitchFamily="34" charset="0"/>
                          <a:cs typeface="Arial" panose="020B0604020202020204" pitchFamily="34" charset="0"/>
                        </a:rPr>
                        <a:t>th</a:t>
                      </a:r>
                      <a:r>
                        <a:rPr lang="en-US" sz="1200" b="1" dirty="0">
                          <a:latin typeface="Arial" panose="020B0604020202020204" pitchFamily="34" charset="0"/>
                          <a:cs typeface="Arial" panose="020B0604020202020204" pitchFamily="34" charset="0"/>
                        </a:rPr>
                        <a:t> 2017 to March 13</a:t>
                      </a:r>
                      <a:r>
                        <a:rPr lang="en-US" sz="1200" b="1" baseline="30000" dirty="0">
                          <a:latin typeface="Arial" panose="020B0604020202020204" pitchFamily="34" charset="0"/>
                          <a:cs typeface="Arial" panose="020B0604020202020204" pitchFamily="34" charset="0"/>
                        </a:rPr>
                        <a:t>th</a:t>
                      </a:r>
                      <a:r>
                        <a:rPr lang="en-US" sz="1200" b="1" dirty="0">
                          <a:latin typeface="Arial" panose="020B0604020202020204" pitchFamily="34" charset="0"/>
                          <a:cs typeface="Arial" panose="020B0604020202020204" pitchFamily="34" charset="0"/>
                        </a:rPr>
                        <a:t> 2017</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153</a:t>
                      </a:r>
                    </a:p>
                  </a:txBody>
                  <a:tcPr marT="45704" marB="45704"/>
                </a:tc>
                <a:tc>
                  <a:txBody>
                    <a:bodyPr/>
                    <a:lstStyle/>
                    <a:p>
                      <a:pPr algn="ctr"/>
                      <a:r>
                        <a:rPr lang="en-US" sz="1200" b="1" dirty="0">
                          <a:latin typeface="Arial" panose="020B0604020202020204" pitchFamily="34" charset="0"/>
                          <a:cs typeface="Arial" panose="020B0604020202020204" pitchFamily="34" charset="0"/>
                        </a:rPr>
                        <a:t>Comments were addressed and Resolved</a:t>
                      </a:r>
                    </a:p>
                  </a:txBody>
                  <a:tcPr marT="45704" marB="45704"/>
                </a:tc>
                <a:tc>
                  <a:txBody>
                    <a:bodyPr/>
                    <a:lstStyle/>
                    <a:p>
                      <a:pPr algn="ctr"/>
                      <a:r>
                        <a:rPr lang="en-US" sz="1200" b="1" dirty="0">
                          <a:solidFill>
                            <a:schemeClr val="tx1"/>
                          </a:solidFill>
                          <a:latin typeface="Arial" panose="020B0604020202020204" pitchFamily="34" charset="0"/>
                          <a:cs typeface="Arial" panose="020B0604020202020204" pitchFamily="34" charset="0"/>
                        </a:rPr>
                        <a:t>76%</a:t>
                      </a:r>
                    </a:p>
                  </a:txBody>
                  <a:tcPr marT="45704" marB="45704"/>
                </a:tc>
                <a:tc>
                  <a:txBody>
                    <a:bodyPr/>
                    <a:lstStyle/>
                    <a:p>
                      <a:pPr marL="0" algn="ctr" defTabSz="914400" rtl="0" eaLnBrk="1" latinLnBrk="0" hangingPunct="1"/>
                      <a:r>
                        <a:rPr lang="en-US" sz="1200" b="1" kern="1200" dirty="0">
                          <a:solidFill>
                            <a:schemeClr val="tx1"/>
                          </a:solidFill>
                          <a:latin typeface="Arial" panose="020B0604020202020204" pitchFamily="34" charset="0"/>
                          <a:ea typeface="+mn-ea"/>
                          <a:cs typeface="Arial" panose="020B0604020202020204" pitchFamily="34" charset="0"/>
                        </a:rPr>
                        <a:t>17%</a:t>
                      </a:r>
                    </a:p>
                  </a:txBody>
                  <a:tcPr marT="45704" marB="45704"/>
                </a:tc>
                <a:tc>
                  <a:txBody>
                    <a:bodyPr/>
                    <a:lstStyle/>
                    <a:p>
                      <a:pPr algn="ctr"/>
                      <a:r>
                        <a:rPr lang="en-US" sz="1200" b="1" dirty="0">
                          <a:latin typeface="Arial" panose="020B0604020202020204" pitchFamily="34" charset="0"/>
                          <a:cs typeface="Arial" panose="020B0604020202020204" pitchFamily="34" charset="0"/>
                        </a:rPr>
                        <a:t>P802.22 Draft v2.0 Prepared </a:t>
                      </a:r>
                    </a:p>
                  </a:txBody>
                  <a:tcPr marT="45704" marB="45704"/>
                </a:tc>
                <a:extLst>
                  <a:ext uri="{0D108BD9-81ED-4DB2-BD59-A6C34878D82A}">
                    <a16:rowId xmlns:a16="http://schemas.microsoft.com/office/drawing/2014/main" val="10001"/>
                  </a:ext>
                </a:extLst>
              </a:tr>
              <a:tr h="1134090">
                <a:tc>
                  <a:txBody>
                    <a:bodyPr/>
                    <a:lstStyle/>
                    <a:p>
                      <a:pPr algn="ctr"/>
                      <a:r>
                        <a:rPr lang="en-US" sz="1200" b="1" dirty="0">
                          <a:latin typeface="Arial" panose="020B0604020202020204" pitchFamily="34" charset="0"/>
                          <a:cs typeface="Arial" panose="020B0604020202020204" pitchFamily="34" charset="0"/>
                        </a:rPr>
                        <a:t>WG LB #2</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baseline="0" dirty="0">
                          <a:latin typeface="Arial" panose="020B0604020202020204" pitchFamily="34" charset="0"/>
                          <a:cs typeface="Arial" panose="020B0604020202020204" pitchFamily="34" charset="0"/>
                        </a:rPr>
                        <a:t>(P802.22.3 Draft v2.0)</a:t>
                      </a:r>
                      <a:endParaRPr lang="en-US" sz="1200" b="1" dirty="0">
                        <a:latin typeface="Arial" panose="020B0604020202020204" pitchFamily="34" charset="0"/>
                        <a:cs typeface="Arial" panose="020B0604020202020204" pitchFamily="34" charset="0"/>
                      </a:endParaRPr>
                    </a:p>
                  </a:txBody>
                  <a:tcPr marT="45704" marB="45704"/>
                </a:tc>
                <a:tc>
                  <a:txBody>
                    <a:bodyPr/>
                    <a:lstStyle/>
                    <a:p>
                      <a:pPr algn="ctr"/>
                      <a:r>
                        <a:rPr lang="en-US" sz="1200" b="1" dirty="0">
                          <a:latin typeface="Arial" panose="020B0604020202020204" pitchFamily="34" charset="0"/>
                          <a:cs typeface="Arial" panose="020B0604020202020204" pitchFamily="34" charset="0"/>
                        </a:rPr>
                        <a:t>October1st to October 30th 2017</a:t>
                      </a:r>
                    </a:p>
                  </a:txBody>
                  <a:tcPr marT="45704" marB="45704"/>
                </a:tc>
                <a:tc>
                  <a:txBody>
                    <a:bodyPr/>
                    <a:lstStyle/>
                    <a:p>
                      <a:pPr algn="ctr"/>
                      <a:r>
                        <a:rPr lang="en-US" sz="1200" b="1" dirty="0">
                          <a:latin typeface="Arial" panose="020B0604020202020204" pitchFamily="34" charset="0"/>
                          <a:cs typeface="Arial" panose="020B0604020202020204" pitchFamily="34" charset="0"/>
                        </a:rPr>
                        <a:t>95</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Comments were addressed and Resolved</a:t>
                      </a:r>
                    </a:p>
                  </a:txBody>
                  <a:tcPr marT="45704" marB="45704"/>
                </a:tc>
                <a:tc>
                  <a:txBody>
                    <a:bodyPr/>
                    <a:lstStyle/>
                    <a:p>
                      <a:pPr algn="ctr"/>
                      <a:r>
                        <a:rPr lang="en-US" sz="1200" b="1" dirty="0">
                          <a:solidFill>
                            <a:schemeClr val="tx1"/>
                          </a:solidFill>
                          <a:latin typeface="Arial" panose="020B0604020202020204" pitchFamily="34" charset="0"/>
                          <a:cs typeface="Arial" panose="020B0604020202020204" pitchFamily="34" charset="0"/>
                        </a:rPr>
                        <a:t>77%</a:t>
                      </a:r>
                    </a:p>
                  </a:txBody>
                  <a:tcPr marT="45704" marB="45704"/>
                </a:tc>
                <a:tc>
                  <a:txBody>
                    <a:bodyPr/>
                    <a:lstStyle/>
                    <a:p>
                      <a:pPr marL="0" algn="ctr" defTabSz="914400" rtl="0" eaLnBrk="1" latinLnBrk="0" hangingPunct="1"/>
                      <a:r>
                        <a:rPr lang="en-US" sz="1200" b="1" kern="1200" dirty="0">
                          <a:solidFill>
                            <a:schemeClr val="tx1"/>
                          </a:solidFill>
                          <a:latin typeface="Arial" panose="020B0604020202020204" pitchFamily="34" charset="0"/>
                          <a:ea typeface="+mn-ea"/>
                          <a:cs typeface="Arial" panose="020B0604020202020204" pitchFamily="34" charset="0"/>
                        </a:rPr>
                        <a:t>50%</a:t>
                      </a:r>
                    </a:p>
                  </a:txBody>
                  <a:tcPr marT="45704" marB="45704"/>
                </a:tc>
                <a:tc>
                  <a:txBody>
                    <a:bodyPr/>
                    <a:lstStyle/>
                    <a:p>
                      <a:pPr algn="ctr"/>
                      <a:r>
                        <a:rPr lang="en-US" sz="1200" b="1" dirty="0">
                          <a:latin typeface="Arial" panose="020B0604020202020204" pitchFamily="34" charset="0"/>
                          <a:cs typeface="Arial" panose="020B0604020202020204" pitchFamily="34" charset="0"/>
                        </a:rPr>
                        <a:t>P802.22 Draft</a:t>
                      </a:r>
                      <a:r>
                        <a:rPr lang="en-US" sz="1200" b="1" baseline="0" dirty="0">
                          <a:latin typeface="Arial" panose="020B0604020202020204" pitchFamily="34" charset="0"/>
                          <a:cs typeface="Arial" panose="020B0604020202020204" pitchFamily="34" charset="0"/>
                        </a:rPr>
                        <a:t> v3.0 Prepared</a:t>
                      </a:r>
                      <a:endParaRPr lang="en-US" sz="1200" b="1" dirty="0">
                        <a:latin typeface="Arial" panose="020B0604020202020204" pitchFamily="34" charset="0"/>
                        <a:cs typeface="Arial" panose="020B0604020202020204" pitchFamily="34" charset="0"/>
                      </a:endParaRPr>
                    </a:p>
                  </a:txBody>
                  <a:tcPr marT="45704" marB="45704"/>
                </a:tc>
                <a:extLst>
                  <a:ext uri="{0D108BD9-81ED-4DB2-BD59-A6C34878D82A}">
                    <a16:rowId xmlns:a16="http://schemas.microsoft.com/office/drawing/2014/main" val="10002"/>
                  </a:ext>
                </a:extLst>
              </a:tr>
              <a:tr h="8228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WG LB #3</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(P802.22.3 Draft</a:t>
                      </a:r>
                      <a:r>
                        <a:rPr lang="en-US" sz="1200" b="1" baseline="0" dirty="0">
                          <a:latin typeface="Arial" panose="020B0604020202020204" pitchFamily="34" charset="0"/>
                          <a:cs typeface="Arial" panose="020B0604020202020204" pitchFamily="34" charset="0"/>
                        </a:rPr>
                        <a:t> 3.0</a:t>
                      </a:r>
                      <a:r>
                        <a:rPr lang="en-US" sz="1200" b="1" dirty="0">
                          <a:latin typeface="Arial" panose="020B0604020202020204" pitchFamily="34" charset="0"/>
                          <a:cs typeface="Arial" panose="020B0604020202020204" pitchFamily="34" charset="0"/>
                        </a:rPr>
                        <a:t>)</a:t>
                      </a:r>
                    </a:p>
                  </a:txBody>
                  <a:tcPr marT="45704" marB="45704"/>
                </a:tc>
                <a:tc>
                  <a:txBody>
                    <a:bodyPr/>
                    <a:lstStyle/>
                    <a:p>
                      <a:pPr algn="ctr"/>
                      <a:r>
                        <a:rPr lang="en-US" sz="1200" b="1" dirty="0">
                          <a:latin typeface="Arial" panose="020B0604020202020204" pitchFamily="34" charset="0"/>
                          <a:cs typeface="Arial" panose="020B0604020202020204" pitchFamily="34" charset="0"/>
                        </a:rPr>
                        <a:t>February21st  2018 to March 4</a:t>
                      </a:r>
                      <a:r>
                        <a:rPr lang="en-US" sz="1200" b="1" baseline="30000" dirty="0">
                          <a:latin typeface="Arial" panose="020B0604020202020204" pitchFamily="34" charset="0"/>
                          <a:cs typeface="Arial" panose="020B0604020202020204" pitchFamily="34" charset="0"/>
                        </a:rPr>
                        <a:t>th</a:t>
                      </a:r>
                      <a:r>
                        <a:rPr lang="en-US" sz="1200" b="1" dirty="0">
                          <a:latin typeface="Arial" panose="020B0604020202020204" pitchFamily="34" charset="0"/>
                          <a:cs typeface="Arial" panose="020B0604020202020204" pitchFamily="34" charset="0"/>
                        </a:rPr>
                        <a:t> 2018</a:t>
                      </a:r>
                    </a:p>
                  </a:txBody>
                  <a:tcPr marT="45704" marB="45704"/>
                </a:tc>
                <a:tc>
                  <a:txBody>
                    <a:bodyPr/>
                    <a:lstStyle/>
                    <a:p>
                      <a:pPr algn="ctr"/>
                      <a:r>
                        <a:rPr lang="en-US" sz="1200" b="1" dirty="0">
                          <a:latin typeface="Arial" panose="020B0604020202020204" pitchFamily="34" charset="0"/>
                          <a:cs typeface="Arial" panose="020B0604020202020204" pitchFamily="34" charset="0"/>
                        </a:rPr>
                        <a:t>60</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Comments were addressed and Resolved</a:t>
                      </a:r>
                    </a:p>
                  </a:txBody>
                  <a:tcPr marT="45704" marB="45704"/>
                </a:tc>
                <a:tc>
                  <a:txBody>
                    <a:bodyPr/>
                    <a:lstStyle/>
                    <a:p>
                      <a:pPr algn="ctr"/>
                      <a:r>
                        <a:rPr lang="en-US" sz="1200" b="1" dirty="0">
                          <a:solidFill>
                            <a:schemeClr val="tx1"/>
                          </a:solidFill>
                          <a:latin typeface="Arial" panose="020B0604020202020204" pitchFamily="34" charset="0"/>
                          <a:cs typeface="Arial" panose="020B0604020202020204" pitchFamily="34" charset="0"/>
                        </a:rPr>
                        <a:t>61.54%</a:t>
                      </a:r>
                    </a:p>
                  </a:txBody>
                  <a:tcPr marT="45704" marB="45704"/>
                </a:tc>
                <a:tc>
                  <a:txBody>
                    <a:bodyPr/>
                    <a:lstStyle/>
                    <a:p>
                      <a:pPr marL="0" algn="ctr" defTabSz="914400" rtl="0" eaLnBrk="1" latinLnBrk="0" hangingPunct="1"/>
                      <a:r>
                        <a:rPr lang="en-US" sz="1200" b="1" kern="1200" dirty="0">
                          <a:solidFill>
                            <a:schemeClr val="tx1"/>
                          </a:solidFill>
                          <a:latin typeface="Arial" panose="020B0604020202020204" pitchFamily="34" charset="0"/>
                          <a:ea typeface="+mn-ea"/>
                          <a:cs typeface="Arial" panose="020B0604020202020204" pitchFamily="34" charset="0"/>
                        </a:rPr>
                        <a:t>60%</a:t>
                      </a:r>
                    </a:p>
                  </a:txBody>
                  <a:tcPr marT="45704" marB="45704"/>
                </a:tc>
                <a:tc>
                  <a:txBody>
                    <a:bodyPr/>
                    <a:lstStyle/>
                    <a:p>
                      <a:pPr algn="ctr"/>
                      <a:r>
                        <a:rPr lang="en-US" sz="1200" b="1" dirty="0">
                          <a:latin typeface="Arial" panose="020B0604020202020204" pitchFamily="34" charset="0"/>
                          <a:cs typeface="Arial" panose="020B0604020202020204" pitchFamily="34" charset="0"/>
                        </a:rPr>
                        <a:t>P802.22 Draft v4.0 </a:t>
                      </a:r>
                      <a:r>
                        <a:rPr lang="en-US" sz="1200" b="1" baseline="0" dirty="0">
                          <a:latin typeface="Arial" panose="020B0604020202020204" pitchFamily="34" charset="0"/>
                          <a:cs typeface="Arial" panose="020B0604020202020204" pitchFamily="34" charset="0"/>
                        </a:rPr>
                        <a:t>prepared</a:t>
                      </a:r>
                      <a:endParaRPr lang="en-US" sz="1200" b="1" dirty="0">
                        <a:latin typeface="Arial" panose="020B0604020202020204" pitchFamily="34" charset="0"/>
                        <a:cs typeface="Arial" panose="020B0604020202020204" pitchFamily="34" charset="0"/>
                      </a:endParaRPr>
                    </a:p>
                  </a:txBody>
                  <a:tcPr marT="45704" marB="45704"/>
                </a:tc>
                <a:extLst>
                  <a:ext uri="{0D108BD9-81ED-4DB2-BD59-A6C34878D82A}">
                    <a16:rowId xmlns:a16="http://schemas.microsoft.com/office/drawing/2014/main" val="10003"/>
                  </a:ext>
                </a:extLst>
              </a:tr>
              <a:tr h="8228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WG LB #4</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(P802.22.3 Draft 4.0)</a:t>
                      </a:r>
                    </a:p>
                  </a:txBody>
                  <a:tcPr marT="45704" marB="45704"/>
                </a:tc>
                <a:tc>
                  <a:txBody>
                    <a:bodyPr/>
                    <a:lstStyle/>
                    <a:p>
                      <a:pPr algn="ctr"/>
                      <a:r>
                        <a:rPr lang="en-US" sz="1200" b="1" dirty="0">
                          <a:latin typeface="Arial" panose="020B0604020202020204" pitchFamily="34" charset="0"/>
                          <a:cs typeface="Arial" panose="020B0604020202020204" pitchFamily="34" charset="0"/>
                        </a:rPr>
                        <a:t>October 2nd  2018 to October 31</a:t>
                      </a:r>
                      <a:r>
                        <a:rPr lang="en-US" sz="1200" b="1" baseline="30000" dirty="0">
                          <a:latin typeface="Arial" panose="020B0604020202020204" pitchFamily="34" charset="0"/>
                          <a:cs typeface="Arial" panose="020B0604020202020204" pitchFamily="34" charset="0"/>
                        </a:rPr>
                        <a:t>st</a:t>
                      </a:r>
                      <a:r>
                        <a:rPr lang="en-US" sz="1200" b="1" dirty="0">
                          <a:latin typeface="Arial" panose="020B0604020202020204" pitchFamily="34" charset="0"/>
                          <a:cs typeface="Arial" panose="020B0604020202020204" pitchFamily="34" charset="0"/>
                        </a:rPr>
                        <a:t> 2018</a:t>
                      </a:r>
                    </a:p>
                  </a:txBody>
                  <a:tcPr marT="45704" marB="45704"/>
                </a:tc>
                <a:tc>
                  <a:txBody>
                    <a:bodyPr/>
                    <a:lstStyle/>
                    <a:p>
                      <a:pPr algn="ctr"/>
                      <a:r>
                        <a:rPr lang="en-US" sz="1200" b="1" dirty="0">
                          <a:latin typeface="Arial" panose="020B0604020202020204" pitchFamily="34" charset="0"/>
                          <a:cs typeface="Arial" panose="020B0604020202020204" pitchFamily="34" charset="0"/>
                        </a:rPr>
                        <a:t>72</a:t>
                      </a:r>
                    </a:p>
                  </a:txBody>
                  <a:tcPr marT="45704" marB="457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Comments are being</a:t>
                      </a:r>
                      <a:r>
                        <a:rPr lang="en-US" sz="1200" b="1" baseline="0" dirty="0">
                          <a:latin typeface="Arial" panose="020B0604020202020204" pitchFamily="34" charset="0"/>
                          <a:cs typeface="Arial" panose="020B0604020202020204" pitchFamily="34" charset="0"/>
                        </a:rPr>
                        <a:t> addressed and resolved</a:t>
                      </a:r>
                      <a:endParaRPr lang="en-US" sz="1200" b="1" dirty="0">
                        <a:latin typeface="Arial" panose="020B0604020202020204" pitchFamily="34" charset="0"/>
                        <a:cs typeface="Arial" panose="020B0604020202020204" pitchFamily="34" charset="0"/>
                      </a:endParaRPr>
                    </a:p>
                  </a:txBody>
                  <a:tcPr marT="45704" marB="45704"/>
                </a:tc>
                <a:tc>
                  <a:txBody>
                    <a:bodyPr/>
                    <a:lstStyle/>
                    <a:p>
                      <a:pPr algn="ctr"/>
                      <a:r>
                        <a:rPr lang="en-US" sz="1200" b="1" dirty="0">
                          <a:solidFill>
                            <a:schemeClr val="tx1"/>
                          </a:solidFill>
                          <a:latin typeface="Arial" panose="020B0604020202020204" pitchFamily="34" charset="0"/>
                          <a:cs typeface="Arial" panose="020B0604020202020204" pitchFamily="34" charset="0"/>
                        </a:rPr>
                        <a:t>73%</a:t>
                      </a:r>
                    </a:p>
                  </a:txBody>
                  <a:tcPr marT="45704" marB="45704"/>
                </a:tc>
                <a:tc>
                  <a:txBody>
                    <a:bodyPr/>
                    <a:lstStyle/>
                    <a:p>
                      <a:pPr marL="0" algn="ctr" defTabSz="914400" rtl="0" eaLnBrk="1" latinLnBrk="0" hangingPunct="1"/>
                      <a:r>
                        <a:rPr lang="en-US" sz="1200" b="1" kern="1200" dirty="0">
                          <a:solidFill>
                            <a:schemeClr val="tx1"/>
                          </a:solidFill>
                          <a:latin typeface="Arial" panose="020B0604020202020204" pitchFamily="34" charset="0"/>
                          <a:ea typeface="+mn-ea"/>
                          <a:cs typeface="Arial" panose="020B0604020202020204" pitchFamily="34" charset="0"/>
                        </a:rPr>
                        <a:t>71%</a:t>
                      </a:r>
                    </a:p>
                  </a:txBody>
                  <a:tcPr marT="45704" marB="45704"/>
                </a:tc>
                <a:tc>
                  <a:txBody>
                    <a:bodyPr/>
                    <a:lstStyle/>
                    <a:p>
                      <a:pPr algn="ctr"/>
                      <a:r>
                        <a:rPr lang="en-US" sz="1200" b="1" dirty="0">
                          <a:latin typeface="Arial" panose="020B0604020202020204" pitchFamily="34" charset="0"/>
                          <a:cs typeface="Arial" panose="020B0604020202020204" pitchFamily="34" charset="0"/>
                        </a:rPr>
                        <a:t>P802.22 Draft v5.0 is being prepared</a:t>
                      </a:r>
                    </a:p>
                  </a:txBody>
                  <a:tcPr marT="45704" marB="45704"/>
                </a:tc>
                <a:extLst>
                  <a:ext uri="{0D108BD9-81ED-4DB2-BD59-A6C34878D82A}">
                    <a16:rowId xmlns:a16="http://schemas.microsoft.com/office/drawing/2014/main" val="287359437"/>
                  </a:ext>
                </a:extLst>
              </a:tr>
            </a:tbl>
          </a:graphicData>
        </a:graphic>
      </p:graphicFrame>
    </p:spTree>
    <p:extLst>
      <p:ext uri="{BB962C8B-B14F-4D97-AF65-F5344CB8AC3E}">
        <p14:creationId xmlns:p14="http://schemas.microsoft.com/office/powerpoint/2010/main" val="3264327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228600" y="579438"/>
            <a:ext cx="8610600" cy="792162"/>
          </a:xfrm>
        </p:spPr>
        <p:txBody>
          <a:bodyPr/>
          <a:lstStyle/>
          <a:p>
            <a:r>
              <a:rPr lang="en-US" altLang="en-US" sz="2800" dirty="0"/>
              <a:t>Motion: </a:t>
            </a:r>
            <a:r>
              <a:rPr lang="en-GB" sz="2800" dirty="0"/>
              <a:t>Approval of 802.22.3 Extension PAR and CSD </a:t>
            </a:r>
            <a:endParaRPr lang="en-US" alt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3986792906"/>
              </p:ext>
            </p:extLst>
          </p:nvPr>
        </p:nvGraphicFramePr>
        <p:xfrm>
          <a:off x="228600" y="1447800"/>
          <a:ext cx="8534400" cy="43738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346200">
                <a:tc>
                  <a:txBody>
                    <a:bodyPr/>
                    <a:lstStyle/>
                    <a:p>
                      <a:r>
                        <a:rPr lang="en-US" sz="1400" b="0" dirty="0">
                          <a:solidFill>
                            <a:schemeClr val="tx1"/>
                          </a:solidFill>
                          <a:latin typeface="Arial" panose="020B0604020202020204" pitchFamily="34" charset="0"/>
                          <a:cs typeface="Arial" panose="020B0604020202020204" pitchFamily="34" charset="0"/>
                        </a:rPr>
                        <a:t>Motion</a:t>
                      </a:r>
                      <a:r>
                        <a:rPr lang="en-US" sz="1400" b="0" baseline="0" dirty="0">
                          <a:solidFill>
                            <a:schemeClr val="tx1"/>
                          </a:solidFill>
                          <a:latin typeface="Arial" panose="020B0604020202020204" pitchFamily="34" charset="0"/>
                          <a:cs typeface="Arial" panose="020B0604020202020204" pitchFamily="34" charset="0"/>
                        </a:rPr>
                        <a:t> Text</a:t>
                      </a:r>
                    </a:p>
                    <a:p>
                      <a:r>
                        <a:rPr lang="en-US" sz="1400" b="0" baseline="0" dirty="0">
                          <a:solidFill>
                            <a:schemeClr val="tx1"/>
                          </a:solidFill>
                          <a:latin typeface="Arial" panose="020B0604020202020204" pitchFamily="34" charset="0"/>
                          <a:cs typeface="Arial" panose="020B0604020202020204" pitchFamily="34" charset="0"/>
                        </a:rPr>
                        <a:t>(include)</a:t>
                      </a:r>
                      <a:endParaRPr lang="en-US"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kern="1200" dirty="0">
                          <a:solidFill>
                            <a:schemeClr val="tx1"/>
                          </a:solidFill>
                          <a:effectLst/>
                          <a:latin typeface="Arial" panose="020B0604020202020204" pitchFamily="34" charset="0"/>
                          <a:ea typeface="+mn-ea"/>
                          <a:cs typeface="Arial" panose="020B0604020202020204" pitchFamily="34" charset="0"/>
                        </a:rPr>
                        <a:t>802 EC Approves the modified 802.22.3 SCOS PAR Extension Request as can be found in </a:t>
                      </a:r>
                      <a:endParaRPr lang="en-US" sz="1400" b="0" kern="1200" dirty="0">
                        <a:solidFill>
                          <a:schemeClr val="tx1"/>
                        </a:solidFill>
                        <a:effectLst/>
                        <a:latin typeface="Arial" panose="020B0604020202020204" pitchFamily="34" charset="0"/>
                        <a:ea typeface="+mn-ea"/>
                        <a:cs typeface="Arial" panose="020B0604020202020204" pitchFamily="34" charset="0"/>
                      </a:endParaRPr>
                    </a:p>
                    <a:p>
                      <a:r>
                        <a:rPr lang="en-GB" sz="1400" b="0" kern="1200" dirty="0">
                          <a:solidFill>
                            <a:srgbClr val="00B0F0"/>
                          </a:solidFill>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https://mentor.ieee.org/802.22/dcn/18/22-18-0040-01-0000-802-22-3-par-extension-request.docx</a:t>
                      </a:r>
                      <a:r>
                        <a:rPr lang="en-GB" sz="1400" b="0" kern="1200" dirty="0">
                          <a:solidFill>
                            <a:srgbClr val="00B0F0"/>
                          </a:solidFill>
                          <a:latin typeface="Arial" panose="020B0604020202020204" pitchFamily="34" charset="0"/>
                          <a:ea typeface="+mn-ea"/>
                          <a:cs typeface="Arial" panose="020B0604020202020204" pitchFamily="34" charset="0"/>
                        </a:rPr>
                        <a:t> </a:t>
                      </a:r>
                      <a:r>
                        <a:rPr lang="en-GB" sz="1400" b="0" kern="1200" dirty="0">
                          <a:solidFill>
                            <a:schemeClr val="tx1"/>
                          </a:solidFill>
                          <a:effectLst/>
                          <a:latin typeface="Arial" panose="020B0604020202020204" pitchFamily="34" charset="0"/>
                          <a:ea typeface="+mn-ea"/>
                          <a:cs typeface="Arial" panose="020B0604020202020204" pitchFamily="34" charset="0"/>
                        </a:rPr>
                        <a:t>to be forwarded to NESCOM. 802 EC confirms the Criteria for Standards Development for the Project as can be found in the Document: </a:t>
                      </a:r>
                      <a:endParaRPr lang="en-US" sz="1400" b="0" kern="1200" dirty="0">
                        <a:solidFill>
                          <a:schemeClr val="tx1"/>
                        </a:solidFill>
                        <a:effectLst/>
                        <a:latin typeface="Arial" panose="020B0604020202020204" pitchFamily="34" charset="0"/>
                        <a:ea typeface="+mn-ea"/>
                        <a:cs typeface="Arial" panose="020B0604020202020204" pitchFamily="34" charset="0"/>
                      </a:endParaRPr>
                    </a:p>
                    <a:p>
                      <a:r>
                        <a:rPr lang="en-GB" sz="1400" b="0" kern="1200" dirty="0">
                          <a:solidFill>
                            <a:srgbClr val="00B0F0"/>
                          </a:solidFill>
                          <a:latin typeface="Arial" panose="020B0604020202020204" pitchFamily="34" charset="0"/>
                          <a:ea typeface="+mn-ea"/>
                          <a:cs typeface="Arial" panose="020B0604020202020204" pitchFamily="34" charset="0"/>
                          <a:hlinkClick r:id="rId4">
                            <a:extLst>
                              <a:ext uri="{A12FA001-AC4F-418D-AE19-62706E023703}">
                                <ahyp:hlinkClr xmlns:ahyp="http://schemas.microsoft.com/office/drawing/2018/hyperlinkcolor" val="tx"/>
                              </a:ext>
                            </a:extLst>
                          </a:hlinkClick>
                        </a:rPr>
                        <a:t>https://mentor.ieee.org/802-ec/dcn/18/ec-18-0076-00-ACSD-802-22-3.docx</a:t>
                      </a:r>
                      <a:endParaRPr lang="en-GB" sz="1400" b="0" kern="1200" dirty="0">
                        <a:solidFill>
                          <a:srgbClr val="00B0F0"/>
                        </a:solidFill>
                        <a:latin typeface="Arial" panose="020B0604020202020204" pitchFamily="34" charset="0"/>
                        <a:ea typeface="+mn-ea"/>
                        <a:cs typeface="Arial" panose="020B0604020202020204" pitchFamily="34" charset="0"/>
                      </a:endParaRPr>
                    </a:p>
                    <a:p>
                      <a:r>
                        <a:rPr lang="en-GB" sz="1400" b="0" kern="1200" dirty="0">
                          <a:solidFill>
                            <a:schemeClr val="tx1"/>
                          </a:solidFill>
                          <a:effectLst/>
                          <a:latin typeface="Arial" panose="020B0604020202020204" pitchFamily="34" charset="0"/>
                          <a:ea typeface="+mn-ea"/>
                          <a:cs typeface="Arial" panose="020B0604020202020204" pitchFamily="34" charset="0"/>
                        </a:rPr>
                        <a:t>Move:  Apurva N. Mody</a:t>
                      </a:r>
                      <a:endParaRPr lang="en-US" sz="1400" b="0" kern="1200" dirty="0">
                        <a:solidFill>
                          <a:schemeClr val="tx1"/>
                        </a:solidFill>
                        <a:effectLst/>
                        <a:latin typeface="Arial" panose="020B0604020202020204" pitchFamily="34" charset="0"/>
                        <a:ea typeface="+mn-ea"/>
                        <a:cs typeface="Arial" panose="020B0604020202020204" pitchFamily="34" charset="0"/>
                      </a:endParaRPr>
                    </a:p>
                    <a:p>
                      <a:r>
                        <a:rPr lang="en-GB" sz="1400" b="0" kern="1200" dirty="0">
                          <a:solidFill>
                            <a:schemeClr val="tx1"/>
                          </a:solidFill>
                          <a:effectLst/>
                          <a:latin typeface="Arial" panose="020B0604020202020204" pitchFamily="34" charset="0"/>
                          <a:ea typeface="+mn-ea"/>
                          <a:cs typeface="Arial" panose="020B0604020202020204" pitchFamily="34" charset="0"/>
                        </a:rPr>
                        <a:t>Second: Bob </a:t>
                      </a:r>
                      <a:r>
                        <a:rPr lang="en-GB" sz="1400" b="0" kern="1200" dirty="0" err="1">
                          <a:solidFill>
                            <a:schemeClr val="tx1"/>
                          </a:solidFill>
                          <a:effectLst/>
                          <a:latin typeface="Arial" panose="020B0604020202020204" pitchFamily="34" charset="0"/>
                          <a:ea typeface="+mn-ea"/>
                          <a:cs typeface="Arial" panose="020B0604020202020204" pitchFamily="34" charset="0"/>
                        </a:rPr>
                        <a:t>Heile</a:t>
                      </a:r>
                      <a:endParaRPr lang="en-US" sz="1400" b="0" kern="1200" dirty="0">
                        <a:solidFill>
                          <a:schemeClr val="tx1"/>
                        </a:solidFill>
                        <a:effectLst/>
                        <a:latin typeface="Arial" panose="020B0604020202020204" pitchFamily="34" charset="0"/>
                        <a:ea typeface="+mn-ea"/>
                        <a:cs typeface="Arial" panose="020B0604020202020204" pitchFamily="34" charset="0"/>
                      </a:endParaRPr>
                    </a:p>
                    <a:p>
                      <a:r>
                        <a:rPr lang="en-GB" sz="1400" b="0" kern="1200" dirty="0">
                          <a:solidFill>
                            <a:schemeClr val="tx1"/>
                          </a:solidFill>
                          <a:effectLst/>
                          <a:latin typeface="Arial" panose="020B0604020202020204" pitchFamily="34" charset="0"/>
                          <a:ea typeface="+mn-ea"/>
                          <a:cs typeface="Arial" panose="020B0604020202020204" pitchFamily="34" charset="0"/>
                        </a:rPr>
                        <a:t>For:  </a:t>
                      </a:r>
                      <a:r>
                        <a:rPr lang="en-US" sz="1400" b="0" kern="1200" dirty="0">
                          <a:solidFill>
                            <a:schemeClr val="tx1"/>
                          </a:solidFill>
                          <a:effectLst/>
                          <a:latin typeface="Arial" panose="020B0604020202020204" pitchFamily="34" charset="0"/>
                          <a:ea typeface="+mn-ea"/>
                          <a:cs typeface="Arial" panose="020B0604020202020204" pitchFamily="34" charset="0"/>
                        </a:rPr>
                        <a:t>   </a:t>
                      </a:r>
                      <a:r>
                        <a:rPr lang="en-GB" sz="1400" b="0" kern="1200" dirty="0">
                          <a:solidFill>
                            <a:schemeClr val="tx1"/>
                          </a:solidFill>
                          <a:effectLst/>
                          <a:latin typeface="Arial" panose="020B0604020202020204" pitchFamily="34" charset="0"/>
                          <a:ea typeface="+mn-ea"/>
                          <a:cs typeface="Arial" panose="020B0604020202020204" pitchFamily="34" charset="0"/>
                        </a:rPr>
                        <a:t>Against:      Abstain: </a:t>
                      </a:r>
                      <a:endParaRPr lang="en-US" sz="1400" b="0" kern="1200" dirty="0">
                        <a:solidFill>
                          <a:schemeClr val="tx1"/>
                        </a:solidFill>
                        <a:effectLst/>
                        <a:latin typeface="Arial" panose="020B0604020202020204" pitchFamily="34" charset="0"/>
                        <a:ea typeface="+mn-ea"/>
                        <a:cs typeface="Arial" panose="020B0604020202020204" pitchFamily="34" charset="0"/>
                      </a:endParaRPr>
                    </a:p>
                    <a:p>
                      <a:r>
                        <a:rPr lang="en-GB" sz="1400" b="0" kern="1200" dirty="0">
                          <a:solidFill>
                            <a:schemeClr val="tx1"/>
                          </a:solidFill>
                          <a:effectLst/>
                          <a:latin typeface="Arial" panose="020B0604020202020204" pitchFamily="34" charset="0"/>
                          <a:ea typeface="+mn-ea"/>
                          <a:cs typeface="Arial" panose="020B0604020202020204" pitchFamily="34" charset="0"/>
                        </a:rPr>
                        <a:t>Motion Passes/ Fails</a:t>
                      </a:r>
                      <a:endParaRPr lang="en-US" sz="1200" b="0" baseline="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400" b="0" dirty="0">
                          <a:solidFill>
                            <a:schemeClr val="tx1"/>
                          </a:solidFill>
                          <a:latin typeface="Arial" panose="020B0604020202020204" pitchFamily="34" charset="0"/>
                          <a:cs typeface="Arial" panose="020B0604020202020204" pitchFamily="34" charset="0"/>
                        </a:rPr>
                        <a:t>Other Info</a:t>
                      </a:r>
                    </a:p>
                    <a:p>
                      <a:r>
                        <a:rPr lang="en-US" sz="1400" b="0" dirty="0">
                          <a:solidFill>
                            <a:schemeClr val="tx1"/>
                          </a:solidFill>
                          <a:latin typeface="Arial" panose="020B0604020202020204" pitchFamily="34" charset="0"/>
                          <a:cs typeface="Arial" panose="020B0604020202020204" pitchFamily="34" charset="0"/>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latin typeface="Arial" panose="020B0604020202020204" pitchFamily="34" charset="0"/>
                          <a:cs typeface="Arial" panose="020B0604020202020204" pitchFamily="34" charset="0"/>
                        </a:rPr>
                        <a:t>See </a:t>
                      </a:r>
                      <a:r>
                        <a:rPr lang="en-US" sz="1400" b="0" dirty="0">
                          <a:solidFill>
                            <a:srgbClr val="00B0F0"/>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802.22 Nov. Plenary Working Group Meeting Minutes</a:t>
                      </a:r>
                      <a:r>
                        <a:rPr lang="en-US" sz="1400" b="0" dirty="0">
                          <a:solidFill>
                            <a:schemeClr val="tx1"/>
                          </a:solidFill>
                          <a:latin typeface="Arial" panose="020B0604020202020204" pitchFamily="34" charset="0"/>
                          <a:cs typeface="Arial" panose="020B0604020202020204" pitchFamily="34" charset="0"/>
                        </a:rPr>
                        <a:t> for supporting documentation</a:t>
                      </a:r>
                    </a:p>
                    <a:p>
                      <a:r>
                        <a:rPr lang="en-US" sz="1400" b="0" dirty="0">
                          <a:solidFill>
                            <a:schemeClr val="tx1"/>
                          </a:solidFill>
                          <a:latin typeface="Arial" panose="020B0604020202020204" pitchFamily="34" charset="0"/>
                          <a:cs typeface="Arial" panose="020B0604020202020204" pitchFamily="34" charset="0"/>
                        </a:rPr>
                        <a:t>In the WG, PAR Approved (y/n/a): 4,0,1; CSD Approved (y/n/a): 4,0,1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latin typeface="Arial" panose="020B0604020202020204" pitchFamily="34" charset="0"/>
                          <a:cs typeface="Arial" panose="020B0604020202020204" pitchFamily="34" charset="0"/>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latin typeface="Arial" panose="020B0604020202020204" pitchFamily="34" charset="0"/>
                          <a:cs typeface="Arial" panose="020B0604020202020204" pitchFamily="34" charset="0"/>
                        </a:rPr>
                        <a:t>PAR content for a PAR and a CSD document have met the 30-day rule requirements for posting and review under “Procedure for PARs” in the LMSC 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0840">
                <a:tc>
                  <a:txBody>
                    <a:bodyPr/>
                    <a:lstStyle/>
                    <a:p>
                      <a:r>
                        <a:rPr lang="en-US" sz="1400" b="0" dirty="0">
                          <a:solidFill>
                            <a:schemeClr val="tx1"/>
                          </a:solidFill>
                          <a:latin typeface="Arial" panose="020B0604020202020204" pitchFamily="34" charset="0"/>
                          <a:cs typeface="Arial" panose="020B0604020202020204" pitchFamily="34" charset="0"/>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latin typeface="Arial" panose="020B0604020202020204" pitchFamily="34" charset="0"/>
                          <a:cs typeface="Arial" panose="020B0604020202020204" pitchFamily="34" charset="0"/>
                        </a:rPr>
                        <a:t>30 day Rule – OM – “Procedure for PARs”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Arial" panose="020B0604020202020204" pitchFamily="34" charset="0"/>
                          <a:cs typeface="Arial" panose="020B0604020202020204" pitchFamily="34" charset="0"/>
                        </a:rPr>
                        <a:t>Field</a:t>
                      </a:r>
                      <a:r>
                        <a:rPr lang="en-US" sz="1400" b="0" baseline="0" dirty="0">
                          <a:solidFill>
                            <a:schemeClr val="tx1"/>
                          </a:solidFill>
                          <a:latin typeface="Arial" panose="020B0604020202020204" pitchFamily="34" charset="0"/>
                          <a:cs typeface="Arial" panose="020B0604020202020204" pitchFamily="34" charset="0"/>
                        </a:rPr>
                        <a:t> Definitions</a:t>
                      </a:r>
                      <a:endParaRPr lang="en-US"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u="none" kern="1200" dirty="0">
                          <a:solidFill>
                            <a:schemeClr val="tx1"/>
                          </a:solidFill>
                          <a:effectLst/>
                          <a:latin typeface="Arial" panose="020B0604020202020204" pitchFamily="34" charset="0"/>
                          <a:ea typeface="+mn-ea"/>
                          <a:cs typeface="Arial" panose="020B0604020202020204" pitchFamily="34" charset="0"/>
                        </a:rPr>
                        <a:t>IEEE P802.22.3 Project on Spectrum Characterization and Occupancy Sensing </a:t>
                      </a:r>
                      <a:endParaRPr lang="en-US" sz="1400" b="0" u="none"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7661389"/>
                  </a:ext>
                </a:extLst>
              </a:tr>
            </a:tbl>
          </a:graphicData>
        </a:graphic>
      </p:graphicFrame>
    </p:spTree>
    <p:extLst>
      <p:ext uri="{BB962C8B-B14F-4D97-AF65-F5344CB8AC3E}">
        <p14:creationId xmlns:p14="http://schemas.microsoft.com/office/powerpoint/2010/main" val="1785515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86100"/>
            <a:ext cx="7770813" cy="685800"/>
          </a:xfrm>
        </p:spPr>
        <p:txBody>
          <a:bodyPr/>
          <a:lstStyle/>
          <a:p>
            <a:r>
              <a:rPr lang="en-US" sz="2800" dirty="0"/>
              <a:t>Motion for Conditional Approval to forward 802.22 to the Sponsor Ballot</a:t>
            </a:r>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3172735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297FD598-F0E5-4494-BAFB-8FA1BAB27A27}"/>
              </a:ext>
            </a:extLst>
          </p:cNvPr>
          <p:cNvSpPr>
            <a:spLocks noGrp="1" noChangeArrowheads="1"/>
          </p:cNvSpPr>
          <p:nvPr>
            <p:ph type="title"/>
          </p:nvPr>
        </p:nvSpPr>
        <p:spPr>
          <a:xfrm>
            <a:off x="228600" y="838200"/>
            <a:ext cx="8610600" cy="838200"/>
          </a:xfrm>
          <a:noFill/>
        </p:spPr>
        <p:txBody>
          <a:bodyPr/>
          <a:lstStyle/>
          <a:p>
            <a:r>
              <a:rPr lang="en-US" sz="2800" dirty="0"/>
              <a:t>Motion for Conditional Approval to forward 802.22 to the Sponsor Ballot</a:t>
            </a:r>
            <a:endParaRPr lang="en-US" altLang="en-US" sz="2800" dirty="0"/>
          </a:p>
        </p:txBody>
      </p:sp>
      <p:sp>
        <p:nvSpPr>
          <p:cNvPr id="23555" name="Rectangle 9">
            <a:extLst>
              <a:ext uri="{FF2B5EF4-FFF2-40B4-BE49-F238E27FC236}">
                <a16:creationId xmlns:a16="http://schemas.microsoft.com/office/drawing/2014/main" id="{B962B9AA-FAB9-4598-8ECB-4BCDE512A85E}"/>
              </a:ext>
            </a:extLst>
          </p:cNvPr>
          <p:cNvSpPr>
            <a:spLocks noChangeArrowheads="1"/>
          </p:cNvSpPr>
          <p:nvPr/>
        </p:nvSpPr>
        <p:spPr bwMode="auto">
          <a:xfrm>
            <a:off x="76200" y="1724025"/>
            <a:ext cx="8991600"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1313" indent="-287338">
              <a:defRPr sz="3200" b="1">
                <a:solidFill>
                  <a:schemeClr val="tx2"/>
                </a:solidFill>
                <a:latin typeface="Times New Roman" panose="02020603050405020304" pitchFamily="18" charset="0"/>
              </a:defRPr>
            </a:lvl1pPr>
            <a:lvl2pPr marL="798513" indent="-287338">
              <a:defRPr sz="3200" b="1">
                <a:solidFill>
                  <a:schemeClr val="tx2"/>
                </a:solidFill>
                <a:latin typeface="Times New Roman" panose="02020603050405020304" pitchFamily="18" charset="0"/>
              </a:defRPr>
            </a:lvl2pPr>
            <a:lvl3pPr marL="1143000" indent="-228600">
              <a:defRPr sz="3200" b="1">
                <a:solidFill>
                  <a:schemeClr val="tx2"/>
                </a:solidFill>
                <a:latin typeface="Times New Roman" panose="02020603050405020304" pitchFamily="18" charset="0"/>
              </a:defRPr>
            </a:lvl3pPr>
            <a:lvl4pPr marL="1600200" indent="-228600">
              <a:defRPr sz="3200" b="1">
                <a:solidFill>
                  <a:schemeClr val="tx2"/>
                </a:solidFill>
                <a:latin typeface="Times New Roman" panose="02020603050405020304" pitchFamily="18" charset="0"/>
              </a:defRPr>
            </a:lvl4pPr>
            <a:lvl5pPr marL="2057400" indent="-228600">
              <a:defRPr sz="3200" b="1">
                <a:solidFill>
                  <a:schemeClr val="tx2"/>
                </a:solidFill>
                <a:latin typeface="Times New Roman" panose="02020603050405020304" pitchFamily="18" charset="0"/>
              </a:defRPr>
            </a:lvl5pPr>
            <a:lvl6pPr marL="2514600" indent="-228600" eaLnBrk="0" fontAlgn="base" hangingPunct="0">
              <a:spcBef>
                <a:spcPct val="0"/>
              </a:spcBef>
              <a:spcAft>
                <a:spcPct val="0"/>
              </a:spcAft>
              <a:defRPr sz="3200" b="1">
                <a:solidFill>
                  <a:schemeClr val="tx2"/>
                </a:solidFill>
                <a:latin typeface="Times New Roman" panose="02020603050405020304" pitchFamily="18" charset="0"/>
              </a:defRPr>
            </a:lvl6pPr>
            <a:lvl7pPr marL="2971800" indent="-228600" eaLnBrk="0" fontAlgn="base" hangingPunct="0">
              <a:spcBef>
                <a:spcPct val="0"/>
              </a:spcBef>
              <a:spcAft>
                <a:spcPct val="0"/>
              </a:spcAft>
              <a:defRPr sz="3200" b="1">
                <a:solidFill>
                  <a:schemeClr val="tx2"/>
                </a:solidFill>
                <a:latin typeface="Times New Roman" panose="02020603050405020304" pitchFamily="18" charset="0"/>
              </a:defRPr>
            </a:lvl7pPr>
            <a:lvl8pPr marL="3429000" indent="-228600" eaLnBrk="0" fontAlgn="base" hangingPunct="0">
              <a:spcBef>
                <a:spcPct val="0"/>
              </a:spcBef>
              <a:spcAft>
                <a:spcPct val="0"/>
              </a:spcAft>
              <a:defRPr sz="3200" b="1">
                <a:solidFill>
                  <a:schemeClr val="tx2"/>
                </a:solidFill>
                <a:latin typeface="Times New Roman" panose="02020603050405020304" pitchFamily="18" charset="0"/>
              </a:defRPr>
            </a:lvl8pPr>
            <a:lvl9pPr marL="3886200" indent="-22860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sz="1800" b="0" dirty="0"/>
              <a:t>Conditional approval is only appropriate when ballot resolution efforts have been substantially</a:t>
            </a:r>
          </a:p>
          <a:p>
            <a:r>
              <a:rPr lang="en-US" sz="1800" b="0" dirty="0"/>
              <a:t>completed and the approval ratio is sufficient. "Substantially complete" is when there is a very</a:t>
            </a:r>
          </a:p>
          <a:p>
            <a:r>
              <a:rPr lang="en-US" sz="1800" b="0" dirty="0"/>
              <a:t>low likelihood of receiving valid new Disapprove comment(s)/vote(s) upon the next recirculation ballot. If the requirements for conditional approval have not been met at end of that recirculation ballot, then one subsequent recirculation ballot may be conducted in an attempt to meet the conditional approval conditions. If the conditions are not met by the subsequent recirculation ballot, the conditional approval terminates. Conditional approval expires at the opening of the next plenary. Agenda Items and motions requesting conditional approval to forward when the prior ballot has closed shall be accompanied by:</a:t>
            </a:r>
          </a:p>
          <a:p>
            <a:r>
              <a:rPr lang="en-US" sz="1800" b="0" dirty="0"/>
              <a:t>• Date the ballot closed</a:t>
            </a:r>
          </a:p>
          <a:p>
            <a:r>
              <a:rPr lang="en-US" sz="1800" b="0" dirty="0"/>
              <a:t>• Vote tally including Approve, Disapprove and Abstain votes</a:t>
            </a:r>
          </a:p>
          <a:p>
            <a:r>
              <a:rPr lang="en-US" sz="1800" b="0" dirty="0"/>
              <a:t>• Comments that support the remaining disapprove votes and WG responses.</a:t>
            </a:r>
          </a:p>
          <a:p>
            <a:r>
              <a:rPr lang="en-US" sz="1800" b="0" dirty="0"/>
              <a:t>• Schedule for recirculation ballot and resolution meeting.</a:t>
            </a:r>
            <a:endParaRPr lang="en-US" altLang="ja-JP" sz="1800" dirty="0">
              <a:solidFill>
                <a:srgbClr val="2D2DB9"/>
              </a:solidFill>
              <a:ea typeface="MS PGothic" panose="020B0600070205080204" pitchFamily="34" charset="-128"/>
            </a:endParaRPr>
          </a:p>
        </p:txBody>
      </p:sp>
      <p:sp>
        <p:nvSpPr>
          <p:cNvPr id="23556" name="Date Placeholder 3">
            <a:extLst>
              <a:ext uri="{FF2B5EF4-FFF2-40B4-BE49-F238E27FC236}">
                <a16:creationId xmlns:a16="http://schemas.microsoft.com/office/drawing/2014/main" id="{1F96196F-FE15-49BA-89CE-D055EFFD4D24}"/>
              </a:ext>
            </a:extLst>
          </p:cNvPr>
          <p:cNvSpPr>
            <a:spLocks noGrp="1"/>
          </p:cNvSpPr>
          <p:nvPr>
            <p:ph type="dt" sz="quarter" idx="10"/>
          </p:nvPr>
        </p:nvSpPr>
        <p:spPr>
          <a:xfrm>
            <a:off x="228600" y="228600"/>
            <a:ext cx="1836738" cy="380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2018</a:t>
            </a:r>
          </a:p>
        </p:txBody>
      </p:sp>
    </p:spTree>
    <p:extLst>
      <p:ext uri="{BB962C8B-B14F-4D97-AF65-F5344CB8AC3E}">
        <p14:creationId xmlns:p14="http://schemas.microsoft.com/office/powerpoint/2010/main" val="114073913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바닥글 개체 틀 4">
            <a:extLst>
              <a:ext uri="{FF2B5EF4-FFF2-40B4-BE49-F238E27FC236}">
                <a16:creationId xmlns:a16="http://schemas.microsoft.com/office/drawing/2014/main" id="{06489C67-F2F4-43C8-AE4C-040F3DD7B7B3}"/>
              </a:ext>
            </a:extLst>
          </p:cNvPr>
          <p:cNvSpPr>
            <a:spLocks noGrp="1"/>
          </p:cNvSpPr>
          <p:nvPr>
            <p:ph type="ftr" sz="quarter" idx="10"/>
          </p:nvPr>
        </p:nvSpPr>
        <p:spPr>
          <a:xfrm>
            <a:off x="3619500" y="6475413"/>
            <a:ext cx="1981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ko-KR" sz="1200" b="0" dirty="0">
                <a:solidFill>
                  <a:srgbClr val="000000"/>
                </a:solidFill>
                <a:ea typeface="Gulim" panose="020B0600000101010101" pitchFamily="34" charset="-127"/>
              </a:rPr>
              <a:t>Apurva N. Mody, BAE Systems</a:t>
            </a:r>
          </a:p>
        </p:txBody>
      </p:sp>
      <p:sp>
        <p:nvSpPr>
          <p:cNvPr id="51203" name="Date Placeholder 2">
            <a:extLst>
              <a:ext uri="{FF2B5EF4-FFF2-40B4-BE49-F238E27FC236}">
                <a16:creationId xmlns:a16="http://schemas.microsoft.com/office/drawing/2014/main" id="{A92915B1-81E1-4CAA-8744-DF1F776192FC}"/>
              </a:ext>
            </a:extLst>
          </p:cNvPr>
          <p:cNvSpPr>
            <a:spLocks noGrp="1"/>
          </p:cNvSpPr>
          <p:nvPr>
            <p:ph type="dt" sz="quarter" idx="12"/>
          </p:nvPr>
        </p:nvSpPr>
        <p:spPr>
          <a:xfrm>
            <a:off x="8543925" y="6475413"/>
            <a:ext cx="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endParaRPr lang="en-US" altLang="ko-KR" sz="1200" b="0">
              <a:solidFill>
                <a:srgbClr val="000000"/>
              </a:solidFill>
              <a:ea typeface="Gulim" panose="020B0600000101010101" pitchFamily="34" charset="-127"/>
            </a:endParaRPr>
          </a:p>
        </p:txBody>
      </p:sp>
      <p:sp>
        <p:nvSpPr>
          <p:cNvPr id="8" name="Rectangle 2">
            <a:extLst>
              <a:ext uri="{FF2B5EF4-FFF2-40B4-BE49-F238E27FC236}">
                <a16:creationId xmlns:a16="http://schemas.microsoft.com/office/drawing/2014/main" id="{0DD95D11-87DB-470E-8AE8-9171402F34F6}"/>
              </a:ext>
            </a:extLst>
          </p:cNvPr>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a:defRPr/>
            </a:pPr>
            <a:r>
              <a:rPr lang="en-US" sz="2800" kern="0" dirty="0">
                <a:solidFill>
                  <a:srgbClr val="006600"/>
                </a:solidFill>
                <a:latin typeface="Arial Narrow" panose="020B0606020202030204" pitchFamily="34" charset="0"/>
              </a:rPr>
              <a:t>IEEE P802.22 Revision Working Group Letter Ballot</a:t>
            </a:r>
          </a:p>
        </p:txBody>
      </p:sp>
      <p:graphicFrame>
        <p:nvGraphicFramePr>
          <p:cNvPr id="11" name="Table 10">
            <a:extLst>
              <a:ext uri="{FF2B5EF4-FFF2-40B4-BE49-F238E27FC236}">
                <a16:creationId xmlns:a16="http://schemas.microsoft.com/office/drawing/2014/main" id="{1301356F-8043-490F-B6FA-047EB11E9C56}"/>
              </a:ext>
            </a:extLst>
          </p:cNvPr>
          <p:cNvGraphicFramePr>
            <a:graphicFrameLocks noGrp="1"/>
          </p:cNvGraphicFramePr>
          <p:nvPr>
            <p:extLst/>
          </p:nvPr>
        </p:nvGraphicFramePr>
        <p:xfrm>
          <a:off x="76200" y="1438275"/>
          <a:ext cx="8915399" cy="4603750"/>
        </p:xfrm>
        <a:graphic>
          <a:graphicData uri="http://schemas.openxmlformats.org/drawingml/2006/table">
            <a:tbl>
              <a:tblPr firstRow="1" bandRow="1">
                <a:tableStyleId>{5C22544A-7EE6-4342-B048-85BDC9FD1C3A}</a:tableStyleId>
              </a:tblPr>
              <a:tblGrid>
                <a:gridCol w="1485902">
                  <a:extLst>
                    <a:ext uri="{9D8B030D-6E8A-4147-A177-3AD203B41FA5}">
                      <a16:colId xmlns:a16="http://schemas.microsoft.com/office/drawing/2014/main" val="20000"/>
                    </a:ext>
                  </a:extLst>
                </a:gridCol>
                <a:gridCol w="1016668">
                  <a:extLst>
                    <a:ext uri="{9D8B030D-6E8A-4147-A177-3AD203B41FA5}">
                      <a16:colId xmlns:a16="http://schemas.microsoft.com/office/drawing/2014/main" val="20001"/>
                    </a:ext>
                  </a:extLst>
                </a:gridCol>
                <a:gridCol w="1231230">
                  <a:extLst>
                    <a:ext uri="{9D8B030D-6E8A-4147-A177-3AD203B41FA5}">
                      <a16:colId xmlns:a16="http://schemas.microsoft.com/office/drawing/2014/main" val="20002"/>
                    </a:ext>
                  </a:extLst>
                </a:gridCol>
                <a:gridCol w="1261221">
                  <a:extLst>
                    <a:ext uri="{9D8B030D-6E8A-4147-A177-3AD203B41FA5}">
                      <a16:colId xmlns:a16="http://schemas.microsoft.com/office/drawing/2014/main" val="20003"/>
                    </a:ext>
                  </a:extLst>
                </a:gridCol>
                <a:gridCol w="1177179">
                  <a:extLst>
                    <a:ext uri="{9D8B030D-6E8A-4147-A177-3AD203B41FA5}">
                      <a16:colId xmlns:a16="http://schemas.microsoft.com/office/drawing/2014/main" val="20004"/>
                    </a:ext>
                  </a:extLst>
                </a:gridCol>
                <a:gridCol w="1179095">
                  <a:extLst>
                    <a:ext uri="{9D8B030D-6E8A-4147-A177-3AD203B41FA5}">
                      <a16:colId xmlns:a16="http://schemas.microsoft.com/office/drawing/2014/main" val="20005"/>
                    </a:ext>
                  </a:extLst>
                </a:gridCol>
                <a:gridCol w="1564104">
                  <a:extLst>
                    <a:ext uri="{9D8B030D-6E8A-4147-A177-3AD203B41FA5}">
                      <a16:colId xmlns:a16="http://schemas.microsoft.com/office/drawing/2014/main" val="20006"/>
                    </a:ext>
                  </a:extLst>
                </a:gridCol>
              </a:tblGrid>
              <a:tr h="823287">
                <a:tc>
                  <a:txBody>
                    <a:bodyPr/>
                    <a:lstStyle/>
                    <a:p>
                      <a:pPr algn="ctr"/>
                      <a:r>
                        <a:rPr lang="en-US" sz="1400" b="1" dirty="0">
                          <a:latin typeface="Arial" panose="020B0604020202020204" pitchFamily="34" charset="0"/>
                          <a:cs typeface="Arial" panose="020B0604020202020204" pitchFamily="34" charset="0"/>
                        </a:rPr>
                        <a:t>IEEE</a:t>
                      </a:r>
                      <a:r>
                        <a:rPr lang="en-US" sz="1400" b="1" baseline="0" dirty="0">
                          <a:latin typeface="Arial" panose="020B0604020202020204" pitchFamily="34" charset="0"/>
                          <a:cs typeface="Arial" panose="020B0604020202020204" pitchFamily="34" charset="0"/>
                        </a:rPr>
                        <a:t> WG Letter Ballot</a:t>
                      </a:r>
                      <a:endParaRPr lang="en-US" sz="1400" b="1" dirty="0">
                        <a:latin typeface="Arial" panose="020B0604020202020204" pitchFamily="34" charset="0"/>
                        <a:cs typeface="Arial" panose="020B0604020202020204" pitchFamily="34" charset="0"/>
                      </a:endParaRPr>
                    </a:p>
                  </a:txBody>
                  <a:tcPr/>
                </a:tc>
                <a:tc>
                  <a:txBody>
                    <a:bodyPr/>
                    <a:lstStyle/>
                    <a:p>
                      <a:pPr algn="ctr"/>
                      <a:r>
                        <a:rPr lang="en-US" sz="1400" b="1" dirty="0">
                          <a:latin typeface="Arial" panose="020B0604020202020204" pitchFamily="34" charset="0"/>
                          <a:cs typeface="Arial" panose="020B0604020202020204" pitchFamily="34" charset="0"/>
                        </a:rPr>
                        <a:t>Launch Date</a:t>
                      </a:r>
                    </a:p>
                  </a:txBody>
                  <a:tcPr/>
                </a:tc>
                <a:tc>
                  <a:txBody>
                    <a:bodyPr/>
                    <a:lstStyle/>
                    <a:p>
                      <a:pPr algn="ctr"/>
                      <a:r>
                        <a:rPr lang="en-US" sz="1400" b="1" dirty="0">
                          <a:latin typeface="Arial" panose="020B0604020202020204" pitchFamily="34" charset="0"/>
                          <a:cs typeface="Arial" panose="020B0604020202020204" pitchFamily="34" charset="0"/>
                        </a:rPr>
                        <a:t># of Comments Received</a:t>
                      </a:r>
                    </a:p>
                  </a:txBody>
                  <a:tcPr/>
                </a:tc>
                <a:tc>
                  <a:txBody>
                    <a:bodyPr/>
                    <a:lstStyle/>
                    <a:p>
                      <a:pPr algn="ctr"/>
                      <a:r>
                        <a:rPr lang="en-US" sz="1400" b="1" dirty="0">
                          <a:latin typeface="Arial" panose="020B0604020202020204" pitchFamily="34" charset="0"/>
                          <a:cs typeface="Arial" panose="020B0604020202020204" pitchFamily="34" charset="0"/>
                        </a:rPr>
                        <a:t>Comment Resolution Status</a:t>
                      </a:r>
                    </a:p>
                  </a:txBody>
                  <a:tcPr/>
                </a:tc>
                <a:tc>
                  <a:txBody>
                    <a:bodyPr/>
                    <a:lstStyle/>
                    <a:p>
                      <a:pPr algn="ctr"/>
                      <a:r>
                        <a:rPr lang="en-US" sz="1400" b="1" dirty="0">
                          <a:latin typeface="Arial" panose="020B0604020202020204" pitchFamily="34" charset="0"/>
                          <a:cs typeface="Arial" panose="020B0604020202020204" pitchFamily="34" charset="0"/>
                        </a:rPr>
                        <a:t>Response Ratio</a:t>
                      </a:r>
                    </a:p>
                  </a:txBody>
                  <a:tcPr/>
                </a:tc>
                <a:tc>
                  <a:txBody>
                    <a:bodyPr/>
                    <a:lstStyle/>
                    <a:p>
                      <a:pPr algn="ctr"/>
                      <a:r>
                        <a:rPr lang="en-US" sz="1400" b="1" dirty="0">
                          <a:latin typeface="Arial" panose="020B0604020202020204" pitchFamily="34" charset="0"/>
                          <a:cs typeface="Arial" panose="020B0604020202020204" pitchFamily="34" charset="0"/>
                        </a:rPr>
                        <a:t>Approval Ratio</a:t>
                      </a:r>
                    </a:p>
                  </a:txBody>
                  <a:tcPr/>
                </a:tc>
                <a:tc>
                  <a:txBody>
                    <a:bodyPr/>
                    <a:lstStyle/>
                    <a:p>
                      <a:pPr algn="ctr"/>
                      <a:r>
                        <a:rPr lang="en-US" sz="1400" b="1" dirty="0">
                          <a:latin typeface="Arial" panose="020B0604020202020204" pitchFamily="34" charset="0"/>
                          <a:cs typeface="Arial" panose="020B0604020202020204" pitchFamily="34" charset="0"/>
                        </a:rPr>
                        <a:t>Draft Status</a:t>
                      </a:r>
                    </a:p>
                  </a:txBody>
                  <a:tcPr/>
                </a:tc>
                <a:extLst>
                  <a:ext uri="{0D108BD9-81ED-4DB2-BD59-A6C34878D82A}">
                    <a16:rowId xmlns:a16="http://schemas.microsoft.com/office/drawing/2014/main" val="10000"/>
                  </a:ext>
                </a:extLst>
              </a:tr>
              <a:tr h="1311184">
                <a:tc>
                  <a:txBody>
                    <a:bodyPr/>
                    <a:lstStyle/>
                    <a:p>
                      <a:pPr algn="ctr"/>
                      <a:r>
                        <a:rPr lang="en-US" sz="1400" b="1" dirty="0">
                          <a:latin typeface="Arial" panose="020B0604020202020204" pitchFamily="34" charset="0"/>
                          <a:cs typeface="Arial" panose="020B0604020202020204" pitchFamily="34" charset="0"/>
                        </a:rPr>
                        <a:t>WG</a:t>
                      </a:r>
                      <a:r>
                        <a:rPr lang="en-US" sz="1400" b="1" baseline="0" dirty="0">
                          <a:latin typeface="Arial" panose="020B0604020202020204" pitchFamily="34" charset="0"/>
                          <a:cs typeface="Arial" panose="020B0604020202020204" pitchFamily="34" charset="0"/>
                        </a:rPr>
                        <a:t> LB #1</a:t>
                      </a:r>
                    </a:p>
                    <a:p>
                      <a:pPr algn="ctr"/>
                      <a:r>
                        <a:rPr lang="en-US" sz="1400" b="1" baseline="0" dirty="0">
                          <a:latin typeface="Arial" panose="020B0604020202020204" pitchFamily="34" charset="0"/>
                          <a:cs typeface="Arial" panose="020B0604020202020204" pitchFamily="34" charset="0"/>
                        </a:rPr>
                        <a:t>(P802.22 Draft v1.0)</a:t>
                      </a:r>
                      <a:endParaRPr lang="en-US" sz="1400" b="1" dirty="0">
                        <a:latin typeface="Arial" panose="020B0604020202020204" pitchFamily="34" charset="0"/>
                        <a:cs typeface="Arial" panose="020B0604020202020204" pitchFamily="34" charset="0"/>
                      </a:endParaRPr>
                    </a:p>
                  </a:txBody>
                  <a:tcPr/>
                </a:tc>
                <a:tc>
                  <a:txBody>
                    <a:bodyPr/>
                    <a:lstStyle/>
                    <a:p>
                      <a:pPr algn="ctr"/>
                      <a:r>
                        <a:rPr lang="en-US" sz="1400" b="1" dirty="0">
                          <a:latin typeface="Arial" panose="020B0604020202020204" pitchFamily="34" charset="0"/>
                          <a:cs typeface="Arial" panose="020B0604020202020204" pitchFamily="34" charset="0"/>
                        </a:rPr>
                        <a:t>June 18</a:t>
                      </a:r>
                      <a:r>
                        <a:rPr lang="en-US" sz="1400" b="1" baseline="30000" dirty="0">
                          <a:latin typeface="Arial" panose="020B0604020202020204" pitchFamily="34" charset="0"/>
                          <a:cs typeface="Arial" panose="020B0604020202020204" pitchFamily="34" charset="0"/>
                        </a:rPr>
                        <a:t>th</a:t>
                      </a:r>
                      <a:r>
                        <a:rPr lang="en-US" sz="1400" b="1" dirty="0">
                          <a:latin typeface="Arial" panose="020B0604020202020204" pitchFamily="34" charset="0"/>
                          <a:cs typeface="Arial" panose="020B0604020202020204" pitchFamily="34" charset="0"/>
                        </a:rPr>
                        <a:t> to July 17</a:t>
                      </a:r>
                      <a:r>
                        <a:rPr lang="en-US" sz="1400" b="1" baseline="30000" dirty="0">
                          <a:latin typeface="Arial" panose="020B0604020202020204" pitchFamily="34" charset="0"/>
                          <a:cs typeface="Arial" panose="020B0604020202020204" pitchFamily="34" charset="0"/>
                        </a:rPr>
                        <a:t>th</a:t>
                      </a:r>
                      <a:r>
                        <a:rPr lang="en-US" sz="1400" b="1" dirty="0">
                          <a:latin typeface="Arial" panose="020B0604020202020204" pitchFamily="34" charset="0"/>
                          <a:cs typeface="Arial" panose="020B0604020202020204" pitchFamily="34" charset="0"/>
                        </a:rPr>
                        <a:t>  2017</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latin typeface="Arial" panose="020B0604020202020204" pitchFamily="34" charset="0"/>
                          <a:cs typeface="Arial" panose="020B0604020202020204" pitchFamily="34" charset="0"/>
                        </a:rPr>
                        <a:t>150</a:t>
                      </a:r>
                    </a:p>
                  </a:txBody>
                  <a:tcPr/>
                </a:tc>
                <a:tc>
                  <a:txBody>
                    <a:bodyPr/>
                    <a:lstStyle/>
                    <a:p>
                      <a:pPr algn="ctr"/>
                      <a:r>
                        <a:rPr lang="en-US" sz="1400" b="1" dirty="0">
                          <a:latin typeface="Arial" panose="020B0604020202020204" pitchFamily="34" charset="0"/>
                          <a:cs typeface="Arial" panose="020B0604020202020204" pitchFamily="34" charset="0"/>
                        </a:rPr>
                        <a:t>Comments were addressed and Resolved</a:t>
                      </a:r>
                    </a:p>
                  </a:txBody>
                  <a:tcPr/>
                </a:tc>
                <a:tc>
                  <a:txBody>
                    <a:bodyPr/>
                    <a:lstStyle/>
                    <a:p>
                      <a:pPr algn="ctr"/>
                      <a:r>
                        <a:rPr lang="en-US" sz="1400" b="1" dirty="0">
                          <a:solidFill>
                            <a:schemeClr val="tx1"/>
                          </a:solidFill>
                          <a:latin typeface="Arial" panose="020B0604020202020204" pitchFamily="34" charset="0"/>
                          <a:cs typeface="Arial" panose="020B0604020202020204" pitchFamily="34" charset="0"/>
                        </a:rPr>
                        <a:t>76%</a:t>
                      </a:r>
                    </a:p>
                  </a:txBody>
                  <a:tcPr/>
                </a:tc>
                <a:tc>
                  <a:txBody>
                    <a:bodyPr/>
                    <a:lstStyle/>
                    <a:p>
                      <a:pPr marL="0" algn="ctr" defTabSz="914400" rtl="0" eaLnBrk="1" latinLnBrk="0" hangingPunct="1"/>
                      <a:r>
                        <a:rPr lang="en-US" sz="1400" b="1" kern="1200" dirty="0">
                          <a:solidFill>
                            <a:schemeClr val="tx1"/>
                          </a:solidFill>
                          <a:latin typeface="Arial" panose="020B0604020202020204" pitchFamily="34" charset="0"/>
                          <a:ea typeface="+mn-ea"/>
                          <a:cs typeface="Arial" panose="020B0604020202020204" pitchFamily="34" charset="0"/>
                        </a:rPr>
                        <a:t>12%</a:t>
                      </a:r>
                    </a:p>
                  </a:txBody>
                  <a:tcPr/>
                </a:tc>
                <a:tc>
                  <a:txBody>
                    <a:bodyPr/>
                    <a:lstStyle/>
                    <a:p>
                      <a:pPr algn="ctr"/>
                      <a:r>
                        <a:rPr lang="en-US" sz="1400" b="1" dirty="0">
                          <a:latin typeface="Arial" panose="020B0604020202020204" pitchFamily="34" charset="0"/>
                          <a:cs typeface="Arial" panose="020B0604020202020204" pitchFamily="34" charset="0"/>
                        </a:rPr>
                        <a:t>P802.22 Draft v2.0 Prepared </a:t>
                      </a:r>
                    </a:p>
                  </a:txBody>
                  <a:tcPr/>
                </a:tc>
                <a:extLst>
                  <a:ext uri="{0D108BD9-81ED-4DB2-BD59-A6C34878D82A}">
                    <a16:rowId xmlns:a16="http://schemas.microsoft.com/office/drawing/2014/main" val="10001"/>
                  </a:ext>
                </a:extLst>
              </a:tr>
              <a:tr h="1310917">
                <a:tc>
                  <a:txBody>
                    <a:bodyPr/>
                    <a:lstStyle/>
                    <a:p>
                      <a:pPr algn="ctr"/>
                      <a:r>
                        <a:rPr lang="en-US" sz="1400" b="1" dirty="0">
                          <a:latin typeface="Arial" panose="020B0604020202020204" pitchFamily="34" charset="0"/>
                          <a:cs typeface="Arial" panose="020B0604020202020204" pitchFamily="34" charset="0"/>
                        </a:rPr>
                        <a:t>WG LB #2</a:t>
                      </a:r>
                    </a:p>
                  </a:txBody>
                  <a:tcPr/>
                </a:tc>
                <a:tc>
                  <a:txBody>
                    <a:bodyPr/>
                    <a:lstStyle/>
                    <a:p>
                      <a:pPr algn="ctr"/>
                      <a:r>
                        <a:rPr lang="en-US" sz="1400" b="1" baseline="0" dirty="0">
                          <a:latin typeface="Arial" panose="020B0604020202020204" pitchFamily="34" charset="0"/>
                          <a:cs typeface="Arial" panose="020B0604020202020204" pitchFamily="34" charset="0"/>
                        </a:rPr>
                        <a:t>Feb. 11</a:t>
                      </a:r>
                      <a:r>
                        <a:rPr lang="en-US" sz="1400" b="1" baseline="30000" dirty="0">
                          <a:latin typeface="Arial" panose="020B0604020202020204" pitchFamily="34" charset="0"/>
                          <a:cs typeface="Arial" panose="020B0604020202020204" pitchFamily="34" charset="0"/>
                        </a:rPr>
                        <a:t>th</a:t>
                      </a:r>
                      <a:r>
                        <a:rPr lang="en-US" sz="1400" b="1" baseline="0" dirty="0">
                          <a:latin typeface="Arial" panose="020B0604020202020204" pitchFamily="34" charset="0"/>
                          <a:cs typeface="Arial" panose="020B0604020202020204" pitchFamily="34" charset="0"/>
                        </a:rPr>
                        <a:t> to March 13</a:t>
                      </a:r>
                      <a:r>
                        <a:rPr lang="en-US" sz="1400" b="1" baseline="30000" dirty="0">
                          <a:latin typeface="Arial" panose="020B0604020202020204" pitchFamily="34" charset="0"/>
                          <a:cs typeface="Arial" panose="020B0604020202020204" pitchFamily="34" charset="0"/>
                        </a:rPr>
                        <a:t>th</a:t>
                      </a:r>
                      <a:r>
                        <a:rPr lang="en-US" sz="1400" b="1" baseline="0" dirty="0">
                          <a:latin typeface="Arial" panose="020B0604020202020204" pitchFamily="34" charset="0"/>
                          <a:cs typeface="Arial" panose="020B0604020202020204" pitchFamily="34" charset="0"/>
                        </a:rPr>
                        <a:t> 2018</a:t>
                      </a:r>
                      <a:endParaRPr lang="en-US" sz="1400" b="1" dirty="0">
                        <a:latin typeface="Arial" panose="020B0604020202020204" pitchFamily="34" charset="0"/>
                        <a:cs typeface="Arial" panose="020B0604020202020204" pitchFamily="34" charset="0"/>
                      </a:endParaRPr>
                    </a:p>
                  </a:txBody>
                  <a:tcPr/>
                </a:tc>
                <a:tc>
                  <a:txBody>
                    <a:bodyPr/>
                    <a:lstStyle/>
                    <a:p>
                      <a:pPr algn="ctr"/>
                      <a:r>
                        <a:rPr lang="en-US" sz="1400" b="1" dirty="0">
                          <a:latin typeface="Arial" panose="020B0604020202020204" pitchFamily="34" charset="0"/>
                          <a:cs typeface="Arial" panose="020B0604020202020204" pitchFamily="34" charset="0"/>
                        </a:rPr>
                        <a:t>149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latin typeface="Arial" panose="020B0604020202020204" pitchFamily="34" charset="0"/>
                          <a:cs typeface="Arial" panose="020B0604020202020204" pitchFamily="34" charset="0"/>
                        </a:rPr>
                        <a:t>Comments</a:t>
                      </a:r>
                      <a:r>
                        <a:rPr lang="en-US" sz="1400" b="1" baseline="0" dirty="0">
                          <a:latin typeface="Arial" panose="020B0604020202020204" pitchFamily="34" charset="0"/>
                          <a:cs typeface="Arial" panose="020B0604020202020204" pitchFamily="34" charset="0"/>
                        </a:rPr>
                        <a:t> were addressed and Resolved</a:t>
                      </a:r>
                      <a:endParaRPr lang="en-US" sz="1400" b="1" dirty="0">
                        <a:latin typeface="Arial" panose="020B0604020202020204" pitchFamily="34" charset="0"/>
                        <a:cs typeface="Arial" panose="020B0604020202020204" pitchFamily="34" charset="0"/>
                      </a:endParaRPr>
                    </a:p>
                  </a:txBody>
                  <a:tcPr/>
                </a:tc>
                <a:tc>
                  <a:txBody>
                    <a:bodyPr/>
                    <a:lstStyle/>
                    <a:p>
                      <a:pPr algn="ctr"/>
                      <a:r>
                        <a:rPr lang="en-US" sz="1400" b="1" dirty="0">
                          <a:solidFill>
                            <a:schemeClr val="tx1"/>
                          </a:solidFill>
                          <a:latin typeface="Arial" panose="020B0604020202020204" pitchFamily="34" charset="0"/>
                          <a:cs typeface="Arial" panose="020B0604020202020204" pitchFamily="34" charset="0"/>
                        </a:rPr>
                        <a:t>65%</a:t>
                      </a:r>
                    </a:p>
                  </a:txBody>
                  <a:tcPr/>
                </a:tc>
                <a:tc>
                  <a:txBody>
                    <a:bodyPr/>
                    <a:lstStyle/>
                    <a:p>
                      <a:pPr marL="0" algn="ctr" defTabSz="914400" rtl="0" eaLnBrk="1" latinLnBrk="0" hangingPunct="1"/>
                      <a:r>
                        <a:rPr lang="en-US" sz="1400" b="1" kern="1200" dirty="0">
                          <a:solidFill>
                            <a:schemeClr val="tx1"/>
                          </a:solidFill>
                          <a:latin typeface="Arial" panose="020B0604020202020204" pitchFamily="34" charset="0"/>
                          <a:ea typeface="+mn-ea"/>
                          <a:cs typeface="Arial" panose="020B0604020202020204" pitchFamily="34" charset="0"/>
                        </a:rPr>
                        <a:t>57%</a:t>
                      </a:r>
                    </a:p>
                  </a:txBody>
                  <a:tcPr/>
                </a:tc>
                <a:tc>
                  <a:txBody>
                    <a:bodyPr/>
                    <a:lstStyle/>
                    <a:p>
                      <a:pPr algn="ctr"/>
                      <a:r>
                        <a:rPr lang="en-US" sz="1400" b="1" dirty="0">
                          <a:latin typeface="Arial" panose="020B0604020202020204" pitchFamily="34" charset="0"/>
                          <a:cs typeface="Arial" panose="020B0604020202020204" pitchFamily="34" charset="0"/>
                        </a:rPr>
                        <a:t>P802.22 Draft v3.0 Prepared</a:t>
                      </a:r>
                    </a:p>
                  </a:txBody>
                  <a:tcPr/>
                </a:tc>
                <a:extLst>
                  <a:ext uri="{0D108BD9-81ED-4DB2-BD59-A6C34878D82A}">
                    <a16:rowId xmlns:a16="http://schemas.microsoft.com/office/drawing/2014/main" val="10002"/>
                  </a:ext>
                </a:extLst>
              </a:tr>
              <a:tr h="1158362">
                <a:tc>
                  <a:txBody>
                    <a:bodyPr/>
                    <a:lstStyle/>
                    <a:p>
                      <a:pPr algn="ctr"/>
                      <a:r>
                        <a:rPr lang="en-US" sz="1400" b="1" dirty="0">
                          <a:latin typeface="Arial" panose="020B0604020202020204" pitchFamily="34" charset="0"/>
                          <a:cs typeface="Arial" panose="020B0604020202020204" pitchFamily="34" charset="0"/>
                        </a:rPr>
                        <a:t>WG LB#3</a:t>
                      </a:r>
                    </a:p>
                  </a:txBody>
                  <a:tcPr/>
                </a:tc>
                <a:tc>
                  <a:txBody>
                    <a:bodyPr/>
                    <a:lstStyle/>
                    <a:p>
                      <a:pPr algn="ctr"/>
                      <a:r>
                        <a:rPr lang="en-US" sz="1400" b="1" dirty="0">
                          <a:latin typeface="Arial" panose="020B0604020202020204" pitchFamily="34" charset="0"/>
                          <a:cs typeface="Arial" panose="020B0604020202020204" pitchFamily="34" charset="0"/>
                        </a:rPr>
                        <a:t>July 10</a:t>
                      </a:r>
                      <a:r>
                        <a:rPr lang="en-US" sz="1400" b="1" baseline="30000" dirty="0">
                          <a:latin typeface="Arial" panose="020B0604020202020204" pitchFamily="34" charset="0"/>
                          <a:cs typeface="Arial" panose="020B0604020202020204" pitchFamily="34" charset="0"/>
                        </a:rPr>
                        <a:t>th</a:t>
                      </a:r>
                      <a:r>
                        <a:rPr lang="en-US" sz="1400" b="1" dirty="0">
                          <a:latin typeface="Arial" panose="020B0604020202020204" pitchFamily="34" charset="0"/>
                          <a:cs typeface="Arial" panose="020B0604020202020204" pitchFamily="34" charset="0"/>
                        </a:rPr>
                        <a:t> to August 9</a:t>
                      </a:r>
                      <a:r>
                        <a:rPr lang="en-US" sz="1400" b="1" baseline="30000" dirty="0">
                          <a:latin typeface="Arial" panose="020B0604020202020204" pitchFamily="34" charset="0"/>
                          <a:cs typeface="Arial" panose="020B0604020202020204" pitchFamily="34" charset="0"/>
                        </a:rPr>
                        <a:t>th</a:t>
                      </a:r>
                      <a:r>
                        <a:rPr lang="en-US" sz="1400" b="1" dirty="0">
                          <a:latin typeface="Arial" panose="020B0604020202020204" pitchFamily="34" charset="0"/>
                          <a:cs typeface="Arial" panose="020B0604020202020204" pitchFamily="34" charset="0"/>
                        </a:rPr>
                        <a:t> 2018</a:t>
                      </a:r>
                    </a:p>
                  </a:txBody>
                  <a:tcPr/>
                </a:tc>
                <a:tc>
                  <a:txBody>
                    <a:bodyPr/>
                    <a:lstStyle/>
                    <a:p>
                      <a:pPr algn="ctr"/>
                      <a:r>
                        <a:rPr lang="en-US" sz="1400" b="1" dirty="0">
                          <a:latin typeface="Arial" panose="020B0604020202020204" pitchFamily="34" charset="0"/>
                          <a:cs typeface="Arial" panose="020B0604020202020204" pitchFamily="34" charset="0"/>
                        </a:rPr>
                        <a:t>65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latin typeface="Arial" panose="020B0604020202020204" pitchFamily="34" charset="0"/>
                          <a:cs typeface="Arial" panose="020B0604020202020204" pitchFamily="34" charset="0"/>
                        </a:rPr>
                        <a:t>Comments are being</a:t>
                      </a:r>
                      <a:r>
                        <a:rPr lang="en-US" sz="1400" b="1" baseline="0" dirty="0">
                          <a:latin typeface="Arial" panose="020B0604020202020204" pitchFamily="34" charset="0"/>
                          <a:cs typeface="Arial" panose="020B0604020202020204" pitchFamily="34" charset="0"/>
                        </a:rPr>
                        <a:t> addressed and Resolved</a:t>
                      </a:r>
                      <a:endParaRPr lang="en-US" sz="1400" b="1" dirty="0">
                        <a:latin typeface="Arial" panose="020B0604020202020204" pitchFamily="34" charset="0"/>
                        <a:cs typeface="Arial" panose="020B0604020202020204" pitchFamily="34" charset="0"/>
                      </a:endParaRPr>
                    </a:p>
                  </a:txBody>
                  <a:tcPr/>
                </a:tc>
                <a:tc>
                  <a:txBody>
                    <a:bodyPr/>
                    <a:lstStyle/>
                    <a:p>
                      <a:pPr algn="ctr"/>
                      <a:r>
                        <a:rPr lang="en-US" sz="1400" b="1" dirty="0">
                          <a:solidFill>
                            <a:schemeClr val="tx1"/>
                          </a:solidFill>
                          <a:latin typeface="Arial" panose="020B0604020202020204" pitchFamily="34" charset="0"/>
                          <a:cs typeface="Arial" panose="020B0604020202020204" pitchFamily="34" charset="0"/>
                        </a:rPr>
                        <a:t>70.59%</a:t>
                      </a:r>
                    </a:p>
                  </a:txBody>
                  <a:tcPr/>
                </a:tc>
                <a:tc>
                  <a:txBody>
                    <a:bodyPr/>
                    <a:lstStyle/>
                    <a:p>
                      <a:pPr marL="0" algn="ctr" defTabSz="914400" rtl="0" eaLnBrk="1" latinLnBrk="0" hangingPunct="1"/>
                      <a:r>
                        <a:rPr lang="en-US" sz="1400" b="1" kern="1200" dirty="0">
                          <a:solidFill>
                            <a:schemeClr val="tx1"/>
                          </a:solidFill>
                          <a:latin typeface="Arial" panose="020B0604020202020204" pitchFamily="34" charset="0"/>
                          <a:ea typeface="+mn-ea"/>
                          <a:cs typeface="Arial" panose="020B0604020202020204" pitchFamily="34" charset="0"/>
                        </a:rPr>
                        <a:t>87.5%*</a:t>
                      </a:r>
                    </a:p>
                  </a:txBody>
                  <a:tcPr/>
                </a:tc>
                <a:tc>
                  <a:txBody>
                    <a:bodyPr/>
                    <a:lstStyle/>
                    <a:p>
                      <a:pPr algn="ctr"/>
                      <a:r>
                        <a:rPr lang="en-US" sz="1400" b="1" dirty="0">
                          <a:latin typeface="Arial" panose="020B0604020202020204" pitchFamily="34" charset="0"/>
                          <a:cs typeface="Arial" panose="020B0604020202020204" pitchFamily="34" charset="0"/>
                        </a:rPr>
                        <a:t>P802.22 Draft v4.0 is being prepared</a:t>
                      </a:r>
                    </a:p>
                  </a:txBody>
                  <a:tcPr/>
                </a:tc>
                <a:extLst>
                  <a:ext uri="{0D108BD9-81ED-4DB2-BD59-A6C34878D82A}">
                    <a16:rowId xmlns:a16="http://schemas.microsoft.com/office/drawing/2014/main" val="3567206305"/>
                  </a:ext>
                </a:extLst>
              </a:tr>
            </a:tbl>
          </a:graphicData>
        </a:graphic>
      </p:graphicFrame>
      <p:sp>
        <p:nvSpPr>
          <p:cNvPr id="2" name="TextBox 1">
            <a:extLst>
              <a:ext uri="{FF2B5EF4-FFF2-40B4-BE49-F238E27FC236}">
                <a16:creationId xmlns:a16="http://schemas.microsoft.com/office/drawing/2014/main" id="{947256AA-E4B8-4C06-AD65-C2BC3D385E81}"/>
              </a:ext>
            </a:extLst>
          </p:cNvPr>
          <p:cNvSpPr txBox="1"/>
          <p:nvPr/>
        </p:nvSpPr>
        <p:spPr>
          <a:xfrm>
            <a:off x="152400" y="5953780"/>
            <a:ext cx="8610590" cy="523220"/>
          </a:xfrm>
          <a:prstGeom prst="rect">
            <a:avLst/>
          </a:prstGeom>
          <a:noFill/>
        </p:spPr>
        <p:txBody>
          <a:bodyPr wrap="square" rtlCol="0">
            <a:spAutoFit/>
          </a:bodyPr>
          <a:lstStyle/>
          <a:p>
            <a:r>
              <a:rPr lang="en-US" sz="1400" dirty="0">
                <a:solidFill>
                  <a:schemeClr val="tx1"/>
                </a:solidFill>
              </a:rPr>
              <a:t>* Three Working Group Voting Members flipped their votes from Disapprove with Comments to Approve with Comments after the WG Letter Ballot had closed. 87.5% Approval Ratio reflects these three vote flips.</a:t>
            </a:r>
          </a:p>
        </p:txBody>
      </p:sp>
    </p:spTree>
    <p:extLst>
      <p:ext uri="{BB962C8B-B14F-4D97-AF65-F5344CB8AC3E}">
        <p14:creationId xmlns:p14="http://schemas.microsoft.com/office/powerpoint/2010/main" val="469400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114415AD-4C64-40DA-A3DA-5C78074FF2B8}"/>
              </a:ext>
            </a:extLst>
          </p:cNvPr>
          <p:cNvSpPr>
            <a:spLocks noGrp="1" noChangeArrowheads="1"/>
          </p:cNvSpPr>
          <p:nvPr>
            <p:ph type="body" idx="1"/>
          </p:nvPr>
        </p:nvSpPr>
        <p:spPr>
          <a:xfrm>
            <a:off x="342900" y="1143000"/>
            <a:ext cx="8534400" cy="4876800"/>
          </a:xfrm>
        </p:spPr>
        <p:txBody>
          <a:bodyPr/>
          <a:lstStyle/>
          <a:p>
            <a:r>
              <a:rPr lang="en-US" sz="1400" b="0" dirty="0"/>
              <a:t>On Wednesday, November 14, 2018, 9:42:03 AM EST, Ivan </a:t>
            </a:r>
            <a:r>
              <a:rPr lang="en-US" sz="1400" b="0" dirty="0" err="1"/>
              <a:t>Reede</a:t>
            </a:r>
            <a:r>
              <a:rPr lang="en-US" sz="1400" b="0" dirty="0"/>
              <a:t> &lt;i_reede@amerisys.com&gt; wrote:</a:t>
            </a:r>
          </a:p>
          <a:p>
            <a:r>
              <a:rPr lang="en-US" sz="1400" b="0" dirty="0"/>
              <a:t>Dear Apurva, Oliver,</a:t>
            </a:r>
          </a:p>
          <a:p>
            <a:r>
              <a:rPr lang="en-US" sz="1400" b="0" dirty="0"/>
              <a:t>	I, Ivan </a:t>
            </a:r>
            <a:r>
              <a:rPr lang="en-US" sz="1400" b="0" dirty="0" err="1"/>
              <a:t>Reede</a:t>
            </a:r>
            <a:r>
              <a:rPr lang="en-US" sz="1400" b="0" dirty="0"/>
              <a:t>, would like to change my vote from Disapprove with Comments to Approve with Comments for the 802.22 Working Group Letter Ballot 3. </a:t>
            </a:r>
          </a:p>
          <a:p>
            <a:r>
              <a:rPr lang="en-US" sz="1400" b="0" dirty="0"/>
              <a:t>Ivan </a:t>
            </a:r>
            <a:r>
              <a:rPr lang="en-US" sz="1400" b="0" dirty="0" err="1"/>
              <a:t>Reede</a:t>
            </a:r>
            <a:r>
              <a:rPr lang="en-US" sz="1400" b="0" dirty="0"/>
              <a:t>.</a:t>
            </a:r>
          </a:p>
          <a:p>
            <a:r>
              <a:rPr lang="en-US" sz="1400" b="0" dirty="0"/>
              <a:t>-----------------------------------</a:t>
            </a:r>
          </a:p>
          <a:p>
            <a:r>
              <a:rPr lang="en-US" sz="1400" b="0" dirty="0"/>
              <a:t>On Wednesday, November 14, 2018, 9:32:00 AM EST, </a:t>
            </a:r>
            <a:r>
              <a:rPr lang="en-US" sz="1400" b="0" dirty="0" err="1"/>
              <a:t>Gérald</a:t>
            </a:r>
            <a:r>
              <a:rPr lang="en-US" sz="1400" b="0" dirty="0"/>
              <a:t> Chouinard &lt;gerald.chouinard@outlook.com&gt; wrote:</a:t>
            </a:r>
          </a:p>
          <a:p>
            <a:r>
              <a:rPr lang="en-US" sz="1400" b="0" dirty="0"/>
              <a:t>Dear Apurva, Oliver, </a:t>
            </a:r>
          </a:p>
          <a:p>
            <a:r>
              <a:rPr lang="en-US" sz="1400" b="0" dirty="0"/>
              <a:t> 	Following the recent discussions and comment resolutions achieved in Letter Ballot #3 of the most recent 802.22 Draft; I, Gerald Chouinard, would like to change my vote from Disapprove with Comments to Approve with Comments for this 802.22 Working Group Letter Ballot. </a:t>
            </a:r>
          </a:p>
          <a:p>
            <a:r>
              <a:rPr lang="en-US" sz="1400" b="0" dirty="0"/>
              <a:t>Gerald Chouinard</a:t>
            </a:r>
          </a:p>
          <a:p>
            <a:r>
              <a:rPr lang="en-US" sz="1400" b="0" dirty="0"/>
              <a:t>-----------------------------------</a:t>
            </a:r>
          </a:p>
          <a:p>
            <a:r>
              <a:rPr lang="en-US" sz="1400" b="0" dirty="0"/>
              <a:t>On Wednesday, November 14, 2018, 6:16:14 AM EST, </a:t>
            </a:r>
            <a:r>
              <a:rPr lang="en-US" sz="1400" b="0" dirty="0" err="1"/>
              <a:t>Ranga</a:t>
            </a:r>
            <a:r>
              <a:rPr lang="en-US" sz="1400" b="0" dirty="0"/>
              <a:t> Reddy &lt;ranga.reddy@me.com&gt; wrote:</a:t>
            </a:r>
          </a:p>
          <a:p>
            <a:r>
              <a:rPr lang="en-US" sz="1400" b="0" dirty="0"/>
              <a:t>Apurva,</a:t>
            </a:r>
          </a:p>
          <a:p>
            <a:r>
              <a:rPr lang="en-US" sz="1400" b="0" dirty="0"/>
              <a:t>	I, RANGA REDDY, would like to change my vote from “Disapprove with Comments” to “Approve with Comments” for the 802.22 Working Group Letter Ballot 3.</a:t>
            </a:r>
          </a:p>
          <a:p>
            <a:r>
              <a:rPr lang="en-US" sz="1400" b="0" dirty="0" err="1"/>
              <a:t>Vr</a:t>
            </a:r>
            <a:r>
              <a:rPr lang="en-US" sz="1400" b="0" dirty="0"/>
              <a:t>,</a:t>
            </a:r>
          </a:p>
          <a:p>
            <a:r>
              <a:rPr lang="en-US" sz="1400" b="0" dirty="0" err="1"/>
              <a:t>Ranga</a:t>
            </a:r>
            <a:r>
              <a:rPr lang="en-US" sz="1400" b="0" dirty="0"/>
              <a:t> Reddy</a:t>
            </a:r>
          </a:p>
          <a:p>
            <a:endParaRPr lang="en-US" sz="1400" b="0" dirty="0"/>
          </a:p>
        </p:txBody>
      </p:sp>
      <p:sp>
        <p:nvSpPr>
          <p:cNvPr id="29699" name="Rectangle 5">
            <a:extLst>
              <a:ext uri="{FF2B5EF4-FFF2-40B4-BE49-F238E27FC236}">
                <a16:creationId xmlns:a16="http://schemas.microsoft.com/office/drawing/2014/main" id="{93A806B4-7896-408B-BB81-0F7332EEB747}"/>
              </a:ext>
            </a:extLst>
          </p:cNvPr>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Apurva N. Mody, BAE Systems</a:t>
            </a:r>
          </a:p>
        </p:txBody>
      </p:sp>
      <p:sp>
        <p:nvSpPr>
          <p:cNvPr id="29700" name="Rectangle 6">
            <a:extLst>
              <a:ext uri="{FF2B5EF4-FFF2-40B4-BE49-F238E27FC236}">
                <a16:creationId xmlns:a16="http://schemas.microsoft.com/office/drawing/2014/main" id="{FC88AB95-0FCF-4006-9117-DB812AD16175}"/>
              </a:ext>
            </a:extLst>
          </p:cNvPr>
          <p:cNvSpPr txBox="1">
            <a:spLocks noGrp="1" noChangeArrowheads="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33908836-0AD0-4FB6-8DD1-57B4E64466BC}" type="slidenum">
              <a:rPr lang="en-US" altLang="en-US" sz="1200" b="0"/>
              <a:pPr algn="ctr">
                <a:spcBef>
                  <a:spcPct val="0"/>
                </a:spcBef>
                <a:buFontTx/>
                <a:buNone/>
              </a:pPr>
              <a:t>19</a:t>
            </a:fld>
            <a:endParaRPr lang="en-US" altLang="en-US" sz="1200" b="0"/>
          </a:p>
        </p:txBody>
      </p:sp>
      <p:sp>
        <p:nvSpPr>
          <p:cNvPr id="29701" name="Rectangle 3">
            <a:extLst>
              <a:ext uri="{FF2B5EF4-FFF2-40B4-BE49-F238E27FC236}">
                <a16:creationId xmlns:a16="http://schemas.microsoft.com/office/drawing/2014/main" id="{CF49ACDE-FA19-4960-B9A5-B6253A6D1340}"/>
              </a:ext>
            </a:extLst>
          </p:cNvPr>
          <p:cNvSpPr>
            <a:spLocks noGrp="1" noChangeArrowheads="1"/>
          </p:cNvSpPr>
          <p:nvPr>
            <p:ph type="title"/>
          </p:nvPr>
        </p:nvSpPr>
        <p:spPr>
          <a:xfrm>
            <a:off x="228600" y="609600"/>
            <a:ext cx="8610600" cy="533400"/>
          </a:xfrm>
          <a:noFill/>
        </p:spPr>
        <p:txBody>
          <a:bodyPr/>
          <a:lstStyle/>
          <a:p>
            <a:pPr eaLnBrk="1" hangingPunct="1"/>
            <a:r>
              <a:rPr lang="en-US" altLang="en-US" sz="2400" dirty="0"/>
              <a:t>E-mails on Vote Flips</a:t>
            </a:r>
          </a:p>
        </p:txBody>
      </p:sp>
      <p:sp>
        <p:nvSpPr>
          <p:cNvPr id="7" name="Date Placeholder 3">
            <a:extLst>
              <a:ext uri="{FF2B5EF4-FFF2-40B4-BE49-F238E27FC236}">
                <a16:creationId xmlns:a16="http://schemas.microsoft.com/office/drawing/2014/main" id="{4D233C11-F73D-4888-B03D-06520ADACE9A}"/>
              </a:ext>
            </a:extLst>
          </p:cNvPr>
          <p:cNvSpPr txBox="1">
            <a:spLocks/>
          </p:cNvSpPr>
          <p:nvPr/>
        </p:nvSpPr>
        <p:spPr>
          <a:xfrm>
            <a:off x="228600" y="228600"/>
            <a:ext cx="1836738" cy="380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a:t>November 2018</a:t>
            </a:r>
            <a:endParaRPr lang="en-US" altLang="en-US" sz="1800" dirty="0"/>
          </a:p>
        </p:txBody>
      </p:sp>
    </p:spTree>
    <p:extLst>
      <p:ext uri="{BB962C8B-B14F-4D97-AF65-F5344CB8AC3E}">
        <p14:creationId xmlns:p14="http://schemas.microsoft.com/office/powerpoint/2010/main" val="98262456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86100"/>
            <a:ext cx="7770813" cy="685800"/>
          </a:xfrm>
        </p:spPr>
        <p:txBody>
          <a:bodyPr/>
          <a:lstStyle/>
          <a:p>
            <a:r>
              <a:rPr lang="en-US" sz="2800" dirty="0"/>
              <a:t>Motion to forward the 802.22 Revision PAR Extension Request to NESCOM</a:t>
            </a:r>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p:cNvSpPr>
            <a:spLocks noGrp="1"/>
          </p:cNvSpPr>
          <p:nvPr>
            <p:ph type="dt" idx="15"/>
          </p:nvPr>
        </p:nvSpPr>
        <p:spPr/>
        <p:txBody>
          <a:bodyPr/>
          <a:lstStyle/>
          <a:p>
            <a:r>
              <a:rPr lang="en-US" dirty="0"/>
              <a:t> November 2018</a:t>
            </a:r>
            <a:endParaRPr lang="en-GB" dirty="0"/>
          </a:p>
        </p:txBody>
      </p:sp>
    </p:spTree>
    <p:extLst>
      <p:ext uri="{BB962C8B-B14F-4D97-AF65-F5344CB8AC3E}">
        <p14:creationId xmlns:p14="http://schemas.microsoft.com/office/powerpoint/2010/main" val="2285114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297FD598-F0E5-4494-BAFB-8FA1BAB27A27}"/>
              </a:ext>
            </a:extLst>
          </p:cNvPr>
          <p:cNvSpPr>
            <a:spLocks noGrp="1" noChangeArrowheads="1"/>
          </p:cNvSpPr>
          <p:nvPr>
            <p:ph type="title"/>
          </p:nvPr>
        </p:nvSpPr>
        <p:spPr>
          <a:xfrm>
            <a:off x="228600" y="609600"/>
            <a:ext cx="8610600" cy="838200"/>
          </a:xfrm>
          <a:noFill/>
        </p:spPr>
        <p:txBody>
          <a:bodyPr/>
          <a:lstStyle/>
          <a:p>
            <a:r>
              <a:rPr lang="en-US" sz="2800" dirty="0"/>
              <a:t>Motion for Conditional Approval to forward 802.22 to the Sponsor Ballot</a:t>
            </a:r>
            <a:endParaRPr lang="en-US" altLang="en-US" sz="2800" dirty="0"/>
          </a:p>
        </p:txBody>
      </p:sp>
      <p:sp>
        <p:nvSpPr>
          <p:cNvPr id="23555" name="Rectangle 9">
            <a:extLst>
              <a:ext uri="{FF2B5EF4-FFF2-40B4-BE49-F238E27FC236}">
                <a16:creationId xmlns:a16="http://schemas.microsoft.com/office/drawing/2014/main" id="{B962B9AA-FAB9-4598-8ECB-4BCDE512A85E}"/>
              </a:ext>
            </a:extLst>
          </p:cNvPr>
          <p:cNvSpPr>
            <a:spLocks noChangeArrowheads="1"/>
          </p:cNvSpPr>
          <p:nvPr/>
        </p:nvSpPr>
        <p:spPr bwMode="auto">
          <a:xfrm>
            <a:off x="76200" y="1724025"/>
            <a:ext cx="89916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1313" indent="-287338">
              <a:defRPr sz="3200" b="1">
                <a:solidFill>
                  <a:schemeClr val="tx2"/>
                </a:solidFill>
                <a:latin typeface="Times New Roman" panose="02020603050405020304" pitchFamily="18" charset="0"/>
              </a:defRPr>
            </a:lvl1pPr>
            <a:lvl2pPr marL="798513" indent="-287338">
              <a:defRPr sz="3200" b="1">
                <a:solidFill>
                  <a:schemeClr val="tx2"/>
                </a:solidFill>
                <a:latin typeface="Times New Roman" panose="02020603050405020304" pitchFamily="18" charset="0"/>
              </a:defRPr>
            </a:lvl2pPr>
            <a:lvl3pPr marL="1143000" indent="-228600">
              <a:defRPr sz="3200" b="1">
                <a:solidFill>
                  <a:schemeClr val="tx2"/>
                </a:solidFill>
                <a:latin typeface="Times New Roman" panose="02020603050405020304" pitchFamily="18" charset="0"/>
              </a:defRPr>
            </a:lvl3pPr>
            <a:lvl4pPr marL="1600200" indent="-228600">
              <a:defRPr sz="3200" b="1">
                <a:solidFill>
                  <a:schemeClr val="tx2"/>
                </a:solidFill>
                <a:latin typeface="Times New Roman" panose="02020603050405020304" pitchFamily="18" charset="0"/>
              </a:defRPr>
            </a:lvl4pPr>
            <a:lvl5pPr marL="2057400" indent="-228600">
              <a:defRPr sz="3200" b="1">
                <a:solidFill>
                  <a:schemeClr val="tx2"/>
                </a:solidFill>
                <a:latin typeface="Times New Roman" panose="02020603050405020304" pitchFamily="18" charset="0"/>
              </a:defRPr>
            </a:lvl5pPr>
            <a:lvl6pPr marL="2514600" indent="-228600" eaLnBrk="0" fontAlgn="base" hangingPunct="0">
              <a:spcBef>
                <a:spcPct val="0"/>
              </a:spcBef>
              <a:spcAft>
                <a:spcPct val="0"/>
              </a:spcAft>
              <a:defRPr sz="3200" b="1">
                <a:solidFill>
                  <a:schemeClr val="tx2"/>
                </a:solidFill>
                <a:latin typeface="Times New Roman" panose="02020603050405020304" pitchFamily="18" charset="0"/>
              </a:defRPr>
            </a:lvl6pPr>
            <a:lvl7pPr marL="2971800" indent="-228600" eaLnBrk="0" fontAlgn="base" hangingPunct="0">
              <a:spcBef>
                <a:spcPct val="0"/>
              </a:spcBef>
              <a:spcAft>
                <a:spcPct val="0"/>
              </a:spcAft>
              <a:defRPr sz="3200" b="1">
                <a:solidFill>
                  <a:schemeClr val="tx2"/>
                </a:solidFill>
                <a:latin typeface="Times New Roman" panose="02020603050405020304" pitchFamily="18" charset="0"/>
              </a:defRPr>
            </a:lvl7pPr>
            <a:lvl8pPr marL="3429000" indent="-228600" eaLnBrk="0" fontAlgn="base" hangingPunct="0">
              <a:spcBef>
                <a:spcPct val="0"/>
              </a:spcBef>
              <a:spcAft>
                <a:spcPct val="0"/>
              </a:spcAft>
              <a:defRPr sz="3200" b="1">
                <a:solidFill>
                  <a:schemeClr val="tx2"/>
                </a:solidFill>
                <a:latin typeface="Times New Roman" panose="02020603050405020304" pitchFamily="18" charset="0"/>
              </a:defRPr>
            </a:lvl8pPr>
            <a:lvl9pPr marL="3886200" indent="-22860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ja-JP" sz="2000" b="0" dirty="0">
                <a:ea typeface="MS PGothic" panose="020B0600070205080204" pitchFamily="34" charset="-128"/>
              </a:rPr>
              <a:t>• Date the last ballot closed – WG Letter Ballot 3: </a:t>
            </a:r>
            <a:r>
              <a:rPr lang="en-US" altLang="ja-JP" sz="2000" b="0" dirty="0">
                <a:solidFill>
                  <a:srgbClr val="2D2DB9"/>
                </a:solidFill>
                <a:ea typeface="MS PGothic" panose="020B0600070205080204" pitchFamily="34" charset="-128"/>
              </a:rPr>
              <a:t>July. 10</a:t>
            </a:r>
            <a:r>
              <a:rPr lang="en-US" altLang="ja-JP" sz="2000" b="0" baseline="30000" dirty="0">
                <a:solidFill>
                  <a:srgbClr val="2D2DB9"/>
                </a:solidFill>
                <a:ea typeface="MS PGothic" panose="020B0600070205080204" pitchFamily="34" charset="-128"/>
              </a:rPr>
              <a:t>th</a:t>
            </a:r>
            <a:r>
              <a:rPr lang="en-US" altLang="ja-JP" sz="2000" b="0" dirty="0">
                <a:solidFill>
                  <a:srgbClr val="2D2DB9"/>
                </a:solidFill>
                <a:ea typeface="MS PGothic" panose="020B0600070205080204" pitchFamily="34" charset="-128"/>
              </a:rPr>
              <a:t> to August 9</a:t>
            </a:r>
            <a:r>
              <a:rPr lang="en-US" altLang="ja-JP" sz="2000" b="0" baseline="30000" dirty="0">
                <a:solidFill>
                  <a:srgbClr val="2D2DB9"/>
                </a:solidFill>
                <a:ea typeface="MS PGothic" panose="020B0600070205080204" pitchFamily="34" charset="-128"/>
              </a:rPr>
              <a:t>th</a:t>
            </a:r>
            <a:r>
              <a:rPr lang="en-US" altLang="ja-JP" sz="2000" b="0" dirty="0">
                <a:solidFill>
                  <a:srgbClr val="2D2DB9"/>
                </a:solidFill>
                <a:ea typeface="MS PGothic" panose="020B0600070205080204" pitchFamily="34" charset="-128"/>
              </a:rPr>
              <a:t> 2018 on Draft 3.0</a:t>
            </a:r>
          </a:p>
          <a:p>
            <a:r>
              <a:rPr lang="en-US" altLang="ja-JP" sz="2000" b="0" dirty="0">
                <a:ea typeface="MS PGothic" panose="020B0600070205080204" pitchFamily="34" charset="-128"/>
              </a:rPr>
              <a:t>• Vote tally including Approve, Disapprove and Abstain votes: </a:t>
            </a:r>
          </a:p>
          <a:p>
            <a:pPr lvl="1"/>
            <a:r>
              <a:rPr lang="en-US" altLang="ja-JP" sz="2000" b="0" dirty="0">
                <a:ea typeface="MS PGothic" panose="020B0600070205080204" pitchFamily="34" charset="-128"/>
              </a:rPr>
              <a:t>Ballot Pool = 18, Response = 12 (</a:t>
            </a:r>
            <a:r>
              <a:rPr lang="en-US" altLang="ja-JP" sz="2000" b="0" dirty="0">
                <a:solidFill>
                  <a:schemeClr val="accent2"/>
                </a:solidFill>
                <a:ea typeface="MS PGothic" panose="020B0600070205080204" pitchFamily="34" charset="-128"/>
              </a:rPr>
              <a:t>70.59%</a:t>
            </a:r>
            <a:r>
              <a:rPr lang="en-US" altLang="ja-JP" sz="2000" b="0" dirty="0">
                <a:ea typeface="MS PGothic" panose="020B0600070205080204" pitchFamily="34" charset="-128"/>
              </a:rPr>
              <a:t>), # of comments = 63</a:t>
            </a:r>
          </a:p>
          <a:p>
            <a:pPr lvl="1"/>
            <a:r>
              <a:rPr lang="en-US" altLang="ja-JP" sz="2000" b="0" dirty="0">
                <a:ea typeface="MS PGothic" panose="020B0600070205080204" pitchFamily="34" charset="-128"/>
              </a:rPr>
              <a:t>Number of Approves = 8</a:t>
            </a:r>
          </a:p>
          <a:p>
            <a:pPr lvl="1"/>
            <a:r>
              <a:rPr lang="en-US" altLang="ja-JP" sz="2000" b="0" dirty="0">
                <a:ea typeface="MS PGothic" panose="020B0600070205080204" pitchFamily="34" charset="-128"/>
              </a:rPr>
              <a:t>Number of Disapproves = 1</a:t>
            </a:r>
          </a:p>
          <a:p>
            <a:pPr lvl="1"/>
            <a:r>
              <a:rPr lang="en-US" altLang="ja-JP" sz="2000" b="0" dirty="0">
                <a:ea typeface="MS PGothic" panose="020B0600070205080204" pitchFamily="34" charset="-128"/>
              </a:rPr>
              <a:t>Number of Abstains = 3</a:t>
            </a:r>
          </a:p>
          <a:p>
            <a:pPr lvl="1"/>
            <a:r>
              <a:rPr lang="en-US" altLang="ja-JP" sz="2000" b="0" dirty="0">
                <a:ea typeface="MS PGothic" panose="020B0600070205080204" pitchFamily="34" charset="-128"/>
              </a:rPr>
              <a:t>Approval Ratio = </a:t>
            </a:r>
            <a:r>
              <a:rPr lang="en-US" altLang="ja-JP" sz="2000" b="0" dirty="0">
                <a:solidFill>
                  <a:srgbClr val="2D2DB9"/>
                </a:solidFill>
                <a:ea typeface="MS PGothic" panose="020B0600070205080204" pitchFamily="34" charset="-128"/>
              </a:rPr>
              <a:t>87.5%</a:t>
            </a:r>
          </a:p>
          <a:p>
            <a:pPr lvl="1"/>
            <a:r>
              <a:rPr lang="en-US" altLang="ja-JP" sz="2000" b="0" dirty="0">
                <a:solidFill>
                  <a:schemeClr val="tx1"/>
                </a:solidFill>
                <a:ea typeface="MS PGothic" panose="020B0600070205080204" pitchFamily="34" charset="-128"/>
              </a:rPr>
              <a:t>One outstanding No Vote – Paul </a:t>
            </a:r>
            <a:r>
              <a:rPr lang="en-US" altLang="ja-JP" sz="2000" b="0" dirty="0" err="1">
                <a:solidFill>
                  <a:schemeClr val="tx1"/>
                </a:solidFill>
                <a:ea typeface="MS PGothic" panose="020B0600070205080204" pitchFamily="34" charset="-128"/>
              </a:rPr>
              <a:t>Nikolich</a:t>
            </a:r>
            <a:r>
              <a:rPr lang="en-US" altLang="ja-JP" sz="2000" b="0" dirty="0">
                <a:solidFill>
                  <a:schemeClr val="tx1"/>
                </a:solidFill>
                <a:ea typeface="MS PGothic" panose="020B0600070205080204" pitchFamily="34" charset="-128"/>
              </a:rPr>
              <a:t> – Fix broken references. The Working Group Accepts that Comment. </a:t>
            </a:r>
          </a:p>
          <a:p>
            <a:r>
              <a:rPr lang="en-US" altLang="ja-JP" sz="2000" b="0" dirty="0">
                <a:ea typeface="MS PGothic" panose="020B0600070205080204" pitchFamily="34" charset="-128"/>
              </a:rPr>
              <a:t>• 	802.22 Working Group has started working on the Co-existence Assurance Document and will get it approved and provide it to 802.19 as soon as possible. </a:t>
            </a:r>
          </a:p>
          <a:p>
            <a:pPr>
              <a:buFont typeface="Arial" panose="020B0604020202020204" pitchFamily="34" charset="0"/>
              <a:buChar char="•"/>
            </a:pPr>
            <a:r>
              <a:rPr lang="en-US" altLang="ja-JP" sz="2000" b="0" dirty="0">
                <a:ea typeface="MS PGothic" panose="020B0600070205080204" pitchFamily="34" charset="-128"/>
              </a:rPr>
              <a:t>The P802.22 Revision Draft v5.0 to be forwarded to the Sponsor Ballot pending approval from the EC</a:t>
            </a:r>
            <a:endParaRPr lang="en-US" altLang="ja-JP" sz="2000" b="0" dirty="0">
              <a:solidFill>
                <a:srgbClr val="2D2DB9"/>
              </a:solidFill>
              <a:ea typeface="MS PGothic" panose="020B0600070205080204" pitchFamily="34" charset="-128"/>
            </a:endParaRPr>
          </a:p>
        </p:txBody>
      </p:sp>
      <p:sp>
        <p:nvSpPr>
          <p:cNvPr id="5" name="Date Placeholder 3">
            <a:extLst>
              <a:ext uri="{FF2B5EF4-FFF2-40B4-BE49-F238E27FC236}">
                <a16:creationId xmlns:a16="http://schemas.microsoft.com/office/drawing/2014/main" id="{8CC8EF4F-704E-45FD-BEF6-AD0EFD378BE6}"/>
              </a:ext>
            </a:extLst>
          </p:cNvPr>
          <p:cNvSpPr txBox="1">
            <a:spLocks/>
          </p:cNvSpPr>
          <p:nvPr/>
        </p:nvSpPr>
        <p:spPr>
          <a:xfrm>
            <a:off x="228600" y="228600"/>
            <a:ext cx="1836738" cy="380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a:t>November 2018</a:t>
            </a:r>
            <a:endParaRPr lang="en-US" altLang="en-US" sz="1800"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297FD598-F0E5-4494-BAFB-8FA1BAB27A27}"/>
              </a:ext>
            </a:extLst>
          </p:cNvPr>
          <p:cNvSpPr>
            <a:spLocks noGrp="1" noChangeArrowheads="1"/>
          </p:cNvSpPr>
          <p:nvPr>
            <p:ph type="title"/>
          </p:nvPr>
        </p:nvSpPr>
        <p:spPr>
          <a:xfrm>
            <a:off x="228600" y="609600"/>
            <a:ext cx="8610600" cy="838200"/>
          </a:xfrm>
          <a:noFill/>
        </p:spPr>
        <p:txBody>
          <a:bodyPr/>
          <a:lstStyle/>
          <a:p>
            <a:r>
              <a:rPr lang="en-US" sz="2800" dirty="0"/>
              <a:t>Motion for Conditional Approval to forward 802.22 to the Sponsor Ballot</a:t>
            </a:r>
            <a:endParaRPr lang="en-US" altLang="en-US" sz="2800" dirty="0"/>
          </a:p>
        </p:txBody>
      </p:sp>
      <p:sp>
        <p:nvSpPr>
          <p:cNvPr id="23555" name="Rectangle 9">
            <a:extLst>
              <a:ext uri="{FF2B5EF4-FFF2-40B4-BE49-F238E27FC236}">
                <a16:creationId xmlns:a16="http://schemas.microsoft.com/office/drawing/2014/main" id="{B962B9AA-FAB9-4598-8ECB-4BCDE512A85E}"/>
              </a:ext>
            </a:extLst>
          </p:cNvPr>
          <p:cNvSpPr>
            <a:spLocks noChangeArrowheads="1"/>
          </p:cNvSpPr>
          <p:nvPr/>
        </p:nvSpPr>
        <p:spPr bwMode="auto">
          <a:xfrm>
            <a:off x="76200" y="1724025"/>
            <a:ext cx="89916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1313" indent="-287338">
              <a:defRPr sz="3200" b="1">
                <a:solidFill>
                  <a:schemeClr val="tx2"/>
                </a:solidFill>
                <a:latin typeface="Times New Roman" panose="02020603050405020304" pitchFamily="18" charset="0"/>
              </a:defRPr>
            </a:lvl1pPr>
            <a:lvl2pPr marL="798513" indent="-287338">
              <a:defRPr sz="3200" b="1">
                <a:solidFill>
                  <a:schemeClr val="tx2"/>
                </a:solidFill>
                <a:latin typeface="Times New Roman" panose="02020603050405020304" pitchFamily="18" charset="0"/>
              </a:defRPr>
            </a:lvl2pPr>
            <a:lvl3pPr marL="1143000" indent="-228600">
              <a:defRPr sz="3200" b="1">
                <a:solidFill>
                  <a:schemeClr val="tx2"/>
                </a:solidFill>
                <a:latin typeface="Times New Roman" panose="02020603050405020304" pitchFamily="18" charset="0"/>
              </a:defRPr>
            </a:lvl3pPr>
            <a:lvl4pPr marL="1600200" indent="-228600">
              <a:defRPr sz="3200" b="1">
                <a:solidFill>
                  <a:schemeClr val="tx2"/>
                </a:solidFill>
                <a:latin typeface="Times New Roman" panose="02020603050405020304" pitchFamily="18" charset="0"/>
              </a:defRPr>
            </a:lvl4pPr>
            <a:lvl5pPr marL="2057400" indent="-228600">
              <a:defRPr sz="3200" b="1">
                <a:solidFill>
                  <a:schemeClr val="tx2"/>
                </a:solidFill>
                <a:latin typeface="Times New Roman" panose="02020603050405020304" pitchFamily="18" charset="0"/>
              </a:defRPr>
            </a:lvl5pPr>
            <a:lvl6pPr marL="2514600" indent="-228600" eaLnBrk="0" fontAlgn="base" hangingPunct="0">
              <a:spcBef>
                <a:spcPct val="0"/>
              </a:spcBef>
              <a:spcAft>
                <a:spcPct val="0"/>
              </a:spcAft>
              <a:defRPr sz="3200" b="1">
                <a:solidFill>
                  <a:schemeClr val="tx2"/>
                </a:solidFill>
                <a:latin typeface="Times New Roman" panose="02020603050405020304" pitchFamily="18" charset="0"/>
              </a:defRPr>
            </a:lvl6pPr>
            <a:lvl7pPr marL="2971800" indent="-228600" eaLnBrk="0" fontAlgn="base" hangingPunct="0">
              <a:spcBef>
                <a:spcPct val="0"/>
              </a:spcBef>
              <a:spcAft>
                <a:spcPct val="0"/>
              </a:spcAft>
              <a:defRPr sz="3200" b="1">
                <a:solidFill>
                  <a:schemeClr val="tx2"/>
                </a:solidFill>
                <a:latin typeface="Times New Roman" panose="02020603050405020304" pitchFamily="18" charset="0"/>
              </a:defRPr>
            </a:lvl7pPr>
            <a:lvl8pPr marL="3429000" indent="-228600" eaLnBrk="0" fontAlgn="base" hangingPunct="0">
              <a:spcBef>
                <a:spcPct val="0"/>
              </a:spcBef>
              <a:spcAft>
                <a:spcPct val="0"/>
              </a:spcAft>
              <a:defRPr sz="3200" b="1">
                <a:solidFill>
                  <a:schemeClr val="tx2"/>
                </a:solidFill>
                <a:latin typeface="Times New Roman" panose="02020603050405020304" pitchFamily="18" charset="0"/>
              </a:defRPr>
            </a:lvl8pPr>
            <a:lvl9pPr marL="3886200" indent="-22860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ja-JP" sz="2400" b="0" dirty="0">
                <a:ea typeface="MS PGothic" panose="020B0600070205080204" pitchFamily="34" charset="-128"/>
              </a:rPr>
              <a:t>• Schedule for Re-circulation Ballots</a:t>
            </a:r>
            <a:endParaRPr lang="en-US" altLang="ja-JP" sz="2400" b="0" dirty="0">
              <a:solidFill>
                <a:srgbClr val="2D2DB9"/>
              </a:solidFill>
              <a:ea typeface="MS PGothic" panose="020B0600070205080204" pitchFamily="34" charset="-128"/>
            </a:endParaRPr>
          </a:p>
          <a:p>
            <a:pPr marL="854075" lvl="1" indent="-342900">
              <a:buFont typeface="Arial" panose="020B0604020202020204" pitchFamily="34" charset="0"/>
              <a:buChar char="•"/>
            </a:pPr>
            <a:r>
              <a:rPr lang="en-US" altLang="ja-JP" sz="2400" b="0" dirty="0">
                <a:solidFill>
                  <a:srgbClr val="2D2DB9"/>
                </a:solidFill>
                <a:ea typeface="MS PGothic" panose="020B0600070205080204" pitchFamily="34" charset="-128"/>
              </a:rPr>
              <a:t>Working Group Re-circulation Ballot on Draft 4.0</a:t>
            </a:r>
          </a:p>
          <a:p>
            <a:pPr marL="1198562" lvl="2" indent="-342900">
              <a:buFont typeface="Arial" panose="020B0604020202020204" pitchFamily="34" charset="0"/>
              <a:buChar char="•"/>
            </a:pPr>
            <a:r>
              <a:rPr lang="en-US" altLang="ja-JP" sz="2400" b="0" dirty="0">
                <a:ea typeface="MS PGothic" panose="020B0600070205080204" pitchFamily="34" charset="-128"/>
              </a:rPr>
              <a:t>Start: Jan 2019</a:t>
            </a:r>
          </a:p>
          <a:p>
            <a:pPr marL="1198562" lvl="2" indent="-342900">
              <a:buFont typeface="Arial" panose="020B0604020202020204" pitchFamily="34" charset="0"/>
              <a:buChar char="•"/>
            </a:pPr>
            <a:r>
              <a:rPr lang="en-US" altLang="ja-JP" sz="2400" b="0" dirty="0">
                <a:ea typeface="MS PGothic" panose="020B0600070205080204" pitchFamily="34" charset="-128"/>
              </a:rPr>
              <a:t>Duration: 15 Days</a:t>
            </a:r>
          </a:p>
          <a:p>
            <a:pPr marL="1198562" lvl="2" indent="-342900">
              <a:buFont typeface="Arial" panose="020B0604020202020204" pitchFamily="34" charset="0"/>
              <a:buChar char="•"/>
            </a:pPr>
            <a:r>
              <a:rPr lang="en-US" altLang="ja-JP" sz="2400" b="0" dirty="0">
                <a:ea typeface="MS PGothic" panose="020B0600070205080204" pitchFamily="34" charset="-128"/>
              </a:rPr>
              <a:t>Comment Resolution and New Draft Preparation – 3 Weeks</a:t>
            </a:r>
          </a:p>
          <a:p>
            <a:pPr marL="1198562" lvl="2" indent="-342900">
              <a:buFont typeface="Arial" panose="020B0604020202020204" pitchFamily="34" charset="0"/>
              <a:buChar char="•"/>
            </a:pPr>
            <a:endParaRPr lang="en-US" altLang="ja-JP" sz="2400" b="0" dirty="0">
              <a:ea typeface="MS PGothic" panose="020B0600070205080204" pitchFamily="34" charset="-128"/>
            </a:endParaRPr>
          </a:p>
          <a:p>
            <a:pPr marL="854075" lvl="1" indent="-342900">
              <a:buFont typeface="Arial" panose="020B0604020202020204" pitchFamily="34" charset="0"/>
              <a:buChar char="•"/>
            </a:pPr>
            <a:r>
              <a:rPr lang="en-US" altLang="ja-JP" sz="2400" b="0" dirty="0">
                <a:solidFill>
                  <a:srgbClr val="2D2DB9"/>
                </a:solidFill>
                <a:ea typeface="MS PGothic" panose="020B0600070205080204" pitchFamily="34" charset="-128"/>
              </a:rPr>
              <a:t>Working Group Re-circulation Ballot on Draft 5.0</a:t>
            </a:r>
          </a:p>
          <a:p>
            <a:pPr marL="1198562" lvl="2" indent="-342900">
              <a:buFont typeface="Arial" panose="020B0604020202020204" pitchFamily="34" charset="0"/>
              <a:buChar char="•"/>
            </a:pPr>
            <a:r>
              <a:rPr lang="en-US" altLang="ja-JP" sz="2400" b="0" dirty="0">
                <a:ea typeface="MS PGothic" panose="020B0600070205080204" pitchFamily="34" charset="-128"/>
              </a:rPr>
              <a:t>Start: Feb 2019</a:t>
            </a:r>
          </a:p>
          <a:p>
            <a:pPr marL="1198562" lvl="2" indent="-342900">
              <a:buFont typeface="Arial" panose="020B0604020202020204" pitchFamily="34" charset="0"/>
              <a:buChar char="•"/>
            </a:pPr>
            <a:r>
              <a:rPr lang="en-US" altLang="ja-JP" sz="2400" b="0" dirty="0">
                <a:ea typeface="MS PGothic" panose="020B0600070205080204" pitchFamily="34" charset="-128"/>
              </a:rPr>
              <a:t>Duration: 15 Days</a:t>
            </a:r>
          </a:p>
          <a:p>
            <a:pPr marL="1198562" lvl="2" indent="-342900">
              <a:buFont typeface="Arial" panose="020B0604020202020204" pitchFamily="34" charset="0"/>
              <a:buChar char="•"/>
            </a:pPr>
            <a:r>
              <a:rPr lang="en-US" altLang="ja-JP" sz="2400" b="0" dirty="0">
                <a:ea typeface="MS PGothic" panose="020B0600070205080204" pitchFamily="34" charset="-128"/>
              </a:rPr>
              <a:t>Comment Resolution and New Draft Prep if needed. </a:t>
            </a:r>
          </a:p>
          <a:p>
            <a:pPr marL="1198562" lvl="2" indent="-342900">
              <a:buFont typeface="Arial" panose="020B0604020202020204" pitchFamily="34" charset="0"/>
              <a:buChar char="•"/>
            </a:pPr>
            <a:endParaRPr lang="en-US" altLang="ja-JP" sz="2400" b="0" dirty="0">
              <a:ea typeface="MS PGothic" panose="020B0600070205080204" pitchFamily="34" charset="-128"/>
            </a:endParaRPr>
          </a:p>
        </p:txBody>
      </p:sp>
      <p:sp>
        <p:nvSpPr>
          <p:cNvPr id="5" name="Date Placeholder 3">
            <a:extLst>
              <a:ext uri="{FF2B5EF4-FFF2-40B4-BE49-F238E27FC236}">
                <a16:creationId xmlns:a16="http://schemas.microsoft.com/office/drawing/2014/main" id="{8CC8EF4F-704E-45FD-BEF6-AD0EFD378BE6}"/>
              </a:ext>
            </a:extLst>
          </p:cNvPr>
          <p:cNvSpPr txBox="1">
            <a:spLocks/>
          </p:cNvSpPr>
          <p:nvPr/>
        </p:nvSpPr>
        <p:spPr>
          <a:xfrm>
            <a:off x="228600" y="228600"/>
            <a:ext cx="1836738" cy="380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a:t>November 2018</a:t>
            </a:r>
            <a:endParaRPr lang="en-US" altLang="en-US" sz="1800" dirty="0"/>
          </a:p>
        </p:txBody>
      </p:sp>
    </p:spTree>
    <p:extLst>
      <p:ext uri="{BB962C8B-B14F-4D97-AF65-F5344CB8AC3E}">
        <p14:creationId xmlns:p14="http://schemas.microsoft.com/office/powerpoint/2010/main" val="223151332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228600" y="672466"/>
            <a:ext cx="8534400" cy="792162"/>
          </a:xfrm>
        </p:spPr>
        <p:txBody>
          <a:bodyPr/>
          <a:lstStyle/>
          <a:p>
            <a:r>
              <a:rPr lang="en-US" altLang="en-US" sz="2800" dirty="0"/>
              <a:t>Motion: </a:t>
            </a:r>
            <a:r>
              <a:rPr lang="en-US" sz="2800" dirty="0"/>
              <a:t>Conditional Approval to forward 802.22 to the Sponsor Ballot</a:t>
            </a:r>
            <a:endParaRPr lang="en-US" alt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3864189103"/>
              </p:ext>
            </p:extLst>
          </p:nvPr>
        </p:nvGraphicFramePr>
        <p:xfrm>
          <a:off x="304800" y="1600200"/>
          <a:ext cx="8534400" cy="45872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346200">
                <a:tc>
                  <a:txBody>
                    <a:bodyPr/>
                    <a:lstStyle/>
                    <a:p>
                      <a:r>
                        <a:rPr lang="en-US" sz="1400" b="0" dirty="0">
                          <a:solidFill>
                            <a:schemeClr val="tx1"/>
                          </a:solidFill>
                          <a:latin typeface="Arial" panose="020B0604020202020204" pitchFamily="34" charset="0"/>
                          <a:cs typeface="Arial" panose="020B0604020202020204" pitchFamily="34" charset="0"/>
                        </a:rPr>
                        <a:t>Motion</a:t>
                      </a:r>
                      <a:r>
                        <a:rPr lang="en-US" sz="1400" b="0" baseline="0" dirty="0">
                          <a:solidFill>
                            <a:schemeClr val="tx1"/>
                          </a:solidFill>
                          <a:latin typeface="Arial" panose="020B0604020202020204" pitchFamily="34" charset="0"/>
                          <a:cs typeface="Arial" panose="020B0604020202020204" pitchFamily="34" charset="0"/>
                        </a:rPr>
                        <a:t> Text</a:t>
                      </a:r>
                    </a:p>
                    <a:p>
                      <a:r>
                        <a:rPr lang="en-US" sz="1400" b="0" baseline="0" dirty="0">
                          <a:solidFill>
                            <a:schemeClr val="tx1"/>
                          </a:solidFill>
                          <a:latin typeface="Arial" panose="020B0604020202020204" pitchFamily="34" charset="0"/>
                          <a:cs typeface="Arial" panose="020B0604020202020204" pitchFamily="34" charset="0"/>
                        </a:rPr>
                        <a:t>(include)</a:t>
                      </a:r>
                      <a:endParaRPr lang="en-US"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kern="1200" dirty="0">
                          <a:solidFill>
                            <a:schemeClr val="tx1"/>
                          </a:solidFill>
                          <a:effectLst/>
                          <a:latin typeface="Arial" panose="020B0604020202020204" pitchFamily="34" charset="0"/>
                          <a:ea typeface="+mn-ea"/>
                          <a:cs typeface="Arial" panose="020B0604020202020204" pitchFamily="34" charset="0"/>
                        </a:rPr>
                        <a:t>802 EC approves the motion for conditional approval to launch the 802.22 Revision Sponsor Ballot on Draft 5.0. EC confirms the 802.22 Revision Criteria for Standards Development for the Project as can be found in the Document: </a:t>
                      </a:r>
                      <a:endParaRPr lang="en-US" sz="1400" b="0" kern="1200" dirty="0">
                        <a:solidFill>
                          <a:schemeClr val="tx1"/>
                        </a:solidFill>
                        <a:effectLst/>
                        <a:latin typeface="Arial" panose="020B0604020202020204" pitchFamily="34" charset="0"/>
                        <a:ea typeface="+mn-ea"/>
                        <a:cs typeface="Arial" panose="020B0604020202020204" pitchFamily="34" charset="0"/>
                      </a:endParaRPr>
                    </a:p>
                    <a:p>
                      <a:r>
                        <a:rPr lang="en-GB" sz="1400" b="0" kern="1200" dirty="0">
                          <a:solidFill>
                            <a:srgbClr val="00B0F0"/>
                          </a:solidFill>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https://mentor.ieee.org/802-ec/dcn/17/ec-17-0062-00-ACSD-802-22-revision-project-csd.pdf</a:t>
                      </a:r>
                      <a:r>
                        <a:rPr lang="en-GB" sz="1400" b="0" kern="1200" dirty="0">
                          <a:solidFill>
                            <a:srgbClr val="00B0F0"/>
                          </a:solidFill>
                          <a:latin typeface="Arial" panose="020B0604020202020204" pitchFamily="34" charset="0"/>
                          <a:ea typeface="+mn-ea"/>
                          <a:cs typeface="Arial" panose="020B0604020202020204" pitchFamily="34" charset="0"/>
                        </a:rPr>
                        <a:t> </a:t>
                      </a:r>
                    </a:p>
                    <a:p>
                      <a:r>
                        <a:rPr lang="en-GB" sz="1400" b="0" kern="1200" dirty="0">
                          <a:solidFill>
                            <a:schemeClr val="tx1"/>
                          </a:solidFill>
                          <a:effectLst/>
                          <a:latin typeface="Arial" panose="020B0604020202020204" pitchFamily="34" charset="0"/>
                          <a:ea typeface="+mn-ea"/>
                          <a:cs typeface="Arial" panose="020B0604020202020204" pitchFamily="34" charset="0"/>
                        </a:rPr>
                        <a:t>Move:  Apurva N. Mody</a:t>
                      </a:r>
                      <a:endParaRPr lang="en-US" sz="1400" b="0" kern="1200" dirty="0">
                        <a:solidFill>
                          <a:schemeClr val="tx1"/>
                        </a:solidFill>
                        <a:effectLst/>
                        <a:latin typeface="Arial" panose="020B0604020202020204" pitchFamily="34" charset="0"/>
                        <a:ea typeface="+mn-ea"/>
                        <a:cs typeface="Arial" panose="020B0604020202020204" pitchFamily="34" charset="0"/>
                      </a:endParaRPr>
                    </a:p>
                    <a:p>
                      <a:r>
                        <a:rPr lang="en-GB" sz="1400" b="0" kern="1200" dirty="0">
                          <a:solidFill>
                            <a:schemeClr val="tx1"/>
                          </a:solidFill>
                          <a:effectLst/>
                          <a:latin typeface="Arial" panose="020B0604020202020204" pitchFamily="34" charset="0"/>
                          <a:ea typeface="+mn-ea"/>
                          <a:cs typeface="Arial" panose="020B0604020202020204" pitchFamily="34" charset="0"/>
                        </a:rPr>
                        <a:t>Second: Bob </a:t>
                      </a:r>
                      <a:r>
                        <a:rPr lang="en-GB" sz="1400" b="0" kern="1200" dirty="0" err="1">
                          <a:solidFill>
                            <a:schemeClr val="tx1"/>
                          </a:solidFill>
                          <a:effectLst/>
                          <a:latin typeface="Arial" panose="020B0604020202020204" pitchFamily="34" charset="0"/>
                          <a:ea typeface="+mn-ea"/>
                          <a:cs typeface="Arial" panose="020B0604020202020204" pitchFamily="34" charset="0"/>
                        </a:rPr>
                        <a:t>Heile</a:t>
                      </a:r>
                      <a:endParaRPr lang="en-US" sz="1400" b="0" kern="1200" dirty="0">
                        <a:solidFill>
                          <a:schemeClr val="tx1"/>
                        </a:solidFill>
                        <a:effectLst/>
                        <a:latin typeface="Arial" panose="020B0604020202020204" pitchFamily="34" charset="0"/>
                        <a:ea typeface="+mn-ea"/>
                        <a:cs typeface="Arial" panose="020B0604020202020204" pitchFamily="34" charset="0"/>
                      </a:endParaRPr>
                    </a:p>
                    <a:p>
                      <a:r>
                        <a:rPr lang="en-GB" sz="1400" b="0" kern="1200" dirty="0">
                          <a:solidFill>
                            <a:schemeClr val="tx1"/>
                          </a:solidFill>
                          <a:effectLst/>
                          <a:latin typeface="Arial" panose="020B0604020202020204" pitchFamily="34" charset="0"/>
                          <a:ea typeface="+mn-ea"/>
                          <a:cs typeface="Arial" panose="020B0604020202020204" pitchFamily="34" charset="0"/>
                        </a:rPr>
                        <a:t>For:  </a:t>
                      </a:r>
                      <a:r>
                        <a:rPr lang="en-US" sz="1400" b="0" kern="1200" dirty="0">
                          <a:solidFill>
                            <a:schemeClr val="tx1"/>
                          </a:solidFill>
                          <a:effectLst/>
                          <a:latin typeface="Arial" panose="020B0604020202020204" pitchFamily="34" charset="0"/>
                          <a:ea typeface="+mn-ea"/>
                          <a:cs typeface="Arial" panose="020B0604020202020204" pitchFamily="34" charset="0"/>
                        </a:rPr>
                        <a:t>   </a:t>
                      </a:r>
                      <a:r>
                        <a:rPr lang="en-GB" sz="1400" b="0" kern="1200" dirty="0">
                          <a:solidFill>
                            <a:schemeClr val="tx1"/>
                          </a:solidFill>
                          <a:effectLst/>
                          <a:latin typeface="Arial" panose="020B0604020202020204" pitchFamily="34" charset="0"/>
                          <a:ea typeface="+mn-ea"/>
                          <a:cs typeface="Arial" panose="020B0604020202020204" pitchFamily="34" charset="0"/>
                        </a:rPr>
                        <a:t>Against:      Abstain: </a:t>
                      </a:r>
                      <a:endParaRPr lang="en-US" sz="1400" b="0" kern="1200" dirty="0">
                        <a:solidFill>
                          <a:schemeClr val="tx1"/>
                        </a:solidFill>
                        <a:effectLst/>
                        <a:latin typeface="Arial" panose="020B0604020202020204" pitchFamily="34" charset="0"/>
                        <a:ea typeface="+mn-ea"/>
                        <a:cs typeface="Arial" panose="020B0604020202020204" pitchFamily="34" charset="0"/>
                      </a:endParaRPr>
                    </a:p>
                    <a:p>
                      <a:r>
                        <a:rPr lang="en-GB" sz="1400" b="0" kern="1200" dirty="0">
                          <a:solidFill>
                            <a:schemeClr val="tx1"/>
                          </a:solidFill>
                          <a:effectLst/>
                          <a:latin typeface="Arial" panose="020B0604020202020204" pitchFamily="34" charset="0"/>
                          <a:ea typeface="+mn-ea"/>
                          <a:cs typeface="Arial" panose="020B0604020202020204" pitchFamily="34" charset="0"/>
                        </a:rPr>
                        <a:t>Motion Passes/ Fails</a:t>
                      </a:r>
                      <a:endParaRPr lang="en-US" sz="1200" b="0" baseline="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400" b="0" dirty="0">
                          <a:solidFill>
                            <a:schemeClr val="tx1"/>
                          </a:solidFill>
                          <a:latin typeface="Arial" panose="020B0604020202020204" pitchFamily="34" charset="0"/>
                          <a:cs typeface="Arial" panose="020B0604020202020204" pitchFamily="34" charset="0"/>
                        </a:rPr>
                        <a:t>Other Info</a:t>
                      </a:r>
                    </a:p>
                    <a:p>
                      <a:r>
                        <a:rPr lang="en-US" sz="1400" b="0" dirty="0">
                          <a:solidFill>
                            <a:schemeClr val="tx1"/>
                          </a:solidFill>
                          <a:latin typeface="Arial" panose="020B0604020202020204" pitchFamily="34" charset="0"/>
                          <a:cs typeface="Arial" panose="020B0604020202020204" pitchFamily="34" charset="0"/>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latin typeface="Arial" panose="020B0604020202020204" pitchFamily="34" charset="0"/>
                          <a:cs typeface="Arial" panose="020B0604020202020204" pitchFamily="34" charset="0"/>
                        </a:rPr>
                        <a:t>See </a:t>
                      </a:r>
                      <a:r>
                        <a:rPr lang="en-US" sz="1400" b="0" dirty="0">
                          <a:solidFill>
                            <a:srgbClr val="00B0F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802.22 Nov. Plenary Working Group Meeting Minutes</a:t>
                      </a:r>
                      <a:r>
                        <a:rPr lang="en-US" sz="1400" b="0" dirty="0">
                          <a:solidFill>
                            <a:schemeClr val="tx1"/>
                          </a:solidFill>
                          <a:latin typeface="Arial" panose="020B0604020202020204" pitchFamily="34" charset="0"/>
                          <a:cs typeface="Arial" panose="020B0604020202020204" pitchFamily="34" charset="0"/>
                        </a:rPr>
                        <a:t> for supporting documentation. </a:t>
                      </a:r>
                      <a:r>
                        <a:rPr lang="en-US" altLang="ja-JP" sz="1400" b="0" kern="1200" dirty="0">
                          <a:solidFill>
                            <a:schemeClr val="tx1"/>
                          </a:solidFill>
                          <a:latin typeface="Arial" panose="020B0604020202020204" pitchFamily="34" charset="0"/>
                          <a:ea typeface="+mn-ea"/>
                          <a:cs typeface="Arial" panose="020B0604020202020204" pitchFamily="34" charset="0"/>
                        </a:rPr>
                        <a:t>Date the last ballot closed – WG Letter Ballot 3: July. 10th to August 9th on Draft 3.0, Response Ratio: 70.5%, Approval Ratio: 87.5%, One outstanding No Voter. Editorial Comment to fix the broken references.  </a:t>
                      </a:r>
                      <a:endParaRPr lang="en-US" sz="1400" b="0" kern="1200" dirty="0">
                        <a:solidFill>
                          <a:schemeClr val="tx1"/>
                        </a:solidFill>
                        <a:latin typeface="Arial" panose="020B0604020202020204" pitchFamily="34" charset="0"/>
                        <a:ea typeface="+mn-ea"/>
                        <a:cs typeface="Arial" panose="020B0604020202020204" pitchFamily="34" charset="0"/>
                      </a:endParaRPr>
                    </a:p>
                    <a:p>
                      <a:r>
                        <a:rPr lang="en-US" sz="1400" b="0" dirty="0">
                          <a:solidFill>
                            <a:schemeClr val="tx1"/>
                          </a:solidFill>
                          <a:latin typeface="Arial" panose="020B0604020202020204" pitchFamily="34" charset="0"/>
                          <a:cs typeface="Arial" panose="020B0604020202020204" pitchFamily="34" charset="0"/>
                        </a:rPr>
                        <a:t>In the WG, Motion Approved (y/n/a): 4,0,1; CSD Approved (y/n/a): 4,0,1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latin typeface="Arial" panose="020B0604020202020204" pitchFamily="34" charset="0"/>
                          <a:cs typeface="Arial" panose="020B0604020202020204" pitchFamily="34" charset="0"/>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400" b="0" kern="1200" dirty="0">
                          <a:solidFill>
                            <a:schemeClr val="tx1"/>
                          </a:solidFill>
                          <a:latin typeface="Arial" panose="020B0604020202020204" pitchFamily="34" charset="0"/>
                          <a:ea typeface="+mn-ea"/>
                          <a:cs typeface="Arial" panose="020B0604020202020204" pitchFamily="34" charset="0"/>
                        </a:rPr>
                        <a:t>Applies to: a project that has passed WG letter ballot with at least 75% approval and has completed any </a:t>
                      </a:r>
                      <a:r>
                        <a:rPr lang="en-US" sz="1400" b="0" u="sng" kern="1200" dirty="0">
                          <a:solidFill>
                            <a:schemeClr val="tx1"/>
                          </a:solidFill>
                          <a:latin typeface="Arial" panose="020B0604020202020204" pitchFamily="34" charset="0"/>
                          <a:ea typeface="+mn-ea"/>
                          <a:cs typeface="Arial" panose="020B0604020202020204" pitchFamily="34" charset="0"/>
                        </a:rPr>
                        <a:t>necessary recirculation ballots (this condition was not met)</a:t>
                      </a:r>
                      <a:r>
                        <a:rPr lang="en-US" sz="1400" b="0" kern="1200" dirty="0">
                          <a:solidFill>
                            <a:schemeClr val="tx1"/>
                          </a:solidFill>
                          <a:latin typeface="Arial" panose="020B0604020202020204" pitchFamily="34" charset="0"/>
                          <a:ea typeface="+mn-ea"/>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0840">
                <a:tc>
                  <a:txBody>
                    <a:bodyPr/>
                    <a:lstStyle/>
                    <a:p>
                      <a:r>
                        <a:rPr lang="en-US" sz="1400" b="0" dirty="0">
                          <a:solidFill>
                            <a:schemeClr val="tx1"/>
                          </a:solidFill>
                          <a:latin typeface="Arial" panose="020B0604020202020204" pitchFamily="34" charset="0"/>
                          <a:cs typeface="Arial" panose="020B0604020202020204" pitchFamily="34" charset="0"/>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latin typeface="Arial" panose="020B0604020202020204" pitchFamily="34" charset="0"/>
                          <a:cs typeface="Arial" panose="020B0604020202020204" pitchFamily="34" charset="0"/>
                        </a:rPr>
                        <a:t>Clause 11 of the Operational Manual on Conditional Approval of the PARs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Arial" panose="020B0604020202020204" pitchFamily="34" charset="0"/>
                          <a:cs typeface="Arial" panose="020B0604020202020204" pitchFamily="34" charset="0"/>
                        </a:rPr>
                        <a:t>Field</a:t>
                      </a:r>
                      <a:r>
                        <a:rPr lang="en-US" sz="1400" b="0" baseline="0" dirty="0">
                          <a:solidFill>
                            <a:schemeClr val="tx1"/>
                          </a:solidFill>
                          <a:latin typeface="Arial" panose="020B0604020202020204" pitchFamily="34" charset="0"/>
                          <a:cs typeface="Arial" panose="020B0604020202020204" pitchFamily="34" charset="0"/>
                        </a:rPr>
                        <a:t> Definitions</a:t>
                      </a:r>
                      <a:endParaRPr lang="en-US"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latin typeface="Arial" panose="020B0604020202020204" pitchFamily="34" charset="0"/>
                          <a:cs typeface="Arial" panose="020B0604020202020204" pitchFamily="34" charset="0"/>
                        </a:rPr>
                        <a:t>IEEE P802.22 Revision Project on for Wireless Regional Area Networks – Draft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7661389"/>
                  </a:ext>
                </a:extLst>
              </a:tr>
            </a:tbl>
          </a:graphicData>
        </a:graphic>
      </p:graphicFrame>
    </p:spTree>
    <p:extLst>
      <p:ext uri="{BB962C8B-B14F-4D97-AF65-F5344CB8AC3E}">
        <p14:creationId xmlns:p14="http://schemas.microsoft.com/office/powerpoint/2010/main" val="2208168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601676" y="1752600"/>
            <a:ext cx="7772400" cy="4208463"/>
          </a:xfrm>
          <a:ln/>
        </p:spPr>
        <p:txBody>
          <a:bodyPr/>
          <a:lstStyle/>
          <a:p>
            <a:pPr>
              <a:buFont typeface="Arial" panose="020B0604020202020204" pitchFamily="34" charset="0"/>
              <a:buChar char="•"/>
            </a:pPr>
            <a:r>
              <a:rPr lang="en-US" sz="2000" b="0" dirty="0"/>
              <a:t>802.11 Comments to the 802.22 and 802.22.3 PARs: </a:t>
            </a:r>
            <a:r>
              <a:rPr lang="en-US" sz="2000" b="0" dirty="0">
                <a:solidFill>
                  <a:srgbClr val="00B0F0"/>
                </a:solidFill>
                <a:hlinkClick r:id="rId3">
                  <a:extLst>
                    <a:ext uri="{A12FA001-AC4F-418D-AE19-62706E023703}">
                      <ahyp:hlinkClr xmlns:ahyp="http://schemas.microsoft.com/office/drawing/2018/hyperlinkcolor" val="tx"/>
                    </a:ext>
                  </a:extLst>
                </a:hlinkClick>
              </a:rPr>
              <a:t>https://mentor.ieee.org/802.11/dcn/18/11-18-1707-01-0PAR-par-review-sc-meeting-agenda-and-comment-slides-november-2018-bangkok.pptx</a:t>
            </a:r>
            <a:endParaRPr lang="en-US" sz="2000" b="0" dirty="0">
              <a:solidFill>
                <a:srgbClr val="00B0F0"/>
              </a:solidFill>
            </a:endParaRPr>
          </a:p>
          <a:p>
            <a:pPr>
              <a:buFont typeface="Arial" panose="020B0604020202020204" pitchFamily="34" charset="0"/>
              <a:buChar char="•"/>
            </a:pPr>
            <a:r>
              <a:rPr lang="en-US" sz="2000" b="0" dirty="0">
                <a:solidFill>
                  <a:schemeClr val="tx1"/>
                </a:solidFill>
              </a:rPr>
              <a:t>802.22 November Plenary Meeting Minutes – </a:t>
            </a:r>
          </a:p>
          <a:p>
            <a:pPr>
              <a:buFont typeface="Arial" panose="020B0604020202020204" pitchFamily="34" charset="0"/>
              <a:buChar char="•"/>
            </a:pPr>
            <a:r>
              <a:rPr lang="en-US" sz="2000" b="0" dirty="0">
                <a:solidFill>
                  <a:schemeClr val="tx1"/>
                </a:solidFill>
              </a:rPr>
              <a:t>802.22 Comment Database: </a:t>
            </a:r>
            <a:r>
              <a:rPr lang="en-US" sz="2000" b="0" dirty="0">
                <a:solidFill>
                  <a:srgbClr val="00B0F0"/>
                </a:solidFill>
                <a:cs typeface="+mn-cs"/>
                <a:hlinkClick r:id="rId4">
                  <a:extLst>
                    <a:ext uri="{A12FA001-AC4F-418D-AE19-62706E023703}">
                      <ahyp:hlinkClr xmlns:ahyp="http://schemas.microsoft.com/office/drawing/2018/hyperlinkcolor" val="tx"/>
                    </a:ext>
                  </a:extLst>
                </a:hlinkClick>
              </a:rPr>
              <a:t>https://mentor.ieee.org/802.22/dcn/18/22-18-0030-05-0000-802-22-draft-3-revision-comment-resolution-database.xlsx</a:t>
            </a:r>
            <a:r>
              <a:rPr lang="en-US" sz="2000" b="0" dirty="0">
                <a:solidFill>
                  <a:srgbClr val="00B0F0"/>
                </a:solidFill>
                <a:cs typeface="+mn-cs"/>
              </a:rPr>
              <a:t> </a:t>
            </a:r>
          </a:p>
          <a:p>
            <a:pPr marL="0" indent="0"/>
            <a:r>
              <a:rPr lang="en-US" sz="2000" dirty="0">
                <a:solidFill>
                  <a:srgbClr val="FFC000"/>
                </a:solidFill>
              </a:rPr>
              <a:t> </a:t>
            </a:r>
            <a:endParaRPr lang="en-US" sz="2000" b="0" dirty="0">
              <a:solidFill>
                <a:srgbClr val="FFC000"/>
              </a:solidFill>
            </a:endParaRPr>
          </a:p>
          <a:p>
            <a:endParaRPr lang="en-US" sz="2000" b="0" dirty="0">
              <a:solidFill>
                <a:srgbClr val="FFC000"/>
              </a:solidFill>
            </a:endParaRP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23</a:t>
            </a:fld>
            <a:endParaRPr lang="en-GB" dirty="0"/>
          </a:p>
        </p:txBody>
      </p:sp>
      <p:sp>
        <p:nvSpPr>
          <p:cNvPr id="7" name="Date Placeholder 3">
            <a:extLst>
              <a:ext uri="{FF2B5EF4-FFF2-40B4-BE49-F238E27FC236}">
                <a16:creationId xmlns:a16="http://schemas.microsoft.com/office/drawing/2014/main" id="{4DBAA8BC-1A1A-496F-9828-E0F853B1AA66}"/>
              </a:ext>
            </a:extLst>
          </p:cNvPr>
          <p:cNvSpPr txBox="1">
            <a:spLocks/>
          </p:cNvSpPr>
          <p:nvPr/>
        </p:nvSpPr>
        <p:spPr>
          <a:xfrm>
            <a:off x="228600" y="228600"/>
            <a:ext cx="1836738" cy="380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a:t>November 2018</a:t>
            </a:r>
            <a:endParaRPr lang="en-US" altLang="en-US"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a:t>Comments from the 802.11 Working Group</a:t>
            </a:r>
            <a:endParaRPr lang="en-US" sz="4000" dirty="0"/>
          </a:p>
        </p:txBody>
      </p:sp>
      <p:sp>
        <p:nvSpPr>
          <p:cNvPr id="8" name="Content Placeholder 2">
            <a:extLst>
              <a:ext uri="{FF2B5EF4-FFF2-40B4-BE49-F238E27FC236}">
                <a16:creationId xmlns:a16="http://schemas.microsoft.com/office/drawing/2014/main" id="{7771F5DB-CC31-4A63-BCB5-B6F5744B2206}"/>
              </a:ext>
            </a:extLst>
          </p:cNvPr>
          <p:cNvSpPr>
            <a:spLocks noGrp="1"/>
          </p:cNvSpPr>
          <p:nvPr>
            <p:ph idx="1"/>
          </p:nvPr>
        </p:nvSpPr>
        <p:spPr>
          <a:xfrm>
            <a:off x="579425" y="1300164"/>
            <a:ext cx="8031175" cy="5024436"/>
          </a:xfrm>
        </p:spPr>
        <p:txBody>
          <a:bodyPr/>
          <a:lstStyle/>
          <a:p>
            <a:r>
              <a:rPr lang="en-US" sz="1800" dirty="0"/>
              <a:t>Item 1:  Revised text for Question #2: </a:t>
            </a:r>
            <a:r>
              <a:rPr lang="en-US" sz="1800" b="0" dirty="0"/>
              <a:t>Since 2014, the 802.22 Working Group has had significant reduction in participation. Some of the individuals that made major contributions </a:t>
            </a:r>
            <a:r>
              <a:rPr lang="en-US" sz="1800" b="0" strike="sngStrike" dirty="0"/>
              <a:t>have left</a:t>
            </a:r>
            <a:r>
              <a:rPr lang="en-US" sz="1800" b="0" dirty="0"/>
              <a:t> </a:t>
            </a:r>
            <a:r>
              <a:rPr lang="en-US" sz="1800" b="0" dirty="0">
                <a:solidFill>
                  <a:srgbClr val="3333CC"/>
                </a:solidFill>
              </a:rPr>
              <a:t>no longer participate in the WG due to a change in their work assignments</a:t>
            </a:r>
            <a:r>
              <a:rPr lang="en-US" sz="1800" b="0" dirty="0"/>
              <a:t>. As a result, the rate of progress of this standard has slowed down. P802.22 Revision Project is currently in Working Group Letter Ballot 3. Around 65 comments need to be addressed and resolved for the draft to reach &gt;</a:t>
            </a:r>
            <a:r>
              <a:rPr lang="en-US" sz="1800" b="0" dirty="0">
                <a:solidFill>
                  <a:schemeClr val="accent2"/>
                </a:solidFill>
              </a:rPr>
              <a:t>75</a:t>
            </a:r>
            <a:r>
              <a:rPr lang="en-US" sz="1800" b="0" strike="sngStrike" dirty="0"/>
              <a:t>90</a:t>
            </a:r>
            <a:r>
              <a:rPr lang="en-US" sz="1800" b="0" dirty="0"/>
              <a:t>% Approval Ratio. We anticipate </a:t>
            </a:r>
            <a:r>
              <a:rPr lang="en-US" sz="1800" b="0" dirty="0">
                <a:solidFill>
                  <a:srgbClr val="3333CC"/>
                </a:solidFill>
              </a:rPr>
              <a:t>comment resolutions</a:t>
            </a:r>
            <a:r>
              <a:rPr lang="en-US" sz="1800" b="0" dirty="0"/>
              <a:t> to </a:t>
            </a:r>
            <a:r>
              <a:rPr lang="en-US" sz="1800" b="0" strike="sngStrike" dirty="0" err="1"/>
              <a:t>happen</a:t>
            </a:r>
            <a:r>
              <a:rPr lang="en-US" sz="1800" b="0" dirty="0" err="1">
                <a:solidFill>
                  <a:srgbClr val="3333CC"/>
                </a:solidFill>
              </a:rPr>
              <a:t>complete</a:t>
            </a:r>
            <a:r>
              <a:rPr lang="en-US" sz="1800" b="0" dirty="0"/>
              <a:t> by November 2018. After that, we plan to start the </a:t>
            </a:r>
            <a:r>
              <a:rPr lang="en-US" sz="1800" b="0" dirty="0">
                <a:solidFill>
                  <a:srgbClr val="3333CC"/>
                </a:solidFill>
              </a:rPr>
              <a:t>Working Group Re-circulations followed by the </a:t>
            </a:r>
            <a:r>
              <a:rPr lang="en-US" sz="1800" b="0" dirty="0"/>
              <a:t>Sponsor Ballot </a:t>
            </a:r>
            <a:r>
              <a:rPr lang="en-US" sz="1800" b="0" dirty="0">
                <a:solidFill>
                  <a:srgbClr val="3333CC"/>
                </a:solidFill>
              </a:rPr>
              <a:t>Process</a:t>
            </a:r>
            <a:r>
              <a:rPr lang="en-US" sz="1800" b="0" dirty="0"/>
              <a:t>.</a:t>
            </a:r>
          </a:p>
          <a:p>
            <a:r>
              <a:rPr lang="en-US" sz="1800" dirty="0"/>
              <a:t>Response</a:t>
            </a:r>
            <a:r>
              <a:rPr lang="en-US" sz="1800" b="0" dirty="0"/>
              <a:t>: We appreciate this modified language and accept it in principle as a changes to the PAR Form with clarification that have been highlighted in </a:t>
            </a:r>
            <a:r>
              <a:rPr lang="en-US" sz="1800" dirty="0">
                <a:solidFill>
                  <a:srgbClr val="3333CC"/>
                </a:solidFill>
              </a:rPr>
              <a:t>Blue</a:t>
            </a:r>
            <a:r>
              <a:rPr lang="en-US" sz="1800" b="0" dirty="0"/>
              <a:t>. </a:t>
            </a:r>
          </a:p>
          <a:p>
            <a:r>
              <a:rPr lang="en-US" sz="1800" dirty="0"/>
              <a:t>Item 2: Question – </a:t>
            </a:r>
            <a:r>
              <a:rPr lang="en-US" sz="1800" b="0" dirty="0"/>
              <a:t>Why are you striving for “&gt;90% approval” when threshold is only75% ? If you have achieved 75% you can move on.</a:t>
            </a:r>
          </a:p>
          <a:p>
            <a:r>
              <a:rPr lang="en-US" sz="1800" dirty="0"/>
              <a:t>Response: </a:t>
            </a:r>
            <a:r>
              <a:rPr lang="en-US" sz="1800" b="0" dirty="0"/>
              <a:t>Due to the reduction in our Working Group membership, every voter is equivalent to approximately 10% of the Approval Ratio based on relative Response Ratios. So it would be favorable for us to reach greater than 90% Approval Ratio within the Working Group. We are very close to it.  </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a:t>Comments from the Bob Grow for the 802.3 Working Group</a:t>
            </a:r>
            <a:endParaRPr lang="en-US" sz="4000" dirty="0"/>
          </a:p>
        </p:txBody>
      </p:sp>
      <p:sp>
        <p:nvSpPr>
          <p:cNvPr id="9" name="Content Placeholder 2">
            <a:extLst>
              <a:ext uri="{FF2B5EF4-FFF2-40B4-BE49-F238E27FC236}">
                <a16:creationId xmlns:a16="http://schemas.microsoft.com/office/drawing/2014/main" id="{01E7BE22-1D58-43A3-A459-D1241D20401A}"/>
              </a:ext>
            </a:extLst>
          </p:cNvPr>
          <p:cNvSpPr>
            <a:spLocks noGrp="1"/>
          </p:cNvSpPr>
          <p:nvPr>
            <p:ph idx="1"/>
          </p:nvPr>
        </p:nvSpPr>
        <p:spPr>
          <a:xfrm>
            <a:off x="456406" y="1615134"/>
            <a:ext cx="8229600" cy="4525963"/>
          </a:xfrm>
        </p:spPr>
        <p:txBody>
          <a:bodyPr>
            <a:normAutofit fontScale="55000" lnSpcReduction="20000"/>
          </a:bodyPr>
          <a:lstStyle/>
          <a:p>
            <a:pPr marL="0" indent="0">
              <a:buFontTx/>
              <a:buNone/>
            </a:pPr>
            <a:r>
              <a:rPr lang="en-US" sz="3200" b="0" kern="1200" dirty="0">
                <a:solidFill>
                  <a:schemeClr val="tx1"/>
                </a:solidFill>
                <a:effectLst/>
                <a:latin typeface="+mn-lt"/>
                <a:ea typeface="+mn-ea"/>
                <a:cs typeface="+mn-cs"/>
              </a:rPr>
              <a:t>Revision Project - Cognitive Wireless RAN Medium Access Control (MAC) and Physical Layer (PHY) Specifications: Policies and Procedures for Operation in the TV Bands</a:t>
            </a:r>
          </a:p>
          <a:p>
            <a:pPr marL="0" indent="0">
              <a:buFontTx/>
              <a:buNone/>
            </a:pPr>
            <a:r>
              <a:rPr lang="en-US" sz="3200" b="0" kern="1200" dirty="0">
                <a:solidFill>
                  <a:srgbClr val="00B0F0"/>
                </a:solidFill>
                <a:effectLst/>
                <a:latin typeface="+mn-lt"/>
                <a:ea typeface="+mn-ea"/>
                <a:cs typeface="+mn-cs"/>
                <a:hlinkClick r:id="rId2">
                  <a:extLst>
                    <a:ext uri="{A12FA001-AC4F-418D-AE19-62706E023703}">
                      <ahyp:hlinkClr xmlns:ahyp="http://schemas.microsoft.com/office/drawing/2018/hyperlinkcolor" val="tx"/>
                    </a:ext>
                  </a:extLst>
                </a:hlinkClick>
              </a:rPr>
              <a:t>PAR Extension</a:t>
            </a:r>
            <a:endParaRPr lang="en-US" sz="3200" b="0" kern="1200" dirty="0">
              <a:solidFill>
                <a:srgbClr val="00B0F0"/>
              </a:solidFill>
              <a:effectLst/>
              <a:latin typeface="+mn-lt"/>
              <a:ea typeface="+mn-ea"/>
              <a:cs typeface="+mn-cs"/>
            </a:endParaRPr>
          </a:p>
          <a:p>
            <a:r>
              <a:rPr lang="en-US" sz="3200" b="0" kern="1200" dirty="0">
                <a:solidFill>
                  <a:schemeClr val="tx1"/>
                </a:solidFill>
                <a:effectLst/>
                <a:latin typeface="+mn-lt"/>
                <a:ea typeface="+mn-ea"/>
                <a:cs typeface="+mn-cs"/>
              </a:rPr>
              <a:t>2, Why Extend – The numbers don’t compute. Perhaps you need to explain the number of WG ballot group members.  (With 6 participants, each current participant represents ~17% in a vote tally making it difficult to get &gt;90% without hitting 100%. To get between 90% without hitting 100% requires a ballot group of more than 10 participants.)  Are some WG ballot group members still participating in reviews if not participating in meetings?</a:t>
            </a:r>
            <a:r>
              <a:rPr lang="en-US" sz="3200" b="0" kern="1200" baseline="0" dirty="0">
                <a:solidFill>
                  <a:schemeClr val="tx1"/>
                </a:solidFill>
                <a:effectLst/>
                <a:latin typeface="+mn-lt"/>
                <a:ea typeface="+mn-ea"/>
                <a:cs typeface="+mn-cs"/>
              </a:rPr>
              <a:t>  </a:t>
            </a:r>
            <a:r>
              <a:rPr lang="en-US" sz="3200" b="0" kern="1200" dirty="0">
                <a:solidFill>
                  <a:schemeClr val="tx1"/>
                </a:solidFill>
                <a:effectLst/>
                <a:latin typeface="+mn-lt"/>
                <a:ea typeface="+mn-ea"/>
                <a:cs typeface="+mn-cs"/>
              </a:rPr>
              <a:t>Do you currently have consensus (&gt;75%)?</a:t>
            </a:r>
          </a:p>
          <a:p>
            <a:pPr marL="0" indent="0" fontAlgn="auto"/>
            <a:endParaRPr lang="en-US" sz="3200" b="0" kern="1200" dirty="0">
              <a:solidFill>
                <a:schemeClr val="tx1"/>
              </a:solidFill>
              <a:effectLst/>
              <a:latin typeface="+mn-lt"/>
              <a:ea typeface="+mn-ea"/>
              <a:cs typeface="+mn-cs"/>
            </a:endParaRPr>
          </a:p>
          <a:p>
            <a:pPr fontAlgn="auto">
              <a:buFont typeface="Wingdings" charset="2"/>
              <a:buChar char="Ø"/>
            </a:pPr>
            <a:r>
              <a:rPr lang="en-US" sz="3200" b="0" kern="1200" dirty="0">
                <a:solidFill>
                  <a:schemeClr val="tx1"/>
                </a:solidFill>
                <a:effectLst/>
                <a:latin typeface="+mn-lt"/>
                <a:ea typeface="+mn-ea"/>
                <a:cs typeface="+mn-cs"/>
              </a:rPr>
              <a:t>Response – Our current WG Voters List can be found on our webpage at</a:t>
            </a:r>
            <a:r>
              <a:rPr lang="en-US" sz="3200" b="0" kern="1200" dirty="0">
                <a:solidFill>
                  <a:schemeClr val="tx1"/>
                </a:solidFill>
              </a:rPr>
              <a:t>: </a:t>
            </a:r>
            <a:r>
              <a:rPr lang="en-US" sz="3200" b="0" kern="1200" dirty="0">
                <a:solidFill>
                  <a:srgbClr val="00B0F0"/>
                </a:solidFill>
                <a:hlinkClick r:id="rId3">
                  <a:extLst>
                    <a:ext uri="{A12FA001-AC4F-418D-AE19-62706E023703}">
                      <ahyp:hlinkClr xmlns:ahyp="http://schemas.microsoft.com/office/drawing/2018/hyperlinkcolor" val="tx"/>
                    </a:ext>
                  </a:extLst>
                </a:hlinkClick>
              </a:rPr>
              <a:t>http://www.ieee802.org/22/MembershipList/membership_november_2018.pdf</a:t>
            </a:r>
            <a:r>
              <a:rPr lang="en-US" sz="3200" b="0" kern="1200" dirty="0">
                <a:solidFill>
                  <a:schemeClr val="tx1"/>
                </a:solidFill>
              </a:rPr>
              <a:t>. We have approximately 10 active participants in the 802.22 Working Group. Hence, each one counts as 10% based on the Response Ratio. The Working Group currently has two projects. 802.22 Revision and 802.22.3. The Ballot Pool for both the activities consists of all Working Group voters. </a:t>
            </a:r>
          </a:p>
          <a:p>
            <a:pPr marL="0" indent="0" fontAlgn="auto"/>
            <a:endParaRPr lang="en-US" sz="3200" b="0" kern="1200" dirty="0">
              <a:solidFill>
                <a:schemeClr val="tx1"/>
              </a:solidFill>
              <a:effectLst/>
              <a:latin typeface="+mn-lt"/>
              <a:ea typeface="+mn-ea"/>
              <a:cs typeface="+mn-cs"/>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316480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a:t>Comments from the Bob Grow for the 802.3 Working Group</a:t>
            </a:r>
            <a:endParaRPr lang="en-US" sz="4000" dirty="0"/>
          </a:p>
        </p:txBody>
      </p:sp>
      <p:sp>
        <p:nvSpPr>
          <p:cNvPr id="9" name="Content Placeholder 2">
            <a:extLst>
              <a:ext uri="{FF2B5EF4-FFF2-40B4-BE49-F238E27FC236}">
                <a16:creationId xmlns:a16="http://schemas.microsoft.com/office/drawing/2014/main" id="{01E7BE22-1D58-43A3-A459-D1241D20401A}"/>
              </a:ext>
            </a:extLst>
          </p:cNvPr>
          <p:cNvSpPr>
            <a:spLocks noGrp="1"/>
          </p:cNvSpPr>
          <p:nvPr>
            <p:ph idx="1"/>
          </p:nvPr>
        </p:nvSpPr>
        <p:spPr>
          <a:xfrm>
            <a:off x="457200" y="1722437"/>
            <a:ext cx="8229600" cy="4525963"/>
          </a:xfrm>
        </p:spPr>
        <p:txBody>
          <a:bodyPr>
            <a:normAutofit fontScale="92500" lnSpcReduction="20000"/>
          </a:bodyPr>
          <a:lstStyle/>
          <a:p>
            <a:r>
              <a:rPr lang="en-US" sz="2000" b="0" kern="1200" dirty="0">
                <a:solidFill>
                  <a:schemeClr val="tx1"/>
                </a:solidFill>
                <a:effectLst/>
                <a:latin typeface="+mn-lt"/>
                <a:ea typeface="+mn-ea"/>
                <a:cs typeface="+mn-cs"/>
              </a:rPr>
              <a:t>3.2, Participants – The number of participants and the admitted drop off in participation indicate that the need for this standard is questionable.  At this point though, it is probably appropriate to complete the revision and subsequently consider hibernation of the WG. </a:t>
            </a:r>
          </a:p>
          <a:p>
            <a:pPr marL="342900" indent="-342900" rtl="0" eaLnBrk="1" fontAlgn="auto" latinLnBrk="0" hangingPunct="1">
              <a:buFont typeface="Wingdings" charset="2"/>
              <a:buChar char="Ø"/>
            </a:pPr>
            <a:r>
              <a:rPr lang="en-US" sz="2000" b="0" kern="1200" dirty="0">
                <a:solidFill>
                  <a:schemeClr val="tx1"/>
                </a:solidFill>
                <a:effectLst/>
                <a:latin typeface="+mn-lt"/>
                <a:ea typeface="+mn-ea"/>
                <a:cs typeface="+mn-cs"/>
              </a:rPr>
              <a:t>Response – IEEE 802.22 devices have finally started coming into the market. More than 20 trials have been conducted. Over the air performance is very satisfactory. </a:t>
            </a:r>
            <a:r>
              <a:rPr lang="en-US" sz="2000" b="0" kern="1200" dirty="0">
                <a:solidFill>
                  <a:schemeClr val="tx1"/>
                </a:solidFill>
              </a:rPr>
              <a:t>First</a:t>
            </a:r>
            <a:r>
              <a:rPr lang="en-US" sz="2000" b="0" kern="1200" dirty="0">
                <a:solidFill>
                  <a:schemeClr val="tx1"/>
                </a:solidFill>
                <a:effectLst/>
                <a:latin typeface="+mn-lt"/>
                <a:ea typeface="+mn-ea"/>
                <a:cs typeface="+mn-cs"/>
              </a:rPr>
              <a:t> devices will start getting tested with the FCC for certification by January 2019. There is a significant push from various regulators for Rural Broadband Connectivity, and TV White Space shows up prominently as a means to that end. IEEE 802 Fellows from developing countries are excellent examples of this where they have shown significant interest in the IEEE 802.22 and other TV White Space Standards and also arranged for IEEE 802 delegates to present this technology at the African Telecommunications Union (ATU) meetings. </a:t>
            </a:r>
          </a:p>
          <a:p>
            <a:pPr marL="342900" indent="-342900" rtl="0" eaLnBrk="1" fontAlgn="auto" latinLnBrk="0" hangingPunct="1">
              <a:buFont typeface="Wingdings" charset="2"/>
              <a:buChar char="Ø"/>
            </a:pPr>
            <a:r>
              <a:rPr lang="en-US" sz="2000" b="0" kern="1200" dirty="0">
                <a:solidFill>
                  <a:schemeClr val="tx1"/>
                </a:solidFill>
              </a:rPr>
              <a:t>Having said that, most of the 802.22 developers are currently from small start up companies and do not have the budget to attend IEEE 802 meetings. So, we do plan to go in hibernation once the two current activities of 802.22 Working Group are completed.  </a:t>
            </a:r>
            <a:r>
              <a:rPr lang="en-US" sz="2000" b="0" kern="1200" dirty="0">
                <a:solidFill>
                  <a:schemeClr val="tx1"/>
                </a:solidFill>
                <a:effectLst/>
                <a:latin typeface="+mn-lt"/>
                <a:ea typeface="+mn-ea"/>
                <a:cs typeface="+mn-cs"/>
              </a:rPr>
              <a:t> </a:t>
            </a:r>
            <a:endParaRPr lang="en-US" sz="2000" b="0" dirty="0">
              <a:effectLs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729265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a:t>Comment from Paul </a:t>
            </a:r>
            <a:r>
              <a:rPr lang="en-US" sz="2800" dirty="0" err="1"/>
              <a:t>Nikolich</a:t>
            </a:r>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
        <p:nvSpPr>
          <p:cNvPr id="7" name="TextBox 6">
            <a:extLst>
              <a:ext uri="{FF2B5EF4-FFF2-40B4-BE49-F238E27FC236}">
                <a16:creationId xmlns:a16="http://schemas.microsoft.com/office/drawing/2014/main" id="{10BF108C-B57A-40D0-8220-03CA22875243}"/>
              </a:ext>
            </a:extLst>
          </p:cNvPr>
          <p:cNvSpPr txBox="1"/>
          <p:nvPr/>
        </p:nvSpPr>
        <p:spPr>
          <a:xfrm>
            <a:off x="533400" y="1366421"/>
            <a:ext cx="8077200" cy="4708981"/>
          </a:xfrm>
          <a:prstGeom prst="rect">
            <a:avLst/>
          </a:prstGeom>
          <a:noFill/>
        </p:spPr>
        <p:txBody>
          <a:bodyPr wrap="square" rtlCol="0">
            <a:spAutoFit/>
          </a:bodyPr>
          <a:lstStyle/>
          <a:p>
            <a:r>
              <a:rPr lang="en-US" sz="2000" dirty="0">
                <a:solidFill>
                  <a:schemeClr val="tx1"/>
                </a:solidFill>
              </a:rPr>
              <a:t>The P802.22 revision extension request has a start of Sponsor Ballot 01 Mar 2019 and </a:t>
            </a:r>
            <a:r>
              <a:rPr lang="en-US" sz="2000" dirty="0" err="1">
                <a:solidFill>
                  <a:schemeClr val="tx1"/>
                </a:solidFill>
              </a:rPr>
              <a:t>RevCom</a:t>
            </a:r>
            <a:r>
              <a:rPr lang="en-US" sz="2000" dirty="0">
                <a:solidFill>
                  <a:schemeClr val="tx1"/>
                </a:solidFill>
              </a:rPr>
              <a:t> submission 01 Oct 2019, for an elapsed time of 7 months.  The WG ballot has been underway since 15 Nov 2016 until now, an elapsed time of 24 months and is 80% complete.  Please explain why and how the WG believes it is possible to complete the Sponsor ballot in 7 months when the WG ballot will take 24+months with the available WG volunteer and SA staff resources.</a:t>
            </a:r>
          </a:p>
          <a:p>
            <a:r>
              <a:rPr lang="en-US" sz="2000" dirty="0">
                <a:solidFill>
                  <a:schemeClr val="tx1"/>
                </a:solidFill>
              </a:rPr>
              <a:t>I would like to see the revision completed, but please ensure the WG is being realistic with respect to available resources to do the work.  Thank you for considering my comment.</a:t>
            </a:r>
          </a:p>
          <a:p>
            <a:r>
              <a:rPr lang="en-US" sz="2000" b="1" dirty="0">
                <a:solidFill>
                  <a:schemeClr val="tx1"/>
                </a:solidFill>
              </a:rPr>
              <a:t>Response</a:t>
            </a:r>
            <a:r>
              <a:rPr lang="en-US" sz="2000" dirty="0">
                <a:solidFill>
                  <a:schemeClr val="tx1"/>
                </a:solidFill>
              </a:rPr>
              <a:t>: We would like to complete this activity as soon as possible and then go into hibernation. Your comments are valid. As a result, the Working Group would like to request a two year extension, so that we do not have to come back to the EC for an extension again.  </a:t>
            </a:r>
          </a:p>
          <a:p>
            <a:endParaRPr lang="en-US" sz="2000" dirty="0">
              <a:solidFill>
                <a:schemeClr val="tx1"/>
              </a:solidFill>
            </a:endParaRPr>
          </a:p>
        </p:txBody>
      </p:sp>
    </p:spTree>
    <p:extLst>
      <p:ext uri="{BB962C8B-B14F-4D97-AF65-F5344CB8AC3E}">
        <p14:creationId xmlns:p14="http://schemas.microsoft.com/office/powerpoint/2010/main" val="3150763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바닥글 개체 틀 4">
            <a:extLst>
              <a:ext uri="{FF2B5EF4-FFF2-40B4-BE49-F238E27FC236}">
                <a16:creationId xmlns:a16="http://schemas.microsoft.com/office/drawing/2014/main" id="{06489C67-F2F4-43C8-AE4C-040F3DD7B7B3}"/>
              </a:ext>
            </a:extLst>
          </p:cNvPr>
          <p:cNvSpPr>
            <a:spLocks noGrp="1"/>
          </p:cNvSpPr>
          <p:nvPr>
            <p:ph type="ftr" sz="quarter" idx="10"/>
          </p:nvPr>
        </p:nvSpPr>
        <p:spPr>
          <a:xfrm>
            <a:off x="3619500" y="6475413"/>
            <a:ext cx="1981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ko-KR" sz="1200" b="0" dirty="0">
                <a:solidFill>
                  <a:srgbClr val="000000"/>
                </a:solidFill>
                <a:ea typeface="Gulim" panose="020B0600000101010101" pitchFamily="34" charset="-127"/>
              </a:rPr>
              <a:t>Apurva N. Mody, BAE Systems</a:t>
            </a:r>
          </a:p>
        </p:txBody>
      </p:sp>
      <p:sp>
        <p:nvSpPr>
          <p:cNvPr id="51203" name="Date Placeholder 2">
            <a:extLst>
              <a:ext uri="{FF2B5EF4-FFF2-40B4-BE49-F238E27FC236}">
                <a16:creationId xmlns:a16="http://schemas.microsoft.com/office/drawing/2014/main" id="{A92915B1-81E1-4CAA-8744-DF1F776192FC}"/>
              </a:ext>
            </a:extLst>
          </p:cNvPr>
          <p:cNvSpPr>
            <a:spLocks noGrp="1"/>
          </p:cNvSpPr>
          <p:nvPr>
            <p:ph type="dt" sz="quarter" idx="12"/>
          </p:nvPr>
        </p:nvSpPr>
        <p:spPr>
          <a:xfrm>
            <a:off x="8543925" y="6475413"/>
            <a:ext cx="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endParaRPr lang="en-US" altLang="ko-KR" sz="1200" b="0">
              <a:solidFill>
                <a:srgbClr val="000000"/>
              </a:solidFill>
              <a:ea typeface="Gulim" panose="020B0600000101010101" pitchFamily="34" charset="-127"/>
            </a:endParaRPr>
          </a:p>
        </p:txBody>
      </p:sp>
      <p:sp>
        <p:nvSpPr>
          <p:cNvPr id="8" name="Rectangle 2">
            <a:extLst>
              <a:ext uri="{FF2B5EF4-FFF2-40B4-BE49-F238E27FC236}">
                <a16:creationId xmlns:a16="http://schemas.microsoft.com/office/drawing/2014/main" id="{0DD95D11-87DB-470E-8AE8-9171402F34F6}"/>
              </a:ext>
            </a:extLst>
          </p:cNvPr>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a:defRPr/>
            </a:pPr>
            <a:r>
              <a:rPr lang="en-US" sz="2800" kern="0" dirty="0">
                <a:solidFill>
                  <a:srgbClr val="006600"/>
                </a:solidFill>
                <a:latin typeface="Arial Narrow" panose="020B0606020202030204" pitchFamily="34" charset="0"/>
              </a:rPr>
              <a:t>IEEE P802.22 Revision Working Group Letter Ballot</a:t>
            </a:r>
          </a:p>
        </p:txBody>
      </p:sp>
      <p:graphicFrame>
        <p:nvGraphicFramePr>
          <p:cNvPr id="11" name="Table 10">
            <a:extLst>
              <a:ext uri="{FF2B5EF4-FFF2-40B4-BE49-F238E27FC236}">
                <a16:creationId xmlns:a16="http://schemas.microsoft.com/office/drawing/2014/main" id="{1301356F-8043-490F-B6FA-047EB11E9C56}"/>
              </a:ext>
            </a:extLst>
          </p:cNvPr>
          <p:cNvGraphicFramePr>
            <a:graphicFrameLocks noGrp="1"/>
          </p:cNvGraphicFramePr>
          <p:nvPr>
            <p:extLst>
              <p:ext uri="{D42A27DB-BD31-4B8C-83A1-F6EECF244321}">
                <p14:modId xmlns:p14="http://schemas.microsoft.com/office/powerpoint/2010/main" val="1450724101"/>
              </p:ext>
            </p:extLst>
          </p:nvPr>
        </p:nvGraphicFramePr>
        <p:xfrm>
          <a:off x="76200" y="1438275"/>
          <a:ext cx="8915399" cy="4603750"/>
        </p:xfrm>
        <a:graphic>
          <a:graphicData uri="http://schemas.openxmlformats.org/drawingml/2006/table">
            <a:tbl>
              <a:tblPr firstRow="1" bandRow="1">
                <a:tableStyleId>{5C22544A-7EE6-4342-B048-85BDC9FD1C3A}</a:tableStyleId>
              </a:tblPr>
              <a:tblGrid>
                <a:gridCol w="1485902">
                  <a:extLst>
                    <a:ext uri="{9D8B030D-6E8A-4147-A177-3AD203B41FA5}">
                      <a16:colId xmlns:a16="http://schemas.microsoft.com/office/drawing/2014/main" val="20000"/>
                    </a:ext>
                  </a:extLst>
                </a:gridCol>
                <a:gridCol w="1016668">
                  <a:extLst>
                    <a:ext uri="{9D8B030D-6E8A-4147-A177-3AD203B41FA5}">
                      <a16:colId xmlns:a16="http://schemas.microsoft.com/office/drawing/2014/main" val="20001"/>
                    </a:ext>
                  </a:extLst>
                </a:gridCol>
                <a:gridCol w="1231230">
                  <a:extLst>
                    <a:ext uri="{9D8B030D-6E8A-4147-A177-3AD203B41FA5}">
                      <a16:colId xmlns:a16="http://schemas.microsoft.com/office/drawing/2014/main" val="20002"/>
                    </a:ext>
                  </a:extLst>
                </a:gridCol>
                <a:gridCol w="1261221">
                  <a:extLst>
                    <a:ext uri="{9D8B030D-6E8A-4147-A177-3AD203B41FA5}">
                      <a16:colId xmlns:a16="http://schemas.microsoft.com/office/drawing/2014/main" val="20003"/>
                    </a:ext>
                  </a:extLst>
                </a:gridCol>
                <a:gridCol w="1177179">
                  <a:extLst>
                    <a:ext uri="{9D8B030D-6E8A-4147-A177-3AD203B41FA5}">
                      <a16:colId xmlns:a16="http://schemas.microsoft.com/office/drawing/2014/main" val="20004"/>
                    </a:ext>
                  </a:extLst>
                </a:gridCol>
                <a:gridCol w="1179095">
                  <a:extLst>
                    <a:ext uri="{9D8B030D-6E8A-4147-A177-3AD203B41FA5}">
                      <a16:colId xmlns:a16="http://schemas.microsoft.com/office/drawing/2014/main" val="20005"/>
                    </a:ext>
                  </a:extLst>
                </a:gridCol>
                <a:gridCol w="1564104">
                  <a:extLst>
                    <a:ext uri="{9D8B030D-6E8A-4147-A177-3AD203B41FA5}">
                      <a16:colId xmlns:a16="http://schemas.microsoft.com/office/drawing/2014/main" val="20006"/>
                    </a:ext>
                  </a:extLst>
                </a:gridCol>
              </a:tblGrid>
              <a:tr h="823287">
                <a:tc>
                  <a:txBody>
                    <a:bodyPr/>
                    <a:lstStyle/>
                    <a:p>
                      <a:pPr algn="ctr"/>
                      <a:r>
                        <a:rPr lang="en-US" sz="1400" b="1" dirty="0">
                          <a:latin typeface="Arial" panose="020B0604020202020204" pitchFamily="34" charset="0"/>
                          <a:cs typeface="Arial" panose="020B0604020202020204" pitchFamily="34" charset="0"/>
                        </a:rPr>
                        <a:t>IEEE</a:t>
                      </a:r>
                      <a:r>
                        <a:rPr lang="en-US" sz="1400" b="1" baseline="0" dirty="0">
                          <a:latin typeface="Arial" panose="020B0604020202020204" pitchFamily="34" charset="0"/>
                          <a:cs typeface="Arial" panose="020B0604020202020204" pitchFamily="34" charset="0"/>
                        </a:rPr>
                        <a:t> WG Letter Ballot</a:t>
                      </a:r>
                      <a:endParaRPr lang="en-US" sz="1400" b="1" dirty="0">
                        <a:latin typeface="Arial" panose="020B0604020202020204" pitchFamily="34" charset="0"/>
                        <a:cs typeface="Arial" panose="020B0604020202020204" pitchFamily="34" charset="0"/>
                      </a:endParaRPr>
                    </a:p>
                  </a:txBody>
                  <a:tcPr/>
                </a:tc>
                <a:tc>
                  <a:txBody>
                    <a:bodyPr/>
                    <a:lstStyle/>
                    <a:p>
                      <a:pPr algn="ctr"/>
                      <a:r>
                        <a:rPr lang="en-US" sz="1400" b="1" dirty="0">
                          <a:latin typeface="Arial" panose="020B0604020202020204" pitchFamily="34" charset="0"/>
                          <a:cs typeface="Arial" panose="020B0604020202020204" pitchFamily="34" charset="0"/>
                        </a:rPr>
                        <a:t>Launch Date</a:t>
                      </a:r>
                    </a:p>
                  </a:txBody>
                  <a:tcPr/>
                </a:tc>
                <a:tc>
                  <a:txBody>
                    <a:bodyPr/>
                    <a:lstStyle/>
                    <a:p>
                      <a:pPr algn="ctr"/>
                      <a:r>
                        <a:rPr lang="en-US" sz="1400" b="1" dirty="0">
                          <a:latin typeface="Arial" panose="020B0604020202020204" pitchFamily="34" charset="0"/>
                          <a:cs typeface="Arial" panose="020B0604020202020204" pitchFamily="34" charset="0"/>
                        </a:rPr>
                        <a:t># of Comments Received</a:t>
                      </a:r>
                    </a:p>
                  </a:txBody>
                  <a:tcPr/>
                </a:tc>
                <a:tc>
                  <a:txBody>
                    <a:bodyPr/>
                    <a:lstStyle/>
                    <a:p>
                      <a:pPr algn="ctr"/>
                      <a:r>
                        <a:rPr lang="en-US" sz="1400" b="1" dirty="0">
                          <a:latin typeface="Arial" panose="020B0604020202020204" pitchFamily="34" charset="0"/>
                          <a:cs typeface="Arial" panose="020B0604020202020204" pitchFamily="34" charset="0"/>
                        </a:rPr>
                        <a:t>Comment Resolution Status</a:t>
                      </a:r>
                    </a:p>
                  </a:txBody>
                  <a:tcPr/>
                </a:tc>
                <a:tc>
                  <a:txBody>
                    <a:bodyPr/>
                    <a:lstStyle/>
                    <a:p>
                      <a:pPr algn="ctr"/>
                      <a:r>
                        <a:rPr lang="en-US" sz="1400" b="1" dirty="0">
                          <a:latin typeface="Arial" panose="020B0604020202020204" pitchFamily="34" charset="0"/>
                          <a:cs typeface="Arial" panose="020B0604020202020204" pitchFamily="34" charset="0"/>
                        </a:rPr>
                        <a:t>Response Ratio</a:t>
                      </a:r>
                    </a:p>
                  </a:txBody>
                  <a:tcPr/>
                </a:tc>
                <a:tc>
                  <a:txBody>
                    <a:bodyPr/>
                    <a:lstStyle/>
                    <a:p>
                      <a:pPr algn="ctr"/>
                      <a:r>
                        <a:rPr lang="en-US" sz="1400" b="1" dirty="0">
                          <a:latin typeface="Arial" panose="020B0604020202020204" pitchFamily="34" charset="0"/>
                          <a:cs typeface="Arial" panose="020B0604020202020204" pitchFamily="34" charset="0"/>
                        </a:rPr>
                        <a:t>Approval Ratio</a:t>
                      </a:r>
                    </a:p>
                  </a:txBody>
                  <a:tcPr/>
                </a:tc>
                <a:tc>
                  <a:txBody>
                    <a:bodyPr/>
                    <a:lstStyle/>
                    <a:p>
                      <a:pPr algn="ctr"/>
                      <a:r>
                        <a:rPr lang="en-US" sz="1400" b="1" dirty="0">
                          <a:latin typeface="Arial" panose="020B0604020202020204" pitchFamily="34" charset="0"/>
                          <a:cs typeface="Arial" panose="020B0604020202020204" pitchFamily="34" charset="0"/>
                        </a:rPr>
                        <a:t>Draft Status</a:t>
                      </a:r>
                    </a:p>
                  </a:txBody>
                  <a:tcPr/>
                </a:tc>
                <a:extLst>
                  <a:ext uri="{0D108BD9-81ED-4DB2-BD59-A6C34878D82A}">
                    <a16:rowId xmlns:a16="http://schemas.microsoft.com/office/drawing/2014/main" val="10000"/>
                  </a:ext>
                </a:extLst>
              </a:tr>
              <a:tr h="1311184">
                <a:tc>
                  <a:txBody>
                    <a:bodyPr/>
                    <a:lstStyle/>
                    <a:p>
                      <a:pPr algn="ctr"/>
                      <a:r>
                        <a:rPr lang="en-US" sz="1400" b="1" dirty="0">
                          <a:latin typeface="Arial" panose="020B0604020202020204" pitchFamily="34" charset="0"/>
                          <a:cs typeface="Arial" panose="020B0604020202020204" pitchFamily="34" charset="0"/>
                        </a:rPr>
                        <a:t>WG</a:t>
                      </a:r>
                      <a:r>
                        <a:rPr lang="en-US" sz="1400" b="1" baseline="0" dirty="0">
                          <a:latin typeface="Arial" panose="020B0604020202020204" pitchFamily="34" charset="0"/>
                          <a:cs typeface="Arial" panose="020B0604020202020204" pitchFamily="34" charset="0"/>
                        </a:rPr>
                        <a:t> LB #1</a:t>
                      </a:r>
                    </a:p>
                    <a:p>
                      <a:pPr algn="ctr"/>
                      <a:r>
                        <a:rPr lang="en-US" sz="1400" b="1" baseline="0" dirty="0">
                          <a:latin typeface="Arial" panose="020B0604020202020204" pitchFamily="34" charset="0"/>
                          <a:cs typeface="Arial" panose="020B0604020202020204" pitchFamily="34" charset="0"/>
                        </a:rPr>
                        <a:t>(P802.22 Draft v1.0)</a:t>
                      </a:r>
                      <a:endParaRPr lang="en-US" sz="1400" b="1" dirty="0">
                        <a:latin typeface="Arial" panose="020B0604020202020204" pitchFamily="34" charset="0"/>
                        <a:cs typeface="Arial" panose="020B0604020202020204" pitchFamily="34" charset="0"/>
                      </a:endParaRPr>
                    </a:p>
                  </a:txBody>
                  <a:tcPr/>
                </a:tc>
                <a:tc>
                  <a:txBody>
                    <a:bodyPr/>
                    <a:lstStyle/>
                    <a:p>
                      <a:pPr algn="ctr"/>
                      <a:r>
                        <a:rPr lang="en-US" sz="1400" b="1" dirty="0">
                          <a:latin typeface="Arial" panose="020B0604020202020204" pitchFamily="34" charset="0"/>
                          <a:cs typeface="Arial" panose="020B0604020202020204" pitchFamily="34" charset="0"/>
                        </a:rPr>
                        <a:t>June 18</a:t>
                      </a:r>
                      <a:r>
                        <a:rPr lang="en-US" sz="1400" b="1" baseline="30000" dirty="0">
                          <a:latin typeface="Arial" panose="020B0604020202020204" pitchFamily="34" charset="0"/>
                          <a:cs typeface="Arial" panose="020B0604020202020204" pitchFamily="34" charset="0"/>
                        </a:rPr>
                        <a:t>th</a:t>
                      </a:r>
                      <a:r>
                        <a:rPr lang="en-US" sz="1400" b="1" dirty="0">
                          <a:latin typeface="Arial" panose="020B0604020202020204" pitchFamily="34" charset="0"/>
                          <a:cs typeface="Arial" panose="020B0604020202020204" pitchFamily="34" charset="0"/>
                        </a:rPr>
                        <a:t> to July 17</a:t>
                      </a:r>
                      <a:r>
                        <a:rPr lang="en-US" sz="1400" b="1" baseline="30000" dirty="0">
                          <a:latin typeface="Arial" panose="020B0604020202020204" pitchFamily="34" charset="0"/>
                          <a:cs typeface="Arial" panose="020B0604020202020204" pitchFamily="34" charset="0"/>
                        </a:rPr>
                        <a:t>th</a:t>
                      </a:r>
                      <a:r>
                        <a:rPr lang="en-US" sz="1400" b="1" dirty="0">
                          <a:latin typeface="Arial" panose="020B0604020202020204" pitchFamily="34" charset="0"/>
                          <a:cs typeface="Arial" panose="020B0604020202020204" pitchFamily="34" charset="0"/>
                        </a:rPr>
                        <a:t>  2017</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latin typeface="Arial" panose="020B0604020202020204" pitchFamily="34" charset="0"/>
                          <a:cs typeface="Arial" panose="020B0604020202020204" pitchFamily="34" charset="0"/>
                        </a:rPr>
                        <a:t>150</a:t>
                      </a:r>
                    </a:p>
                  </a:txBody>
                  <a:tcPr/>
                </a:tc>
                <a:tc>
                  <a:txBody>
                    <a:bodyPr/>
                    <a:lstStyle/>
                    <a:p>
                      <a:pPr algn="ctr"/>
                      <a:r>
                        <a:rPr lang="en-US" sz="1400" b="1" dirty="0">
                          <a:latin typeface="Arial" panose="020B0604020202020204" pitchFamily="34" charset="0"/>
                          <a:cs typeface="Arial" panose="020B0604020202020204" pitchFamily="34" charset="0"/>
                        </a:rPr>
                        <a:t>Comments were addressed and Resolved</a:t>
                      </a:r>
                    </a:p>
                  </a:txBody>
                  <a:tcPr/>
                </a:tc>
                <a:tc>
                  <a:txBody>
                    <a:bodyPr/>
                    <a:lstStyle/>
                    <a:p>
                      <a:pPr algn="ctr"/>
                      <a:r>
                        <a:rPr lang="en-US" sz="1400" b="1" dirty="0">
                          <a:solidFill>
                            <a:schemeClr val="tx1"/>
                          </a:solidFill>
                          <a:latin typeface="Arial" panose="020B0604020202020204" pitchFamily="34" charset="0"/>
                          <a:cs typeface="Arial" panose="020B0604020202020204" pitchFamily="34" charset="0"/>
                        </a:rPr>
                        <a:t>76%</a:t>
                      </a:r>
                    </a:p>
                  </a:txBody>
                  <a:tcPr/>
                </a:tc>
                <a:tc>
                  <a:txBody>
                    <a:bodyPr/>
                    <a:lstStyle/>
                    <a:p>
                      <a:pPr marL="0" algn="ctr" defTabSz="914400" rtl="0" eaLnBrk="1" latinLnBrk="0" hangingPunct="1"/>
                      <a:r>
                        <a:rPr lang="en-US" sz="1400" b="1" kern="1200" dirty="0">
                          <a:solidFill>
                            <a:schemeClr val="tx1"/>
                          </a:solidFill>
                          <a:latin typeface="Arial" panose="020B0604020202020204" pitchFamily="34" charset="0"/>
                          <a:ea typeface="+mn-ea"/>
                          <a:cs typeface="Arial" panose="020B0604020202020204" pitchFamily="34" charset="0"/>
                        </a:rPr>
                        <a:t>12%</a:t>
                      </a:r>
                    </a:p>
                  </a:txBody>
                  <a:tcPr/>
                </a:tc>
                <a:tc>
                  <a:txBody>
                    <a:bodyPr/>
                    <a:lstStyle/>
                    <a:p>
                      <a:pPr algn="ctr"/>
                      <a:r>
                        <a:rPr lang="en-US" sz="1400" b="1" dirty="0">
                          <a:latin typeface="Arial" panose="020B0604020202020204" pitchFamily="34" charset="0"/>
                          <a:cs typeface="Arial" panose="020B0604020202020204" pitchFamily="34" charset="0"/>
                        </a:rPr>
                        <a:t>P802.22 Draft v2.0 Prepared </a:t>
                      </a:r>
                    </a:p>
                  </a:txBody>
                  <a:tcPr/>
                </a:tc>
                <a:extLst>
                  <a:ext uri="{0D108BD9-81ED-4DB2-BD59-A6C34878D82A}">
                    <a16:rowId xmlns:a16="http://schemas.microsoft.com/office/drawing/2014/main" val="10001"/>
                  </a:ext>
                </a:extLst>
              </a:tr>
              <a:tr h="1310917">
                <a:tc>
                  <a:txBody>
                    <a:bodyPr/>
                    <a:lstStyle/>
                    <a:p>
                      <a:pPr algn="ctr"/>
                      <a:r>
                        <a:rPr lang="en-US" sz="1400" b="1" dirty="0">
                          <a:latin typeface="Arial" panose="020B0604020202020204" pitchFamily="34" charset="0"/>
                          <a:cs typeface="Arial" panose="020B0604020202020204" pitchFamily="34" charset="0"/>
                        </a:rPr>
                        <a:t>WG LB #2</a:t>
                      </a:r>
                    </a:p>
                  </a:txBody>
                  <a:tcPr/>
                </a:tc>
                <a:tc>
                  <a:txBody>
                    <a:bodyPr/>
                    <a:lstStyle/>
                    <a:p>
                      <a:pPr algn="ctr"/>
                      <a:r>
                        <a:rPr lang="en-US" sz="1400" b="1" baseline="0" dirty="0">
                          <a:latin typeface="Arial" panose="020B0604020202020204" pitchFamily="34" charset="0"/>
                          <a:cs typeface="Arial" panose="020B0604020202020204" pitchFamily="34" charset="0"/>
                        </a:rPr>
                        <a:t>Feb. 11</a:t>
                      </a:r>
                      <a:r>
                        <a:rPr lang="en-US" sz="1400" b="1" baseline="30000" dirty="0">
                          <a:latin typeface="Arial" panose="020B0604020202020204" pitchFamily="34" charset="0"/>
                          <a:cs typeface="Arial" panose="020B0604020202020204" pitchFamily="34" charset="0"/>
                        </a:rPr>
                        <a:t>th</a:t>
                      </a:r>
                      <a:r>
                        <a:rPr lang="en-US" sz="1400" b="1" baseline="0" dirty="0">
                          <a:latin typeface="Arial" panose="020B0604020202020204" pitchFamily="34" charset="0"/>
                          <a:cs typeface="Arial" panose="020B0604020202020204" pitchFamily="34" charset="0"/>
                        </a:rPr>
                        <a:t> to March 13</a:t>
                      </a:r>
                      <a:r>
                        <a:rPr lang="en-US" sz="1400" b="1" baseline="30000" dirty="0">
                          <a:latin typeface="Arial" panose="020B0604020202020204" pitchFamily="34" charset="0"/>
                          <a:cs typeface="Arial" panose="020B0604020202020204" pitchFamily="34" charset="0"/>
                        </a:rPr>
                        <a:t>th</a:t>
                      </a:r>
                      <a:r>
                        <a:rPr lang="en-US" sz="1400" b="1" baseline="0" dirty="0">
                          <a:latin typeface="Arial" panose="020B0604020202020204" pitchFamily="34" charset="0"/>
                          <a:cs typeface="Arial" panose="020B0604020202020204" pitchFamily="34" charset="0"/>
                        </a:rPr>
                        <a:t> 2018</a:t>
                      </a:r>
                      <a:endParaRPr lang="en-US" sz="1400" b="1" dirty="0">
                        <a:latin typeface="Arial" panose="020B0604020202020204" pitchFamily="34" charset="0"/>
                        <a:cs typeface="Arial" panose="020B0604020202020204" pitchFamily="34" charset="0"/>
                      </a:endParaRPr>
                    </a:p>
                  </a:txBody>
                  <a:tcPr/>
                </a:tc>
                <a:tc>
                  <a:txBody>
                    <a:bodyPr/>
                    <a:lstStyle/>
                    <a:p>
                      <a:pPr algn="ctr"/>
                      <a:r>
                        <a:rPr lang="en-US" sz="1400" b="1" dirty="0">
                          <a:latin typeface="Arial" panose="020B0604020202020204" pitchFamily="34" charset="0"/>
                          <a:cs typeface="Arial" panose="020B0604020202020204" pitchFamily="34" charset="0"/>
                        </a:rPr>
                        <a:t>149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latin typeface="Arial" panose="020B0604020202020204" pitchFamily="34" charset="0"/>
                          <a:cs typeface="Arial" panose="020B0604020202020204" pitchFamily="34" charset="0"/>
                        </a:rPr>
                        <a:t>Comments</a:t>
                      </a:r>
                      <a:r>
                        <a:rPr lang="en-US" sz="1400" b="1" baseline="0" dirty="0">
                          <a:latin typeface="Arial" panose="020B0604020202020204" pitchFamily="34" charset="0"/>
                          <a:cs typeface="Arial" panose="020B0604020202020204" pitchFamily="34" charset="0"/>
                        </a:rPr>
                        <a:t> were addressed and Resolved</a:t>
                      </a:r>
                      <a:endParaRPr lang="en-US" sz="1400" b="1" dirty="0">
                        <a:latin typeface="Arial" panose="020B0604020202020204" pitchFamily="34" charset="0"/>
                        <a:cs typeface="Arial" panose="020B0604020202020204" pitchFamily="34" charset="0"/>
                      </a:endParaRPr>
                    </a:p>
                  </a:txBody>
                  <a:tcPr/>
                </a:tc>
                <a:tc>
                  <a:txBody>
                    <a:bodyPr/>
                    <a:lstStyle/>
                    <a:p>
                      <a:pPr algn="ctr"/>
                      <a:r>
                        <a:rPr lang="en-US" sz="1400" b="1" dirty="0">
                          <a:solidFill>
                            <a:schemeClr val="tx1"/>
                          </a:solidFill>
                          <a:latin typeface="Arial" panose="020B0604020202020204" pitchFamily="34" charset="0"/>
                          <a:cs typeface="Arial" panose="020B0604020202020204" pitchFamily="34" charset="0"/>
                        </a:rPr>
                        <a:t>65%</a:t>
                      </a:r>
                    </a:p>
                  </a:txBody>
                  <a:tcPr/>
                </a:tc>
                <a:tc>
                  <a:txBody>
                    <a:bodyPr/>
                    <a:lstStyle/>
                    <a:p>
                      <a:pPr marL="0" algn="ctr" defTabSz="914400" rtl="0" eaLnBrk="1" latinLnBrk="0" hangingPunct="1"/>
                      <a:r>
                        <a:rPr lang="en-US" sz="1400" b="1" kern="1200" dirty="0">
                          <a:solidFill>
                            <a:schemeClr val="tx1"/>
                          </a:solidFill>
                          <a:latin typeface="Arial" panose="020B0604020202020204" pitchFamily="34" charset="0"/>
                          <a:ea typeface="+mn-ea"/>
                          <a:cs typeface="Arial" panose="020B0604020202020204" pitchFamily="34" charset="0"/>
                        </a:rPr>
                        <a:t>57%</a:t>
                      </a:r>
                    </a:p>
                  </a:txBody>
                  <a:tcPr/>
                </a:tc>
                <a:tc>
                  <a:txBody>
                    <a:bodyPr/>
                    <a:lstStyle/>
                    <a:p>
                      <a:pPr algn="ctr"/>
                      <a:r>
                        <a:rPr lang="en-US" sz="1400" b="1" dirty="0">
                          <a:latin typeface="Arial" panose="020B0604020202020204" pitchFamily="34" charset="0"/>
                          <a:cs typeface="Arial" panose="020B0604020202020204" pitchFamily="34" charset="0"/>
                        </a:rPr>
                        <a:t>P802.22 Draft v3.0 Prepared</a:t>
                      </a:r>
                    </a:p>
                  </a:txBody>
                  <a:tcPr/>
                </a:tc>
                <a:extLst>
                  <a:ext uri="{0D108BD9-81ED-4DB2-BD59-A6C34878D82A}">
                    <a16:rowId xmlns:a16="http://schemas.microsoft.com/office/drawing/2014/main" val="10002"/>
                  </a:ext>
                </a:extLst>
              </a:tr>
              <a:tr h="1158362">
                <a:tc>
                  <a:txBody>
                    <a:bodyPr/>
                    <a:lstStyle/>
                    <a:p>
                      <a:pPr algn="ctr"/>
                      <a:r>
                        <a:rPr lang="en-US" sz="1400" b="1" dirty="0">
                          <a:latin typeface="Arial" panose="020B0604020202020204" pitchFamily="34" charset="0"/>
                          <a:cs typeface="Arial" panose="020B0604020202020204" pitchFamily="34" charset="0"/>
                        </a:rPr>
                        <a:t>WG LB#3</a:t>
                      </a:r>
                    </a:p>
                  </a:txBody>
                  <a:tcPr/>
                </a:tc>
                <a:tc>
                  <a:txBody>
                    <a:bodyPr/>
                    <a:lstStyle/>
                    <a:p>
                      <a:pPr algn="ctr"/>
                      <a:r>
                        <a:rPr lang="en-US" sz="1400" b="1" dirty="0">
                          <a:latin typeface="Arial" panose="020B0604020202020204" pitchFamily="34" charset="0"/>
                          <a:cs typeface="Arial" panose="020B0604020202020204" pitchFamily="34" charset="0"/>
                        </a:rPr>
                        <a:t>July 10</a:t>
                      </a:r>
                      <a:r>
                        <a:rPr lang="en-US" sz="1400" b="1" baseline="30000" dirty="0">
                          <a:latin typeface="Arial" panose="020B0604020202020204" pitchFamily="34" charset="0"/>
                          <a:cs typeface="Arial" panose="020B0604020202020204" pitchFamily="34" charset="0"/>
                        </a:rPr>
                        <a:t>th</a:t>
                      </a:r>
                      <a:r>
                        <a:rPr lang="en-US" sz="1400" b="1" dirty="0">
                          <a:latin typeface="Arial" panose="020B0604020202020204" pitchFamily="34" charset="0"/>
                          <a:cs typeface="Arial" panose="020B0604020202020204" pitchFamily="34" charset="0"/>
                        </a:rPr>
                        <a:t> to August 9</a:t>
                      </a:r>
                      <a:r>
                        <a:rPr lang="en-US" sz="1400" b="1" baseline="30000" dirty="0">
                          <a:latin typeface="Arial" panose="020B0604020202020204" pitchFamily="34" charset="0"/>
                          <a:cs typeface="Arial" panose="020B0604020202020204" pitchFamily="34" charset="0"/>
                        </a:rPr>
                        <a:t>th</a:t>
                      </a:r>
                      <a:r>
                        <a:rPr lang="en-US" sz="1400" b="1" dirty="0">
                          <a:latin typeface="Arial" panose="020B0604020202020204" pitchFamily="34" charset="0"/>
                          <a:cs typeface="Arial" panose="020B0604020202020204" pitchFamily="34" charset="0"/>
                        </a:rPr>
                        <a:t> 2018</a:t>
                      </a:r>
                    </a:p>
                  </a:txBody>
                  <a:tcPr/>
                </a:tc>
                <a:tc>
                  <a:txBody>
                    <a:bodyPr/>
                    <a:lstStyle/>
                    <a:p>
                      <a:pPr algn="ctr"/>
                      <a:r>
                        <a:rPr lang="en-US" sz="1400" b="1" dirty="0">
                          <a:latin typeface="Arial" panose="020B0604020202020204" pitchFamily="34" charset="0"/>
                          <a:cs typeface="Arial" panose="020B0604020202020204" pitchFamily="34" charset="0"/>
                        </a:rPr>
                        <a:t>65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latin typeface="Arial" panose="020B0604020202020204" pitchFamily="34" charset="0"/>
                          <a:cs typeface="Arial" panose="020B0604020202020204" pitchFamily="34" charset="0"/>
                        </a:rPr>
                        <a:t>Comments are being</a:t>
                      </a:r>
                      <a:r>
                        <a:rPr lang="en-US" sz="1400" b="1" baseline="0" dirty="0">
                          <a:latin typeface="Arial" panose="020B0604020202020204" pitchFamily="34" charset="0"/>
                          <a:cs typeface="Arial" panose="020B0604020202020204" pitchFamily="34" charset="0"/>
                        </a:rPr>
                        <a:t> addressed and Resolved</a:t>
                      </a:r>
                      <a:endParaRPr lang="en-US" sz="1400" b="1" dirty="0">
                        <a:latin typeface="Arial" panose="020B0604020202020204" pitchFamily="34" charset="0"/>
                        <a:cs typeface="Arial" panose="020B0604020202020204" pitchFamily="34" charset="0"/>
                      </a:endParaRPr>
                    </a:p>
                  </a:txBody>
                  <a:tcPr/>
                </a:tc>
                <a:tc>
                  <a:txBody>
                    <a:bodyPr/>
                    <a:lstStyle/>
                    <a:p>
                      <a:pPr algn="ctr"/>
                      <a:r>
                        <a:rPr lang="en-US" sz="1400" b="1" dirty="0">
                          <a:solidFill>
                            <a:schemeClr val="tx1"/>
                          </a:solidFill>
                          <a:latin typeface="Arial" panose="020B0604020202020204" pitchFamily="34" charset="0"/>
                          <a:cs typeface="Arial" panose="020B0604020202020204" pitchFamily="34" charset="0"/>
                        </a:rPr>
                        <a:t>70.59%</a:t>
                      </a:r>
                    </a:p>
                  </a:txBody>
                  <a:tcPr/>
                </a:tc>
                <a:tc>
                  <a:txBody>
                    <a:bodyPr/>
                    <a:lstStyle/>
                    <a:p>
                      <a:pPr marL="0" algn="ctr" defTabSz="914400" rtl="0" eaLnBrk="1" latinLnBrk="0" hangingPunct="1"/>
                      <a:r>
                        <a:rPr lang="en-US" sz="1400" b="1" kern="1200" dirty="0">
                          <a:solidFill>
                            <a:schemeClr val="tx1"/>
                          </a:solidFill>
                          <a:latin typeface="Arial" panose="020B0604020202020204" pitchFamily="34" charset="0"/>
                          <a:ea typeface="+mn-ea"/>
                          <a:cs typeface="Arial" panose="020B0604020202020204" pitchFamily="34" charset="0"/>
                        </a:rPr>
                        <a:t>87.5%*</a:t>
                      </a:r>
                    </a:p>
                  </a:txBody>
                  <a:tcPr/>
                </a:tc>
                <a:tc>
                  <a:txBody>
                    <a:bodyPr/>
                    <a:lstStyle/>
                    <a:p>
                      <a:pPr algn="ctr"/>
                      <a:r>
                        <a:rPr lang="en-US" sz="1400" b="1" dirty="0">
                          <a:latin typeface="Arial" panose="020B0604020202020204" pitchFamily="34" charset="0"/>
                          <a:cs typeface="Arial" panose="020B0604020202020204" pitchFamily="34" charset="0"/>
                        </a:rPr>
                        <a:t>P802.22 Draft v4.0 is being prepared</a:t>
                      </a:r>
                    </a:p>
                  </a:txBody>
                  <a:tcPr/>
                </a:tc>
                <a:extLst>
                  <a:ext uri="{0D108BD9-81ED-4DB2-BD59-A6C34878D82A}">
                    <a16:rowId xmlns:a16="http://schemas.microsoft.com/office/drawing/2014/main" val="3567206305"/>
                  </a:ext>
                </a:extLst>
              </a:tr>
            </a:tbl>
          </a:graphicData>
        </a:graphic>
      </p:graphicFrame>
      <p:sp>
        <p:nvSpPr>
          <p:cNvPr id="2" name="TextBox 1">
            <a:extLst>
              <a:ext uri="{FF2B5EF4-FFF2-40B4-BE49-F238E27FC236}">
                <a16:creationId xmlns:a16="http://schemas.microsoft.com/office/drawing/2014/main" id="{947256AA-E4B8-4C06-AD65-C2BC3D385E81}"/>
              </a:ext>
            </a:extLst>
          </p:cNvPr>
          <p:cNvSpPr txBox="1"/>
          <p:nvPr/>
        </p:nvSpPr>
        <p:spPr>
          <a:xfrm>
            <a:off x="152400" y="5953780"/>
            <a:ext cx="8610590" cy="523220"/>
          </a:xfrm>
          <a:prstGeom prst="rect">
            <a:avLst/>
          </a:prstGeom>
          <a:noFill/>
        </p:spPr>
        <p:txBody>
          <a:bodyPr wrap="square" rtlCol="0">
            <a:spAutoFit/>
          </a:bodyPr>
          <a:lstStyle/>
          <a:p>
            <a:r>
              <a:rPr lang="en-US" sz="1400" dirty="0">
                <a:solidFill>
                  <a:schemeClr val="tx1"/>
                </a:solidFill>
              </a:rPr>
              <a:t>* Three Working Group Voting Members flipped their votes from Disapprove with Comments to Approve with Comments after the WG Letter Ballot had closed. 87.5% Approval Ratio reflects these three vote flips.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228600" y="404813"/>
            <a:ext cx="8534400" cy="792162"/>
          </a:xfrm>
        </p:spPr>
        <p:txBody>
          <a:bodyPr/>
          <a:lstStyle/>
          <a:p>
            <a:r>
              <a:rPr lang="en-US" altLang="en-US" sz="2800" dirty="0"/>
              <a:t>Motion: </a:t>
            </a:r>
            <a:r>
              <a:rPr lang="en-GB" sz="2800" dirty="0"/>
              <a:t>Approval of 802.22 Extension PAR and CSD </a:t>
            </a:r>
            <a:endParaRPr lang="en-US" alt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1908052168"/>
              </p:ext>
            </p:extLst>
          </p:nvPr>
        </p:nvGraphicFramePr>
        <p:xfrm>
          <a:off x="228600" y="1103947"/>
          <a:ext cx="8534400" cy="45872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346200">
                <a:tc>
                  <a:txBody>
                    <a:bodyPr/>
                    <a:lstStyle/>
                    <a:p>
                      <a:r>
                        <a:rPr lang="en-US" sz="1400" b="0" dirty="0">
                          <a:solidFill>
                            <a:schemeClr val="tx1"/>
                          </a:solidFill>
                          <a:latin typeface="Arial" panose="020B0604020202020204" pitchFamily="34" charset="0"/>
                          <a:cs typeface="Arial" panose="020B0604020202020204" pitchFamily="34" charset="0"/>
                        </a:rPr>
                        <a:t>Motion</a:t>
                      </a:r>
                      <a:r>
                        <a:rPr lang="en-US" sz="1400" b="0" baseline="0" dirty="0">
                          <a:solidFill>
                            <a:schemeClr val="tx1"/>
                          </a:solidFill>
                          <a:latin typeface="Arial" panose="020B0604020202020204" pitchFamily="34" charset="0"/>
                          <a:cs typeface="Arial" panose="020B0604020202020204" pitchFamily="34" charset="0"/>
                        </a:rPr>
                        <a:t> Text</a:t>
                      </a:r>
                    </a:p>
                    <a:p>
                      <a:r>
                        <a:rPr lang="en-US" sz="1400" b="0" baseline="0" dirty="0">
                          <a:solidFill>
                            <a:schemeClr val="tx1"/>
                          </a:solidFill>
                          <a:latin typeface="Arial" panose="020B0604020202020204" pitchFamily="34" charset="0"/>
                          <a:cs typeface="Arial" panose="020B0604020202020204" pitchFamily="34" charset="0"/>
                        </a:rPr>
                        <a:t>(include)</a:t>
                      </a:r>
                      <a:endParaRPr lang="en-US"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400" b="0" kern="1200" dirty="0">
                          <a:solidFill>
                            <a:schemeClr val="tx1"/>
                          </a:solidFill>
                          <a:effectLst/>
                          <a:latin typeface="Arial" panose="020B0604020202020204" pitchFamily="34" charset="0"/>
                          <a:ea typeface="+mn-ea"/>
                          <a:cs typeface="Arial" panose="020B0604020202020204" pitchFamily="34" charset="0"/>
                        </a:rPr>
                        <a:t>802 EC Approves the modified 802.22 Revision PAR Extension Request as can be found in </a:t>
                      </a:r>
                      <a:endParaRPr lang="en-US" sz="1400" b="0" kern="1200" dirty="0">
                        <a:solidFill>
                          <a:schemeClr val="tx1"/>
                        </a:solidFill>
                        <a:effectLst/>
                        <a:latin typeface="Arial" panose="020B0604020202020204" pitchFamily="34" charset="0"/>
                        <a:ea typeface="+mn-ea"/>
                        <a:cs typeface="Arial" panose="020B0604020202020204" pitchFamily="34" charset="0"/>
                      </a:endParaRPr>
                    </a:p>
                    <a:p>
                      <a:r>
                        <a:rPr lang="en-GB" sz="1400" b="0" u="sng" kern="1200" dirty="0">
                          <a:solidFill>
                            <a:srgbClr val="00B0F0"/>
                          </a:solidFill>
                          <a:effectLst/>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https://mentor.ieee.org/802.22/dcn/18/22-18-0041-01-0000-802-22-revision-par-extension.docx</a:t>
                      </a:r>
                      <a:r>
                        <a:rPr lang="en-GB" sz="1400" b="0" kern="1200" dirty="0">
                          <a:solidFill>
                            <a:schemeClr val="tx1"/>
                          </a:solidFill>
                          <a:effectLst/>
                          <a:latin typeface="Arial" panose="020B0604020202020204" pitchFamily="34" charset="0"/>
                          <a:ea typeface="+mn-ea"/>
                          <a:cs typeface="Arial" panose="020B0604020202020204" pitchFamily="34" charset="0"/>
                        </a:rPr>
                        <a:t> to be forwarded to NESCOM. 802 EC confirms the Criteria for Standards Development for the Project as can be found in the Document: </a:t>
                      </a:r>
                      <a:endParaRPr lang="en-US" sz="1400" b="0" kern="1200" dirty="0">
                        <a:solidFill>
                          <a:schemeClr val="tx1"/>
                        </a:solidFill>
                        <a:effectLst/>
                        <a:latin typeface="Arial" panose="020B0604020202020204" pitchFamily="34" charset="0"/>
                        <a:ea typeface="+mn-ea"/>
                        <a:cs typeface="Arial" panose="020B0604020202020204" pitchFamily="34" charset="0"/>
                      </a:endParaRPr>
                    </a:p>
                    <a:p>
                      <a:r>
                        <a:rPr lang="en-GB" sz="1400" b="0" u="sng" kern="1200" dirty="0">
                          <a:solidFill>
                            <a:srgbClr val="00B0F0"/>
                          </a:solidFill>
                          <a:effectLst/>
                          <a:latin typeface="Arial" panose="020B0604020202020204" pitchFamily="34" charset="0"/>
                          <a:ea typeface="+mn-ea"/>
                          <a:cs typeface="Arial" panose="020B0604020202020204" pitchFamily="34" charset="0"/>
                          <a:hlinkClick r:id="rId4">
                            <a:extLst>
                              <a:ext uri="{A12FA001-AC4F-418D-AE19-62706E023703}">
                                <ahyp:hlinkClr xmlns:ahyp="http://schemas.microsoft.com/office/drawing/2018/hyperlinkcolor" val="tx"/>
                              </a:ext>
                            </a:extLst>
                          </a:hlinkClick>
                        </a:rPr>
                        <a:t>https://mentor.ieee.org/802-ec/dcn/17/ec-17-0062-00-ACSD-802-22-revision-project-csd.pdf</a:t>
                      </a:r>
                      <a:r>
                        <a:rPr lang="en-GB" sz="1400" b="0" kern="1200" dirty="0">
                          <a:solidFill>
                            <a:srgbClr val="00B0F0"/>
                          </a:solidFill>
                          <a:effectLst/>
                          <a:latin typeface="Arial" panose="020B0604020202020204" pitchFamily="34" charset="0"/>
                          <a:ea typeface="+mn-ea"/>
                          <a:cs typeface="Arial" panose="020B0604020202020204" pitchFamily="34" charset="0"/>
                        </a:rPr>
                        <a:t>   </a:t>
                      </a:r>
                      <a:endParaRPr lang="en-US" sz="1400" b="0" kern="1200" dirty="0">
                        <a:solidFill>
                          <a:srgbClr val="00B0F0"/>
                        </a:solidFill>
                        <a:effectLst/>
                        <a:latin typeface="Arial" panose="020B0604020202020204" pitchFamily="34" charset="0"/>
                        <a:ea typeface="+mn-ea"/>
                        <a:cs typeface="Arial" panose="020B0604020202020204" pitchFamily="34" charset="0"/>
                      </a:endParaRPr>
                    </a:p>
                    <a:p>
                      <a:r>
                        <a:rPr lang="en-GB" sz="1400" b="0" kern="1200" dirty="0">
                          <a:solidFill>
                            <a:schemeClr val="tx1"/>
                          </a:solidFill>
                          <a:effectLst/>
                          <a:latin typeface="Arial" panose="020B0604020202020204" pitchFamily="34" charset="0"/>
                          <a:ea typeface="+mn-ea"/>
                          <a:cs typeface="Arial" panose="020B0604020202020204" pitchFamily="34" charset="0"/>
                        </a:rPr>
                        <a:t>Move:  Apurva N. Mody</a:t>
                      </a:r>
                      <a:endParaRPr lang="en-US" sz="1400" b="0" kern="1200" dirty="0">
                        <a:solidFill>
                          <a:schemeClr val="tx1"/>
                        </a:solidFill>
                        <a:effectLst/>
                        <a:latin typeface="Arial" panose="020B0604020202020204" pitchFamily="34" charset="0"/>
                        <a:ea typeface="+mn-ea"/>
                        <a:cs typeface="Arial" panose="020B0604020202020204" pitchFamily="34" charset="0"/>
                      </a:endParaRPr>
                    </a:p>
                    <a:p>
                      <a:r>
                        <a:rPr lang="en-GB" sz="1400" b="0" kern="1200" dirty="0">
                          <a:solidFill>
                            <a:schemeClr val="tx1"/>
                          </a:solidFill>
                          <a:effectLst/>
                          <a:latin typeface="Arial" panose="020B0604020202020204" pitchFamily="34" charset="0"/>
                          <a:ea typeface="+mn-ea"/>
                          <a:cs typeface="Arial" panose="020B0604020202020204" pitchFamily="34" charset="0"/>
                        </a:rPr>
                        <a:t>Second: Bob </a:t>
                      </a:r>
                      <a:r>
                        <a:rPr lang="en-GB" sz="1400" b="0" kern="1200" dirty="0" err="1">
                          <a:solidFill>
                            <a:schemeClr val="tx1"/>
                          </a:solidFill>
                          <a:effectLst/>
                          <a:latin typeface="Arial" panose="020B0604020202020204" pitchFamily="34" charset="0"/>
                          <a:ea typeface="+mn-ea"/>
                          <a:cs typeface="Arial" panose="020B0604020202020204" pitchFamily="34" charset="0"/>
                        </a:rPr>
                        <a:t>Heile</a:t>
                      </a:r>
                      <a:endParaRPr lang="en-US" sz="1400" b="0" kern="1200" dirty="0">
                        <a:solidFill>
                          <a:schemeClr val="tx1"/>
                        </a:solidFill>
                        <a:effectLst/>
                        <a:latin typeface="Arial" panose="020B0604020202020204" pitchFamily="34" charset="0"/>
                        <a:ea typeface="+mn-ea"/>
                        <a:cs typeface="Arial" panose="020B0604020202020204" pitchFamily="34" charset="0"/>
                      </a:endParaRPr>
                    </a:p>
                    <a:p>
                      <a:r>
                        <a:rPr lang="en-GB" sz="1400" b="0" kern="1200" dirty="0">
                          <a:solidFill>
                            <a:schemeClr val="tx1"/>
                          </a:solidFill>
                          <a:effectLst/>
                          <a:latin typeface="Arial" panose="020B0604020202020204" pitchFamily="34" charset="0"/>
                          <a:ea typeface="+mn-ea"/>
                          <a:cs typeface="Arial" panose="020B0604020202020204" pitchFamily="34" charset="0"/>
                        </a:rPr>
                        <a:t>For:  </a:t>
                      </a:r>
                      <a:r>
                        <a:rPr lang="en-US" sz="1400" b="0" kern="1200" dirty="0">
                          <a:solidFill>
                            <a:schemeClr val="tx1"/>
                          </a:solidFill>
                          <a:effectLst/>
                          <a:latin typeface="Arial" panose="020B0604020202020204" pitchFamily="34" charset="0"/>
                          <a:ea typeface="+mn-ea"/>
                          <a:cs typeface="Arial" panose="020B0604020202020204" pitchFamily="34" charset="0"/>
                        </a:rPr>
                        <a:t>   </a:t>
                      </a:r>
                      <a:r>
                        <a:rPr lang="en-GB" sz="1400" b="0" kern="1200" dirty="0">
                          <a:solidFill>
                            <a:schemeClr val="tx1"/>
                          </a:solidFill>
                          <a:effectLst/>
                          <a:latin typeface="Arial" panose="020B0604020202020204" pitchFamily="34" charset="0"/>
                          <a:ea typeface="+mn-ea"/>
                          <a:cs typeface="Arial" panose="020B0604020202020204" pitchFamily="34" charset="0"/>
                        </a:rPr>
                        <a:t>Against:      Abstain: </a:t>
                      </a:r>
                      <a:endParaRPr lang="en-US" sz="1400" b="0" kern="1200" dirty="0">
                        <a:solidFill>
                          <a:schemeClr val="tx1"/>
                        </a:solidFill>
                        <a:effectLst/>
                        <a:latin typeface="Arial" panose="020B0604020202020204" pitchFamily="34" charset="0"/>
                        <a:ea typeface="+mn-ea"/>
                        <a:cs typeface="Arial" panose="020B0604020202020204" pitchFamily="34" charset="0"/>
                      </a:endParaRPr>
                    </a:p>
                    <a:p>
                      <a:r>
                        <a:rPr lang="en-GB" sz="1400" b="0" kern="1200" dirty="0">
                          <a:solidFill>
                            <a:schemeClr val="tx1"/>
                          </a:solidFill>
                          <a:effectLst/>
                          <a:latin typeface="Arial" panose="020B0604020202020204" pitchFamily="34" charset="0"/>
                          <a:ea typeface="+mn-ea"/>
                          <a:cs typeface="Arial" panose="020B0604020202020204" pitchFamily="34" charset="0"/>
                        </a:rPr>
                        <a:t>Motion Passes/ Fails</a:t>
                      </a:r>
                      <a:endParaRPr lang="en-US" sz="1200" b="0" baseline="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400" b="0" dirty="0">
                          <a:solidFill>
                            <a:schemeClr val="tx1"/>
                          </a:solidFill>
                          <a:latin typeface="Arial" panose="020B0604020202020204" pitchFamily="34" charset="0"/>
                          <a:cs typeface="Arial" panose="020B0604020202020204" pitchFamily="34" charset="0"/>
                        </a:rPr>
                        <a:t>Other Info</a:t>
                      </a:r>
                    </a:p>
                    <a:p>
                      <a:r>
                        <a:rPr lang="en-US" sz="1400" b="0" dirty="0">
                          <a:solidFill>
                            <a:schemeClr val="tx1"/>
                          </a:solidFill>
                          <a:latin typeface="Arial" panose="020B0604020202020204" pitchFamily="34" charset="0"/>
                          <a:cs typeface="Arial" panose="020B0604020202020204" pitchFamily="34" charset="0"/>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latin typeface="Arial" panose="020B0604020202020204" pitchFamily="34" charset="0"/>
                          <a:cs typeface="Arial" panose="020B0604020202020204" pitchFamily="34" charset="0"/>
                        </a:rPr>
                        <a:t>See </a:t>
                      </a:r>
                      <a:r>
                        <a:rPr lang="en-US" sz="1400" b="0" dirty="0">
                          <a:solidFill>
                            <a:srgbClr val="00B0F0"/>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802.22 Nov. Plenary Working Group Meeting Minutes</a:t>
                      </a:r>
                      <a:r>
                        <a:rPr lang="en-US" sz="1400" b="0" dirty="0">
                          <a:solidFill>
                            <a:schemeClr val="tx1"/>
                          </a:solidFill>
                          <a:latin typeface="Arial" panose="020B0604020202020204" pitchFamily="34" charset="0"/>
                          <a:cs typeface="Arial" panose="020B0604020202020204" pitchFamily="34" charset="0"/>
                        </a:rPr>
                        <a:t> for supporting documentation</a:t>
                      </a:r>
                    </a:p>
                    <a:p>
                      <a:r>
                        <a:rPr lang="en-US" sz="1400" b="0" dirty="0">
                          <a:solidFill>
                            <a:schemeClr val="tx1"/>
                          </a:solidFill>
                          <a:latin typeface="Arial" panose="020B0604020202020204" pitchFamily="34" charset="0"/>
                          <a:cs typeface="Arial" panose="020B0604020202020204" pitchFamily="34" charset="0"/>
                        </a:rPr>
                        <a:t>In the WG, PAR Approved (y/n/a): 4,0,1; CSD Approved (y/n/a): 4,0,1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latin typeface="Arial" panose="020B0604020202020204" pitchFamily="34" charset="0"/>
                          <a:cs typeface="Arial" panose="020B0604020202020204" pitchFamily="34" charset="0"/>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latin typeface="Arial" panose="020B0604020202020204" pitchFamily="34" charset="0"/>
                          <a:cs typeface="Arial" panose="020B0604020202020204" pitchFamily="34" charset="0"/>
                        </a:rPr>
                        <a:t>PAR content for a PAR and a CSD document have met the 30-day rule requirements for posting and review under “Procedure for PARs” in the LMSC 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0840">
                <a:tc>
                  <a:txBody>
                    <a:bodyPr/>
                    <a:lstStyle/>
                    <a:p>
                      <a:r>
                        <a:rPr lang="en-US" sz="1400" b="0" dirty="0">
                          <a:solidFill>
                            <a:schemeClr val="tx1"/>
                          </a:solidFill>
                          <a:latin typeface="Arial" panose="020B0604020202020204" pitchFamily="34" charset="0"/>
                          <a:cs typeface="Arial" panose="020B0604020202020204" pitchFamily="34" charset="0"/>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latin typeface="Arial" panose="020B0604020202020204" pitchFamily="34" charset="0"/>
                          <a:cs typeface="Arial" panose="020B0604020202020204" pitchFamily="34" charset="0"/>
                        </a:rPr>
                        <a:t>30 day Rule – OM – “Procedure for PARs”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Arial" panose="020B0604020202020204" pitchFamily="34" charset="0"/>
                          <a:cs typeface="Arial" panose="020B0604020202020204" pitchFamily="34" charset="0"/>
                        </a:rPr>
                        <a:t>Field</a:t>
                      </a:r>
                      <a:r>
                        <a:rPr lang="en-US" sz="1400" b="0" baseline="0" dirty="0">
                          <a:solidFill>
                            <a:schemeClr val="tx1"/>
                          </a:solidFill>
                          <a:latin typeface="Arial" panose="020B0604020202020204" pitchFamily="34" charset="0"/>
                          <a:cs typeface="Arial" panose="020B0604020202020204" pitchFamily="34" charset="0"/>
                        </a:rPr>
                        <a:t> Definitions</a:t>
                      </a:r>
                      <a:endParaRPr lang="en-US"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latin typeface="Arial" panose="020B0604020202020204" pitchFamily="34" charset="0"/>
                          <a:cs typeface="Arial" panose="020B0604020202020204" pitchFamily="34" charset="0"/>
                        </a:rPr>
                        <a:t>IEEE P802.22 Revision Project on for Wireless Regional Area Networks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7661389"/>
                  </a:ext>
                </a:extLst>
              </a:tr>
            </a:tbl>
          </a:graphicData>
        </a:graphic>
      </p:graphicFrame>
    </p:spTree>
    <p:extLst>
      <p:ext uri="{BB962C8B-B14F-4D97-AF65-F5344CB8AC3E}">
        <p14:creationId xmlns:p14="http://schemas.microsoft.com/office/powerpoint/2010/main" val="2199297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86100"/>
            <a:ext cx="7770813" cy="685800"/>
          </a:xfrm>
        </p:spPr>
        <p:txBody>
          <a:bodyPr/>
          <a:lstStyle/>
          <a:p>
            <a:r>
              <a:rPr lang="en-US" sz="2800" dirty="0"/>
              <a:t>Motion to forward the 802.22.3 Revision PAR Extension Request to NESCOM</a:t>
            </a:r>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3942207600"/>
      </p:ext>
    </p:extLst>
  </p:cSld>
  <p:clrMapOvr>
    <a:masterClrMapping/>
  </p:clrMapOvr>
</p:sld>
</file>

<file path=ppt/theme/theme1.xml><?xml version="1.0" encoding="utf-8"?>
<a:theme xmlns:a="http://schemas.openxmlformats.org/drawingml/2006/main" name="802-11-Submission">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3333CC"/>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6149</TotalTime>
  <Words>2909</Words>
  <Application>Microsoft Office PowerPoint</Application>
  <PresentationFormat>On-screen Show (4:3)</PresentationFormat>
  <Paragraphs>299</Paragraphs>
  <Slides>23</Slides>
  <Notes>9</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23</vt:i4>
      </vt:variant>
    </vt:vector>
  </HeadingPairs>
  <TitlesOfParts>
    <vt:vector size="35" baseType="lpstr">
      <vt:lpstr>Gulim</vt:lpstr>
      <vt:lpstr>MS Gothic</vt:lpstr>
      <vt:lpstr>MS PGothic</vt:lpstr>
      <vt:lpstr>MS PGothic</vt:lpstr>
      <vt:lpstr>Arial</vt:lpstr>
      <vt:lpstr>Arial Narrow</vt:lpstr>
      <vt:lpstr>Arial Unicode MS</vt:lpstr>
      <vt:lpstr>Segoe UI</vt:lpstr>
      <vt:lpstr>Times New Roman</vt:lpstr>
      <vt:lpstr>Wingdings</vt:lpstr>
      <vt:lpstr>802-11-Submission</vt:lpstr>
      <vt:lpstr>Title slide</vt:lpstr>
      <vt:lpstr>802.22 November Plenary EC Closing Motions Package</vt:lpstr>
      <vt:lpstr>Motion to forward the 802.22 Revision PAR Extension Request to NESCOM</vt:lpstr>
      <vt:lpstr>Comments from the 802.11 Working Group</vt:lpstr>
      <vt:lpstr>Comments from the Bob Grow for the 802.3 Working Group</vt:lpstr>
      <vt:lpstr>Comments from the Bob Grow for the 802.3 Working Group</vt:lpstr>
      <vt:lpstr>Comment from Paul Nikolich</vt:lpstr>
      <vt:lpstr>PowerPoint Presentation</vt:lpstr>
      <vt:lpstr>Motion: Approval of 802.22 Extension PAR and CSD </vt:lpstr>
      <vt:lpstr>Motion to forward the 802.22.3 Revision PAR Extension Request to NESCOM</vt:lpstr>
      <vt:lpstr>Comments from the 802.11 Working Group</vt:lpstr>
      <vt:lpstr>Comments from Bob Grow for the 802.3 Working Group</vt:lpstr>
      <vt:lpstr>Comments from Bob Grow for the 802.3 Working Group</vt:lpstr>
      <vt:lpstr>Comment from Paul Nikolich</vt:lpstr>
      <vt:lpstr>PowerPoint Presentation</vt:lpstr>
      <vt:lpstr>Motion: Approval of 802.22.3 Extension PAR and CSD </vt:lpstr>
      <vt:lpstr>Motion for Conditional Approval to forward 802.22 to the Sponsor Ballot</vt:lpstr>
      <vt:lpstr>Motion for Conditional Approval to forward 802.22 to the Sponsor Ballot</vt:lpstr>
      <vt:lpstr>PowerPoint Presentation</vt:lpstr>
      <vt:lpstr>E-mails on Vote Flips</vt:lpstr>
      <vt:lpstr>Motion for Conditional Approval to forward 802.22 to the Sponsor Ballot</vt:lpstr>
      <vt:lpstr>Motion for Conditional Approval to forward 802.22 to the Sponsor Ballot</vt:lpstr>
      <vt:lpstr>Motion: Conditional Approval to forward 802.22 to the Sponsor Ballot</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July 2014</dc:title>
  <dc:subject>July 2014</dc:subject>
  <dc:creator>Jon Rosdahl</dc:creator>
  <cp:lastModifiedBy>Apurva Mody</cp:lastModifiedBy>
  <cp:revision>146</cp:revision>
  <cp:lastPrinted>1601-01-01T00:00:00Z</cp:lastPrinted>
  <dcterms:created xsi:type="dcterms:W3CDTF">2014-07-14T22:59:53Z</dcterms:created>
  <dcterms:modified xsi:type="dcterms:W3CDTF">2018-11-16T01:05:35Z</dcterms:modified>
</cp:coreProperties>
</file>