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11"/>
  </p:notesMasterIdLst>
  <p:sldIdLst>
    <p:sldId id="261" r:id="rId2"/>
    <p:sldId id="256" r:id="rId3"/>
    <p:sldId id="265" r:id="rId4"/>
    <p:sldId id="258" r:id="rId5"/>
    <p:sldId id="262" r:id="rId6"/>
    <p:sldId id="263" r:id="rId7"/>
    <p:sldId id="264" r:id="rId8"/>
    <p:sldId id="259" r:id="rId9"/>
    <p:sldId id="260" r:id="rId10"/>
  </p:sldIdLst>
  <p:sldSz cx="14400213" cy="1279842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4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69"/>
    <p:restoredTop sz="95139"/>
  </p:normalViewPr>
  <p:slideViewPr>
    <p:cSldViewPr snapToGrid="0" snapToObjects="1">
      <p:cViewPr varScale="1">
        <p:scale>
          <a:sx n="64" d="100"/>
          <a:sy n="64" d="100"/>
        </p:scale>
        <p:origin x="2264" y="176"/>
      </p:cViewPr>
      <p:guideLst>
        <p:guide orient="horz" pos="4032"/>
        <p:guide pos="4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67949-F02D-BD40-98E2-418369D97C3F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93863" y="1143000"/>
            <a:ext cx="34702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F077A-58D4-5D4F-A390-26D6E3ABB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362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F077A-58D4-5D4F-A390-26D6E3ABBE9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284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F077A-58D4-5D4F-A390-26D6E3ABBE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129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F077A-58D4-5D4F-A390-26D6E3ABBE9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097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F077A-58D4-5D4F-A390-26D6E3ABBE9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834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F077A-58D4-5D4F-A390-26D6E3ABBE9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2001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F077A-58D4-5D4F-A390-26D6E3ABBE9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2903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F077A-58D4-5D4F-A390-26D6E3ABBE9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727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F077A-58D4-5D4F-A390-26D6E3ABBE9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107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F077A-58D4-5D4F-A390-26D6E3ABBE9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199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16" y="2094558"/>
            <a:ext cx="12240181" cy="4455748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6722137"/>
            <a:ext cx="10800160" cy="3089989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3" y="681397"/>
            <a:ext cx="3105046" cy="1084607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681397"/>
            <a:ext cx="9135135" cy="1084607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5" y="3190722"/>
            <a:ext cx="12420184" cy="5323788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5" y="8564875"/>
            <a:ext cx="12420184" cy="2799655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/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3406988"/>
            <a:ext cx="6120091" cy="81204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3406988"/>
            <a:ext cx="6120091" cy="81204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681400"/>
            <a:ext cx="12420184" cy="247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2" y="3137392"/>
            <a:ext cx="6091964" cy="1537588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2" y="4674980"/>
            <a:ext cx="6091964" cy="6876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9" y="3137392"/>
            <a:ext cx="6121966" cy="1537588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9" y="4674980"/>
            <a:ext cx="6121966" cy="6876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853228"/>
            <a:ext cx="4644444" cy="2986299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1842739"/>
            <a:ext cx="7290108" cy="9095177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3839527"/>
            <a:ext cx="4644444" cy="7113200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853228"/>
            <a:ext cx="4644444" cy="2986299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1842739"/>
            <a:ext cx="7290108" cy="9095177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3839527"/>
            <a:ext cx="4644444" cy="7113200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681400"/>
            <a:ext cx="12420184" cy="24737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3406988"/>
            <a:ext cx="12420184" cy="81204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11862247"/>
            <a:ext cx="3240048" cy="681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AF0E1-E7C7-5749-AF7E-E1142629F263}" type="datetimeFigureOut">
              <a:rPr lang="en-GB" smtClean="0"/>
              <a:t>28/09/2018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11862247"/>
            <a:ext cx="4860072" cy="681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11862247"/>
            <a:ext cx="3240048" cy="681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43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7147F-6B1C-564B-87FA-D625ACEB6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DCN </a:t>
            </a:r>
            <a:r>
              <a:rPr lang="en-GB" b="1" dirty="0"/>
              <a:t>22-18-0038-00-0003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884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800099" y="7135810"/>
            <a:ext cx="12871573" cy="17676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794834" y="5827413"/>
            <a:ext cx="12871573" cy="12268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800099" y="4370948"/>
            <a:ext cx="12871573" cy="1380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800099" y="2470886"/>
            <a:ext cx="12871573" cy="1834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5" name="Snip Single Corner Rectangle 4"/>
          <p:cNvSpPr/>
          <p:nvPr/>
        </p:nvSpPr>
        <p:spPr>
          <a:xfrm>
            <a:off x="6622087" y="1571775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SM: Data Distribution Service</a:t>
            </a:r>
          </a:p>
        </p:txBody>
      </p:sp>
      <p:sp>
        <p:nvSpPr>
          <p:cNvPr id="6" name="Snip Single Corner Rectangle 5"/>
          <p:cNvSpPr/>
          <p:nvPr/>
        </p:nvSpPr>
        <p:spPr>
          <a:xfrm>
            <a:off x="8762220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SM: Control Service</a:t>
            </a:r>
          </a:p>
        </p:txBody>
      </p:sp>
      <p:sp>
        <p:nvSpPr>
          <p:cNvPr id="7" name="Snip Single Corner Rectangle 6"/>
          <p:cNvSpPr/>
          <p:nvPr/>
        </p:nvSpPr>
        <p:spPr>
          <a:xfrm>
            <a:off x="12161831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SD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9458904" y="2763466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7302941" y="2408595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9448016" y="2439755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12832803" y="2431841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523301" y="2470886"/>
            <a:ext cx="2824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ASC_REQ: request association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9458904" y="3120307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523296" y="2824748"/>
            <a:ext cx="2416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ASC_GRANT: grant association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523296" y="3182649"/>
            <a:ext cx="2993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ASC_ADV: advertise capabilities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9458900" y="3478209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9458899" y="3837175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523294" y="3541616"/>
            <a:ext cx="3146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HBT_SCHED_SEND: send scan schedule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476807" y="7588342"/>
            <a:ext cx="284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DATA_PUB: publish data</a:t>
            </a:r>
          </a:p>
        </p:txBody>
      </p:sp>
      <p:sp>
        <p:nvSpPr>
          <p:cNvPr id="31" name="Snip Single Corner Rectangle 30"/>
          <p:cNvSpPr/>
          <p:nvPr/>
        </p:nvSpPr>
        <p:spPr>
          <a:xfrm>
            <a:off x="1721338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SCOS Client</a:t>
            </a:r>
          </a:p>
        </p:txBody>
      </p:sp>
      <p:cxnSp>
        <p:nvCxnSpPr>
          <p:cNvPr id="32" name="Straight Connector 31"/>
          <p:cNvCxnSpPr>
            <a:cxnSpLocks/>
          </p:cNvCxnSpPr>
          <p:nvPr/>
        </p:nvCxnSpPr>
        <p:spPr>
          <a:xfrm>
            <a:off x="2372298" y="2390771"/>
            <a:ext cx="0" cy="103603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9476646" y="5045832"/>
            <a:ext cx="3120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AUTH_GRANT: grant authorisation, </a:t>
            </a:r>
            <a:br>
              <a:rPr lang="en-GB" sz="1400" dirty="0"/>
            </a:br>
            <a:r>
              <a:rPr lang="en-GB" sz="1400" dirty="0"/>
              <a:t>send capabilities, scan schedule</a:t>
            </a:r>
          </a:p>
        </p:txBody>
      </p:sp>
      <p:cxnSp>
        <p:nvCxnSpPr>
          <p:cNvPr id="128" name="Straight Arrow Connector 127"/>
          <p:cNvCxnSpPr/>
          <p:nvPr/>
        </p:nvCxnSpPr>
        <p:spPr>
          <a:xfrm>
            <a:off x="9476643" y="4973843"/>
            <a:ext cx="338599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9476641" y="4372027"/>
            <a:ext cx="3120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AUTH_REQ: request authorisation,</a:t>
            </a:r>
          </a:p>
          <a:p>
            <a:r>
              <a:rPr lang="en-GB" sz="1400" dirty="0"/>
              <a:t>capabilities, status</a:t>
            </a:r>
          </a:p>
        </p:txBody>
      </p:sp>
      <p:cxnSp>
        <p:nvCxnSpPr>
          <p:cNvPr id="163" name="Straight Arrow Connector 162"/>
          <p:cNvCxnSpPr/>
          <p:nvPr/>
        </p:nvCxnSpPr>
        <p:spPr>
          <a:xfrm>
            <a:off x="9469257" y="6066853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9487157" y="5771294"/>
            <a:ext cx="3074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HBT_SCHD_SEND: send scan schedule</a:t>
            </a:r>
          </a:p>
        </p:txBody>
      </p:sp>
      <p:sp>
        <p:nvSpPr>
          <p:cNvPr id="168" name="U-Turn Arrow 167"/>
          <p:cNvSpPr/>
          <p:nvPr/>
        </p:nvSpPr>
        <p:spPr>
          <a:xfrm rot="16200000" flipH="1" flipV="1">
            <a:off x="13114544" y="5919530"/>
            <a:ext cx="265647" cy="795117"/>
          </a:xfrm>
          <a:prstGeom prst="uturnArrow">
            <a:avLst>
              <a:gd name="adj1" fmla="val 9904"/>
              <a:gd name="adj2" fmla="val 16589"/>
              <a:gd name="adj3" fmla="val 32065"/>
              <a:gd name="adj4" fmla="val 61041"/>
              <a:gd name="adj5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12942815" y="5921637"/>
            <a:ext cx="963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execute scan schedule</a:t>
            </a:r>
          </a:p>
        </p:txBody>
      </p:sp>
      <p:cxnSp>
        <p:nvCxnSpPr>
          <p:cNvPr id="172" name="Straight Arrow Connector 171"/>
          <p:cNvCxnSpPr>
            <a:cxnSpLocks/>
          </p:cNvCxnSpPr>
          <p:nvPr/>
        </p:nvCxnSpPr>
        <p:spPr>
          <a:xfrm flipH="1">
            <a:off x="7302941" y="7892663"/>
            <a:ext cx="552960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4673549" y="7750035"/>
            <a:ext cx="284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DATA_PUB_DM: publish data</a:t>
            </a:r>
          </a:p>
        </p:txBody>
      </p:sp>
      <p:cxnSp>
        <p:nvCxnSpPr>
          <p:cNvPr id="190" name="Straight Arrow Connector 189"/>
          <p:cNvCxnSpPr>
            <a:cxnSpLocks/>
          </p:cNvCxnSpPr>
          <p:nvPr/>
        </p:nvCxnSpPr>
        <p:spPr>
          <a:xfrm flipH="1">
            <a:off x="4147458" y="8112547"/>
            <a:ext cx="315548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/>
          <p:nvPr/>
        </p:nvSpPr>
        <p:spPr>
          <a:xfrm>
            <a:off x="6091075" y="8204869"/>
            <a:ext cx="3458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SCHD_COMP_ACK: </a:t>
            </a:r>
            <a:r>
              <a:rPr lang="en-GB" sz="1400" dirty="0" err="1"/>
              <a:t>sched</a:t>
            </a:r>
            <a:r>
              <a:rPr lang="en-GB" sz="1400" dirty="0"/>
              <a:t> status response</a:t>
            </a:r>
          </a:p>
        </p:txBody>
      </p:sp>
      <p:cxnSp>
        <p:nvCxnSpPr>
          <p:cNvPr id="193" name="Straight Arrow Connector 192"/>
          <p:cNvCxnSpPr>
            <a:cxnSpLocks/>
          </p:cNvCxnSpPr>
          <p:nvPr/>
        </p:nvCxnSpPr>
        <p:spPr>
          <a:xfrm flipH="1">
            <a:off x="7302941" y="8512644"/>
            <a:ext cx="212835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9449202" y="8192359"/>
            <a:ext cx="2993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65000"/>
                  </a:schemeClr>
                </a:solidFill>
              </a:rPr>
              <a:t>Periodic SD heartbeat/resource advertisement/disconnect</a:t>
            </a:r>
          </a:p>
        </p:txBody>
      </p:sp>
      <p:cxnSp>
        <p:nvCxnSpPr>
          <p:cNvPr id="203" name="Straight Arrow Connector 202"/>
          <p:cNvCxnSpPr/>
          <p:nvPr/>
        </p:nvCxnSpPr>
        <p:spPr>
          <a:xfrm flipH="1">
            <a:off x="9431300" y="8710946"/>
            <a:ext cx="3384000" cy="0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 rot="16200000">
            <a:off x="445938" y="2932765"/>
            <a:ext cx="1446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SD/SM association</a:t>
            </a:r>
          </a:p>
        </p:txBody>
      </p:sp>
      <p:sp>
        <p:nvSpPr>
          <p:cNvPr id="50" name="TextBox 49"/>
          <p:cNvSpPr txBox="1"/>
          <p:nvPr/>
        </p:nvSpPr>
        <p:spPr>
          <a:xfrm rot="16200000">
            <a:off x="447798" y="4739116"/>
            <a:ext cx="1446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Control Service/ SM association</a:t>
            </a:r>
          </a:p>
        </p:txBody>
      </p:sp>
      <p:sp>
        <p:nvSpPr>
          <p:cNvPr id="52" name="TextBox 51"/>
          <p:cNvSpPr txBox="1"/>
          <p:nvPr/>
        </p:nvSpPr>
        <p:spPr>
          <a:xfrm rot="16200000">
            <a:off x="626678" y="6226441"/>
            <a:ext cx="102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/>
              <a:t>scan execute</a:t>
            </a:r>
            <a:endParaRPr lang="en-GB" sz="1400" b="1" dirty="0"/>
          </a:p>
        </p:txBody>
      </p:sp>
      <p:sp>
        <p:nvSpPr>
          <p:cNvPr id="53" name="TextBox 52"/>
          <p:cNvSpPr txBox="1"/>
          <p:nvPr/>
        </p:nvSpPr>
        <p:spPr>
          <a:xfrm rot="16200000">
            <a:off x="646100" y="8120736"/>
            <a:ext cx="102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data publish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637514" y="1523189"/>
            <a:ext cx="25404" cy="829786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Snip Single Corner Rectangle 98"/>
          <p:cNvSpPr/>
          <p:nvPr/>
        </p:nvSpPr>
        <p:spPr>
          <a:xfrm>
            <a:off x="3457612" y="1588092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Data Consumer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14709" y="589079"/>
            <a:ext cx="8824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Message Flow Diagram </a:t>
            </a:r>
            <a:r>
              <a:rPr lang="mr-IN" sz="3200" b="1" dirty="0"/>
              <a:t>–</a:t>
            </a:r>
            <a:r>
              <a:rPr lang="en-US" sz="3200" b="1" dirty="0"/>
              <a:t> </a:t>
            </a:r>
            <a:r>
              <a:rPr lang="en-GB" sz="3200" b="1" dirty="0"/>
              <a:t>Mode 0 (Bootstrap)</a:t>
            </a:r>
          </a:p>
        </p:txBody>
      </p:sp>
      <p:cxnSp>
        <p:nvCxnSpPr>
          <p:cNvPr id="100" name="Straight Connector 99"/>
          <p:cNvCxnSpPr>
            <a:cxnSpLocks/>
          </p:cNvCxnSpPr>
          <p:nvPr/>
        </p:nvCxnSpPr>
        <p:spPr>
          <a:xfrm>
            <a:off x="4108572" y="2396210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9428424" y="4222325"/>
            <a:ext cx="3384000" cy="0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9492819" y="3893516"/>
            <a:ext cx="344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HBT_SCHED_SEND_ACK: scan schedule </a:t>
            </a:r>
            <a:r>
              <a:rPr lang="en-GB" sz="1400" dirty="0" err="1"/>
              <a:t>ack</a:t>
            </a:r>
            <a:endParaRPr lang="en-GB" sz="1400" dirty="0"/>
          </a:p>
        </p:txBody>
      </p:sp>
      <p:sp>
        <p:nvSpPr>
          <p:cNvPr id="75" name="TextBox 74"/>
          <p:cNvSpPr txBox="1"/>
          <p:nvPr/>
        </p:nvSpPr>
        <p:spPr>
          <a:xfrm>
            <a:off x="9462949" y="7192517"/>
            <a:ext cx="3444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HBT_SCHD_STATUS_ACK: status response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 flipH="1">
            <a:off x="9445049" y="7510380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9336597" y="7084116"/>
            <a:ext cx="4308330" cy="900044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tabLst>
                <a:tab pos="1727200" algn="l"/>
              </a:tabLst>
            </a:pPr>
            <a:r>
              <a:rPr lang="en-GB" sz="1100" dirty="0">
                <a:solidFill>
                  <a:schemeClr val="tx1"/>
                </a:solidFill>
              </a:rPr>
              <a:t>Piggybacked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AE6B7E09-1B5D-6747-A690-B5CFD5B04865}"/>
              </a:ext>
            </a:extLst>
          </p:cNvPr>
          <p:cNvCxnSpPr>
            <a:cxnSpLocks/>
          </p:cNvCxnSpPr>
          <p:nvPr/>
        </p:nvCxnSpPr>
        <p:spPr>
          <a:xfrm flipH="1">
            <a:off x="2372299" y="8710946"/>
            <a:ext cx="493064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84E4A5C7-B509-8341-AB08-E719389E4DFD}"/>
              </a:ext>
            </a:extLst>
          </p:cNvPr>
          <p:cNvSpPr txBox="1"/>
          <p:nvPr/>
        </p:nvSpPr>
        <p:spPr>
          <a:xfrm>
            <a:off x="2630457" y="8377322"/>
            <a:ext cx="3458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SCHD_COMP_ACK: </a:t>
            </a:r>
            <a:r>
              <a:rPr lang="en-GB" sz="1400" dirty="0" err="1"/>
              <a:t>sched</a:t>
            </a:r>
            <a:r>
              <a:rPr lang="en-GB" sz="1400" dirty="0"/>
              <a:t> status response</a:t>
            </a:r>
          </a:p>
        </p:txBody>
      </p:sp>
    </p:spTree>
    <p:extLst>
      <p:ext uri="{BB962C8B-B14F-4D97-AF65-F5344CB8AC3E}">
        <p14:creationId xmlns:p14="http://schemas.microsoft.com/office/powerpoint/2010/main" val="2143950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/>
          <p:cNvSpPr/>
          <p:nvPr/>
        </p:nvSpPr>
        <p:spPr>
          <a:xfrm>
            <a:off x="794834" y="12255296"/>
            <a:ext cx="12871573" cy="4957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85" name="Rectangle 84"/>
          <p:cNvSpPr/>
          <p:nvPr/>
        </p:nvSpPr>
        <p:spPr>
          <a:xfrm>
            <a:off x="794834" y="10635192"/>
            <a:ext cx="12871573" cy="1446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800099" y="8706192"/>
            <a:ext cx="12871573" cy="17676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794834" y="6880961"/>
            <a:ext cx="12871573" cy="16820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794834" y="5839382"/>
            <a:ext cx="12871573" cy="9500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800099" y="4370948"/>
            <a:ext cx="12871573" cy="1380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800099" y="2470886"/>
            <a:ext cx="12871573" cy="1834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5" name="Snip Single Corner Rectangle 4"/>
          <p:cNvSpPr/>
          <p:nvPr/>
        </p:nvSpPr>
        <p:spPr>
          <a:xfrm>
            <a:off x="6622087" y="1571775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SM: Data Distribution Service</a:t>
            </a:r>
          </a:p>
        </p:txBody>
      </p:sp>
      <p:sp>
        <p:nvSpPr>
          <p:cNvPr id="6" name="Snip Single Corner Rectangle 5"/>
          <p:cNvSpPr/>
          <p:nvPr/>
        </p:nvSpPr>
        <p:spPr>
          <a:xfrm>
            <a:off x="8762220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SM: Control Service</a:t>
            </a:r>
          </a:p>
        </p:txBody>
      </p:sp>
      <p:sp>
        <p:nvSpPr>
          <p:cNvPr id="7" name="Snip Single Corner Rectangle 6"/>
          <p:cNvSpPr/>
          <p:nvPr/>
        </p:nvSpPr>
        <p:spPr>
          <a:xfrm>
            <a:off x="12161831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SD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9458904" y="2763466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7302941" y="2408595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9448016" y="2439755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12832803" y="2431841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523301" y="2470886"/>
            <a:ext cx="2824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ASC_REQ: request association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9458904" y="3120307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523296" y="2824748"/>
            <a:ext cx="2416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ASC_GRANT: grant association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523296" y="3182649"/>
            <a:ext cx="2993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ASC_ADV: advertise capabilities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9458900" y="3478209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9458899" y="3837175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523294" y="3541616"/>
            <a:ext cx="3146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HBT_SCHED_SEND: send scan schedule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476807" y="9158724"/>
            <a:ext cx="284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DATA_PUB: publish data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476801" y="7978733"/>
            <a:ext cx="3444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HBT_SCHD_STATUS_ACK: status response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9458901" y="8296596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nip Single Corner Rectangle 30"/>
          <p:cNvSpPr/>
          <p:nvPr/>
        </p:nvSpPr>
        <p:spPr>
          <a:xfrm>
            <a:off x="1721338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SCOS Client</a:t>
            </a:r>
          </a:p>
        </p:txBody>
      </p:sp>
      <p:cxnSp>
        <p:nvCxnSpPr>
          <p:cNvPr id="32" name="Straight Connector 31"/>
          <p:cNvCxnSpPr>
            <a:cxnSpLocks/>
          </p:cNvCxnSpPr>
          <p:nvPr/>
        </p:nvCxnSpPr>
        <p:spPr>
          <a:xfrm>
            <a:off x="2372298" y="2390771"/>
            <a:ext cx="0" cy="103603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9466807" y="5631330"/>
            <a:ext cx="338955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9476646" y="5045832"/>
            <a:ext cx="3120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AUTH_GRANT: grant authorisation, </a:t>
            </a:r>
            <a:br>
              <a:rPr lang="en-GB" sz="1400" dirty="0"/>
            </a:br>
            <a:r>
              <a:rPr lang="en-GB" sz="1400" dirty="0"/>
              <a:t>send capabilities, scan schedule</a:t>
            </a:r>
          </a:p>
        </p:txBody>
      </p:sp>
      <p:cxnSp>
        <p:nvCxnSpPr>
          <p:cNvPr id="125" name="Straight Arrow Connector 124"/>
          <p:cNvCxnSpPr/>
          <p:nvPr/>
        </p:nvCxnSpPr>
        <p:spPr>
          <a:xfrm flipV="1">
            <a:off x="9476641" y="6208087"/>
            <a:ext cx="3317280" cy="144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>
            <a:off x="9476643" y="4973843"/>
            <a:ext cx="338599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9476641" y="4372027"/>
            <a:ext cx="3120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AUTH_REQ: request authorisation,</a:t>
            </a:r>
          </a:p>
          <a:p>
            <a:r>
              <a:rPr lang="en-GB" sz="1400" dirty="0"/>
              <a:t>capabilities, status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9453512" y="5900425"/>
            <a:ext cx="3378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SCHD_MOD: request mod to schedule</a:t>
            </a:r>
          </a:p>
        </p:txBody>
      </p:sp>
      <p:sp>
        <p:nvSpPr>
          <p:cNvPr id="159" name="U-Turn Arrow 158"/>
          <p:cNvSpPr/>
          <p:nvPr/>
        </p:nvSpPr>
        <p:spPr>
          <a:xfrm rot="5400000">
            <a:off x="13052004" y="6077667"/>
            <a:ext cx="293406" cy="699659"/>
          </a:xfrm>
          <a:prstGeom prst="uturnArrow">
            <a:avLst>
              <a:gd name="adj1" fmla="val 9904"/>
              <a:gd name="adj2" fmla="val 16589"/>
              <a:gd name="adj3" fmla="val 32065"/>
              <a:gd name="adj4" fmla="val 61041"/>
              <a:gd name="adj5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12909337" y="6051422"/>
            <a:ext cx="10385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process update to schedule </a:t>
            </a:r>
          </a:p>
        </p:txBody>
      </p:sp>
      <p:cxnSp>
        <p:nvCxnSpPr>
          <p:cNvPr id="161" name="Straight Arrow Connector 160"/>
          <p:cNvCxnSpPr/>
          <p:nvPr/>
        </p:nvCxnSpPr>
        <p:spPr>
          <a:xfrm flipH="1">
            <a:off x="9458751" y="6671024"/>
            <a:ext cx="333344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9462194" y="6363249"/>
            <a:ext cx="3336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SCHD_MOD_ACK: </a:t>
            </a:r>
            <a:r>
              <a:rPr lang="en-GB" sz="1400" dirty="0" err="1"/>
              <a:t>ack</a:t>
            </a:r>
            <a:r>
              <a:rPr lang="en-GB" sz="1400" dirty="0"/>
              <a:t> for </a:t>
            </a:r>
            <a:r>
              <a:rPr lang="en-GB" sz="1400" dirty="0" err="1"/>
              <a:t>sched</a:t>
            </a:r>
            <a:r>
              <a:rPr lang="en-GB" sz="1400" dirty="0"/>
              <a:t> mod</a:t>
            </a:r>
          </a:p>
        </p:txBody>
      </p:sp>
      <p:cxnSp>
        <p:nvCxnSpPr>
          <p:cNvPr id="163" name="Straight Arrow Connector 162"/>
          <p:cNvCxnSpPr/>
          <p:nvPr/>
        </p:nvCxnSpPr>
        <p:spPr>
          <a:xfrm>
            <a:off x="9469257" y="7120401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9487157" y="6824842"/>
            <a:ext cx="3074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HBT_SCHD_SEND: send scan schedule</a:t>
            </a:r>
          </a:p>
        </p:txBody>
      </p:sp>
      <p:sp>
        <p:nvSpPr>
          <p:cNvPr id="168" name="U-Turn Arrow 167"/>
          <p:cNvSpPr/>
          <p:nvPr/>
        </p:nvSpPr>
        <p:spPr>
          <a:xfrm rot="16200000" flipH="1" flipV="1">
            <a:off x="13114544" y="6973078"/>
            <a:ext cx="265647" cy="795117"/>
          </a:xfrm>
          <a:prstGeom prst="uturnArrow">
            <a:avLst>
              <a:gd name="adj1" fmla="val 9904"/>
              <a:gd name="adj2" fmla="val 16589"/>
              <a:gd name="adj3" fmla="val 32065"/>
              <a:gd name="adj4" fmla="val 61041"/>
              <a:gd name="adj5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12942815" y="6975185"/>
            <a:ext cx="963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execute scan schedule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6042138" y="8137165"/>
            <a:ext cx="3867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SCHD_STATUS_ACK – </a:t>
            </a:r>
            <a:r>
              <a:rPr lang="en-GB" sz="1400" dirty="0" err="1"/>
              <a:t>sched</a:t>
            </a:r>
            <a:r>
              <a:rPr lang="en-GB" sz="1400" dirty="0"/>
              <a:t> status response</a:t>
            </a:r>
          </a:p>
        </p:txBody>
      </p:sp>
      <p:cxnSp>
        <p:nvCxnSpPr>
          <p:cNvPr id="171" name="Straight Arrow Connector 170"/>
          <p:cNvCxnSpPr>
            <a:cxnSpLocks/>
          </p:cNvCxnSpPr>
          <p:nvPr/>
        </p:nvCxnSpPr>
        <p:spPr>
          <a:xfrm flipH="1">
            <a:off x="2372298" y="8444940"/>
            <a:ext cx="707979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>
            <a:cxnSpLocks/>
          </p:cNvCxnSpPr>
          <p:nvPr/>
        </p:nvCxnSpPr>
        <p:spPr>
          <a:xfrm flipH="1">
            <a:off x="7302941" y="9463045"/>
            <a:ext cx="552960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4673549" y="9320417"/>
            <a:ext cx="284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DATA_PUB_DM: publish data</a:t>
            </a:r>
          </a:p>
        </p:txBody>
      </p:sp>
      <p:cxnSp>
        <p:nvCxnSpPr>
          <p:cNvPr id="190" name="Straight Arrow Connector 189"/>
          <p:cNvCxnSpPr>
            <a:cxnSpLocks/>
          </p:cNvCxnSpPr>
          <p:nvPr/>
        </p:nvCxnSpPr>
        <p:spPr>
          <a:xfrm flipH="1">
            <a:off x="4147458" y="9682929"/>
            <a:ext cx="315548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/>
          <p:nvPr/>
        </p:nvSpPr>
        <p:spPr>
          <a:xfrm>
            <a:off x="6091075" y="9775251"/>
            <a:ext cx="3458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SCHD_COMP_ACK: </a:t>
            </a:r>
            <a:r>
              <a:rPr lang="en-GB" sz="1400" dirty="0" err="1"/>
              <a:t>sched</a:t>
            </a:r>
            <a:r>
              <a:rPr lang="en-GB" sz="1400" dirty="0"/>
              <a:t> status response</a:t>
            </a:r>
          </a:p>
        </p:txBody>
      </p:sp>
      <p:cxnSp>
        <p:nvCxnSpPr>
          <p:cNvPr id="193" name="Straight Arrow Connector 192"/>
          <p:cNvCxnSpPr>
            <a:cxnSpLocks/>
          </p:cNvCxnSpPr>
          <p:nvPr/>
        </p:nvCxnSpPr>
        <p:spPr>
          <a:xfrm flipH="1">
            <a:off x="7302941" y="10083026"/>
            <a:ext cx="212835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9449202" y="9762741"/>
            <a:ext cx="2993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65000"/>
                  </a:schemeClr>
                </a:solidFill>
              </a:rPr>
              <a:t>Periodic SD heartbeat/resource advertisement/disconnect</a:t>
            </a:r>
          </a:p>
        </p:txBody>
      </p:sp>
      <p:cxnSp>
        <p:nvCxnSpPr>
          <p:cNvPr id="203" name="Straight Arrow Connector 202"/>
          <p:cNvCxnSpPr/>
          <p:nvPr/>
        </p:nvCxnSpPr>
        <p:spPr>
          <a:xfrm flipH="1">
            <a:off x="9431300" y="10281328"/>
            <a:ext cx="3384000" cy="0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 rot="16200000">
            <a:off x="445938" y="2932765"/>
            <a:ext cx="1446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SD/SM association</a:t>
            </a:r>
          </a:p>
        </p:txBody>
      </p:sp>
      <p:sp>
        <p:nvSpPr>
          <p:cNvPr id="50" name="TextBox 49"/>
          <p:cNvSpPr txBox="1"/>
          <p:nvPr/>
        </p:nvSpPr>
        <p:spPr>
          <a:xfrm rot="16200000">
            <a:off x="447798" y="4739116"/>
            <a:ext cx="1446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Control Service/ SM association</a:t>
            </a:r>
          </a:p>
        </p:txBody>
      </p:sp>
      <p:sp>
        <p:nvSpPr>
          <p:cNvPr id="51" name="TextBox 50"/>
          <p:cNvSpPr txBox="1"/>
          <p:nvPr/>
        </p:nvSpPr>
        <p:spPr>
          <a:xfrm rot="16200000">
            <a:off x="646099" y="6003649"/>
            <a:ext cx="102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scan </a:t>
            </a:r>
            <a:br>
              <a:rPr lang="en-GB" sz="1400" b="1"/>
            </a:br>
            <a:r>
              <a:rPr lang="en-GB" sz="1400" b="1"/>
              <a:t>scheduling</a:t>
            </a:r>
            <a:endParaRPr lang="en-GB" sz="1400" b="1" dirty="0"/>
          </a:p>
        </p:txBody>
      </p:sp>
      <p:sp>
        <p:nvSpPr>
          <p:cNvPr id="52" name="TextBox 51"/>
          <p:cNvSpPr txBox="1"/>
          <p:nvPr/>
        </p:nvSpPr>
        <p:spPr>
          <a:xfrm rot="16200000">
            <a:off x="646100" y="7755756"/>
            <a:ext cx="102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/>
              <a:t>scan execute</a:t>
            </a:r>
            <a:endParaRPr lang="en-GB" sz="1400" b="1" dirty="0"/>
          </a:p>
        </p:txBody>
      </p:sp>
      <p:sp>
        <p:nvSpPr>
          <p:cNvPr id="53" name="TextBox 52"/>
          <p:cNvSpPr txBox="1"/>
          <p:nvPr/>
        </p:nvSpPr>
        <p:spPr>
          <a:xfrm rot="16200000">
            <a:off x="646100" y="9691118"/>
            <a:ext cx="102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data publish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637514" y="1523189"/>
            <a:ext cx="25404" cy="829786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9469257" y="7907801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9487156" y="7612242"/>
            <a:ext cx="3215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HBT_SCHD_STATUS: request scan status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319449" y="7637594"/>
            <a:ext cx="11325477" cy="900044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727200" algn="l"/>
              </a:tabLst>
            </a:pPr>
            <a:r>
              <a:rPr lang="en-GB" sz="1100" dirty="0">
                <a:solidFill>
                  <a:schemeClr val="tx1"/>
                </a:solidFill>
              </a:rPr>
              <a:t>Optional – either triggered</a:t>
            </a:r>
            <a:br>
              <a:rPr lang="en-GB" sz="1100" dirty="0">
                <a:solidFill>
                  <a:schemeClr val="tx1"/>
                </a:solidFill>
              </a:rPr>
            </a:br>
            <a:r>
              <a:rPr lang="en-GB" sz="1100" dirty="0">
                <a:solidFill>
                  <a:schemeClr val="tx1"/>
                </a:solidFill>
              </a:rPr>
              <a:t>by user or by SSD if “notify”</a:t>
            </a:r>
            <a:br>
              <a:rPr lang="en-GB" sz="1100" dirty="0">
                <a:solidFill>
                  <a:schemeClr val="tx1"/>
                </a:solidFill>
              </a:rPr>
            </a:br>
            <a:r>
              <a:rPr lang="en-GB" sz="1100" dirty="0">
                <a:solidFill>
                  <a:schemeClr val="tx1"/>
                </a:solidFill>
              </a:rPr>
              <a:t>flag is set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 flipH="1">
            <a:off x="9453639" y="10927772"/>
            <a:ext cx="3384000" cy="0"/>
          </a:xfrm>
          <a:prstGeom prst="straightConnector1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9518036" y="10635192"/>
            <a:ext cx="2824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HBT_ASC_RFR: refresh association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9453639" y="11284613"/>
            <a:ext cx="3384000" cy="0"/>
          </a:xfrm>
          <a:prstGeom prst="straightConnector1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9518031" y="10989054"/>
            <a:ext cx="3403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HBT_ASC_RFR_ACK: refresh association </a:t>
            </a:r>
            <a:r>
              <a:rPr lang="en-GB" sz="1400" dirty="0" err="1"/>
              <a:t>ack</a:t>
            </a:r>
            <a:endParaRPr lang="en-GB" sz="1400" dirty="0"/>
          </a:p>
        </p:txBody>
      </p:sp>
      <p:sp>
        <p:nvSpPr>
          <p:cNvPr id="90" name="TextBox 89"/>
          <p:cNvSpPr txBox="1"/>
          <p:nvPr/>
        </p:nvSpPr>
        <p:spPr>
          <a:xfrm>
            <a:off x="9518031" y="11342917"/>
            <a:ext cx="3335226" cy="311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ASC_DIS_SSD</a:t>
            </a:r>
            <a:r>
              <a:rPr lang="en-GB" sz="1400"/>
              <a:t>: instruct disassociate</a:t>
            </a:r>
            <a:endParaRPr lang="en-GB" sz="1400" dirty="0"/>
          </a:p>
        </p:txBody>
      </p:sp>
      <p:cxnSp>
        <p:nvCxnSpPr>
          <p:cNvPr id="91" name="Straight Arrow Connector 90"/>
          <p:cNvCxnSpPr/>
          <p:nvPr/>
        </p:nvCxnSpPr>
        <p:spPr>
          <a:xfrm flipH="1">
            <a:off x="9453635" y="11642515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9453634" y="12001481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9518029" y="11705922"/>
            <a:ext cx="3335228" cy="3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ASC_DIS_SCOS: instruct disassociate</a:t>
            </a:r>
          </a:p>
        </p:txBody>
      </p:sp>
      <p:sp>
        <p:nvSpPr>
          <p:cNvPr id="94" name="TextBox 93"/>
          <p:cNvSpPr txBox="1"/>
          <p:nvPr/>
        </p:nvSpPr>
        <p:spPr>
          <a:xfrm rot="16200000">
            <a:off x="440673" y="10989349"/>
            <a:ext cx="14469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SD/SM association currency</a:t>
            </a:r>
          </a:p>
        </p:txBody>
      </p:sp>
      <p:sp>
        <p:nvSpPr>
          <p:cNvPr id="99" name="Snip Single Corner Rectangle 98"/>
          <p:cNvSpPr/>
          <p:nvPr/>
        </p:nvSpPr>
        <p:spPr>
          <a:xfrm>
            <a:off x="3457612" y="1588092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Data Consumer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14709" y="589079"/>
            <a:ext cx="8824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Message Flow Diagram </a:t>
            </a:r>
            <a:r>
              <a:rPr lang="mr-IN" sz="3200" b="1" dirty="0"/>
              <a:t>–</a:t>
            </a:r>
            <a:r>
              <a:rPr lang="en-US" sz="3200" b="1" dirty="0"/>
              <a:t> </a:t>
            </a:r>
            <a:r>
              <a:rPr lang="en-GB" sz="3200" b="1" dirty="0"/>
              <a:t>Mode 1 (Tasking Mode)</a:t>
            </a:r>
          </a:p>
        </p:txBody>
      </p:sp>
      <p:cxnSp>
        <p:nvCxnSpPr>
          <p:cNvPr id="100" name="Straight Connector 99"/>
          <p:cNvCxnSpPr>
            <a:cxnSpLocks/>
          </p:cNvCxnSpPr>
          <p:nvPr/>
        </p:nvCxnSpPr>
        <p:spPr>
          <a:xfrm>
            <a:off x="4108572" y="2396210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9428424" y="4222325"/>
            <a:ext cx="3384000" cy="0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9492819" y="3893516"/>
            <a:ext cx="344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HBT_SCHED_SEND_ACK: scan schedule </a:t>
            </a:r>
            <a:r>
              <a:rPr lang="en-GB" sz="1400" dirty="0" err="1"/>
              <a:t>ack</a:t>
            </a:r>
            <a:endParaRPr lang="en-GB" sz="1400" dirty="0"/>
          </a:p>
        </p:txBody>
      </p:sp>
      <p:sp>
        <p:nvSpPr>
          <p:cNvPr id="75" name="TextBox 74"/>
          <p:cNvSpPr txBox="1"/>
          <p:nvPr/>
        </p:nvSpPr>
        <p:spPr>
          <a:xfrm>
            <a:off x="9462949" y="8762899"/>
            <a:ext cx="3444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HBT_SCHD_STATUS_ACK: status response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 flipH="1">
            <a:off x="9445049" y="9080762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9336597" y="8654498"/>
            <a:ext cx="4308330" cy="900044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tabLst>
                <a:tab pos="1727200" algn="l"/>
              </a:tabLst>
            </a:pPr>
            <a:r>
              <a:rPr lang="en-GB" sz="1100" dirty="0">
                <a:solidFill>
                  <a:schemeClr val="tx1"/>
                </a:solidFill>
              </a:rPr>
              <a:t>Piggybacked</a:t>
            </a:r>
          </a:p>
        </p:txBody>
      </p:sp>
      <p:cxnSp>
        <p:nvCxnSpPr>
          <p:cNvPr id="79" name="Straight Arrow Connector 78"/>
          <p:cNvCxnSpPr>
            <a:cxnSpLocks/>
          </p:cNvCxnSpPr>
          <p:nvPr/>
        </p:nvCxnSpPr>
        <p:spPr>
          <a:xfrm>
            <a:off x="2372298" y="12564152"/>
            <a:ext cx="709953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6103702" y="12256375"/>
            <a:ext cx="3120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SCAN_TERM: terminate all scanning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9437227" y="12657651"/>
            <a:ext cx="338599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9409371" y="12304154"/>
            <a:ext cx="3120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SCAN_TERM: terminate all scanning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AE6B7E09-1B5D-6747-A690-B5CFD5B04865}"/>
              </a:ext>
            </a:extLst>
          </p:cNvPr>
          <p:cNvCxnSpPr>
            <a:cxnSpLocks/>
          </p:cNvCxnSpPr>
          <p:nvPr/>
        </p:nvCxnSpPr>
        <p:spPr>
          <a:xfrm flipH="1">
            <a:off x="2372299" y="10281328"/>
            <a:ext cx="493064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84E4A5C7-B509-8341-AB08-E719389E4DFD}"/>
              </a:ext>
            </a:extLst>
          </p:cNvPr>
          <p:cNvSpPr txBox="1"/>
          <p:nvPr/>
        </p:nvSpPr>
        <p:spPr>
          <a:xfrm>
            <a:off x="2630457" y="9947704"/>
            <a:ext cx="3458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SCHD_COMP_ACK: </a:t>
            </a:r>
            <a:r>
              <a:rPr lang="en-GB" sz="1400" dirty="0" err="1"/>
              <a:t>sched</a:t>
            </a:r>
            <a:r>
              <a:rPr lang="en-GB" sz="1400" dirty="0"/>
              <a:t> status response</a:t>
            </a:r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65BDB67D-BC24-2B44-BD1C-EC55E37D65A1}"/>
              </a:ext>
            </a:extLst>
          </p:cNvPr>
          <p:cNvCxnSpPr>
            <a:cxnSpLocks/>
          </p:cNvCxnSpPr>
          <p:nvPr/>
        </p:nvCxnSpPr>
        <p:spPr>
          <a:xfrm>
            <a:off x="2387623" y="6123039"/>
            <a:ext cx="709953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DB11EB46-DAEF-5B48-929D-737FE067DB9D}"/>
              </a:ext>
            </a:extLst>
          </p:cNvPr>
          <p:cNvSpPr txBox="1"/>
          <p:nvPr/>
        </p:nvSpPr>
        <p:spPr>
          <a:xfrm>
            <a:off x="4232844" y="5802311"/>
            <a:ext cx="3378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SCHD_MOD: request mod to schedule</a:t>
            </a:r>
          </a:p>
        </p:txBody>
      </p:sp>
    </p:spTree>
    <p:extLst>
      <p:ext uri="{BB962C8B-B14F-4D97-AF65-F5344CB8AC3E}">
        <p14:creationId xmlns:p14="http://schemas.microsoft.com/office/powerpoint/2010/main" val="267126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800099" y="6111766"/>
            <a:ext cx="12871573" cy="43878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grpSp>
        <p:nvGrpSpPr>
          <p:cNvPr id="17" name="Group 16"/>
          <p:cNvGrpSpPr/>
          <p:nvPr/>
        </p:nvGrpSpPr>
        <p:grpSpPr>
          <a:xfrm>
            <a:off x="805811" y="4004499"/>
            <a:ext cx="12957184" cy="1682076"/>
            <a:chOff x="794834" y="8511232"/>
            <a:chExt cx="12957184" cy="1682076"/>
          </a:xfrm>
        </p:grpSpPr>
        <p:sp>
          <p:nvSpPr>
            <p:cNvPr id="47" name="Rectangle 46"/>
            <p:cNvSpPr/>
            <p:nvPr/>
          </p:nvSpPr>
          <p:spPr>
            <a:xfrm>
              <a:off x="794834" y="8511232"/>
              <a:ext cx="12871573" cy="168207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6093774" y="9342893"/>
              <a:ext cx="38155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/>
                <a:t>HBT_SCAN: current channel occupancy</a:t>
              </a:r>
              <a:endParaRPr lang="en-GB" sz="1400" dirty="0"/>
            </a:p>
          </p:txBody>
        </p:sp>
        <p:cxnSp>
          <p:nvCxnSpPr>
            <p:cNvPr id="171" name="Straight Arrow Connector 170"/>
            <p:cNvCxnSpPr/>
            <p:nvPr/>
          </p:nvCxnSpPr>
          <p:spPr>
            <a:xfrm flipH="1" flipV="1">
              <a:off x="4097595" y="9650670"/>
              <a:ext cx="5354501" cy="1632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 rot="16200000">
              <a:off x="646100" y="9386027"/>
              <a:ext cx="10278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/>
                <a:t>scan execute</a:t>
              </a:r>
              <a:endParaRPr lang="en-GB" sz="1400" b="1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9465910" y="9108264"/>
              <a:ext cx="37921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HBT_SCAN: current channel occupancy</a:t>
              </a: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H="1">
              <a:off x="9448011" y="9426127"/>
              <a:ext cx="33840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U-Turn Arrow 76"/>
            <p:cNvSpPr/>
            <p:nvPr/>
          </p:nvSpPr>
          <p:spPr>
            <a:xfrm rot="16200000" flipH="1" flipV="1">
              <a:off x="13103567" y="8547313"/>
              <a:ext cx="265647" cy="795117"/>
            </a:xfrm>
            <a:prstGeom prst="uturnArrow">
              <a:avLst>
                <a:gd name="adj1" fmla="val 9904"/>
                <a:gd name="adj2" fmla="val 16589"/>
                <a:gd name="adj3" fmla="val 32065"/>
                <a:gd name="adj4" fmla="val 61041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2883508" y="8551812"/>
              <a:ext cx="868510" cy="7646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execute scan schedule</a:t>
              </a:r>
            </a:p>
          </p:txBody>
        </p:sp>
        <p:sp>
          <p:nvSpPr>
            <p:cNvPr id="79" name="U-Turn Arrow 78"/>
            <p:cNvSpPr/>
            <p:nvPr/>
          </p:nvSpPr>
          <p:spPr>
            <a:xfrm rot="16200000">
              <a:off x="12496272" y="8748767"/>
              <a:ext cx="255973" cy="362970"/>
            </a:xfrm>
            <a:prstGeom prst="uturnArrow">
              <a:avLst>
                <a:gd name="adj1" fmla="val 9904"/>
                <a:gd name="adj2" fmla="val 16589"/>
                <a:gd name="adj3" fmla="val 32065"/>
                <a:gd name="adj4" fmla="val 61041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85" name="Rectangle 84"/>
          <p:cNvSpPr/>
          <p:nvPr/>
        </p:nvSpPr>
        <p:spPr>
          <a:xfrm>
            <a:off x="794834" y="10889633"/>
            <a:ext cx="12871573" cy="1446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800099" y="2470886"/>
            <a:ext cx="12871573" cy="1446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6098609" y="2408595"/>
            <a:ext cx="0" cy="101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448016" y="2439755"/>
            <a:ext cx="0" cy="101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2832803" y="2431841"/>
            <a:ext cx="0" cy="101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9458904" y="2763466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523301" y="2470886"/>
            <a:ext cx="2824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ASC_REQ: request association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9458904" y="3120307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523296" y="2824748"/>
            <a:ext cx="2416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ASC_GRANT: grant association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471542" y="9011197"/>
            <a:ext cx="284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DATA_PUB: publish data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2372298" y="2390771"/>
            <a:ext cx="0" cy="101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9437255" y="7115167"/>
            <a:ext cx="338955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9469392" y="6750847"/>
            <a:ext cx="33274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AUTH_GRANT: grant authorisation, status</a:t>
            </a:r>
          </a:p>
        </p:txBody>
      </p:sp>
      <p:cxnSp>
        <p:nvCxnSpPr>
          <p:cNvPr id="125" name="Straight Arrow Connector 124"/>
          <p:cNvCxnSpPr/>
          <p:nvPr/>
        </p:nvCxnSpPr>
        <p:spPr>
          <a:xfrm flipV="1">
            <a:off x="9469387" y="7592881"/>
            <a:ext cx="334993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>
            <a:off x="9469389" y="6707364"/>
            <a:ext cx="338599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9469387" y="6351670"/>
            <a:ext cx="3299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AUTH_REQ: request authorisation, status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9446258" y="7285104"/>
            <a:ext cx="3378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SCHD_MOD: request mod to schedule</a:t>
            </a:r>
          </a:p>
        </p:txBody>
      </p:sp>
      <p:sp>
        <p:nvSpPr>
          <p:cNvPr id="159" name="U-Turn Arrow 158"/>
          <p:cNvSpPr/>
          <p:nvPr/>
        </p:nvSpPr>
        <p:spPr>
          <a:xfrm rot="5400000">
            <a:off x="13022456" y="7478675"/>
            <a:ext cx="293406" cy="699659"/>
          </a:xfrm>
          <a:prstGeom prst="uturnArrow">
            <a:avLst>
              <a:gd name="adj1" fmla="val 9904"/>
              <a:gd name="adj2" fmla="val 16589"/>
              <a:gd name="adj3" fmla="val 32065"/>
              <a:gd name="adj4" fmla="val 61041"/>
              <a:gd name="adj5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12848886" y="7416953"/>
            <a:ext cx="10918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process update to schedule </a:t>
            </a:r>
          </a:p>
        </p:txBody>
      </p:sp>
      <p:cxnSp>
        <p:nvCxnSpPr>
          <p:cNvPr id="161" name="Straight Arrow Connector 160"/>
          <p:cNvCxnSpPr/>
          <p:nvPr/>
        </p:nvCxnSpPr>
        <p:spPr>
          <a:xfrm flipH="1">
            <a:off x="9451496" y="8055703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9454940" y="7747928"/>
            <a:ext cx="3336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SCHD_MOD_ACK: </a:t>
            </a:r>
            <a:r>
              <a:rPr lang="en-GB" sz="1400" dirty="0" err="1"/>
              <a:t>ack</a:t>
            </a:r>
            <a:r>
              <a:rPr lang="en-GB" sz="1400" dirty="0"/>
              <a:t> for </a:t>
            </a:r>
            <a:r>
              <a:rPr lang="en-GB" sz="1400" dirty="0" err="1"/>
              <a:t>sched</a:t>
            </a:r>
            <a:r>
              <a:rPr lang="en-GB" sz="1400" dirty="0"/>
              <a:t> mod</a:t>
            </a:r>
          </a:p>
        </p:txBody>
      </p:sp>
      <p:cxnSp>
        <p:nvCxnSpPr>
          <p:cNvPr id="163" name="Straight Arrow Connector 162"/>
          <p:cNvCxnSpPr/>
          <p:nvPr/>
        </p:nvCxnSpPr>
        <p:spPr>
          <a:xfrm>
            <a:off x="9469257" y="8426699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9487157" y="8131140"/>
            <a:ext cx="3074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HBT_SCHD_SEND: send scan schedule</a:t>
            </a:r>
          </a:p>
        </p:txBody>
      </p:sp>
      <p:sp>
        <p:nvSpPr>
          <p:cNvPr id="168" name="U-Turn Arrow 167"/>
          <p:cNvSpPr/>
          <p:nvPr/>
        </p:nvSpPr>
        <p:spPr>
          <a:xfrm rot="16200000" flipH="1" flipV="1">
            <a:off x="13114544" y="8279376"/>
            <a:ext cx="265647" cy="795117"/>
          </a:xfrm>
          <a:prstGeom prst="uturnArrow">
            <a:avLst>
              <a:gd name="adj1" fmla="val 9904"/>
              <a:gd name="adj2" fmla="val 16589"/>
              <a:gd name="adj3" fmla="val 32065"/>
              <a:gd name="adj4" fmla="val 61041"/>
              <a:gd name="adj5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12894485" y="8267546"/>
            <a:ext cx="868510" cy="764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execute scan schedule</a:t>
            </a:r>
          </a:p>
        </p:txBody>
      </p:sp>
      <p:cxnSp>
        <p:nvCxnSpPr>
          <p:cNvPr id="172" name="Straight Arrow Connector 171"/>
          <p:cNvCxnSpPr/>
          <p:nvPr/>
        </p:nvCxnSpPr>
        <p:spPr>
          <a:xfrm flipH="1" flipV="1">
            <a:off x="6071569" y="9264330"/>
            <a:ext cx="6755708" cy="511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5491244" y="9424350"/>
            <a:ext cx="284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DATA_PUB_DM: publish data</a:t>
            </a:r>
          </a:p>
        </p:txBody>
      </p:sp>
      <p:cxnSp>
        <p:nvCxnSpPr>
          <p:cNvPr id="190" name="Straight Arrow Connector 189"/>
          <p:cNvCxnSpPr/>
          <p:nvPr/>
        </p:nvCxnSpPr>
        <p:spPr>
          <a:xfrm flipH="1">
            <a:off x="4142193" y="9786862"/>
            <a:ext cx="196255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/>
          <p:nvPr/>
        </p:nvSpPr>
        <p:spPr>
          <a:xfrm>
            <a:off x="2748250" y="9947764"/>
            <a:ext cx="3458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SCHD_COMP_ACK: </a:t>
            </a:r>
            <a:r>
              <a:rPr lang="en-GB" sz="1400" dirty="0" err="1"/>
              <a:t>sched</a:t>
            </a:r>
            <a:r>
              <a:rPr lang="en-GB" sz="1400" dirty="0"/>
              <a:t> status response</a:t>
            </a:r>
          </a:p>
        </p:txBody>
      </p:sp>
      <p:cxnSp>
        <p:nvCxnSpPr>
          <p:cNvPr id="193" name="Straight Arrow Connector 192"/>
          <p:cNvCxnSpPr/>
          <p:nvPr/>
        </p:nvCxnSpPr>
        <p:spPr>
          <a:xfrm flipH="1">
            <a:off x="2388146" y="10255539"/>
            <a:ext cx="3700329" cy="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9443937" y="9706654"/>
            <a:ext cx="2993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65000"/>
                  </a:schemeClr>
                </a:solidFill>
              </a:rPr>
              <a:t>Periodic SSD heartbeat/resource advertisement/disconnect</a:t>
            </a:r>
          </a:p>
        </p:txBody>
      </p:sp>
      <p:cxnSp>
        <p:nvCxnSpPr>
          <p:cNvPr id="203" name="Straight Arrow Connector 202"/>
          <p:cNvCxnSpPr/>
          <p:nvPr/>
        </p:nvCxnSpPr>
        <p:spPr>
          <a:xfrm flipH="1">
            <a:off x="9426035" y="10225241"/>
            <a:ext cx="3384000" cy="0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 rot="16200000">
            <a:off x="445938" y="2932765"/>
            <a:ext cx="1446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SSD/SSM association</a:t>
            </a:r>
          </a:p>
        </p:txBody>
      </p:sp>
      <p:sp>
        <p:nvSpPr>
          <p:cNvPr id="50" name="TextBox 49"/>
          <p:cNvSpPr txBox="1"/>
          <p:nvPr/>
        </p:nvSpPr>
        <p:spPr>
          <a:xfrm rot="16200000">
            <a:off x="19700" y="7273616"/>
            <a:ext cx="2303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SM/SD association and custom scan request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637514" y="1523188"/>
            <a:ext cx="25404" cy="111240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9453639" y="11182213"/>
            <a:ext cx="3384000" cy="0"/>
          </a:xfrm>
          <a:prstGeom prst="straightConnector1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9518036" y="10889633"/>
            <a:ext cx="2824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HBT_ASC_RFR: refresh association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9453639" y="11539054"/>
            <a:ext cx="3384000" cy="0"/>
          </a:xfrm>
          <a:prstGeom prst="straightConnector1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9518031" y="11243495"/>
            <a:ext cx="3403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HBT_ASC_RFR_ACK: refresh association </a:t>
            </a:r>
            <a:r>
              <a:rPr lang="en-GB" sz="1400" dirty="0" err="1"/>
              <a:t>ack</a:t>
            </a:r>
            <a:endParaRPr lang="en-GB" sz="1400" dirty="0"/>
          </a:p>
        </p:txBody>
      </p:sp>
      <p:sp>
        <p:nvSpPr>
          <p:cNvPr id="90" name="TextBox 89"/>
          <p:cNvSpPr txBox="1"/>
          <p:nvPr/>
        </p:nvSpPr>
        <p:spPr>
          <a:xfrm>
            <a:off x="9518031" y="11597358"/>
            <a:ext cx="3335226" cy="311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ASC_DIS_SSD</a:t>
            </a:r>
            <a:r>
              <a:rPr lang="en-GB" sz="1400"/>
              <a:t>: instruct disassociate</a:t>
            </a:r>
            <a:endParaRPr lang="en-GB" sz="1400" dirty="0"/>
          </a:p>
        </p:txBody>
      </p:sp>
      <p:cxnSp>
        <p:nvCxnSpPr>
          <p:cNvPr id="91" name="Straight Arrow Connector 90"/>
          <p:cNvCxnSpPr/>
          <p:nvPr/>
        </p:nvCxnSpPr>
        <p:spPr>
          <a:xfrm flipH="1">
            <a:off x="9453635" y="11896956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9453634" y="12255922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9518029" y="11960363"/>
            <a:ext cx="3335228" cy="3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ASC_DIS_SCOS: instruct disassociate</a:t>
            </a:r>
          </a:p>
        </p:txBody>
      </p:sp>
      <p:sp>
        <p:nvSpPr>
          <p:cNvPr id="94" name="TextBox 93"/>
          <p:cNvSpPr txBox="1"/>
          <p:nvPr/>
        </p:nvSpPr>
        <p:spPr>
          <a:xfrm rot="16200000">
            <a:off x="440673" y="11243790"/>
            <a:ext cx="14469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SD/SM association currency</a:t>
            </a:r>
          </a:p>
        </p:txBody>
      </p:sp>
      <p:cxnSp>
        <p:nvCxnSpPr>
          <p:cNvPr id="100" name="Straight Connector 99"/>
          <p:cNvCxnSpPr/>
          <p:nvPr/>
        </p:nvCxnSpPr>
        <p:spPr>
          <a:xfrm>
            <a:off x="4108572" y="2396210"/>
            <a:ext cx="0" cy="101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9452097" y="3319327"/>
            <a:ext cx="3380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GB" sz="1000" dirty="0">
                <a:solidFill>
                  <a:srgbClr val="C00000"/>
                </a:solidFill>
              </a:rPr>
              <a:t>Sensor capabilities are assumed hardcoded in CR system</a:t>
            </a:r>
          </a:p>
          <a:p>
            <a:pPr marL="171450" indent="-171450">
              <a:buFont typeface="Arial" charset="0"/>
              <a:buChar char="•"/>
            </a:pPr>
            <a:r>
              <a:rPr lang="en-GB" sz="1000" dirty="0">
                <a:solidFill>
                  <a:srgbClr val="C00000"/>
                </a:solidFill>
              </a:rPr>
              <a:t>Standard scheduled scans hardcoded in CR design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788921" y="589079"/>
            <a:ext cx="9372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Message Flow Diagram </a:t>
            </a:r>
            <a:r>
              <a:rPr lang="mr-IN" sz="3200" b="1" dirty="0"/>
              <a:t>–</a:t>
            </a:r>
            <a:r>
              <a:rPr lang="en-US" sz="3200" b="1" dirty="0"/>
              <a:t> </a:t>
            </a:r>
            <a:r>
              <a:rPr lang="en-GB" sz="3200" b="1" dirty="0"/>
              <a:t>Mode 2 (Heartbeat Mode)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092853" y="8288738"/>
            <a:ext cx="3380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GB" sz="1000" dirty="0">
                <a:solidFill>
                  <a:srgbClr val="C00000"/>
                </a:solidFill>
              </a:rPr>
              <a:t>Generally schedule hard coded, this method allows for exception scan (exception is “scheduled” as once-off)</a:t>
            </a:r>
          </a:p>
        </p:txBody>
      </p:sp>
      <p:sp>
        <p:nvSpPr>
          <p:cNvPr id="98" name="Snip Single Corner Rectangle 97">
            <a:extLst>
              <a:ext uri="{FF2B5EF4-FFF2-40B4-BE49-F238E27FC236}">
                <a16:creationId xmlns:a16="http://schemas.microsoft.com/office/drawing/2014/main" id="{B1B31AC7-22D2-7047-99A6-26BB197CAFD5}"/>
              </a:ext>
            </a:extLst>
          </p:cNvPr>
          <p:cNvSpPr/>
          <p:nvPr/>
        </p:nvSpPr>
        <p:spPr>
          <a:xfrm>
            <a:off x="5433367" y="1571775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SM: Data Distribution Service</a:t>
            </a:r>
          </a:p>
        </p:txBody>
      </p:sp>
      <p:sp>
        <p:nvSpPr>
          <p:cNvPr id="101" name="Snip Single Corner Rectangle 100">
            <a:extLst>
              <a:ext uri="{FF2B5EF4-FFF2-40B4-BE49-F238E27FC236}">
                <a16:creationId xmlns:a16="http://schemas.microsoft.com/office/drawing/2014/main" id="{36D2F995-07B8-914B-9C1C-F252BFF1B542}"/>
              </a:ext>
            </a:extLst>
          </p:cNvPr>
          <p:cNvSpPr/>
          <p:nvPr/>
        </p:nvSpPr>
        <p:spPr>
          <a:xfrm>
            <a:off x="8762220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SM: Control Service</a:t>
            </a:r>
          </a:p>
        </p:txBody>
      </p:sp>
      <p:sp>
        <p:nvSpPr>
          <p:cNvPr id="102" name="Snip Single Corner Rectangle 101">
            <a:extLst>
              <a:ext uri="{FF2B5EF4-FFF2-40B4-BE49-F238E27FC236}">
                <a16:creationId xmlns:a16="http://schemas.microsoft.com/office/drawing/2014/main" id="{541D838B-0102-5E46-837B-9B67F6C9DC84}"/>
              </a:ext>
            </a:extLst>
          </p:cNvPr>
          <p:cNvSpPr/>
          <p:nvPr/>
        </p:nvSpPr>
        <p:spPr>
          <a:xfrm>
            <a:off x="12161831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SD</a:t>
            </a:r>
          </a:p>
        </p:txBody>
      </p:sp>
      <p:sp>
        <p:nvSpPr>
          <p:cNvPr id="104" name="Snip Single Corner Rectangle 103">
            <a:extLst>
              <a:ext uri="{FF2B5EF4-FFF2-40B4-BE49-F238E27FC236}">
                <a16:creationId xmlns:a16="http://schemas.microsoft.com/office/drawing/2014/main" id="{7BD036B7-353C-D048-ADC0-2015D292B660}"/>
              </a:ext>
            </a:extLst>
          </p:cNvPr>
          <p:cNvSpPr/>
          <p:nvPr/>
        </p:nvSpPr>
        <p:spPr>
          <a:xfrm>
            <a:off x="1721338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SCOS Client</a:t>
            </a:r>
          </a:p>
        </p:txBody>
      </p:sp>
      <p:sp>
        <p:nvSpPr>
          <p:cNvPr id="105" name="Snip Single Corner Rectangle 104">
            <a:extLst>
              <a:ext uri="{FF2B5EF4-FFF2-40B4-BE49-F238E27FC236}">
                <a16:creationId xmlns:a16="http://schemas.microsoft.com/office/drawing/2014/main" id="{F99C8FD8-3549-1144-842F-45A1ECBACF8A}"/>
              </a:ext>
            </a:extLst>
          </p:cNvPr>
          <p:cNvSpPr/>
          <p:nvPr/>
        </p:nvSpPr>
        <p:spPr>
          <a:xfrm>
            <a:off x="3457612" y="1588092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Data Consumer</a:t>
            </a:r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6A5FCA62-2186-6947-AB4E-620173DD5AF9}"/>
              </a:ext>
            </a:extLst>
          </p:cNvPr>
          <p:cNvCxnSpPr>
            <a:cxnSpLocks/>
          </p:cNvCxnSpPr>
          <p:nvPr/>
        </p:nvCxnSpPr>
        <p:spPr>
          <a:xfrm>
            <a:off x="2388146" y="6460838"/>
            <a:ext cx="709953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FD98CE7C-81F5-2E4A-BD49-48DC871F53F8}"/>
              </a:ext>
            </a:extLst>
          </p:cNvPr>
          <p:cNvSpPr txBox="1"/>
          <p:nvPr/>
        </p:nvSpPr>
        <p:spPr>
          <a:xfrm>
            <a:off x="4233367" y="6140110"/>
            <a:ext cx="3378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SCHD_MOD: request mod to schedule</a:t>
            </a:r>
          </a:p>
        </p:txBody>
      </p:sp>
    </p:spTree>
    <p:extLst>
      <p:ext uri="{BB962C8B-B14F-4D97-AF65-F5344CB8AC3E}">
        <p14:creationId xmlns:p14="http://schemas.microsoft.com/office/powerpoint/2010/main" val="1623785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/>
          <p:cNvSpPr/>
          <p:nvPr/>
        </p:nvSpPr>
        <p:spPr>
          <a:xfrm>
            <a:off x="794834" y="12255296"/>
            <a:ext cx="12871573" cy="4957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85" name="Rectangle 84"/>
          <p:cNvSpPr/>
          <p:nvPr/>
        </p:nvSpPr>
        <p:spPr>
          <a:xfrm>
            <a:off x="794834" y="10635192"/>
            <a:ext cx="12871573" cy="1446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800099" y="8706192"/>
            <a:ext cx="12871573" cy="17676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794834" y="6880961"/>
            <a:ext cx="12871573" cy="16820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794834" y="5839382"/>
            <a:ext cx="12871573" cy="9500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800099" y="4370948"/>
            <a:ext cx="12871573" cy="1380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800099" y="2470886"/>
            <a:ext cx="12871573" cy="1834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5" name="Snip Single Corner Rectangle 4"/>
          <p:cNvSpPr/>
          <p:nvPr/>
        </p:nvSpPr>
        <p:spPr>
          <a:xfrm>
            <a:off x="6622087" y="1571775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SM: Data Distribution Service</a:t>
            </a:r>
          </a:p>
        </p:txBody>
      </p:sp>
      <p:sp>
        <p:nvSpPr>
          <p:cNvPr id="6" name="Snip Single Corner Rectangle 5"/>
          <p:cNvSpPr/>
          <p:nvPr/>
        </p:nvSpPr>
        <p:spPr>
          <a:xfrm>
            <a:off x="8762220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SM: Control Service</a:t>
            </a:r>
          </a:p>
        </p:txBody>
      </p:sp>
      <p:sp>
        <p:nvSpPr>
          <p:cNvPr id="7" name="Snip Single Corner Rectangle 6"/>
          <p:cNvSpPr/>
          <p:nvPr/>
        </p:nvSpPr>
        <p:spPr>
          <a:xfrm>
            <a:off x="12161831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SD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9458904" y="2763466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7302941" y="2408595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9448016" y="2439755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12832803" y="2431841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523301" y="2470886"/>
            <a:ext cx="2824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ASC_REQ: request association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9458904" y="3120307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523296" y="2824748"/>
            <a:ext cx="2416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ASC_GRANT: grant association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523296" y="3182649"/>
            <a:ext cx="2993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ASC_ADV: advertise capabilities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9458900" y="3478209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9458899" y="3837175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523294" y="3541616"/>
            <a:ext cx="3146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HBT_SCHED_SEND: send scan schedule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476807" y="9158724"/>
            <a:ext cx="284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DATA_PUB: publish data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476801" y="7978733"/>
            <a:ext cx="3444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HBT_SCHD_STATUS_ACK: status response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9458901" y="8296596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nip Single Corner Rectangle 30"/>
          <p:cNvSpPr/>
          <p:nvPr/>
        </p:nvSpPr>
        <p:spPr>
          <a:xfrm>
            <a:off x="1721338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SCOS Client</a:t>
            </a:r>
          </a:p>
        </p:txBody>
      </p:sp>
      <p:cxnSp>
        <p:nvCxnSpPr>
          <p:cNvPr id="32" name="Straight Connector 31"/>
          <p:cNvCxnSpPr>
            <a:cxnSpLocks/>
          </p:cNvCxnSpPr>
          <p:nvPr/>
        </p:nvCxnSpPr>
        <p:spPr>
          <a:xfrm>
            <a:off x="2372298" y="2390771"/>
            <a:ext cx="0" cy="103603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9466807" y="5631330"/>
            <a:ext cx="338955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9476646" y="5045832"/>
            <a:ext cx="3120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AUTH_GRANT: grant authorisation, </a:t>
            </a:r>
            <a:br>
              <a:rPr lang="en-GB" sz="1400" dirty="0"/>
            </a:br>
            <a:r>
              <a:rPr lang="en-GB" sz="1400" dirty="0"/>
              <a:t>send capabilities, scan schedule</a:t>
            </a:r>
          </a:p>
        </p:txBody>
      </p:sp>
      <p:cxnSp>
        <p:nvCxnSpPr>
          <p:cNvPr id="125" name="Straight Arrow Connector 124"/>
          <p:cNvCxnSpPr/>
          <p:nvPr/>
        </p:nvCxnSpPr>
        <p:spPr>
          <a:xfrm flipV="1">
            <a:off x="9476641" y="6208087"/>
            <a:ext cx="3317280" cy="144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>
            <a:off x="9476643" y="4973843"/>
            <a:ext cx="338599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9476641" y="4372027"/>
            <a:ext cx="3120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AUTH_REQ: request authorisation,</a:t>
            </a:r>
          </a:p>
          <a:p>
            <a:r>
              <a:rPr lang="en-GB" sz="1400" dirty="0"/>
              <a:t>capabilities, status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9453512" y="5900425"/>
            <a:ext cx="3378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SCHD_MOD: request mod to schedule</a:t>
            </a:r>
          </a:p>
        </p:txBody>
      </p:sp>
      <p:sp>
        <p:nvSpPr>
          <p:cNvPr id="159" name="U-Turn Arrow 158"/>
          <p:cNvSpPr/>
          <p:nvPr/>
        </p:nvSpPr>
        <p:spPr>
          <a:xfrm rot="5400000">
            <a:off x="13052004" y="6077667"/>
            <a:ext cx="293406" cy="699659"/>
          </a:xfrm>
          <a:prstGeom prst="uturnArrow">
            <a:avLst>
              <a:gd name="adj1" fmla="val 9904"/>
              <a:gd name="adj2" fmla="val 16589"/>
              <a:gd name="adj3" fmla="val 32065"/>
              <a:gd name="adj4" fmla="val 61041"/>
              <a:gd name="adj5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12909337" y="6051422"/>
            <a:ext cx="10385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process update to schedule </a:t>
            </a:r>
          </a:p>
        </p:txBody>
      </p:sp>
      <p:cxnSp>
        <p:nvCxnSpPr>
          <p:cNvPr id="161" name="Straight Arrow Connector 160"/>
          <p:cNvCxnSpPr/>
          <p:nvPr/>
        </p:nvCxnSpPr>
        <p:spPr>
          <a:xfrm flipH="1">
            <a:off x="9458751" y="6671024"/>
            <a:ext cx="333344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9462194" y="6363249"/>
            <a:ext cx="3336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SCHD_MOD_ACK: </a:t>
            </a:r>
            <a:r>
              <a:rPr lang="en-GB" sz="1400" dirty="0" err="1"/>
              <a:t>ack</a:t>
            </a:r>
            <a:r>
              <a:rPr lang="en-GB" sz="1400" dirty="0"/>
              <a:t> for </a:t>
            </a:r>
            <a:r>
              <a:rPr lang="en-GB" sz="1400" dirty="0" err="1"/>
              <a:t>sched</a:t>
            </a:r>
            <a:r>
              <a:rPr lang="en-GB" sz="1400" dirty="0"/>
              <a:t> mod</a:t>
            </a:r>
          </a:p>
        </p:txBody>
      </p:sp>
      <p:cxnSp>
        <p:nvCxnSpPr>
          <p:cNvPr id="163" name="Straight Arrow Connector 162"/>
          <p:cNvCxnSpPr/>
          <p:nvPr/>
        </p:nvCxnSpPr>
        <p:spPr>
          <a:xfrm>
            <a:off x="9469257" y="7120401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9487157" y="6824842"/>
            <a:ext cx="3074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HBT_SCHD_SEND: send scan schedule</a:t>
            </a:r>
          </a:p>
        </p:txBody>
      </p:sp>
      <p:sp>
        <p:nvSpPr>
          <p:cNvPr id="168" name="U-Turn Arrow 167"/>
          <p:cNvSpPr/>
          <p:nvPr/>
        </p:nvSpPr>
        <p:spPr>
          <a:xfrm rot="16200000" flipH="1" flipV="1">
            <a:off x="13114544" y="6973078"/>
            <a:ext cx="265647" cy="795117"/>
          </a:xfrm>
          <a:prstGeom prst="uturnArrow">
            <a:avLst>
              <a:gd name="adj1" fmla="val 9904"/>
              <a:gd name="adj2" fmla="val 16589"/>
              <a:gd name="adj3" fmla="val 32065"/>
              <a:gd name="adj4" fmla="val 61041"/>
              <a:gd name="adj5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12942815" y="6975185"/>
            <a:ext cx="963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execute scan schedule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6042138" y="8137165"/>
            <a:ext cx="3867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SCHD_STATUS_ACK – </a:t>
            </a:r>
            <a:r>
              <a:rPr lang="en-GB" sz="1400" dirty="0" err="1"/>
              <a:t>sched</a:t>
            </a:r>
            <a:r>
              <a:rPr lang="en-GB" sz="1400" dirty="0"/>
              <a:t> status response</a:t>
            </a:r>
          </a:p>
        </p:txBody>
      </p:sp>
      <p:cxnSp>
        <p:nvCxnSpPr>
          <p:cNvPr id="171" name="Straight Arrow Connector 170"/>
          <p:cNvCxnSpPr>
            <a:cxnSpLocks/>
          </p:cNvCxnSpPr>
          <p:nvPr/>
        </p:nvCxnSpPr>
        <p:spPr>
          <a:xfrm flipH="1">
            <a:off x="2372298" y="8444940"/>
            <a:ext cx="707979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>
            <a:cxnSpLocks/>
          </p:cNvCxnSpPr>
          <p:nvPr/>
        </p:nvCxnSpPr>
        <p:spPr>
          <a:xfrm flipH="1">
            <a:off x="7302941" y="9463045"/>
            <a:ext cx="552960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4673549" y="9320417"/>
            <a:ext cx="284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DATA_PUB_DM: publish data</a:t>
            </a:r>
          </a:p>
        </p:txBody>
      </p:sp>
      <p:cxnSp>
        <p:nvCxnSpPr>
          <p:cNvPr id="190" name="Straight Arrow Connector 189"/>
          <p:cNvCxnSpPr>
            <a:cxnSpLocks/>
          </p:cNvCxnSpPr>
          <p:nvPr/>
        </p:nvCxnSpPr>
        <p:spPr>
          <a:xfrm flipH="1">
            <a:off x="4147458" y="9682929"/>
            <a:ext cx="315548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/>
          <p:nvPr/>
        </p:nvSpPr>
        <p:spPr>
          <a:xfrm>
            <a:off x="6091075" y="9775251"/>
            <a:ext cx="3458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SCHD_COMP_ACK: </a:t>
            </a:r>
            <a:r>
              <a:rPr lang="en-GB" sz="1400" dirty="0" err="1"/>
              <a:t>sched</a:t>
            </a:r>
            <a:r>
              <a:rPr lang="en-GB" sz="1400" dirty="0"/>
              <a:t> status response</a:t>
            </a:r>
          </a:p>
        </p:txBody>
      </p:sp>
      <p:cxnSp>
        <p:nvCxnSpPr>
          <p:cNvPr id="193" name="Straight Arrow Connector 192"/>
          <p:cNvCxnSpPr>
            <a:cxnSpLocks/>
          </p:cNvCxnSpPr>
          <p:nvPr/>
        </p:nvCxnSpPr>
        <p:spPr>
          <a:xfrm flipH="1">
            <a:off x="7302941" y="10083026"/>
            <a:ext cx="212835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9449202" y="9762741"/>
            <a:ext cx="2993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65000"/>
                  </a:schemeClr>
                </a:solidFill>
              </a:rPr>
              <a:t>Periodic SD heartbeat/resource advertisement/disconnect</a:t>
            </a:r>
          </a:p>
        </p:txBody>
      </p:sp>
      <p:cxnSp>
        <p:nvCxnSpPr>
          <p:cNvPr id="203" name="Straight Arrow Connector 202"/>
          <p:cNvCxnSpPr/>
          <p:nvPr/>
        </p:nvCxnSpPr>
        <p:spPr>
          <a:xfrm flipH="1">
            <a:off x="9431300" y="10281328"/>
            <a:ext cx="3384000" cy="0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 rot="16200000">
            <a:off x="445938" y="2932765"/>
            <a:ext cx="1446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SD/SM association</a:t>
            </a:r>
          </a:p>
        </p:txBody>
      </p:sp>
      <p:sp>
        <p:nvSpPr>
          <p:cNvPr id="50" name="TextBox 49"/>
          <p:cNvSpPr txBox="1"/>
          <p:nvPr/>
        </p:nvSpPr>
        <p:spPr>
          <a:xfrm rot="16200000">
            <a:off x="447798" y="4739116"/>
            <a:ext cx="1446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Control Service/ SM association</a:t>
            </a:r>
          </a:p>
        </p:txBody>
      </p:sp>
      <p:sp>
        <p:nvSpPr>
          <p:cNvPr id="51" name="TextBox 50"/>
          <p:cNvSpPr txBox="1"/>
          <p:nvPr/>
        </p:nvSpPr>
        <p:spPr>
          <a:xfrm rot="16200000">
            <a:off x="646099" y="6003649"/>
            <a:ext cx="102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scan </a:t>
            </a:r>
            <a:br>
              <a:rPr lang="en-GB" sz="1400" b="1"/>
            </a:br>
            <a:r>
              <a:rPr lang="en-GB" sz="1400" b="1"/>
              <a:t>scheduling</a:t>
            </a:r>
            <a:endParaRPr lang="en-GB" sz="1400" b="1" dirty="0"/>
          </a:p>
        </p:txBody>
      </p:sp>
      <p:sp>
        <p:nvSpPr>
          <p:cNvPr id="52" name="TextBox 51"/>
          <p:cNvSpPr txBox="1"/>
          <p:nvPr/>
        </p:nvSpPr>
        <p:spPr>
          <a:xfrm rot="16200000">
            <a:off x="646100" y="7755756"/>
            <a:ext cx="102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/>
              <a:t>scan execute</a:t>
            </a:r>
            <a:endParaRPr lang="en-GB" sz="1400" b="1" dirty="0"/>
          </a:p>
        </p:txBody>
      </p:sp>
      <p:sp>
        <p:nvSpPr>
          <p:cNvPr id="53" name="TextBox 52"/>
          <p:cNvSpPr txBox="1"/>
          <p:nvPr/>
        </p:nvSpPr>
        <p:spPr>
          <a:xfrm rot="16200000">
            <a:off x="646100" y="9691118"/>
            <a:ext cx="102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data publish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637514" y="1523189"/>
            <a:ext cx="25404" cy="829786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9469257" y="7907801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9487156" y="7612242"/>
            <a:ext cx="3215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HBT_SCHD_STATUS: request scan status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319449" y="7637594"/>
            <a:ext cx="11325477" cy="900044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727200" algn="l"/>
              </a:tabLst>
            </a:pPr>
            <a:r>
              <a:rPr lang="en-GB" sz="1100" dirty="0">
                <a:solidFill>
                  <a:schemeClr val="tx1"/>
                </a:solidFill>
              </a:rPr>
              <a:t>Optional – either triggered</a:t>
            </a:r>
            <a:br>
              <a:rPr lang="en-GB" sz="1100" dirty="0">
                <a:solidFill>
                  <a:schemeClr val="tx1"/>
                </a:solidFill>
              </a:rPr>
            </a:br>
            <a:r>
              <a:rPr lang="en-GB" sz="1100" dirty="0">
                <a:solidFill>
                  <a:schemeClr val="tx1"/>
                </a:solidFill>
              </a:rPr>
              <a:t>by user or by SSD if “notify”</a:t>
            </a:r>
            <a:br>
              <a:rPr lang="en-GB" sz="1100" dirty="0">
                <a:solidFill>
                  <a:schemeClr val="tx1"/>
                </a:solidFill>
              </a:rPr>
            </a:br>
            <a:r>
              <a:rPr lang="en-GB" sz="1100" dirty="0">
                <a:solidFill>
                  <a:schemeClr val="tx1"/>
                </a:solidFill>
              </a:rPr>
              <a:t>flag is set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 flipH="1">
            <a:off x="9453639" y="10927772"/>
            <a:ext cx="3384000" cy="0"/>
          </a:xfrm>
          <a:prstGeom prst="straightConnector1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9518036" y="10635192"/>
            <a:ext cx="2824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HBT_ASC_RFR: refresh association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9453639" y="11284613"/>
            <a:ext cx="3384000" cy="0"/>
          </a:xfrm>
          <a:prstGeom prst="straightConnector1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9518031" y="10989054"/>
            <a:ext cx="3403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HBT_ASC_RFR_ACK: refresh association </a:t>
            </a:r>
            <a:r>
              <a:rPr lang="en-GB" sz="1400" dirty="0" err="1"/>
              <a:t>ack</a:t>
            </a:r>
            <a:endParaRPr lang="en-GB" sz="1400" dirty="0"/>
          </a:p>
        </p:txBody>
      </p:sp>
      <p:sp>
        <p:nvSpPr>
          <p:cNvPr id="90" name="TextBox 89"/>
          <p:cNvSpPr txBox="1"/>
          <p:nvPr/>
        </p:nvSpPr>
        <p:spPr>
          <a:xfrm>
            <a:off x="9518031" y="11342917"/>
            <a:ext cx="3335226" cy="311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ASC_DIS_SSD</a:t>
            </a:r>
            <a:r>
              <a:rPr lang="en-GB" sz="1400"/>
              <a:t>: instruct disassociate</a:t>
            </a:r>
            <a:endParaRPr lang="en-GB" sz="1400" dirty="0"/>
          </a:p>
        </p:txBody>
      </p:sp>
      <p:cxnSp>
        <p:nvCxnSpPr>
          <p:cNvPr id="91" name="Straight Arrow Connector 90"/>
          <p:cNvCxnSpPr/>
          <p:nvPr/>
        </p:nvCxnSpPr>
        <p:spPr>
          <a:xfrm flipH="1">
            <a:off x="9453635" y="11642515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9453634" y="12001481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9518029" y="11705922"/>
            <a:ext cx="3335228" cy="3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ASC_DIS_SCOS: instruct disassociate</a:t>
            </a:r>
          </a:p>
        </p:txBody>
      </p:sp>
      <p:sp>
        <p:nvSpPr>
          <p:cNvPr id="94" name="TextBox 93"/>
          <p:cNvSpPr txBox="1"/>
          <p:nvPr/>
        </p:nvSpPr>
        <p:spPr>
          <a:xfrm rot="16200000">
            <a:off x="440673" y="10989349"/>
            <a:ext cx="14469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SD/SM association currency</a:t>
            </a:r>
          </a:p>
        </p:txBody>
      </p:sp>
      <p:sp>
        <p:nvSpPr>
          <p:cNvPr id="99" name="Snip Single Corner Rectangle 98"/>
          <p:cNvSpPr/>
          <p:nvPr/>
        </p:nvSpPr>
        <p:spPr>
          <a:xfrm>
            <a:off x="3457612" y="1588092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Data Consumer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14709" y="589079"/>
            <a:ext cx="8824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Message Flow Diagram </a:t>
            </a:r>
            <a:r>
              <a:rPr lang="mr-IN" sz="3200" b="1" dirty="0"/>
              <a:t>–</a:t>
            </a:r>
            <a:r>
              <a:rPr lang="en-US" sz="3200" b="1" dirty="0"/>
              <a:t> </a:t>
            </a:r>
            <a:r>
              <a:rPr lang="en-GB" sz="3200" b="1" dirty="0"/>
              <a:t>Mode 3 (Offline Mode)</a:t>
            </a:r>
          </a:p>
        </p:txBody>
      </p:sp>
      <p:cxnSp>
        <p:nvCxnSpPr>
          <p:cNvPr id="100" name="Straight Connector 99"/>
          <p:cNvCxnSpPr>
            <a:cxnSpLocks/>
          </p:cNvCxnSpPr>
          <p:nvPr/>
        </p:nvCxnSpPr>
        <p:spPr>
          <a:xfrm>
            <a:off x="4108572" y="2396210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9428424" y="4222325"/>
            <a:ext cx="3384000" cy="0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9492819" y="3893516"/>
            <a:ext cx="344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HBT_SCHED_SEND_ACK: scan schedule </a:t>
            </a:r>
            <a:r>
              <a:rPr lang="en-GB" sz="1400" dirty="0" err="1"/>
              <a:t>ack</a:t>
            </a:r>
            <a:endParaRPr lang="en-GB" sz="1400" dirty="0"/>
          </a:p>
        </p:txBody>
      </p:sp>
      <p:sp>
        <p:nvSpPr>
          <p:cNvPr id="75" name="TextBox 74"/>
          <p:cNvSpPr txBox="1"/>
          <p:nvPr/>
        </p:nvSpPr>
        <p:spPr>
          <a:xfrm>
            <a:off x="9462949" y="8762899"/>
            <a:ext cx="3444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HBT_SCHD_STATUS_ACK: status response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 flipH="1">
            <a:off x="9445049" y="9080762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9336597" y="8654498"/>
            <a:ext cx="4308330" cy="900044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tabLst>
                <a:tab pos="1727200" algn="l"/>
              </a:tabLst>
            </a:pPr>
            <a:r>
              <a:rPr lang="en-GB" sz="1100" dirty="0">
                <a:solidFill>
                  <a:schemeClr val="tx1"/>
                </a:solidFill>
              </a:rPr>
              <a:t>Piggybacked</a:t>
            </a:r>
          </a:p>
        </p:txBody>
      </p:sp>
      <p:cxnSp>
        <p:nvCxnSpPr>
          <p:cNvPr id="79" name="Straight Arrow Connector 78"/>
          <p:cNvCxnSpPr>
            <a:cxnSpLocks/>
          </p:cNvCxnSpPr>
          <p:nvPr/>
        </p:nvCxnSpPr>
        <p:spPr>
          <a:xfrm>
            <a:off x="2372298" y="12564152"/>
            <a:ext cx="709953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6103702" y="12256375"/>
            <a:ext cx="3120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SCAN_TERM: terminate all scanning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9437227" y="12657651"/>
            <a:ext cx="338599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9409371" y="12304154"/>
            <a:ext cx="3120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SCAN_TERM: terminate all scanning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AE6B7E09-1B5D-6747-A690-B5CFD5B04865}"/>
              </a:ext>
            </a:extLst>
          </p:cNvPr>
          <p:cNvCxnSpPr>
            <a:cxnSpLocks/>
          </p:cNvCxnSpPr>
          <p:nvPr/>
        </p:nvCxnSpPr>
        <p:spPr>
          <a:xfrm flipH="1">
            <a:off x="2372299" y="10281328"/>
            <a:ext cx="493064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84E4A5C7-B509-8341-AB08-E719389E4DFD}"/>
              </a:ext>
            </a:extLst>
          </p:cNvPr>
          <p:cNvSpPr txBox="1"/>
          <p:nvPr/>
        </p:nvSpPr>
        <p:spPr>
          <a:xfrm>
            <a:off x="2630457" y="9947704"/>
            <a:ext cx="3458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SCHD_COMP_ACK: </a:t>
            </a:r>
            <a:r>
              <a:rPr lang="en-GB" sz="1400" dirty="0" err="1"/>
              <a:t>sched</a:t>
            </a:r>
            <a:r>
              <a:rPr lang="en-GB" sz="1400" dirty="0"/>
              <a:t> status response</a:t>
            </a:r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65BDB67D-BC24-2B44-BD1C-EC55E37D65A1}"/>
              </a:ext>
            </a:extLst>
          </p:cNvPr>
          <p:cNvCxnSpPr>
            <a:cxnSpLocks/>
          </p:cNvCxnSpPr>
          <p:nvPr/>
        </p:nvCxnSpPr>
        <p:spPr>
          <a:xfrm>
            <a:off x="2387623" y="6123039"/>
            <a:ext cx="709953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DB11EB46-DAEF-5B48-929D-737FE067DB9D}"/>
              </a:ext>
            </a:extLst>
          </p:cNvPr>
          <p:cNvSpPr txBox="1"/>
          <p:nvPr/>
        </p:nvSpPr>
        <p:spPr>
          <a:xfrm>
            <a:off x="4232844" y="5802311"/>
            <a:ext cx="3378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SCHD_MOD: request mod to schedule</a:t>
            </a:r>
          </a:p>
        </p:txBody>
      </p:sp>
    </p:spTree>
    <p:extLst>
      <p:ext uri="{BB962C8B-B14F-4D97-AF65-F5344CB8AC3E}">
        <p14:creationId xmlns:p14="http://schemas.microsoft.com/office/powerpoint/2010/main" val="3896720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/>
          <p:cNvSpPr/>
          <p:nvPr/>
        </p:nvSpPr>
        <p:spPr>
          <a:xfrm>
            <a:off x="794834" y="10212150"/>
            <a:ext cx="12871573" cy="4957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85" name="Rectangle 84"/>
          <p:cNvSpPr/>
          <p:nvPr/>
        </p:nvSpPr>
        <p:spPr>
          <a:xfrm>
            <a:off x="794834" y="8677774"/>
            <a:ext cx="12871573" cy="1446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794834" y="5837954"/>
            <a:ext cx="12871573" cy="27345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800099" y="4370948"/>
            <a:ext cx="12871573" cy="1380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800099" y="2470886"/>
            <a:ext cx="12871573" cy="1834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5" name="Snip Single Corner Rectangle 4"/>
          <p:cNvSpPr/>
          <p:nvPr/>
        </p:nvSpPr>
        <p:spPr>
          <a:xfrm>
            <a:off x="6622087" y="1571775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SM: Data Distribution Service</a:t>
            </a:r>
          </a:p>
        </p:txBody>
      </p:sp>
      <p:sp>
        <p:nvSpPr>
          <p:cNvPr id="6" name="Snip Single Corner Rectangle 5"/>
          <p:cNvSpPr/>
          <p:nvPr/>
        </p:nvSpPr>
        <p:spPr>
          <a:xfrm>
            <a:off x="8762220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SM: Control Service</a:t>
            </a:r>
          </a:p>
        </p:txBody>
      </p:sp>
      <p:sp>
        <p:nvSpPr>
          <p:cNvPr id="7" name="Snip Single Corner Rectangle 6"/>
          <p:cNvSpPr/>
          <p:nvPr/>
        </p:nvSpPr>
        <p:spPr>
          <a:xfrm>
            <a:off x="12161831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SD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9458904" y="2763466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7302941" y="2408595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9448016" y="2439755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12832803" y="2431841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523301" y="2470886"/>
            <a:ext cx="2824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ASC_REQ: request association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9458904" y="3120307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523296" y="2824748"/>
            <a:ext cx="2416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ASC_GRANT: grant association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523296" y="3182649"/>
            <a:ext cx="2993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ASC_ADV: advertise capabilities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9458900" y="3478209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9458899" y="3837175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523294" y="3541616"/>
            <a:ext cx="3146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HBT_SCHED_SEND: send scan schedule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476806" y="7248573"/>
            <a:ext cx="284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DATA_PUB: publish data</a:t>
            </a:r>
          </a:p>
        </p:txBody>
      </p:sp>
      <p:sp>
        <p:nvSpPr>
          <p:cNvPr id="31" name="Snip Single Corner Rectangle 30"/>
          <p:cNvSpPr/>
          <p:nvPr/>
        </p:nvSpPr>
        <p:spPr>
          <a:xfrm>
            <a:off x="1721338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SCOS Client</a:t>
            </a:r>
          </a:p>
        </p:txBody>
      </p:sp>
      <p:cxnSp>
        <p:nvCxnSpPr>
          <p:cNvPr id="32" name="Straight Connector 31"/>
          <p:cNvCxnSpPr>
            <a:cxnSpLocks/>
          </p:cNvCxnSpPr>
          <p:nvPr/>
        </p:nvCxnSpPr>
        <p:spPr>
          <a:xfrm>
            <a:off x="2372298" y="2390771"/>
            <a:ext cx="0" cy="103603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9466807" y="5631330"/>
            <a:ext cx="338955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9476646" y="5045832"/>
            <a:ext cx="3120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AUTH_GRANT: grant authorisation, </a:t>
            </a:r>
            <a:br>
              <a:rPr lang="en-GB" sz="1400" dirty="0"/>
            </a:br>
            <a:r>
              <a:rPr lang="en-GB" sz="1400" dirty="0"/>
              <a:t>send capabilities, enable scan schedule</a:t>
            </a:r>
          </a:p>
        </p:txBody>
      </p:sp>
      <p:cxnSp>
        <p:nvCxnSpPr>
          <p:cNvPr id="128" name="Straight Arrow Connector 127"/>
          <p:cNvCxnSpPr/>
          <p:nvPr/>
        </p:nvCxnSpPr>
        <p:spPr>
          <a:xfrm>
            <a:off x="9476643" y="4973843"/>
            <a:ext cx="338599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9476641" y="4372027"/>
            <a:ext cx="3120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AUTH_REQ: request authorisation,</a:t>
            </a:r>
          </a:p>
          <a:p>
            <a:r>
              <a:rPr lang="en-GB" sz="1400" dirty="0"/>
              <a:t>capabilities, status</a:t>
            </a:r>
          </a:p>
        </p:txBody>
      </p:sp>
      <p:sp>
        <p:nvSpPr>
          <p:cNvPr id="168" name="U-Turn Arrow 167"/>
          <p:cNvSpPr/>
          <p:nvPr/>
        </p:nvSpPr>
        <p:spPr>
          <a:xfrm rot="16200000" flipH="1" flipV="1">
            <a:off x="13114544" y="6101527"/>
            <a:ext cx="265647" cy="795117"/>
          </a:xfrm>
          <a:prstGeom prst="uturnArrow">
            <a:avLst>
              <a:gd name="adj1" fmla="val 9904"/>
              <a:gd name="adj2" fmla="val 16589"/>
              <a:gd name="adj3" fmla="val 32065"/>
              <a:gd name="adj4" fmla="val 61041"/>
              <a:gd name="adj5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12942815" y="6103634"/>
            <a:ext cx="963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execute scan schedule</a:t>
            </a:r>
          </a:p>
        </p:txBody>
      </p:sp>
      <p:cxnSp>
        <p:nvCxnSpPr>
          <p:cNvPr id="172" name="Straight Arrow Connector 171"/>
          <p:cNvCxnSpPr>
            <a:cxnSpLocks/>
          </p:cNvCxnSpPr>
          <p:nvPr/>
        </p:nvCxnSpPr>
        <p:spPr>
          <a:xfrm flipH="1">
            <a:off x="7302940" y="7552894"/>
            <a:ext cx="552960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4673548" y="7410266"/>
            <a:ext cx="284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DATA_PUB_DM: publish data</a:t>
            </a:r>
          </a:p>
        </p:txBody>
      </p:sp>
      <p:cxnSp>
        <p:nvCxnSpPr>
          <p:cNvPr id="190" name="Straight Arrow Connector 189"/>
          <p:cNvCxnSpPr>
            <a:cxnSpLocks/>
          </p:cNvCxnSpPr>
          <p:nvPr/>
        </p:nvCxnSpPr>
        <p:spPr>
          <a:xfrm flipH="1">
            <a:off x="4147457" y="7772778"/>
            <a:ext cx="315548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9449201" y="7852590"/>
            <a:ext cx="2993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65000"/>
                  </a:schemeClr>
                </a:solidFill>
              </a:rPr>
              <a:t>Periodic SD heartbeat/resource advertisement/disconnect</a:t>
            </a:r>
          </a:p>
        </p:txBody>
      </p:sp>
      <p:cxnSp>
        <p:nvCxnSpPr>
          <p:cNvPr id="203" name="Straight Arrow Connector 202"/>
          <p:cNvCxnSpPr/>
          <p:nvPr/>
        </p:nvCxnSpPr>
        <p:spPr>
          <a:xfrm flipH="1">
            <a:off x="9431299" y="8371177"/>
            <a:ext cx="3384000" cy="0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 rot="16200000">
            <a:off x="445938" y="2932765"/>
            <a:ext cx="1446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SD/SM association</a:t>
            </a:r>
          </a:p>
        </p:txBody>
      </p:sp>
      <p:sp>
        <p:nvSpPr>
          <p:cNvPr id="50" name="TextBox 49"/>
          <p:cNvSpPr txBox="1"/>
          <p:nvPr/>
        </p:nvSpPr>
        <p:spPr>
          <a:xfrm rot="16200000">
            <a:off x="447798" y="4739116"/>
            <a:ext cx="1446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Control Service/ SM association</a:t>
            </a:r>
          </a:p>
        </p:txBody>
      </p:sp>
      <p:sp>
        <p:nvSpPr>
          <p:cNvPr id="52" name="TextBox 51"/>
          <p:cNvSpPr txBox="1"/>
          <p:nvPr/>
        </p:nvSpPr>
        <p:spPr>
          <a:xfrm rot="16200000">
            <a:off x="381962" y="6448610"/>
            <a:ext cx="1556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/>
              <a:t>scan execute and publish</a:t>
            </a:r>
            <a:endParaRPr lang="en-GB" sz="1400" b="1" dirty="0"/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>
          <a:xfrm flipH="1">
            <a:off x="1656795" y="1523189"/>
            <a:ext cx="6123" cy="1121740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9453639" y="8970354"/>
            <a:ext cx="3384000" cy="0"/>
          </a:xfrm>
          <a:prstGeom prst="straightConnector1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9518036" y="8677774"/>
            <a:ext cx="2824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HBT_ASC_RFR: refresh association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9453639" y="9327195"/>
            <a:ext cx="3384000" cy="0"/>
          </a:xfrm>
          <a:prstGeom prst="straightConnector1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9518031" y="9031636"/>
            <a:ext cx="3403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HBT_ASC_RFR_ACK: refresh association </a:t>
            </a:r>
            <a:r>
              <a:rPr lang="en-GB" sz="1400" dirty="0" err="1"/>
              <a:t>ack</a:t>
            </a:r>
            <a:endParaRPr lang="en-GB" sz="1400" dirty="0"/>
          </a:p>
        </p:txBody>
      </p:sp>
      <p:sp>
        <p:nvSpPr>
          <p:cNvPr id="90" name="TextBox 89"/>
          <p:cNvSpPr txBox="1"/>
          <p:nvPr/>
        </p:nvSpPr>
        <p:spPr>
          <a:xfrm>
            <a:off x="9518031" y="9385499"/>
            <a:ext cx="3335226" cy="311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ASC_DIS_SSD</a:t>
            </a:r>
            <a:r>
              <a:rPr lang="en-GB" sz="1400"/>
              <a:t>: instruct disassociate</a:t>
            </a:r>
            <a:endParaRPr lang="en-GB" sz="1400" dirty="0"/>
          </a:p>
        </p:txBody>
      </p:sp>
      <p:cxnSp>
        <p:nvCxnSpPr>
          <p:cNvPr id="91" name="Straight Arrow Connector 90"/>
          <p:cNvCxnSpPr/>
          <p:nvPr/>
        </p:nvCxnSpPr>
        <p:spPr>
          <a:xfrm flipH="1">
            <a:off x="9453635" y="9685097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9453634" y="10044063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9518028" y="9748504"/>
            <a:ext cx="3704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ASC_DIS_SCOS: instruct disassociate and term</a:t>
            </a:r>
          </a:p>
        </p:txBody>
      </p:sp>
      <p:sp>
        <p:nvSpPr>
          <p:cNvPr id="94" name="TextBox 93"/>
          <p:cNvSpPr txBox="1"/>
          <p:nvPr/>
        </p:nvSpPr>
        <p:spPr>
          <a:xfrm rot="16200000">
            <a:off x="440673" y="9031931"/>
            <a:ext cx="14469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SD/SM association currency</a:t>
            </a:r>
          </a:p>
        </p:txBody>
      </p:sp>
      <p:sp>
        <p:nvSpPr>
          <p:cNvPr id="99" name="Snip Single Corner Rectangle 98"/>
          <p:cNvSpPr/>
          <p:nvPr/>
        </p:nvSpPr>
        <p:spPr>
          <a:xfrm>
            <a:off x="3457612" y="1588092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Data Consumer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14709" y="589079"/>
            <a:ext cx="103155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Message Flow Diagram </a:t>
            </a:r>
            <a:r>
              <a:rPr lang="mr-IN" sz="3200" b="1" dirty="0"/>
              <a:t>–</a:t>
            </a:r>
            <a:r>
              <a:rPr lang="en-US" sz="3200" b="1" dirty="0"/>
              <a:t> </a:t>
            </a:r>
            <a:r>
              <a:rPr lang="en-GB" sz="3200" b="1" dirty="0"/>
              <a:t>Mode 4 (Reporting Mode - light)</a:t>
            </a:r>
          </a:p>
        </p:txBody>
      </p:sp>
      <p:cxnSp>
        <p:nvCxnSpPr>
          <p:cNvPr id="100" name="Straight Connector 99"/>
          <p:cNvCxnSpPr>
            <a:cxnSpLocks/>
          </p:cNvCxnSpPr>
          <p:nvPr/>
        </p:nvCxnSpPr>
        <p:spPr>
          <a:xfrm>
            <a:off x="4108572" y="2396210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9428424" y="4222325"/>
            <a:ext cx="3384000" cy="0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9492819" y="3893516"/>
            <a:ext cx="344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HBT_SCHED_SEND_ACK: scan schedule </a:t>
            </a:r>
            <a:r>
              <a:rPr lang="en-GB" sz="1400" dirty="0" err="1"/>
              <a:t>ack</a:t>
            </a:r>
            <a:endParaRPr lang="en-GB" sz="1400" dirty="0"/>
          </a:p>
        </p:txBody>
      </p:sp>
      <p:sp>
        <p:nvSpPr>
          <p:cNvPr id="75" name="TextBox 74"/>
          <p:cNvSpPr txBox="1"/>
          <p:nvPr/>
        </p:nvSpPr>
        <p:spPr>
          <a:xfrm>
            <a:off x="9462948" y="6852748"/>
            <a:ext cx="3444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HBT_SCHD_STATUS_ACK: status response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 flipH="1">
            <a:off x="9445048" y="7170611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9336596" y="6801499"/>
            <a:ext cx="4308330" cy="900044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tabLst>
                <a:tab pos="1727200" algn="l"/>
              </a:tabLst>
            </a:pPr>
            <a:r>
              <a:rPr lang="en-GB" sz="1100" dirty="0">
                <a:solidFill>
                  <a:schemeClr val="tx1"/>
                </a:solidFill>
              </a:rPr>
              <a:t>Piggybacked</a:t>
            </a:r>
          </a:p>
        </p:txBody>
      </p:sp>
      <p:cxnSp>
        <p:nvCxnSpPr>
          <p:cNvPr id="79" name="Straight Arrow Connector 78"/>
          <p:cNvCxnSpPr>
            <a:cxnSpLocks/>
          </p:cNvCxnSpPr>
          <p:nvPr/>
        </p:nvCxnSpPr>
        <p:spPr>
          <a:xfrm>
            <a:off x="2372298" y="10521006"/>
            <a:ext cx="709953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6103702" y="10213229"/>
            <a:ext cx="3120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SCAN_TERM: terminate all scanning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9437227" y="10614505"/>
            <a:ext cx="338599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9409371" y="10261008"/>
            <a:ext cx="3120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SCAN_TERM: terminate all scanning</a:t>
            </a: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30E62407-B48C-314F-BF4D-F0C94577EC58}"/>
              </a:ext>
            </a:extLst>
          </p:cNvPr>
          <p:cNvCxnSpPr/>
          <p:nvPr/>
        </p:nvCxnSpPr>
        <p:spPr>
          <a:xfrm flipV="1">
            <a:off x="9476641" y="6208087"/>
            <a:ext cx="3317280" cy="144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A89D8B07-F8B2-034A-AEB4-017480F9E7F1}"/>
              </a:ext>
            </a:extLst>
          </p:cNvPr>
          <p:cNvSpPr txBox="1"/>
          <p:nvPr/>
        </p:nvSpPr>
        <p:spPr>
          <a:xfrm>
            <a:off x="9453512" y="5900425"/>
            <a:ext cx="3378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SCHD_MOD: request scan schedule enable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DAF67734-51B0-2F41-970A-B095176D4A9B}"/>
              </a:ext>
            </a:extLst>
          </p:cNvPr>
          <p:cNvCxnSpPr>
            <a:cxnSpLocks/>
          </p:cNvCxnSpPr>
          <p:nvPr/>
        </p:nvCxnSpPr>
        <p:spPr>
          <a:xfrm>
            <a:off x="2387623" y="6123039"/>
            <a:ext cx="709953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8E801F4E-9A1F-FF42-9964-D949A3716254}"/>
              </a:ext>
            </a:extLst>
          </p:cNvPr>
          <p:cNvSpPr txBox="1"/>
          <p:nvPr/>
        </p:nvSpPr>
        <p:spPr>
          <a:xfrm>
            <a:off x="4232844" y="5802311"/>
            <a:ext cx="3378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SCHD_MOD: request scan schedule enable</a:t>
            </a:r>
          </a:p>
        </p:txBody>
      </p:sp>
      <p:sp>
        <p:nvSpPr>
          <p:cNvPr id="104" name="U-Turn Arrow 103">
            <a:extLst>
              <a:ext uri="{FF2B5EF4-FFF2-40B4-BE49-F238E27FC236}">
                <a16:creationId xmlns:a16="http://schemas.microsoft.com/office/drawing/2014/main" id="{571832B9-0123-B743-AD32-FE860825EED3}"/>
              </a:ext>
            </a:extLst>
          </p:cNvPr>
          <p:cNvSpPr/>
          <p:nvPr/>
        </p:nvSpPr>
        <p:spPr>
          <a:xfrm rot="16200000" flipV="1">
            <a:off x="12172680" y="6572690"/>
            <a:ext cx="2301309" cy="956778"/>
          </a:xfrm>
          <a:prstGeom prst="uturnArrow">
            <a:avLst>
              <a:gd name="adj1" fmla="val 2716"/>
              <a:gd name="adj2" fmla="val 6414"/>
              <a:gd name="adj3" fmla="val 9338"/>
              <a:gd name="adj4" fmla="val 19712"/>
              <a:gd name="adj5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0293C197-4090-CF47-AF05-3E36015D22C9}"/>
              </a:ext>
            </a:extLst>
          </p:cNvPr>
          <p:cNvSpPr txBox="1"/>
          <p:nvPr/>
        </p:nvSpPr>
        <p:spPr>
          <a:xfrm>
            <a:off x="13222834" y="8241131"/>
            <a:ext cx="11184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Repeat scan schedule until term</a:t>
            </a:r>
          </a:p>
        </p:txBody>
      </p:sp>
    </p:spTree>
    <p:extLst>
      <p:ext uri="{BB962C8B-B14F-4D97-AF65-F5344CB8AC3E}">
        <p14:creationId xmlns:p14="http://schemas.microsoft.com/office/powerpoint/2010/main" val="284385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/>
          <p:cNvSpPr/>
          <p:nvPr/>
        </p:nvSpPr>
        <p:spPr>
          <a:xfrm>
            <a:off x="794834" y="10212150"/>
            <a:ext cx="12871573" cy="4957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85" name="Rectangle 84"/>
          <p:cNvSpPr/>
          <p:nvPr/>
        </p:nvSpPr>
        <p:spPr>
          <a:xfrm>
            <a:off x="794834" y="8677774"/>
            <a:ext cx="12871573" cy="1446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794834" y="5837954"/>
            <a:ext cx="12871573" cy="27345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5" name="Snip Single Corner Rectangle 4"/>
          <p:cNvSpPr/>
          <p:nvPr/>
        </p:nvSpPr>
        <p:spPr>
          <a:xfrm>
            <a:off x="6622087" y="1571775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SM: Data Distribution Service</a:t>
            </a:r>
          </a:p>
        </p:txBody>
      </p:sp>
      <p:sp>
        <p:nvSpPr>
          <p:cNvPr id="6" name="Snip Single Corner Rectangle 5"/>
          <p:cNvSpPr/>
          <p:nvPr/>
        </p:nvSpPr>
        <p:spPr>
          <a:xfrm>
            <a:off x="8762220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SM: Control Service</a:t>
            </a:r>
          </a:p>
        </p:txBody>
      </p:sp>
      <p:sp>
        <p:nvSpPr>
          <p:cNvPr id="7" name="Snip Single Corner Rectangle 6"/>
          <p:cNvSpPr/>
          <p:nvPr/>
        </p:nvSpPr>
        <p:spPr>
          <a:xfrm>
            <a:off x="12161831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SD</a:t>
            </a:r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>
            <a:off x="7302941" y="2408595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9448016" y="2439755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12832803" y="2431841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476806" y="7248573"/>
            <a:ext cx="284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DATA_PUB: publish data</a:t>
            </a:r>
          </a:p>
        </p:txBody>
      </p:sp>
      <p:sp>
        <p:nvSpPr>
          <p:cNvPr id="31" name="Snip Single Corner Rectangle 30"/>
          <p:cNvSpPr/>
          <p:nvPr/>
        </p:nvSpPr>
        <p:spPr>
          <a:xfrm>
            <a:off x="1721338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SCOS Client</a:t>
            </a:r>
          </a:p>
        </p:txBody>
      </p:sp>
      <p:cxnSp>
        <p:nvCxnSpPr>
          <p:cNvPr id="32" name="Straight Connector 31"/>
          <p:cNvCxnSpPr>
            <a:cxnSpLocks/>
          </p:cNvCxnSpPr>
          <p:nvPr/>
        </p:nvCxnSpPr>
        <p:spPr>
          <a:xfrm>
            <a:off x="2372298" y="2390771"/>
            <a:ext cx="0" cy="103603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U-Turn Arrow 167"/>
          <p:cNvSpPr/>
          <p:nvPr/>
        </p:nvSpPr>
        <p:spPr>
          <a:xfrm rot="16200000" flipH="1" flipV="1">
            <a:off x="13114544" y="6101527"/>
            <a:ext cx="265647" cy="795117"/>
          </a:xfrm>
          <a:prstGeom prst="uturnArrow">
            <a:avLst>
              <a:gd name="adj1" fmla="val 9904"/>
              <a:gd name="adj2" fmla="val 16589"/>
              <a:gd name="adj3" fmla="val 32065"/>
              <a:gd name="adj4" fmla="val 61041"/>
              <a:gd name="adj5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12942815" y="6103634"/>
            <a:ext cx="963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execute scan schedule</a:t>
            </a:r>
          </a:p>
        </p:txBody>
      </p:sp>
      <p:cxnSp>
        <p:nvCxnSpPr>
          <p:cNvPr id="172" name="Straight Arrow Connector 171"/>
          <p:cNvCxnSpPr>
            <a:cxnSpLocks/>
          </p:cNvCxnSpPr>
          <p:nvPr/>
        </p:nvCxnSpPr>
        <p:spPr>
          <a:xfrm flipH="1">
            <a:off x="7302940" y="7552894"/>
            <a:ext cx="552960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4673548" y="7410266"/>
            <a:ext cx="284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DATA_PUB_DM: publish data</a:t>
            </a:r>
          </a:p>
        </p:txBody>
      </p:sp>
      <p:cxnSp>
        <p:nvCxnSpPr>
          <p:cNvPr id="190" name="Straight Arrow Connector 189"/>
          <p:cNvCxnSpPr>
            <a:cxnSpLocks/>
          </p:cNvCxnSpPr>
          <p:nvPr/>
        </p:nvCxnSpPr>
        <p:spPr>
          <a:xfrm flipH="1">
            <a:off x="4147457" y="7772778"/>
            <a:ext cx="315548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9449201" y="7852590"/>
            <a:ext cx="2993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65000"/>
                  </a:schemeClr>
                </a:solidFill>
              </a:rPr>
              <a:t>Periodic SD heartbeat/resource advertisement/disconnect</a:t>
            </a:r>
          </a:p>
        </p:txBody>
      </p:sp>
      <p:cxnSp>
        <p:nvCxnSpPr>
          <p:cNvPr id="203" name="Straight Arrow Connector 202"/>
          <p:cNvCxnSpPr/>
          <p:nvPr/>
        </p:nvCxnSpPr>
        <p:spPr>
          <a:xfrm flipH="1">
            <a:off x="9431299" y="8371177"/>
            <a:ext cx="3384000" cy="0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 rot="16200000">
            <a:off x="381962" y="6448610"/>
            <a:ext cx="1556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/>
              <a:t>scan execute and publish</a:t>
            </a:r>
            <a:endParaRPr lang="en-GB" sz="1400" b="1" dirty="0"/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>
          <a:xfrm flipH="1">
            <a:off x="1656795" y="1523189"/>
            <a:ext cx="6123" cy="1121740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9453639" y="8970354"/>
            <a:ext cx="3384000" cy="0"/>
          </a:xfrm>
          <a:prstGeom prst="straightConnector1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9518036" y="8677774"/>
            <a:ext cx="2824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HBT_ASC_RFR: refresh association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9453639" y="9327195"/>
            <a:ext cx="3384000" cy="0"/>
          </a:xfrm>
          <a:prstGeom prst="straightConnector1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9518031" y="9031636"/>
            <a:ext cx="3403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HBT_ASC_RFR_ACK: refresh association </a:t>
            </a:r>
            <a:r>
              <a:rPr lang="en-GB" sz="1400" dirty="0" err="1"/>
              <a:t>ack</a:t>
            </a:r>
            <a:endParaRPr lang="en-GB" sz="1400" dirty="0"/>
          </a:p>
        </p:txBody>
      </p:sp>
      <p:sp>
        <p:nvSpPr>
          <p:cNvPr id="90" name="TextBox 89"/>
          <p:cNvSpPr txBox="1"/>
          <p:nvPr/>
        </p:nvSpPr>
        <p:spPr>
          <a:xfrm>
            <a:off x="9518031" y="9385499"/>
            <a:ext cx="3335226" cy="311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ASC_DIS_SSD</a:t>
            </a:r>
            <a:r>
              <a:rPr lang="en-GB" sz="1400"/>
              <a:t>: instruct disassociate</a:t>
            </a:r>
            <a:endParaRPr lang="en-GB" sz="1400" dirty="0"/>
          </a:p>
        </p:txBody>
      </p:sp>
      <p:cxnSp>
        <p:nvCxnSpPr>
          <p:cNvPr id="91" name="Straight Arrow Connector 90"/>
          <p:cNvCxnSpPr/>
          <p:nvPr/>
        </p:nvCxnSpPr>
        <p:spPr>
          <a:xfrm flipH="1">
            <a:off x="9453635" y="9685097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9453634" y="10044063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9518028" y="9748504"/>
            <a:ext cx="3704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ASC_DIS_SCOS: instruct disassociate and term</a:t>
            </a:r>
          </a:p>
        </p:txBody>
      </p:sp>
      <p:sp>
        <p:nvSpPr>
          <p:cNvPr id="94" name="TextBox 93"/>
          <p:cNvSpPr txBox="1"/>
          <p:nvPr/>
        </p:nvSpPr>
        <p:spPr>
          <a:xfrm rot="16200000">
            <a:off x="440673" y="9031931"/>
            <a:ext cx="14469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SD/SM association currency</a:t>
            </a:r>
          </a:p>
        </p:txBody>
      </p:sp>
      <p:sp>
        <p:nvSpPr>
          <p:cNvPr id="99" name="Snip Single Corner Rectangle 98"/>
          <p:cNvSpPr/>
          <p:nvPr/>
        </p:nvSpPr>
        <p:spPr>
          <a:xfrm>
            <a:off x="3457612" y="1588092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Data Consumer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14709" y="589079"/>
            <a:ext cx="107917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Message Flow Diagram </a:t>
            </a:r>
            <a:r>
              <a:rPr lang="mr-IN" sz="3200" b="1" dirty="0"/>
              <a:t>–</a:t>
            </a:r>
            <a:r>
              <a:rPr lang="en-US" sz="3200" b="1" dirty="0"/>
              <a:t> </a:t>
            </a:r>
            <a:r>
              <a:rPr lang="en-GB" sz="3200" b="1" dirty="0"/>
              <a:t>Mode 4 (Reporting Mode - ultralight)</a:t>
            </a:r>
          </a:p>
        </p:txBody>
      </p:sp>
      <p:cxnSp>
        <p:nvCxnSpPr>
          <p:cNvPr id="100" name="Straight Connector 99"/>
          <p:cNvCxnSpPr>
            <a:cxnSpLocks/>
          </p:cNvCxnSpPr>
          <p:nvPr/>
        </p:nvCxnSpPr>
        <p:spPr>
          <a:xfrm>
            <a:off x="4108572" y="2396210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9462948" y="6852748"/>
            <a:ext cx="3444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HBT_SCHD_STATUS_ACK: status response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 flipH="1">
            <a:off x="9445048" y="7170611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9336596" y="6801499"/>
            <a:ext cx="4308330" cy="900044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tabLst>
                <a:tab pos="1727200" algn="l"/>
              </a:tabLst>
            </a:pPr>
            <a:r>
              <a:rPr lang="en-GB" sz="1100" dirty="0">
                <a:solidFill>
                  <a:schemeClr val="tx1"/>
                </a:solidFill>
              </a:rPr>
              <a:t>Piggybacked</a:t>
            </a:r>
          </a:p>
        </p:txBody>
      </p:sp>
      <p:cxnSp>
        <p:nvCxnSpPr>
          <p:cNvPr id="79" name="Straight Arrow Connector 78"/>
          <p:cNvCxnSpPr>
            <a:cxnSpLocks/>
          </p:cNvCxnSpPr>
          <p:nvPr/>
        </p:nvCxnSpPr>
        <p:spPr>
          <a:xfrm>
            <a:off x="2372298" y="10521006"/>
            <a:ext cx="709953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6103702" y="10213229"/>
            <a:ext cx="3120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SCAN_TERM: terminate all scanning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9437227" y="10614505"/>
            <a:ext cx="338599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9409371" y="10261008"/>
            <a:ext cx="3120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SCAN_TERM: terminate all scanning</a:t>
            </a: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30E62407-B48C-314F-BF4D-F0C94577EC58}"/>
              </a:ext>
            </a:extLst>
          </p:cNvPr>
          <p:cNvCxnSpPr/>
          <p:nvPr/>
        </p:nvCxnSpPr>
        <p:spPr>
          <a:xfrm flipV="1">
            <a:off x="9476641" y="6208087"/>
            <a:ext cx="3317280" cy="144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U-Turn Arrow 103">
            <a:extLst>
              <a:ext uri="{FF2B5EF4-FFF2-40B4-BE49-F238E27FC236}">
                <a16:creationId xmlns:a16="http://schemas.microsoft.com/office/drawing/2014/main" id="{571832B9-0123-B743-AD32-FE860825EED3}"/>
              </a:ext>
            </a:extLst>
          </p:cNvPr>
          <p:cNvSpPr/>
          <p:nvPr/>
        </p:nvSpPr>
        <p:spPr>
          <a:xfrm rot="16200000" flipV="1">
            <a:off x="12172680" y="6572690"/>
            <a:ext cx="2301309" cy="956778"/>
          </a:xfrm>
          <a:prstGeom prst="uturnArrow">
            <a:avLst>
              <a:gd name="adj1" fmla="val 2716"/>
              <a:gd name="adj2" fmla="val 6414"/>
              <a:gd name="adj3" fmla="val 9338"/>
              <a:gd name="adj4" fmla="val 19712"/>
              <a:gd name="adj5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0293C197-4090-CF47-AF05-3E36015D22C9}"/>
              </a:ext>
            </a:extLst>
          </p:cNvPr>
          <p:cNvSpPr txBox="1"/>
          <p:nvPr/>
        </p:nvSpPr>
        <p:spPr>
          <a:xfrm>
            <a:off x="13222834" y="8241131"/>
            <a:ext cx="11184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Repeat scan schedule until term</a:t>
            </a:r>
          </a:p>
        </p:txBody>
      </p:sp>
    </p:spTree>
    <p:extLst>
      <p:ext uri="{BB962C8B-B14F-4D97-AF65-F5344CB8AC3E}">
        <p14:creationId xmlns:p14="http://schemas.microsoft.com/office/powerpoint/2010/main" val="2702016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spect="1"/>
          </p:cNvSpPr>
          <p:nvPr/>
        </p:nvSpPr>
        <p:spPr>
          <a:xfrm>
            <a:off x="832757" y="3088240"/>
            <a:ext cx="1224644" cy="122464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Off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604989" y="2396963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Ready</a:t>
            </a: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8053741" y="5246912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Pending</a:t>
            </a: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044041" y="5246913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Active</a:t>
            </a: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12059809" y="5216593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Scanning</a:t>
            </a:r>
          </a:p>
        </p:txBody>
      </p:sp>
      <p:sp>
        <p:nvSpPr>
          <p:cNvPr id="12" name="Circular Arrow 11"/>
          <p:cNvSpPr/>
          <p:nvPr/>
        </p:nvSpPr>
        <p:spPr>
          <a:xfrm>
            <a:off x="1970313" y="2600033"/>
            <a:ext cx="801494" cy="1453244"/>
          </a:xfrm>
          <a:prstGeom prst="circularArrow">
            <a:avLst>
              <a:gd name="adj1" fmla="val 540"/>
              <a:gd name="adj2" fmla="val 437910"/>
              <a:gd name="adj3" fmla="val 20478487"/>
              <a:gd name="adj4" fmla="val 10684975"/>
              <a:gd name="adj5" fmla="val 38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779814" y="1894114"/>
            <a:ext cx="1289957" cy="523220"/>
            <a:chOff x="1779814" y="1894114"/>
            <a:chExt cx="1289957" cy="523220"/>
          </a:xfrm>
        </p:grpSpPr>
        <p:sp>
          <p:nvSpPr>
            <p:cNvPr id="13" name="TextBox 12"/>
            <p:cNvSpPr txBox="1"/>
            <p:nvPr/>
          </p:nvSpPr>
          <p:spPr>
            <a:xfrm>
              <a:off x="1779814" y="1894114"/>
              <a:ext cx="12899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err="1"/>
                <a:t>poweron</a:t>
              </a:r>
              <a:endParaRPr lang="en-GB" sz="1400" dirty="0"/>
            </a:p>
            <a:p>
              <a:pPr algn="ctr"/>
              <a:r>
                <a:rPr lang="en-GB" sz="1400" dirty="0" err="1"/>
                <a:t>startup</a:t>
              </a:r>
              <a:endParaRPr lang="en-GB" sz="1400" dirty="0"/>
            </a:p>
          </p:txBody>
        </p:sp>
        <p:cxnSp>
          <p:nvCxnSpPr>
            <p:cNvPr id="15" name="Straight Connector 14"/>
            <p:cNvCxnSpPr>
              <a:cxnSpLocks noChangeAspect="1"/>
            </p:cNvCxnSpPr>
            <p:nvPr/>
          </p:nvCxnSpPr>
          <p:spPr>
            <a:xfrm>
              <a:off x="1995055" y="2194560"/>
              <a:ext cx="8645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val 19"/>
          <p:cNvSpPr>
            <a:spLocks noChangeAspect="1"/>
          </p:cNvSpPr>
          <p:nvPr/>
        </p:nvSpPr>
        <p:spPr>
          <a:xfrm>
            <a:off x="553590" y="9042486"/>
            <a:ext cx="791937" cy="791937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1600" dirty="0">
                <a:solidFill>
                  <a:schemeClr val="accent1"/>
                </a:solidFill>
              </a:rPr>
              <a:t>State</a:t>
            </a:r>
          </a:p>
        </p:txBody>
      </p:sp>
      <p:sp>
        <p:nvSpPr>
          <p:cNvPr id="21" name="Circular Arrow 20"/>
          <p:cNvSpPr/>
          <p:nvPr/>
        </p:nvSpPr>
        <p:spPr>
          <a:xfrm>
            <a:off x="545426" y="8603267"/>
            <a:ext cx="800101" cy="488207"/>
          </a:xfrm>
          <a:prstGeom prst="circularArrow">
            <a:avLst>
              <a:gd name="adj1" fmla="val 540"/>
              <a:gd name="adj2" fmla="val 437910"/>
              <a:gd name="adj3" fmla="val 20478487"/>
              <a:gd name="adj4" fmla="val 10684975"/>
              <a:gd name="adj5" fmla="val 38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0613" y="7988698"/>
            <a:ext cx="2672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event       external trigger</a:t>
            </a:r>
          </a:p>
          <a:p>
            <a:r>
              <a:rPr lang="en-GB" sz="1400" dirty="0"/>
              <a:t>action      response to event</a:t>
            </a:r>
          </a:p>
        </p:txBody>
      </p:sp>
      <p:cxnSp>
        <p:nvCxnSpPr>
          <p:cNvPr id="23" name="Straight Connector 22"/>
          <p:cNvCxnSpPr>
            <a:cxnSpLocks noChangeAspect="1"/>
            <a:stCxn id="22" idx="1"/>
          </p:cNvCxnSpPr>
          <p:nvPr/>
        </p:nvCxnSpPr>
        <p:spPr>
          <a:xfrm>
            <a:off x="670613" y="8250308"/>
            <a:ext cx="549729" cy="36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394513" y="8565641"/>
            <a:ext cx="26724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state change direction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394513" y="9284565"/>
            <a:ext cx="26724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stable system state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951117" y="4454621"/>
            <a:ext cx="1720521" cy="523220"/>
            <a:chOff x="1779814" y="1894114"/>
            <a:chExt cx="1720521" cy="523220"/>
          </a:xfrm>
        </p:grpSpPr>
        <p:sp>
          <p:nvSpPr>
            <p:cNvPr id="32" name="TextBox 31"/>
            <p:cNvSpPr txBox="1"/>
            <p:nvPr/>
          </p:nvSpPr>
          <p:spPr>
            <a:xfrm>
              <a:off x="1779814" y="1894114"/>
              <a:ext cx="17205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/>
                <a:t>ASC_REQ</a:t>
              </a:r>
              <a:endParaRPr lang="en-GB" sz="1400" dirty="0"/>
            </a:p>
            <a:p>
              <a:pPr algn="ctr"/>
              <a:r>
                <a:rPr lang="en-GB" sz="1400" dirty="0"/>
                <a:t>ASC_GRANT</a:t>
              </a:r>
            </a:p>
          </p:txBody>
        </p:sp>
        <p:cxnSp>
          <p:nvCxnSpPr>
            <p:cNvPr id="33" name="Straight Connector 32"/>
            <p:cNvCxnSpPr>
              <a:cxnSpLocks noChangeAspect="1"/>
            </p:cNvCxnSpPr>
            <p:nvPr/>
          </p:nvCxnSpPr>
          <p:spPr>
            <a:xfrm>
              <a:off x="2201193" y="2150780"/>
              <a:ext cx="9016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Circular Arrow 33"/>
          <p:cNvSpPr/>
          <p:nvPr/>
        </p:nvSpPr>
        <p:spPr>
          <a:xfrm rot="5779849" flipV="1">
            <a:off x="4151835" y="4356174"/>
            <a:ext cx="1079003" cy="847451"/>
          </a:xfrm>
          <a:prstGeom prst="circularArrow">
            <a:avLst>
              <a:gd name="adj1" fmla="val 540"/>
              <a:gd name="adj2" fmla="val 596243"/>
              <a:gd name="adj3" fmla="val 20478487"/>
              <a:gd name="adj4" fmla="val 10684975"/>
              <a:gd name="adj5" fmla="val 5328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Circular Arrow 35"/>
          <p:cNvSpPr/>
          <p:nvPr/>
        </p:nvSpPr>
        <p:spPr>
          <a:xfrm rot="5400000">
            <a:off x="5347116" y="4736138"/>
            <a:ext cx="934592" cy="877701"/>
          </a:xfrm>
          <a:prstGeom prst="circularArrow">
            <a:avLst>
              <a:gd name="adj1" fmla="val 540"/>
              <a:gd name="adj2" fmla="val 596243"/>
              <a:gd name="adj3" fmla="val 20478487"/>
              <a:gd name="adj4" fmla="val 4944425"/>
              <a:gd name="adj5" fmla="val 5328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410002" y="4273191"/>
            <a:ext cx="2163820" cy="523220"/>
            <a:chOff x="1779814" y="1894114"/>
            <a:chExt cx="1720521" cy="523220"/>
          </a:xfrm>
        </p:grpSpPr>
        <p:sp>
          <p:nvSpPr>
            <p:cNvPr id="38" name="TextBox 37"/>
            <p:cNvSpPr txBox="1"/>
            <p:nvPr/>
          </p:nvSpPr>
          <p:spPr>
            <a:xfrm>
              <a:off x="1779814" y="1894114"/>
              <a:ext cx="17205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advertise timer </a:t>
              </a:r>
              <a:r>
                <a:rPr lang="en-GB" sz="1400" dirty="0" err="1"/>
                <a:t>exp</a:t>
              </a:r>
              <a:endParaRPr lang="en-GB" sz="1400" dirty="0"/>
            </a:p>
            <a:p>
              <a:pPr algn="ctr"/>
              <a:r>
                <a:rPr lang="en-GB" sz="1400" dirty="0"/>
                <a:t>ASC_ADV</a:t>
              </a:r>
            </a:p>
          </p:txBody>
        </p:sp>
        <p:cxnSp>
          <p:nvCxnSpPr>
            <p:cNvPr id="39" name="Straight Connector 38"/>
            <p:cNvCxnSpPr>
              <a:cxnSpLocks noChangeAspect="1"/>
            </p:cNvCxnSpPr>
            <p:nvPr/>
          </p:nvCxnSpPr>
          <p:spPr>
            <a:xfrm>
              <a:off x="1995621" y="2153468"/>
              <a:ext cx="124256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6094181" y="5249937"/>
            <a:ext cx="1964271" cy="738664"/>
            <a:chOff x="1779814" y="1894114"/>
            <a:chExt cx="1720521" cy="738664"/>
          </a:xfrm>
        </p:grpSpPr>
        <p:sp>
          <p:nvSpPr>
            <p:cNvPr id="44" name="TextBox 43"/>
            <p:cNvSpPr txBox="1"/>
            <p:nvPr/>
          </p:nvSpPr>
          <p:spPr>
            <a:xfrm>
              <a:off x="1779814" y="1894114"/>
              <a:ext cx="172052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HBT_SCHED_SEND</a:t>
              </a:r>
            </a:p>
            <a:p>
              <a:pPr algn="ctr"/>
              <a:r>
                <a:rPr lang="en-GB" sz="1400" dirty="0"/>
                <a:t>HBT_SCHED_SEND_ACK</a:t>
              </a:r>
            </a:p>
          </p:txBody>
        </p:sp>
        <p:cxnSp>
          <p:nvCxnSpPr>
            <p:cNvPr id="45" name="Straight Connector 44"/>
            <p:cNvCxnSpPr>
              <a:cxnSpLocks noChangeAspect="1"/>
            </p:cNvCxnSpPr>
            <p:nvPr/>
          </p:nvCxnSpPr>
          <p:spPr>
            <a:xfrm>
              <a:off x="2067588" y="2167405"/>
              <a:ext cx="11017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Circular Arrow 45"/>
          <p:cNvSpPr/>
          <p:nvPr/>
        </p:nvSpPr>
        <p:spPr>
          <a:xfrm rot="10800000" flipH="1" flipV="1">
            <a:off x="6049331" y="5800867"/>
            <a:ext cx="2130393" cy="847451"/>
          </a:xfrm>
          <a:prstGeom prst="circularArrow">
            <a:avLst>
              <a:gd name="adj1" fmla="val 540"/>
              <a:gd name="adj2" fmla="val 556751"/>
              <a:gd name="adj3" fmla="val 20478487"/>
              <a:gd name="adj4" fmla="val 11235915"/>
              <a:gd name="adj5" fmla="val 5983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9087604" y="4168185"/>
            <a:ext cx="1964271" cy="738664"/>
            <a:chOff x="1779814" y="1894114"/>
            <a:chExt cx="1720521" cy="738664"/>
          </a:xfrm>
        </p:grpSpPr>
        <p:sp>
          <p:nvSpPr>
            <p:cNvPr id="53" name="TextBox 52"/>
            <p:cNvSpPr txBox="1"/>
            <p:nvPr/>
          </p:nvSpPr>
          <p:spPr>
            <a:xfrm>
              <a:off x="1779814" y="1894114"/>
              <a:ext cx="172052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HBT_SCHED_SEND</a:t>
              </a:r>
            </a:p>
            <a:p>
              <a:pPr algn="ctr"/>
              <a:r>
                <a:rPr lang="en-GB" sz="1400" dirty="0"/>
                <a:t>HBT_SCHED_SEND_ACK</a:t>
              </a:r>
            </a:p>
          </p:txBody>
        </p:sp>
        <p:cxnSp>
          <p:nvCxnSpPr>
            <p:cNvPr id="54" name="Straight Connector 53"/>
            <p:cNvCxnSpPr>
              <a:cxnSpLocks noChangeAspect="1"/>
            </p:cNvCxnSpPr>
            <p:nvPr/>
          </p:nvCxnSpPr>
          <p:spPr>
            <a:xfrm>
              <a:off x="2067588" y="2167405"/>
              <a:ext cx="11017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Circular Arrow 54"/>
          <p:cNvSpPr/>
          <p:nvPr/>
        </p:nvSpPr>
        <p:spPr>
          <a:xfrm rot="5400000">
            <a:off x="9452583" y="4808062"/>
            <a:ext cx="934592" cy="877701"/>
          </a:xfrm>
          <a:prstGeom prst="circularArrow">
            <a:avLst>
              <a:gd name="adj1" fmla="val 540"/>
              <a:gd name="adj2" fmla="val 596243"/>
              <a:gd name="adj3" fmla="val 20478487"/>
              <a:gd name="adj4" fmla="val 4944425"/>
              <a:gd name="adj5" fmla="val 5328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10304081" y="5207553"/>
            <a:ext cx="1964271" cy="523220"/>
            <a:chOff x="1779814" y="1894114"/>
            <a:chExt cx="1720521" cy="523220"/>
          </a:xfrm>
        </p:grpSpPr>
        <p:sp>
          <p:nvSpPr>
            <p:cNvPr id="58" name="TextBox 57"/>
            <p:cNvSpPr txBox="1"/>
            <p:nvPr/>
          </p:nvSpPr>
          <p:spPr>
            <a:xfrm>
              <a:off x="1779814" y="1894114"/>
              <a:ext cx="17205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scan perform timer </a:t>
              </a:r>
              <a:r>
                <a:rPr lang="en-GB" sz="1400" dirty="0" err="1"/>
                <a:t>exp</a:t>
              </a:r>
              <a:endParaRPr lang="en-GB" sz="1400" dirty="0"/>
            </a:p>
            <a:p>
              <a:pPr algn="ctr"/>
              <a:r>
                <a:rPr lang="en-GB" sz="1400" dirty="0"/>
                <a:t>schedule lock</a:t>
              </a:r>
            </a:p>
          </p:txBody>
        </p:sp>
        <p:cxnSp>
          <p:nvCxnSpPr>
            <p:cNvPr id="59" name="Straight Connector 58"/>
            <p:cNvCxnSpPr>
              <a:cxnSpLocks noChangeAspect="1"/>
            </p:cNvCxnSpPr>
            <p:nvPr/>
          </p:nvCxnSpPr>
          <p:spPr>
            <a:xfrm>
              <a:off x="2067588" y="2167405"/>
              <a:ext cx="11017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Circular Arrow 59"/>
          <p:cNvSpPr/>
          <p:nvPr/>
        </p:nvSpPr>
        <p:spPr>
          <a:xfrm rot="10800000" flipH="1" flipV="1">
            <a:off x="10018012" y="5721966"/>
            <a:ext cx="2130393" cy="847451"/>
          </a:xfrm>
          <a:prstGeom prst="circularArrow">
            <a:avLst>
              <a:gd name="adj1" fmla="val 540"/>
              <a:gd name="adj2" fmla="val 556751"/>
              <a:gd name="adj3" fmla="val 20478487"/>
              <a:gd name="adj4" fmla="val 11235915"/>
              <a:gd name="adj5" fmla="val 5983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10129656" y="6799826"/>
            <a:ext cx="2160312" cy="954107"/>
            <a:chOff x="1779814" y="1894114"/>
            <a:chExt cx="1720521" cy="954107"/>
          </a:xfrm>
        </p:grpSpPr>
        <p:sp>
          <p:nvSpPr>
            <p:cNvPr id="62" name="TextBox 61"/>
            <p:cNvSpPr txBox="1"/>
            <p:nvPr/>
          </p:nvSpPr>
          <p:spPr>
            <a:xfrm>
              <a:off x="1779814" y="1894114"/>
              <a:ext cx="172052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scan complete</a:t>
              </a:r>
            </a:p>
            <a:p>
              <a:pPr algn="ctr"/>
              <a:r>
                <a:rPr lang="en-GB" sz="1400" dirty="0"/>
                <a:t>HBT_SCHED_STATUS_ACK</a:t>
              </a:r>
            </a:p>
            <a:p>
              <a:pPr algn="ctr"/>
              <a:r>
                <a:rPr lang="en-GB" sz="1400" dirty="0"/>
                <a:t>DATA_PUB</a:t>
              </a:r>
            </a:p>
          </p:txBody>
        </p:sp>
        <p:cxnSp>
          <p:nvCxnSpPr>
            <p:cNvPr id="63" name="Straight Connector 62"/>
            <p:cNvCxnSpPr>
              <a:cxnSpLocks noChangeAspect="1"/>
            </p:cNvCxnSpPr>
            <p:nvPr/>
          </p:nvCxnSpPr>
          <p:spPr>
            <a:xfrm>
              <a:off x="1915993" y="2167405"/>
              <a:ext cx="147843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Circular Arrow 63"/>
          <p:cNvSpPr/>
          <p:nvPr/>
        </p:nvSpPr>
        <p:spPr>
          <a:xfrm rot="10800000">
            <a:off x="10030156" y="5730773"/>
            <a:ext cx="2050098" cy="917546"/>
          </a:xfrm>
          <a:prstGeom prst="circularArrow">
            <a:avLst>
              <a:gd name="adj1" fmla="val 540"/>
              <a:gd name="adj2" fmla="val 556751"/>
              <a:gd name="adj3" fmla="val 20478487"/>
              <a:gd name="adj4" fmla="val 11235915"/>
              <a:gd name="adj5" fmla="val 5983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7759567" y="7910021"/>
            <a:ext cx="2160312" cy="523220"/>
            <a:chOff x="1779814" y="1894114"/>
            <a:chExt cx="1720521" cy="523220"/>
          </a:xfrm>
        </p:grpSpPr>
        <p:sp>
          <p:nvSpPr>
            <p:cNvPr id="67" name="TextBox 66"/>
            <p:cNvSpPr txBox="1"/>
            <p:nvPr/>
          </p:nvSpPr>
          <p:spPr>
            <a:xfrm>
              <a:off x="1779814" y="1894114"/>
              <a:ext cx="17205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SCAN_TERM</a:t>
              </a:r>
            </a:p>
            <a:p>
              <a:pPr algn="ctr"/>
              <a:r>
                <a:rPr lang="en-GB" sz="1400" dirty="0"/>
                <a:t>TERM_ACK</a:t>
              </a:r>
            </a:p>
          </p:txBody>
        </p:sp>
        <p:cxnSp>
          <p:nvCxnSpPr>
            <p:cNvPr id="68" name="Straight Connector 67"/>
            <p:cNvCxnSpPr>
              <a:cxnSpLocks noChangeAspect="1"/>
            </p:cNvCxnSpPr>
            <p:nvPr/>
          </p:nvCxnSpPr>
          <p:spPr>
            <a:xfrm>
              <a:off x="2101365" y="2167405"/>
              <a:ext cx="110500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Circular Arrow 68"/>
          <p:cNvSpPr/>
          <p:nvPr/>
        </p:nvSpPr>
        <p:spPr>
          <a:xfrm rot="10800000">
            <a:off x="5052040" y="5863703"/>
            <a:ext cx="8083950" cy="2777947"/>
          </a:xfrm>
          <a:prstGeom prst="circularArrow">
            <a:avLst>
              <a:gd name="adj1" fmla="val 0"/>
              <a:gd name="adj2" fmla="val 146196"/>
              <a:gd name="adj3" fmla="val 21479877"/>
              <a:gd name="adj4" fmla="val 10835691"/>
              <a:gd name="adj5" fmla="val 1955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1725559" y="5657601"/>
            <a:ext cx="1720521" cy="523220"/>
            <a:chOff x="1779814" y="1894114"/>
            <a:chExt cx="1720521" cy="523220"/>
          </a:xfrm>
        </p:grpSpPr>
        <p:sp>
          <p:nvSpPr>
            <p:cNvPr id="73" name="TextBox 72"/>
            <p:cNvSpPr txBox="1"/>
            <p:nvPr/>
          </p:nvSpPr>
          <p:spPr>
            <a:xfrm>
              <a:off x="1779814" y="1894114"/>
              <a:ext cx="17205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Heartbeat timer </a:t>
              </a:r>
              <a:r>
                <a:rPr lang="en-GB" sz="1400" dirty="0" err="1"/>
                <a:t>exp</a:t>
              </a:r>
              <a:endParaRPr lang="en-GB" sz="1400" dirty="0"/>
            </a:p>
            <a:p>
              <a:pPr algn="ctr"/>
              <a:r>
                <a:rPr lang="en-GB" sz="1400" dirty="0"/>
                <a:t>ASC_DIS_SSD</a:t>
              </a:r>
            </a:p>
          </p:txBody>
        </p:sp>
        <p:cxnSp>
          <p:nvCxnSpPr>
            <p:cNvPr id="74" name="Straight Connector 73"/>
            <p:cNvCxnSpPr>
              <a:cxnSpLocks noChangeAspect="1"/>
            </p:cNvCxnSpPr>
            <p:nvPr/>
          </p:nvCxnSpPr>
          <p:spPr>
            <a:xfrm>
              <a:off x="2201193" y="2150780"/>
              <a:ext cx="9016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Circular Arrow 74"/>
          <p:cNvSpPr/>
          <p:nvPr/>
        </p:nvSpPr>
        <p:spPr>
          <a:xfrm rot="5779849" flipH="1" flipV="1">
            <a:off x="3297524" y="4048984"/>
            <a:ext cx="2397616" cy="1693895"/>
          </a:xfrm>
          <a:prstGeom prst="circularArrow">
            <a:avLst>
              <a:gd name="adj1" fmla="val 540"/>
              <a:gd name="adj2" fmla="val 596243"/>
              <a:gd name="adj3" fmla="val 20478487"/>
              <a:gd name="adj4" fmla="val 11310706"/>
              <a:gd name="adj5" fmla="val 5328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457154" y="746502"/>
            <a:ext cx="9445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SD State Diagram </a:t>
            </a:r>
            <a:r>
              <a:rPr lang="mr-IN" sz="4000" dirty="0"/>
              <a:t>–</a:t>
            </a:r>
            <a:r>
              <a:rPr lang="en-GB" sz="4000" dirty="0"/>
              <a:t> Mode 1 (Tasking Mode)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1898576" y="4292045"/>
            <a:ext cx="1289957" cy="523220"/>
            <a:chOff x="1779814" y="1894114"/>
            <a:chExt cx="1289957" cy="523220"/>
          </a:xfrm>
        </p:grpSpPr>
        <p:sp>
          <p:nvSpPr>
            <p:cNvPr id="78" name="TextBox 77"/>
            <p:cNvSpPr txBox="1"/>
            <p:nvPr/>
          </p:nvSpPr>
          <p:spPr>
            <a:xfrm>
              <a:off x="1779814" y="1894114"/>
              <a:ext cx="12899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POWEROFF</a:t>
              </a:r>
            </a:p>
            <a:p>
              <a:pPr algn="ctr"/>
              <a:r>
                <a:rPr lang="en-GB" sz="1400" dirty="0"/>
                <a:t>shutdown</a:t>
              </a:r>
            </a:p>
          </p:txBody>
        </p:sp>
        <p:cxnSp>
          <p:nvCxnSpPr>
            <p:cNvPr id="79" name="Straight Connector 78"/>
            <p:cNvCxnSpPr>
              <a:cxnSpLocks noChangeAspect="1"/>
            </p:cNvCxnSpPr>
            <p:nvPr/>
          </p:nvCxnSpPr>
          <p:spPr>
            <a:xfrm>
              <a:off x="1995055" y="2194560"/>
              <a:ext cx="8645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Circular Arrow 79"/>
          <p:cNvSpPr/>
          <p:nvPr/>
        </p:nvSpPr>
        <p:spPr>
          <a:xfrm flipH="1" flipV="1">
            <a:off x="2043087" y="2927768"/>
            <a:ext cx="728720" cy="996283"/>
          </a:xfrm>
          <a:prstGeom prst="circularArrow">
            <a:avLst>
              <a:gd name="adj1" fmla="val 540"/>
              <a:gd name="adj2" fmla="val 437910"/>
              <a:gd name="adj3" fmla="val 20478487"/>
              <a:gd name="adj4" fmla="val 11495403"/>
              <a:gd name="adj5" fmla="val 38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2628330" y="1649418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Registered</a:t>
            </a:r>
          </a:p>
        </p:txBody>
      </p:sp>
    </p:spTree>
    <p:extLst>
      <p:ext uri="{BB962C8B-B14F-4D97-AF65-F5344CB8AC3E}">
        <p14:creationId xmlns:p14="http://schemas.microsoft.com/office/powerpoint/2010/main" val="1323603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spect="1"/>
          </p:cNvSpPr>
          <p:nvPr/>
        </p:nvSpPr>
        <p:spPr>
          <a:xfrm>
            <a:off x="832757" y="3088240"/>
            <a:ext cx="1224644" cy="122464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Off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044042" y="2296885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>
                <a:solidFill>
                  <a:schemeClr val="accent1"/>
                </a:solidFill>
              </a:rPr>
              <a:t>Ready</a:t>
            </a: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044041" y="5246913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>
                <a:solidFill>
                  <a:schemeClr val="accent1"/>
                </a:solidFill>
              </a:rPr>
              <a:t>Associated</a:t>
            </a: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7443886" y="7675622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Tasked Scanning</a:t>
            </a:r>
          </a:p>
        </p:txBody>
      </p:sp>
      <p:sp>
        <p:nvSpPr>
          <p:cNvPr id="12" name="Circular Arrow 11"/>
          <p:cNvSpPr/>
          <p:nvPr/>
        </p:nvSpPr>
        <p:spPr>
          <a:xfrm>
            <a:off x="1970313" y="2600033"/>
            <a:ext cx="2106386" cy="1453244"/>
          </a:xfrm>
          <a:prstGeom prst="circularArrow">
            <a:avLst>
              <a:gd name="adj1" fmla="val 540"/>
              <a:gd name="adj2" fmla="val 437910"/>
              <a:gd name="adj3" fmla="val 20478487"/>
              <a:gd name="adj4" fmla="val 10684975"/>
              <a:gd name="adj5" fmla="val 38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779814" y="1894114"/>
            <a:ext cx="1289957" cy="523220"/>
            <a:chOff x="1779814" y="1894114"/>
            <a:chExt cx="1289957" cy="523220"/>
          </a:xfrm>
        </p:grpSpPr>
        <p:sp>
          <p:nvSpPr>
            <p:cNvPr id="13" name="TextBox 12"/>
            <p:cNvSpPr txBox="1"/>
            <p:nvPr/>
          </p:nvSpPr>
          <p:spPr>
            <a:xfrm>
              <a:off x="1779814" y="1894114"/>
              <a:ext cx="12899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err="1"/>
                <a:t>poweron</a:t>
              </a:r>
              <a:endParaRPr lang="en-GB" sz="1400" dirty="0"/>
            </a:p>
            <a:p>
              <a:pPr algn="ctr"/>
              <a:r>
                <a:rPr lang="en-GB" sz="1400" dirty="0" err="1"/>
                <a:t>startup</a:t>
              </a:r>
              <a:endParaRPr lang="en-GB" sz="1400" dirty="0"/>
            </a:p>
          </p:txBody>
        </p:sp>
        <p:cxnSp>
          <p:nvCxnSpPr>
            <p:cNvPr id="15" name="Straight Connector 14"/>
            <p:cNvCxnSpPr>
              <a:cxnSpLocks noChangeAspect="1"/>
            </p:cNvCxnSpPr>
            <p:nvPr/>
          </p:nvCxnSpPr>
          <p:spPr>
            <a:xfrm>
              <a:off x="1995055" y="2194560"/>
              <a:ext cx="8645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val 19"/>
          <p:cNvSpPr>
            <a:spLocks noChangeAspect="1"/>
          </p:cNvSpPr>
          <p:nvPr/>
        </p:nvSpPr>
        <p:spPr>
          <a:xfrm>
            <a:off x="553590" y="9042486"/>
            <a:ext cx="791937" cy="791937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1600" dirty="0">
                <a:solidFill>
                  <a:schemeClr val="accent1"/>
                </a:solidFill>
              </a:rPr>
              <a:t>State</a:t>
            </a:r>
          </a:p>
        </p:txBody>
      </p:sp>
      <p:sp>
        <p:nvSpPr>
          <p:cNvPr id="21" name="Circular Arrow 20"/>
          <p:cNvSpPr/>
          <p:nvPr/>
        </p:nvSpPr>
        <p:spPr>
          <a:xfrm>
            <a:off x="545426" y="8603267"/>
            <a:ext cx="800101" cy="488207"/>
          </a:xfrm>
          <a:prstGeom prst="circularArrow">
            <a:avLst>
              <a:gd name="adj1" fmla="val 540"/>
              <a:gd name="adj2" fmla="val 437910"/>
              <a:gd name="adj3" fmla="val 20478487"/>
              <a:gd name="adj4" fmla="val 10684975"/>
              <a:gd name="adj5" fmla="val 38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0613" y="7988698"/>
            <a:ext cx="2672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event       external trigger</a:t>
            </a:r>
          </a:p>
          <a:p>
            <a:r>
              <a:rPr lang="en-GB" sz="1400" dirty="0"/>
              <a:t>action      response to event</a:t>
            </a:r>
          </a:p>
        </p:txBody>
      </p:sp>
      <p:cxnSp>
        <p:nvCxnSpPr>
          <p:cNvPr id="23" name="Straight Connector 22"/>
          <p:cNvCxnSpPr>
            <a:cxnSpLocks noChangeAspect="1"/>
            <a:stCxn id="22" idx="1"/>
          </p:cNvCxnSpPr>
          <p:nvPr/>
        </p:nvCxnSpPr>
        <p:spPr>
          <a:xfrm>
            <a:off x="670613" y="8250308"/>
            <a:ext cx="549729" cy="36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394513" y="8565641"/>
            <a:ext cx="26724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state change direction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394513" y="9284565"/>
            <a:ext cx="26724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stable system state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951117" y="4454621"/>
            <a:ext cx="1720521" cy="523220"/>
            <a:chOff x="1779814" y="1894114"/>
            <a:chExt cx="1720521" cy="523220"/>
          </a:xfrm>
        </p:grpSpPr>
        <p:sp>
          <p:nvSpPr>
            <p:cNvPr id="32" name="TextBox 31"/>
            <p:cNvSpPr txBox="1"/>
            <p:nvPr/>
          </p:nvSpPr>
          <p:spPr>
            <a:xfrm>
              <a:off x="1779814" y="1894114"/>
              <a:ext cx="17205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/>
                <a:t>ASC_REQ</a:t>
              </a:r>
              <a:endParaRPr lang="en-GB" sz="1400" dirty="0"/>
            </a:p>
            <a:p>
              <a:pPr algn="ctr"/>
              <a:r>
                <a:rPr lang="en-GB" sz="1400" dirty="0"/>
                <a:t>ASC_GRANT</a:t>
              </a:r>
            </a:p>
          </p:txBody>
        </p:sp>
        <p:cxnSp>
          <p:nvCxnSpPr>
            <p:cNvPr id="33" name="Straight Connector 32"/>
            <p:cNvCxnSpPr>
              <a:cxnSpLocks noChangeAspect="1"/>
            </p:cNvCxnSpPr>
            <p:nvPr/>
          </p:nvCxnSpPr>
          <p:spPr>
            <a:xfrm>
              <a:off x="2201193" y="2150780"/>
              <a:ext cx="9016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Circular Arrow 33"/>
          <p:cNvSpPr/>
          <p:nvPr/>
        </p:nvSpPr>
        <p:spPr>
          <a:xfrm rot="5779849" flipV="1">
            <a:off x="4151835" y="4356174"/>
            <a:ext cx="1079003" cy="847451"/>
          </a:xfrm>
          <a:prstGeom prst="circularArrow">
            <a:avLst>
              <a:gd name="adj1" fmla="val 540"/>
              <a:gd name="adj2" fmla="val 596243"/>
              <a:gd name="adj3" fmla="val 20478487"/>
              <a:gd name="adj4" fmla="val 10684975"/>
              <a:gd name="adj5" fmla="val 5328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Circular Arrow 35"/>
          <p:cNvSpPr/>
          <p:nvPr/>
        </p:nvSpPr>
        <p:spPr>
          <a:xfrm rot="5400000">
            <a:off x="5347116" y="4736138"/>
            <a:ext cx="934592" cy="877701"/>
          </a:xfrm>
          <a:prstGeom prst="circularArrow">
            <a:avLst>
              <a:gd name="adj1" fmla="val 540"/>
              <a:gd name="adj2" fmla="val 596243"/>
              <a:gd name="adj3" fmla="val 20478487"/>
              <a:gd name="adj4" fmla="val 4944425"/>
              <a:gd name="adj5" fmla="val 5328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410002" y="4273191"/>
            <a:ext cx="2163820" cy="523220"/>
            <a:chOff x="1779814" y="1894114"/>
            <a:chExt cx="1720521" cy="523220"/>
          </a:xfrm>
        </p:grpSpPr>
        <p:sp>
          <p:nvSpPr>
            <p:cNvPr id="38" name="TextBox 37"/>
            <p:cNvSpPr txBox="1"/>
            <p:nvPr/>
          </p:nvSpPr>
          <p:spPr>
            <a:xfrm>
              <a:off x="1779814" y="1894114"/>
              <a:ext cx="17205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advertise timer </a:t>
              </a:r>
              <a:r>
                <a:rPr lang="en-GB" sz="1400" dirty="0" err="1"/>
                <a:t>exp</a:t>
              </a:r>
              <a:endParaRPr lang="en-GB" sz="1400" dirty="0"/>
            </a:p>
            <a:p>
              <a:pPr algn="ctr"/>
              <a:r>
                <a:rPr lang="en-GB" sz="1400" dirty="0"/>
                <a:t>ASC_ADV</a:t>
              </a:r>
            </a:p>
          </p:txBody>
        </p:sp>
        <p:cxnSp>
          <p:nvCxnSpPr>
            <p:cNvPr id="39" name="Straight Connector 38"/>
            <p:cNvCxnSpPr>
              <a:cxnSpLocks noChangeAspect="1"/>
            </p:cNvCxnSpPr>
            <p:nvPr/>
          </p:nvCxnSpPr>
          <p:spPr>
            <a:xfrm>
              <a:off x="1995621" y="2153468"/>
              <a:ext cx="124256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Circular Arrow 45"/>
          <p:cNvSpPr/>
          <p:nvPr/>
        </p:nvSpPr>
        <p:spPr>
          <a:xfrm rot="10128536" flipH="1" flipV="1">
            <a:off x="5995183" y="5056484"/>
            <a:ext cx="3240408" cy="1455804"/>
          </a:xfrm>
          <a:prstGeom prst="circularArrow">
            <a:avLst>
              <a:gd name="adj1" fmla="val 540"/>
              <a:gd name="adj2" fmla="val 556751"/>
              <a:gd name="adj3" fmla="val 20478487"/>
              <a:gd name="adj4" fmla="val 11235915"/>
              <a:gd name="adj5" fmla="val 5983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9" name="Circular Arrow 68"/>
          <p:cNvSpPr/>
          <p:nvPr/>
        </p:nvSpPr>
        <p:spPr>
          <a:xfrm rot="11611828">
            <a:off x="5265473" y="6914559"/>
            <a:ext cx="3305332" cy="2039466"/>
          </a:xfrm>
          <a:prstGeom prst="circularArrow">
            <a:avLst>
              <a:gd name="adj1" fmla="val 0"/>
              <a:gd name="adj2" fmla="val 146196"/>
              <a:gd name="adj3" fmla="val 21479877"/>
              <a:gd name="adj4" fmla="val 13914901"/>
              <a:gd name="adj5" fmla="val 2918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1725559" y="5657601"/>
            <a:ext cx="1720521" cy="523220"/>
            <a:chOff x="1779814" y="1894114"/>
            <a:chExt cx="1720521" cy="523220"/>
          </a:xfrm>
        </p:grpSpPr>
        <p:sp>
          <p:nvSpPr>
            <p:cNvPr id="73" name="TextBox 72"/>
            <p:cNvSpPr txBox="1"/>
            <p:nvPr/>
          </p:nvSpPr>
          <p:spPr>
            <a:xfrm>
              <a:off x="1779814" y="1894114"/>
              <a:ext cx="17205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Heartbeat timer </a:t>
              </a:r>
              <a:r>
                <a:rPr lang="en-GB" sz="1400" dirty="0" err="1"/>
                <a:t>exp</a:t>
              </a:r>
              <a:endParaRPr lang="en-GB" sz="1400" dirty="0"/>
            </a:p>
            <a:p>
              <a:pPr algn="ctr"/>
              <a:r>
                <a:rPr lang="en-GB" sz="1400" dirty="0"/>
                <a:t>ASC_DIS_SSD</a:t>
              </a:r>
            </a:p>
          </p:txBody>
        </p:sp>
        <p:cxnSp>
          <p:nvCxnSpPr>
            <p:cNvPr id="74" name="Straight Connector 73"/>
            <p:cNvCxnSpPr>
              <a:cxnSpLocks noChangeAspect="1"/>
            </p:cNvCxnSpPr>
            <p:nvPr/>
          </p:nvCxnSpPr>
          <p:spPr>
            <a:xfrm>
              <a:off x="2201193" y="2150780"/>
              <a:ext cx="9016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Circular Arrow 74"/>
          <p:cNvSpPr/>
          <p:nvPr/>
        </p:nvSpPr>
        <p:spPr>
          <a:xfrm rot="5779849" flipH="1" flipV="1">
            <a:off x="3065641" y="4252537"/>
            <a:ext cx="2397616" cy="1693895"/>
          </a:xfrm>
          <a:prstGeom prst="circularArrow">
            <a:avLst>
              <a:gd name="adj1" fmla="val 540"/>
              <a:gd name="adj2" fmla="val 596243"/>
              <a:gd name="adj3" fmla="val 20478487"/>
              <a:gd name="adj4" fmla="val 11310706"/>
              <a:gd name="adj5" fmla="val 5328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069771" y="614700"/>
            <a:ext cx="106271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SSD State Diagram - </a:t>
            </a:r>
            <a:r>
              <a:rPr lang="en-GB" sz="4400"/>
              <a:t>Mode 2 </a:t>
            </a:r>
            <a:r>
              <a:rPr lang="en-GB" sz="4400" dirty="0"/>
              <a:t>(Basic Mode)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1898576" y="4292045"/>
            <a:ext cx="1289957" cy="523220"/>
            <a:chOff x="1779814" y="1894114"/>
            <a:chExt cx="1289957" cy="523220"/>
          </a:xfrm>
        </p:grpSpPr>
        <p:sp>
          <p:nvSpPr>
            <p:cNvPr id="78" name="TextBox 77"/>
            <p:cNvSpPr txBox="1"/>
            <p:nvPr/>
          </p:nvSpPr>
          <p:spPr>
            <a:xfrm>
              <a:off x="1779814" y="1894114"/>
              <a:ext cx="12899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POWEROFF</a:t>
              </a:r>
            </a:p>
            <a:p>
              <a:pPr algn="ctr"/>
              <a:r>
                <a:rPr lang="en-GB" sz="1400" dirty="0"/>
                <a:t>shutdown</a:t>
              </a:r>
            </a:p>
          </p:txBody>
        </p:sp>
        <p:cxnSp>
          <p:nvCxnSpPr>
            <p:cNvPr id="79" name="Straight Connector 78"/>
            <p:cNvCxnSpPr>
              <a:cxnSpLocks noChangeAspect="1"/>
            </p:cNvCxnSpPr>
            <p:nvPr/>
          </p:nvCxnSpPr>
          <p:spPr>
            <a:xfrm>
              <a:off x="1995055" y="2194560"/>
              <a:ext cx="8645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Circular Arrow 79"/>
          <p:cNvSpPr/>
          <p:nvPr/>
        </p:nvSpPr>
        <p:spPr>
          <a:xfrm flipH="1" flipV="1">
            <a:off x="2043087" y="2927769"/>
            <a:ext cx="2033611" cy="996283"/>
          </a:xfrm>
          <a:prstGeom prst="circularArrow">
            <a:avLst>
              <a:gd name="adj1" fmla="val 540"/>
              <a:gd name="adj2" fmla="val 437910"/>
              <a:gd name="adj3" fmla="val 20478487"/>
              <a:gd name="adj4" fmla="val 11495403"/>
              <a:gd name="adj5" fmla="val 38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5083822" y="9296249"/>
            <a:ext cx="2160312" cy="954107"/>
            <a:chOff x="1779814" y="1894114"/>
            <a:chExt cx="1720521" cy="954107"/>
          </a:xfrm>
        </p:grpSpPr>
        <p:sp>
          <p:nvSpPr>
            <p:cNvPr id="65" name="TextBox 64"/>
            <p:cNvSpPr txBox="1"/>
            <p:nvPr/>
          </p:nvSpPr>
          <p:spPr>
            <a:xfrm>
              <a:off x="1779814" y="1894114"/>
              <a:ext cx="172052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scan complete</a:t>
              </a:r>
            </a:p>
            <a:p>
              <a:pPr algn="ctr"/>
              <a:r>
                <a:rPr lang="en-GB" sz="1400" dirty="0"/>
                <a:t>HBT_SCHED_STATUS_ACK</a:t>
              </a:r>
            </a:p>
            <a:p>
              <a:pPr algn="ctr"/>
              <a:r>
                <a:rPr lang="en-GB" sz="1400" dirty="0"/>
                <a:t>DATA_PUB</a:t>
              </a:r>
            </a:p>
          </p:txBody>
        </p:sp>
        <p:cxnSp>
          <p:nvCxnSpPr>
            <p:cNvPr id="70" name="Straight Connector 69"/>
            <p:cNvCxnSpPr>
              <a:cxnSpLocks noChangeAspect="1"/>
            </p:cNvCxnSpPr>
            <p:nvPr/>
          </p:nvCxnSpPr>
          <p:spPr>
            <a:xfrm>
              <a:off x="1915993" y="2167405"/>
              <a:ext cx="147843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7175653" y="4571927"/>
            <a:ext cx="1964271" cy="738664"/>
            <a:chOff x="1779814" y="1894114"/>
            <a:chExt cx="1720521" cy="738664"/>
          </a:xfrm>
        </p:grpSpPr>
        <p:sp>
          <p:nvSpPr>
            <p:cNvPr id="81" name="TextBox 80"/>
            <p:cNvSpPr txBox="1"/>
            <p:nvPr/>
          </p:nvSpPr>
          <p:spPr>
            <a:xfrm>
              <a:off x="1779814" y="1894114"/>
              <a:ext cx="172052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HBT_SCHED_SEND</a:t>
              </a:r>
            </a:p>
            <a:p>
              <a:pPr algn="ctr"/>
              <a:r>
                <a:rPr lang="en-GB" sz="1400" dirty="0"/>
                <a:t>HBT_SCHED_SEND_ACK</a:t>
              </a:r>
            </a:p>
          </p:txBody>
        </p:sp>
        <p:cxnSp>
          <p:nvCxnSpPr>
            <p:cNvPr id="82" name="Straight Connector 81"/>
            <p:cNvCxnSpPr>
              <a:cxnSpLocks noChangeAspect="1"/>
            </p:cNvCxnSpPr>
            <p:nvPr/>
          </p:nvCxnSpPr>
          <p:spPr>
            <a:xfrm>
              <a:off x="2067588" y="2167405"/>
              <a:ext cx="11017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Circular Arrow 82"/>
          <p:cNvSpPr/>
          <p:nvPr/>
        </p:nvSpPr>
        <p:spPr>
          <a:xfrm rot="12388554" flipH="1" flipV="1">
            <a:off x="5579585" y="6823968"/>
            <a:ext cx="2443020" cy="1274417"/>
          </a:xfrm>
          <a:prstGeom prst="circularArrow">
            <a:avLst>
              <a:gd name="adj1" fmla="val 540"/>
              <a:gd name="adj2" fmla="val 541415"/>
              <a:gd name="adj3" fmla="val 20478487"/>
              <a:gd name="adj4" fmla="val 11235915"/>
              <a:gd name="adj5" fmla="val 5983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4" name="Oval 83"/>
          <p:cNvSpPr>
            <a:spLocks noChangeAspect="1"/>
          </p:cNvSpPr>
          <p:nvPr/>
        </p:nvSpPr>
        <p:spPr>
          <a:xfrm>
            <a:off x="8917828" y="4649601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Automatic Scanning</a:t>
            </a:r>
          </a:p>
        </p:txBody>
      </p:sp>
      <p:grpSp>
        <p:nvGrpSpPr>
          <p:cNvPr id="85" name="Group 84"/>
          <p:cNvGrpSpPr/>
          <p:nvPr/>
        </p:nvGrpSpPr>
        <p:grpSpPr>
          <a:xfrm>
            <a:off x="5646421" y="7184818"/>
            <a:ext cx="1964271" cy="738664"/>
            <a:chOff x="1779814" y="1894114"/>
            <a:chExt cx="1720521" cy="738664"/>
          </a:xfrm>
        </p:grpSpPr>
        <p:sp>
          <p:nvSpPr>
            <p:cNvPr id="86" name="TextBox 85"/>
            <p:cNvSpPr txBox="1"/>
            <p:nvPr/>
          </p:nvSpPr>
          <p:spPr>
            <a:xfrm>
              <a:off x="1779814" y="1894114"/>
              <a:ext cx="172052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HBT_SCHED_SEND</a:t>
              </a:r>
            </a:p>
            <a:p>
              <a:pPr algn="ctr"/>
              <a:r>
                <a:rPr lang="en-GB" sz="1400" dirty="0"/>
                <a:t>HBT_SCHED_SEND_ACK</a:t>
              </a:r>
            </a:p>
          </p:txBody>
        </p:sp>
        <p:cxnSp>
          <p:nvCxnSpPr>
            <p:cNvPr id="87" name="Straight Connector 86"/>
            <p:cNvCxnSpPr>
              <a:cxnSpLocks noChangeAspect="1"/>
            </p:cNvCxnSpPr>
            <p:nvPr/>
          </p:nvCxnSpPr>
          <p:spPr>
            <a:xfrm>
              <a:off x="2067588" y="2167405"/>
              <a:ext cx="11017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7035583" y="6142854"/>
            <a:ext cx="2160312" cy="738664"/>
            <a:chOff x="1779814" y="1894114"/>
            <a:chExt cx="1720521" cy="738664"/>
          </a:xfrm>
        </p:grpSpPr>
        <p:sp>
          <p:nvSpPr>
            <p:cNvPr id="89" name="TextBox 88"/>
            <p:cNvSpPr txBox="1"/>
            <p:nvPr/>
          </p:nvSpPr>
          <p:spPr>
            <a:xfrm>
              <a:off x="1779814" y="1894114"/>
              <a:ext cx="172052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scan complete</a:t>
              </a:r>
            </a:p>
            <a:p>
              <a:pPr algn="ctr"/>
              <a:r>
                <a:rPr lang="en-GB" sz="1400" dirty="0"/>
                <a:t>HBT_SCHED_STATUS_ACK</a:t>
              </a:r>
            </a:p>
            <a:p>
              <a:pPr algn="ctr"/>
              <a:endParaRPr lang="en-GB" sz="1400" dirty="0"/>
            </a:p>
          </p:txBody>
        </p:sp>
        <p:cxnSp>
          <p:nvCxnSpPr>
            <p:cNvPr id="90" name="Straight Connector 89"/>
            <p:cNvCxnSpPr>
              <a:cxnSpLocks noChangeAspect="1"/>
            </p:cNvCxnSpPr>
            <p:nvPr/>
          </p:nvCxnSpPr>
          <p:spPr>
            <a:xfrm>
              <a:off x="1915993" y="2167405"/>
              <a:ext cx="147843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Circular Arrow 90"/>
          <p:cNvSpPr/>
          <p:nvPr/>
        </p:nvSpPr>
        <p:spPr>
          <a:xfrm rot="10128536">
            <a:off x="5949202" y="4956559"/>
            <a:ext cx="3067913" cy="1431875"/>
          </a:xfrm>
          <a:prstGeom prst="circularArrow">
            <a:avLst>
              <a:gd name="adj1" fmla="val 540"/>
              <a:gd name="adj2" fmla="val 556751"/>
              <a:gd name="adj3" fmla="val 20478487"/>
              <a:gd name="adj4" fmla="val 11235915"/>
              <a:gd name="adj5" fmla="val 5983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27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9265</TotalTime>
  <Words>1475</Words>
  <Application>Microsoft Macintosh PowerPoint</Application>
  <PresentationFormat>Custom</PresentationFormat>
  <Paragraphs>274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Mangal</vt:lpstr>
      <vt:lpstr>Office Theme</vt:lpstr>
      <vt:lpstr>DCN 22-18-0038-00-0003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Hislop (IS)</dc:creator>
  <cp:lastModifiedBy>Roger Hislop (IS)</cp:lastModifiedBy>
  <cp:revision>134</cp:revision>
  <cp:lastPrinted>2017-05-23T14:01:34Z</cp:lastPrinted>
  <dcterms:created xsi:type="dcterms:W3CDTF">2016-11-09T00:36:43Z</dcterms:created>
  <dcterms:modified xsi:type="dcterms:W3CDTF">2018-09-28T13:44:31Z</dcterms:modified>
</cp:coreProperties>
</file>