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11879263" cy="1296035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11" userDrawn="1">
          <p15:clr>
            <a:srgbClr val="A4A3A4"/>
          </p15:clr>
        </p15:guide>
        <p15:guide id="2" pos="3742" userDrawn="1">
          <p15:clr>
            <a:srgbClr val="A4A3A4"/>
          </p15:clr>
        </p15:guide>
        <p15:guide id="3" pos="42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903"/>
    <p:restoredTop sz="97100"/>
  </p:normalViewPr>
  <p:slideViewPr>
    <p:cSldViewPr snapToGrid="0" snapToObjects="1">
      <p:cViewPr>
        <p:scale>
          <a:sx n="77" d="100"/>
          <a:sy n="77" d="100"/>
        </p:scale>
        <p:origin x="2784" y="-96"/>
      </p:cViewPr>
      <p:guideLst>
        <p:guide orient="horz" pos="4511"/>
        <p:guide pos="3742"/>
        <p:guide pos="42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57D5A-1342-5742-AF0B-1FE69EA98225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14538" y="1143000"/>
            <a:ext cx="28289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E1900-6A46-3443-B092-BC99F43593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3192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014538" y="1143000"/>
            <a:ext cx="28289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Policy determines what SSD resources can be acquired</a:t>
            </a:r>
          </a:p>
          <a:p>
            <a:r>
              <a:rPr lang="en-GB" dirty="0" smtClean="0"/>
              <a:t>Policy </a:t>
            </a:r>
            <a:r>
              <a:rPr lang="en-GB" dirty="0" err="1" smtClean="0"/>
              <a:t>deines</a:t>
            </a:r>
            <a:r>
              <a:rPr lang="en-GB" dirty="0" smtClean="0"/>
              <a:t> what </a:t>
            </a:r>
            <a:r>
              <a:rPr lang="en-GB" dirty="0" err="1" smtClean="0"/>
              <a:t>temproar</a:t>
            </a:r>
            <a:r>
              <a:rPr lang="en-GB" dirty="0" smtClean="0"/>
              <a:t> storage time might be</a:t>
            </a:r>
          </a:p>
          <a:p>
            <a:endParaRPr lang="en-GB" smtClean="0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5E1900-6A46-3443-B092-BC99F435938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502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945" y="2121058"/>
            <a:ext cx="10097374" cy="4512122"/>
          </a:xfrm>
        </p:spPr>
        <p:txBody>
          <a:bodyPr anchor="b"/>
          <a:lstStyle>
            <a:lvl1pPr algn="ctr">
              <a:defRPr sz="77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4908" y="6807185"/>
            <a:ext cx="8909447" cy="3129084"/>
          </a:xfrm>
        </p:spPr>
        <p:txBody>
          <a:bodyPr/>
          <a:lstStyle>
            <a:lvl1pPr marL="0" indent="0" algn="ctr">
              <a:buNone/>
              <a:defRPr sz="3118"/>
            </a:lvl1pPr>
            <a:lvl2pPr marL="593949" indent="0" algn="ctr">
              <a:buNone/>
              <a:defRPr sz="2598"/>
            </a:lvl2pPr>
            <a:lvl3pPr marL="1187897" indent="0" algn="ctr">
              <a:buNone/>
              <a:defRPr sz="2338"/>
            </a:lvl3pPr>
            <a:lvl4pPr marL="1781846" indent="0" algn="ctr">
              <a:buNone/>
              <a:defRPr sz="2079"/>
            </a:lvl4pPr>
            <a:lvl5pPr marL="2375794" indent="0" algn="ctr">
              <a:buNone/>
              <a:defRPr sz="2079"/>
            </a:lvl5pPr>
            <a:lvl6pPr marL="2969743" indent="0" algn="ctr">
              <a:buNone/>
              <a:defRPr sz="2079"/>
            </a:lvl6pPr>
            <a:lvl7pPr marL="3563691" indent="0" algn="ctr">
              <a:buNone/>
              <a:defRPr sz="2079"/>
            </a:lvl7pPr>
            <a:lvl8pPr marL="4157640" indent="0" algn="ctr">
              <a:buNone/>
              <a:defRPr sz="2079"/>
            </a:lvl8pPr>
            <a:lvl9pPr marL="4751588" indent="0" algn="ctr">
              <a:buNone/>
              <a:defRPr sz="207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98" y="690018"/>
            <a:ext cx="2561466" cy="109832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6700" y="690018"/>
            <a:ext cx="7535907" cy="1098329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513" y="3231091"/>
            <a:ext cx="10245864" cy="5391145"/>
          </a:xfrm>
        </p:spPr>
        <p:txBody>
          <a:bodyPr anchor="b"/>
          <a:lstStyle>
            <a:lvl1pPr>
              <a:defRPr sz="779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513" y="8673238"/>
            <a:ext cx="10245864" cy="2835076"/>
          </a:xfrm>
        </p:spPr>
        <p:txBody>
          <a:bodyPr/>
          <a:lstStyle>
            <a:lvl1pPr marL="0" indent="0">
              <a:buNone/>
              <a:defRPr sz="3118">
                <a:solidFill>
                  <a:schemeClr val="tx1"/>
                </a:solidFill>
              </a:defRPr>
            </a:lvl1pPr>
            <a:lvl2pPr marL="593949" indent="0">
              <a:buNone/>
              <a:defRPr sz="2598">
                <a:solidFill>
                  <a:schemeClr val="tx1">
                    <a:tint val="75000"/>
                  </a:schemeClr>
                </a:solidFill>
              </a:defRPr>
            </a:lvl2pPr>
            <a:lvl3pPr marL="1187897" indent="0">
              <a:buNone/>
              <a:defRPr sz="2338">
                <a:solidFill>
                  <a:schemeClr val="tx1">
                    <a:tint val="75000"/>
                  </a:schemeClr>
                </a:solidFill>
              </a:defRPr>
            </a:lvl3pPr>
            <a:lvl4pPr marL="1781846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4pPr>
            <a:lvl5pPr marL="2375794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5pPr>
            <a:lvl6pPr marL="2969743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6pPr>
            <a:lvl7pPr marL="3563691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7pPr>
            <a:lvl8pPr marL="4157640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8pPr>
            <a:lvl9pPr marL="4751588" indent="0">
              <a:buNone/>
              <a:defRPr sz="20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6699" y="3450093"/>
            <a:ext cx="5048687" cy="82232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3877" y="3450093"/>
            <a:ext cx="5048687" cy="82232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7" y="690021"/>
            <a:ext cx="10245864" cy="25050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8248" y="3177087"/>
            <a:ext cx="5025484" cy="1557041"/>
          </a:xfrm>
        </p:spPr>
        <p:txBody>
          <a:bodyPr anchor="b"/>
          <a:lstStyle>
            <a:lvl1pPr marL="0" indent="0">
              <a:buNone/>
              <a:defRPr sz="3118" b="1"/>
            </a:lvl1pPr>
            <a:lvl2pPr marL="593949" indent="0">
              <a:buNone/>
              <a:defRPr sz="2598" b="1"/>
            </a:lvl2pPr>
            <a:lvl3pPr marL="1187897" indent="0">
              <a:buNone/>
              <a:defRPr sz="2338" b="1"/>
            </a:lvl3pPr>
            <a:lvl4pPr marL="1781846" indent="0">
              <a:buNone/>
              <a:defRPr sz="2079" b="1"/>
            </a:lvl4pPr>
            <a:lvl5pPr marL="2375794" indent="0">
              <a:buNone/>
              <a:defRPr sz="2079" b="1"/>
            </a:lvl5pPr>
            <a:lvl6pPr marL="2969743" indent="0">
              <a:buNone/>
              <a:defRPr sz="2079" b="1"/>
            </a:lvl6pPr>
            <a:lvl7pPr marL="3563691" indent="0">
              <a:buNone/>
              <a:defRPr sz="2079" b="1"/>
            </a:lvl7pPr>
            <a:lvl8pPr marL="4157640" indent="0">
              <a:buNone/>
              <a:defRPr sz="2079" b="1"/>
            </a:lvl8pPr>
            <a:lvl9pPr marL="4751588" indent="0">
              <a:buNone/>
              <a:defRPr sz="207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8248" y="4734128"/>
            <a:ext cx="5025484" cy="69631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13878" y="3177087"/>
            <a:ext cx="5050234" cy="1557041"/>
          </a:xfrm>
        </p:spPr>
        <p:txBody>
          <a:bodyPr anchor="b"/>
          <a:lstStyle>
            <a:lvl1pPr marL="0" indent="0">
              <a:buNone/>
              <a:defRPr sz="3118" b="1"/>
            </a:lvl1pPr>
            <a:lvl2pPr marL="593949" indent="0">
              <a:buNone/>
              <a:defRPr sz="2598" b="1"/>
            </a:lvl2pPr>
            <a:lvl3pPr marL="1187897" indent="0">
              <a:buNone/>
              <a:defRPr sz="2338" b="1"/>
            </a:lvl3pPr>
            <a:lvl4pPr marL="1781846" indent="0">
              <a:buNone/>
              <a:defRPr sz="2079" b="1"/>
            </a:lvl4pPr>
            <a:lvl5pPr marL="2375794" indent="0">
              <a:buNone/>
              <a:defRPr sz="2079" b="1"/>
            </a:lvl5pPr>
            <a:lvl6pPr marL="2969743" indent="0">
              <a:buNone/>
              <a:defRPr sz="2079" b="1"/>
            </a:lvl6pPr>
            <a:lvl7pPr marL="3563691" indent="0">
              <a:buNone/>
              <a:defRPr sz="2079" b="1"/>
            </a:lvl7pPr>
            <a:lvl8pPr marL="4157640" indent="0">
              <a:buNone/>
              <a:defRPr sz="2079" b="1"/>
            </a:lvl8pPr>
            <a:lvl9pPr marL="4751588" indent="0">
              <a:buNone/>
              <a:defRPr sz="207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13878" y="4734128"/>
            <a:ext cx="5050234" cy="696318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864023"/>
            <a:ext cx="3831372" cy="3024082"/>
          </a:xfrm>
        </p:spPr>
        <p:txBody>
          <a:bodyPr anchor="b"/>
          <a:lstStyle>
            <a:lvl1pPr>
              <a:defRPr sz="415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0234" y="1866053"/>
            <a:ext cx="6013877" cy="9210249"/>
          </a:xfrm>
        </p:spPr>
        <p:txBody>
          <a:bodyPr/>
          <a:lstStyle>
            <a:lvl1pPr>
              <a:defRPr sz="4157"/>
            </a:lvl1pPr>
            <a:lvl2pPr>
              <a:defRPr sz="3637"/>
            </a:lvl2pPr>
            <a:lvl3pPr>
              <a:defRPr sz="3118"/>
            </a:lvl3pPr>
            <a:lvl4pPr>
              <a:defRPr sz="2598"/>
            </a:lvl4pPr>
            <a:lvl5pPr>
              <a:defRPr sz="2598"/>
            </a:lvl5pPr>
            <a:lvl6pPr>
              <a:defRPr sz="2598"/>
            </a:lvl6pPr>
            <a:lvl7pPr>
              <a:defRPr sz="2598"/>
            </a:lvl7pPr>
            <a:lvl8pPr>
              <a:defRPr sz="2598"/>
            </a:lvl8pPr>
            <a:lvl9pPr>
              <a:defRPr sz="259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3888105"/>
            <a:ext cx="3831372" cy="7203195"/>
          </a:xfrm>
        </p:spPr>
        <p:txBody>
          <a:bodyPr/>
          <a:lstStyle>
            <a:lvl1pPr marL="0" indent="0">
              <a:buNone/>
              <a:defRPr sz="2079"/>
            </a:lvl1pPr>
            <a:lvl2pPr marL="593949" indent="0">
              <a:buNone/>
              <a:defRPr sz="1819"/>
            </a:lvl2pPr>
            <a:lvl3pPr marL="1187897" indent="0">
              <a:buNone/>
              <a:defRPr sz="1559"/>
            </a:lvl3pPr>
            <a:lvl4pPr marL="1781846" indent="0">
              <a:buNone/>
              <a:defRPr sz="1299"/>
            </a:lvl4pPr>
            <a:lvl5pPr marL="2375794" indent="0">
              <a:buNone/>
              <a:defRPr sz="1299"/>
            </a:lvl5pPr>
            <a:lvl6pPr marL="2969743" indent="0">
              <a:buNone/>
              <a:defRPr sz="1299"/>
            </a:lvl6pPr>
            <a:lvl7pPr marL="3563691" indent="0">
              <a:buNone/>
              <a:defRPr sz="1299"/>
            </a:lvl7pPr>
            <a:lvl8pPr marL="4157640" indent="0">
              <a:buNone/>
              <a:defRPr sz="1299"/>
            </a:lvl8pPr>
            <a:lvl9pPr marL="4751588" indent="0">
              <a:buNone/>
              <a:defRPr sz="129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246" y="864023"/>
            <a:ext cx="3831372" cy="3024082"/>
          </a:xfrm>
        </p:spPr>
        <p:txBody>
          <a:bodyPr anchor="b"/>
          <a:lstStyle>
            <a:lvl1pPr>
              <a:defRPr sz="415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0234" y="1866053"/>
            <a:ext cx="6013877" cy="9210249"/>
          </a:xfrm>
        </p:spPr>
        <p:txBody>
          <a:bodyPr anchor="t"/>
          <a:lstStyle>
            <a:lvl1pPr marL="0" indent="0">
              <a:buNone/>
              <a:defRPr sz="4157"/>
            </a:lvl1pPr>
            <a:lvl2pPr marL="593949" indent="0">
              <a:buNone/>
              <a:defRPr sz="3637"/>
            </a:lvl2pPr>
            <a:lvl3pPr marL="1187897" indent="0">
              <a:buNone/>
              <a:defRPr sz="3118"/>
            </a:lvl3pPr>
            <a:lvl4pPr marL="1781846" indent="0">
              <a:buNone/>
              <a:defRPr sz="2598"/>
            </a:lvl4pPr>
            <a:lvl5pPr marL="2375794" indent="0">
              <a:buNone/>
              <a:defRPr sz="2598"/>
            </a:lvl5pPr>
            <a:lvl6pPr marL="2969743" indent="0">
              <a:buNone/>
              <a:defRPr sz="2598"/>
            </a:lvl6pPr>
            <a:lvl7pPr marL="3563691" indent="0">
              <a:buNone/>
              <a:defRPr sz="2598"/>
            </a:lvl7pPr>
            <a:lvl8pPr marL="4157640" indent="0">
              <a:buNone/>
              <a:defRPr sz="2598"/>
            </a:lvl8pPr>
            <a:lvl9pPr marL="4751588" indent="0">
              <a:buNone/>
              <a:defRPr sz="2598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246" y="3888105"/>
            <a:ext cx="3831372" cy="7203195"/>
          </a:xfrm>
        </p:spPr>
        <p:txBody>
          <a:bodyPr/>
          <a:lstStyle>
            <a:lvl1pPr marL="0" indent="0">
              <a:buNone/>
              <a:defRPr sz="2079"/>
            </a:lvl1pPr>
            <a:lvl2pPr marL="593949" indent="0">
              <a:buNone/>
              <a:defRPr sz="1819"/>
            </a:lvl2pPr>
            <a:lvl3pPr marL="1187897" indent="0">
              <a:buNone/>
              <a:defRPr sz="1559"/>
            </a:lvl3pPr>
            <a:lvl4pPr marL="1781846" indent="0">
              <a:buNone/>
              <a:defRPr sz="1299"/>
            </a:lvl4pPr>
            <a:lvl5pPr marL="2375794" indent="0">
              <a:buNone/>
              <a:defRPr sz="1299"/>
            </a:lvl5pPr>
            <a:lvl6pPr marL="2969743" indent="0">
              <a:buNone/>
              <a:defRPr sz="1299"/>
            </a:lvl6pPr>
            <a:lvl7pPr marL="3563691" indent="0">
              <a:buNone/>
              <a:defRPr sz="1299"/>
            </a:lvl7pPr>
            <a:lvl8pPr marL="4157640" indent="0">
              <a:buNone/>
              <a:defRPr sz="1299"/>
            </a:lvl8pPr>
            <a:lvl9pPr marL="4751588" indent="0">
              <a:buNone/>
              <a:defRPr sz="1299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6700" y="690021"/>
            <a:ext cx="10245864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6700" y="3450093"/>
            <a:ext cx="10245864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6699" y="12012327"/>
            <a:ext cx="2672834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CF10-C714-E742-BC3F-DC882CDAFE33}" type="datetimeFigureOut">
              <a:rPr lang="en-GB" smtClean="0"/>
              <a:t>28/11/2016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35006" y="12012327"/>
            <a:ext cx="4009251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9730" y="12012327"/>
            <a:ext cx="2672834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77E8A-73DF-424F-8473-99BFD1C970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698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87897" rtl="0" eaLnBrk="1" latinLnBrk="0" hangingPunct="1">
        <a:lnSpc>
          <a:spcPct val="90000"/>
        </a:lnSpc>
        <a:spcBef>
          <a:spcPct val="0"/>
        </a:spcBef>
        <a:buNone/>
        <a:defRPr sz="5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974" indent="-296974" algn="l" defTabSz="1187897" rtl="0" eaLnBrk="1" latinLnBrk="0" hangingPunct="1">
        <a:lnSpc>
          <a:spcPct val="90000"/>
        </a:lnSpc>
        <a:spcBef>
          <a:spcPts val="1299"/>
        </a:spcBef>
        <a:buFont typeface="Arial" panose="020B0604020202020204" pitchFamily="34" charset="0"/>
        <a:buChar char="•"/>
        <a:defRPr sz="3637" kern="1200">
          <a:solidFill>
            <a:schemeClr val="tx1"/>
          </a:solidFill>
          <a:latin typeface="+mn-lt"/>
          <a:ea typeface="+mn-ea"/>
          <a:cs typeface="+mn-cs"/>
        </a:defRPr>
      </a:lvl1pPr>
      <a:lvl2pPr marL="890923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2pPr>
      <a:lvl3pPr marL="1484871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8" kern="1200">
          <a:solidFill>
            <a:schemeClr val="tx1"/>
          </a:solidFill>
          <a:latin typeface="+mn-lt"/>
          <a:ea typeface="+mn-ea"/>
          <a:cs typeface="+mn-cs"/>
        </a:defRPr>
      </a:lvl3pPr>
      <a:lvl4pPr marL="2078820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672768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3266717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860665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454614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5048562" indent="-296974" algn="l" defTabSz="1187897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1pPr>
      <a:lvl2pPr marL="593949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2pPr>
      <a:lvl3pPr marL="1187897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3pPr>
      <a:lvl4pPr marL="1781846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4pPr>
      <a:lvl5pPr marL="2375794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5pPr>
      <a:lvl6pPr marL="2969743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6pPr>
      <a:lvl7pPr marL="3563691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7pPr>
      <a:lvl8pPr marL="4157640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8pPr>
      <a:lvl9pPr marL="4751588" algn="l" defTabSz="1187897" rtl="0" eaLnBrk="1" latinLnBrk="0" hangingPunct="1">
        <a:defRPr sz="23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Connector 108"/>
          <p:cNvCxnSpPr/>
          <p:nvPr/>
        </p:nvCxnSpPr>
        <p:spPr bwMode="auto">
          <a:xfrm>
            <a:off x="5054280" y="3176184"/>
            <a:ext cx="0" cy="1629726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>
            <a:off x="5347602" y="2936897"/>
            <a:ext cx="0" cy="1864623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>
            <a:off x="4759792" y="3540845"/>
            <a:ext cx="0" cy="125917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 w="med" len="med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5918462" y="5629752"/>
            <a:ext cx="1843766" cy="701239"/>
          </a:xfrm>
          <a:prstGeom prst="rect">
            <a:avLst/>
          </a:prstGeom>
          <a:solidFill>
            <a:schemeClr val="bg1">
              <a:lumMod val="85000"/>
              <a:alpha val="44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65" dirty="0">
                <a:solidFill>
                  <a:srgbClr val="000000"/>
                </a:solidFill>
                <a:latin typeface="Arial"/>
                <a:cs typeface="Arial"/>
              </a:rPr>
              <a:t>Data </a:t>
            </a:r>
            <a:r>
              <a:rPr lang="en-GB" sz="1165" dirty="0" smtClean="0">
                <a:solidFill>
                  <a:srgbClr val="000000"/>
                </a:solidFill>
                <a:latin typeface="Arial"/>
                <a:cs typeface="Arial"/>
              </a:rPr>
              <a:t>Transmission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165" dirty="0" smtClean="0">
                <a:solidFill>
                  <a:srgbClr val="000000"/>
                </a:solidFill>
                <a:latin typeface="Arial"/>
                <a:cs typeface="Arial"/>
              </a:rPr>
              <a:t>Store &amp; Forward</a:t>
            </a:r>
            <a:endParaRPr lang="en-GB" sz="1165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138425" y="5920636"/>
            <a:ext cx="20917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>
                <a:latin typeface="Arial"/>
                <a:ea typeface="Calibri" charset="0"/>
                <a:cs typeface="Arial"/>
              </a:rPr>
              <a:t>Spectrum Sensing </a:t>
            </a:r>
            <a:r>
              <a:rPr lang="en-GB" b="1" dirty="0" smtClean="0">
                <a:latin typeface="Arial"/>
                <a:ea typeface="Calibri" charset="0"/>
                <a:cs typeface="Arial"/>
              </a:rPr>
              <a:t>Manager</a:t>
            </a:r>
            <a:br>
              <a:rPr lang="en-GB" b="1" dirty="0" smtClean="0">
                <a:latin typeface="Arial"/>
                <a:ea typeface="Calibri" charset="0"/>
                <a:cs typeface="Arial"/>
              </a:rPr>
            </a:br>
            <a:r>
              <a:rPr lang="en-GB" b="1" dirty="0" smtClean="0">
                <a:latin typeface="Arial"/>
                <a:ea typeface="Calibri" charset="0"/>
                <a:cs typeface="Arial"/>
              </a:rPr>
              <a:t>(</a:t>
            </a:r>
            <a:r>
              <a:rPr lang="en-GB" b="1" dirty="0">
                <a:latin typeface="Arial"/>
                <a:ea typeface="Calibri" charset="0"/>
                <a:cs typeface="Arial"/>
              </a:rPr>
              <a:t>SSM)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7107264" y="6784176"/>
            <a:ext cx="0" cy="821730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3785543" y="5143938"/>
            <a:ext cx="4115036" cy="1304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6">
              <a:latin typeface="Arial"/>
              <a:cs typeface="Arial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3905715" y="5633089"/>
            <a:ext cx="1892574" cy="708410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r>
              <a:rPr lang="en-GB" sz="1165" dirty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Sensing Platform Control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V="1">
            <a:off x="4447610" y="6683434"/>
            <a:ext cx="8012" cy="922472"/>
          </a:xfrm>
          <a:prstGeom prst="lin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1194010" y="3750484"/>
            <a:ext cx="1830265" cy="948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12" b="1" u="sng" dirty="0" smtClean="0"/>
              <a:t>User Access to Scan System</a:t>
            </a:r>
          </a:p>
          <a:p>
            <a:r>
              <a:rPr lang="en-GB" sz="1112" dirty="0" smtClean="0"/>
              <a:t>Authenticate</a:t>
            </a:r>
            <a:endParaRPr lang="en-GB" sz="1112" dirty="0"/>
          </a:p>
          <a:p>
            <a:r>
              <a:rPr lang="en-GB" sz="1112" dirty="0"/>
              <a:t>Discover / Query</a:t>
            </a:r>
          </a:p>
          <a:p>
            <a:r>
              <a:rPr lang="en-GB" sz="1112" dirty="0"/>
              <a:t>Request Scan</a:t>
            </a:r>
          </a:p>
          <a:p>
            <a:r>
              <a:rPr lang="en-GB" sz="1112" dirty="0"/>
              <a:t>Request Scan Schedule </a:t>
            </a:r>
          </a:p>
        </p:txBody>
      </p:sp>
      <p:cxnSp>
        <p:nvCxnSpPr>
          <p:cNvPr id="59" name="Straight Arrow Connector 58"/>
          <p:cNvCxnSpPr/>
          <p:nvPr/>
        </p:nvCxnSpPr>
        <p:spPr>
          <a:xfrm flipH="1" flipV="1">
            <a:off x="5727361" y="1631159"/>
            <a:ext cx="436929" cy="2755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173003" y="332795"/>
            <a:ext cx="0" cy="4452337"/>
          </a:xfrm>
          <a:prstGeom prst="lin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192823" y="3062063"/>
            <a:ext cx="333099" cy="0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7173002" y="1775863"/>
            <a:ext cx="823563" cy="0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2346883" y="333286"/>
            <a:ext cx="0" cy="994086"/>
          </a:xfrm>
          <a:prstGeom prst="straightConnector1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H="1">
            <a:off x="6201764" y="1034864"/>
            <a:ext cx="8983" cy="267973"/>
          </a:xfrm>
          <a:prstGeom prst="straightConnector1">
            <a:avLst/>
          </a:prstGeom>
          <a:ln w="50800" cmpd="dbl">
            <a:solidFill>
              <a:schemeClr val="tx1">
                <a:lumMod val="50000"/>
                <a:lumOff val="50000"/>
              </a:schemeClr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723551" y="1026318"/>
            <a:ext cx="1" cy="3757705"/>
          </a:xfrm>
          <a:prstGeom prst="line">
            <a:avLst/>
          </a:prstGeom>
          <a:ln w="50800" cmpd="dbl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944862" y="839592"/>
            <a:ext cx="0" cy="3939995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4365637" y="839592"/>
            <a:ext cx="0" cy="463245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4677388" y="1354169"/>
            <a:ext cx="1683582" cy="1288404"/>
            <a:chOff x="2274485" y="317722"/>
            <a:chExt cx="1683582" cy="1288404"/>
          </a:xfrm>
        </p:grpSpPr>
        <p:sp>
          <p:nvSpPr>
            <p:cNvPr id="206" name="Can 205"/>
            <p:cNvSpPr/>
            <p:nvPr/>
          </p:nvSpPr>
          <p:spPr>
            <a:xfrm>
              <a:off x="3238067" y="317722"/>
              <a:ext cx="720000" cy="503999"/>
            </a:xfrm>
            <a:prstGeom prst="can">
              <a:avLst>
                <a:gd name="adj" fmla="val 11666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71" dirty="0">
                  <a:solidFill>
                    <a:schemeClr val="tx1"/>
                  </a:solidFill>
                  <a:latin typeface="Arial"/>
                  <a:cs typeface="Arial"/>
                </a:rPr>
                <a:t>Data Store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670230" y="1224928"/>
              <a:ext cx="560466" cy="38119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824" tIns="48412" rIns="96824" bIns="484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82" dirty="0"/>
                <a:t>UI</a:t>
              </a:r>
            </a:p>
          </p:txBody>
        </p:sp>
        <p:sp>
          <p:nvSpPr>
            <p:cNvPr id="4" name="Diamond 3"/>
            <p:cNvSpPr/>
            <p:nvPr/>
          </p:nvSpPr>
          <p:spPr>
            <a:xfrm>
              <a:off x="2274485" y="468523"/>
              <a:ext cx="1332000" cy="828000"/>
            </a:xfrm>
            <a:prstGeom prst="diamon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82" dirty="0"/>
                <a:t>User </a:t>
              </a:r>
              <a:r>
                <a:rPr lang="en-GB" sz="1100" dirty="0" smtClean="0"/>
                <a:t>(private)</a:t>
              </a:r>
              <a:endParaRPr lang="en-GB" sz="11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735487" y="1346077"/>
            <a:ext cx="1776504" cy="1300690"/>
            <a:chOff x="1454305" y="1860011"/>
            <a:chExt cx="1776504" cy="1300690"/>
          </a:xfrm>
        </p:grpSpPr>
        <p:sp>
          <p:nvSpPr>
            <p:cNvPr id="5" name="Rectangle 4"/>
            <p:cNvSpPr/>
            <p:nvPr/>
          </p:nvSpPr>
          <p:spPr>
            <a:xfrm>
              <a:off x="1834842" y="2779503"/>
              <a:ext cx="592848" cy="38119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824" tIns="48412" rIns="96824" bIns="484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82" dirty="0"/>
                <a:t>UI</a:t>
              </a:r>
            </a:p>
          </p:txBody>
        </p:sp>
        <p:sp>
          <p:nvSpPr>
            <p:cNvPr id="93" name="Can 92"/>
            <p:cNvSpPr/>
            <p:nvPr/>
          </p:nvSpPr>
          <p:spPr>
            <a:xfrm>
              <a:off x="2510809" y="1860011"/>
              <a:ext cx="720000" cy="503999"/>
            </a:xfrm>
            <a:prstGeom prst="can">
              <a:avLst>
                <a:gd name="adj" fmla="val 11666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71" dirty="0">
                  <a:solidFill>
                    <a:schemeClr val="tx1"/>
                  </a:solidFill>
                  <a:latin typeface="Arial"/>
                  <a:cs typeface="Arial"/>
                </a:rPr>
                <a:t>Data Store</a:t>
              </a:r>
            </a:p>
          </p:txBody>
        </p:sp>
        <p:sp>
          <p:nvSpPr>
            <p:cNvPr id="47" name="Diamond 46"/>
            <p:cNvSpPr/>
            <p:nvPr/>
          </p:nvSpPr>
          <p:spPr>
            <a:xfrm>
              <a:off x="1454305" y="2019803"/>
              <a:ext cx="1332000" cy="828000"/>
            </a:xfrm>
            <a:prstGeom prst="diamon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82" dirty="0"/>
                <a:t>User </a:t>
              </a:r>
              <a:r>
                <a:rPr lang="en-GB" sz="1100" dirty="0" smtClean="0"/>
                <a:t>(semi-private)</a:t>
              </a:r>
              <a:endParaRPr lang="en-GB" sz="1100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74545" y="1348352"/>
            <a:ext cx="1818692" cy="1327692"/>
            <a:chOff x="793333" y="3353479"/>
            <a:chExt cx="1818692" cy="1327692"/>
          </a:xfrm>
        </p:grpSpPr>
        <p:sp>
          <p:nvSpPr>
            <p:cNvPr id="51" name="Rectangle 50"/>
            <p:cNvSpPr/>
            <p:nvPr/>
          </p:nvSpPr>
          <p:spPr>
            <a:xfrm>
              <a:off x="1153195" y="4299973"/>
              <a:ext cx="582269" cy="38119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6824" tIns="48412" rIns="96824" bIns="48412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82" dirty="0"/>
                <a:t>UI</a:t>
              </a:r>
            </a:p>
          </p:txBody>
        </p:sp>
        <p:sp>
          <p:nvSpPr>
            <p:cNvPr id="74" name="Can 73"/>
            <p:cNvSpPr/>
            <p:nvPr/>
          </p:nvSpPr>
          <p:spPr>
            <a:xfrm>
              <a:off x="1892025" y="3353479"/>
              <a:ext cx="720000" cy="503999"/>
            </a:xfrm>
            <a:prstGeom prst="can">
              <a:avLst>
                <a:gd name="adj" fmla="val 11666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6350">
              <a:solidFill>
                <a:schemeClr val="tx1"/>
              </a:solidFill>
            </a:ln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71" dirty="0">
                  <a:solidFill>
                    <a:schemeClr val="tx1"/>
                  </a:solidFill>
                  <a:latin typeface="Arial"/>
                  <a:cs typeface="Arial"/>
                </a:rPr>
                <a:t>Data Store</a:t>
              </a:r>
            </a:p>
          </p:txBody>
        </p:sp>
        <p:sp>
          <p:nvSpPr>
            <p:cNvPr id="48" name="Diamond 47"/>
            <p:cNvSpPr/>
            <p:nvPr/>
          </p:nvSpPr>
          <p:spPr>
            <a:xfrm>
              <a:off x="793333" y="3505331"/>
              <a:ext cx="1332000" cy="828000"/>
            </a:xfrm>
            <a:prstGeom prst="diamond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482" dirty="0"/>
                <a:t>User </a:t>
              </a:r>
              <a:r>
                <a:rPr lang="en-GB" sz="1100" dirty="0" smtClean="0"/>
                <a:t>(open)</a:t>
              </a:r>
              <a:endParaRPr lang="en-GB" sz="1100" dirty="0"/>
            </a:p>
          </p:txBody>
        </p:sp>
      </p:grpSp>
      <p:cxnSp>
        <p:nvCxnSpPr>
          <p:cNvPr id="107" name="Straight Connector 106"/>
          <p:cNvCxnSpPr>
            <a:stCxn id="5" idx="2"/>
          </p:cNvCxnSpPr>
          <p:nvPr/>
        </p:nvCxnSpPr>
        <p:spPr bwMode="auto">
          <a:xfrm flipH="1">
            <a:off x="3401487" y="2646767"/>
            <a:ext cx="10961" cy="529417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115" name="Straight Connector 114"/>
          <p:cNvCxnSpPr>
            <a:endCxn id="49" idx="2"/>
          </p:cNvCxnSpPr>
          <p:nvPr/>
        </p:nvCxnSpPr>
        <p:spPr bwMode="auto">
          <a:xfrm flipV="1">
            <a:off x="5347602" y="2642573"/>
            <a:ext cx="5764" cy="294324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arrow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>
            <a:off x="1297571" y="2676044"/>
            <a:ext cx="0" cy="864801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arrow" w="med" len="med"/>
            <a:tailEnd type="none" w="med" len="med"/>
          </a:ln>
          <a:effectLst/>
        </p:spPr>
      </p:cxnSp>
      <p:grpSp>
        <p:nvGrpSpPr>
          <p:cNvPr id="181" name="Group 180"/>
          <p:cNvGrpSpPr/>
          <p:nvPr/>
        </p:nvGrpSpPr>
        <p:grpSpPr>
          <a:xfrm>
            <a:off x="3785544" y="4620559"/>
            <a:ext cx="2012746" cy="484122"/>
            <a:chOff x="4061702" y="4379196"/>
            <a:chExt cx="3614148" cy="457200"/>
          </a:xfrm>
        </p:grpSpPr>
        <p:sp>
          <p:nvSpPr>
            <p:cNvPr id="37" name="Rounded Rectangle 36"/>
            <p:cNvSpPr/>
            <p:nvPr/>
          </p:nvSpPr>
          <p:spPr bwMode="auto">
            <a:xfrm>
              <a:off x="4061702" y="4379196"/>
              <a:ext cx="3614148" cy="4572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7497" tIns="48749" rIns="97497" bIns="48749" numCol="1" rtlCol="0" anchor="ctr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82" b="1" dirty="0">
                  <a:solidFill>
                    <a:srgbClr val="000000"/>
                  </a:solidFill>
                  <a:latin typeface="Arial"/>
                  <a:cs typeface="Arial"/>
                </a:rPr>
                <a:t>SSM </a:t>
              </a:r>
              <a:r>
                <a:rPr lang="en-US" sz="1482" b="1" dirty="0" smtClean="0">
                  <a:solidFill>
                    <a:srgbClr val="000000"/>
                  </a:solidFill>
                  <a:latin typeface="Arial"/>
                  <a:cs typeface="Arial"/>
                </a:rPr>
                <a:t>API </a:t>
              </a:r>
              <a:br>
                <a:rPr lang="en-US" sz="1482" b="1" dirty="0" smtClean="0">
                  <a:solidFill>
                    <a:srgbClr val="000000"/>
                  </a:solidFill>
                  <a:latin typeface="Arial"/>
                  <a:cs typeface="Arial"/>
                </a:rPr>
              </a:br>
              <a:r>
                <a:rPr lang="en-US" sz="1482" b="1" dirty="0" smtClean="0">
                  <a:solidFill>
                    <a:srgbClr val="000000"/>
                  </a:solidFill>
                  <a:latin typeface="Arial"/>
                  <a:cs typeface="Arial"/>
                </a:rPr>
                <a:t>– In</a:t>
              </a:r>
              <a:endParaRPr lang="en-US" sz="1482" b="1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190117" y="4395966"/>
              <a:ext cx="1474859" cy="425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65" dirty="0"/>
                <a:t>Configure &amp; Control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632164" y="2193188"/>
            <a:ext cx="4060299" cy="1868881"/>
            <a:chOff x="7615828" y="817819"/>
            <a:chExt cx="4060299" cy="1868881"/>
          </a:xfrm>
        </p:grpSpPr>
        <p:sp>
          <p:nvSpPr>
            <p:cNvPr id="10" name="Can 9"/>
            <p:cNvSpPr/>
            <p:nvPr/>
          </p:nvSpPr>
          <p:spPr>
            <a:xfrm>
              <a:off x="8561647" y="1444648"/>
              <a:ext cx="1080000" cy="756000"/>
            </a:xfrm>
            <a:prstGeom prst="can">
              <a:avLst>
                <a:gd name="adj" fmla="val 11666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9525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71" dirty="0">
                  <a:solidFill>
                    <a:schemeClr val="tx1"/>
                  </a:solidFill>
                  <a:latin typeface="Arial"/>
                  <a:cs typeface="Arial"/>
                </a:rPr>
                <a:t>Archive</a:t>
              </a:r>
            </a:p>
            <a:p>
              <a:pPr algn="ctr"/>
              <a:endParaRPr lang="en-US" sz="127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9" name="Can 18"/>
            <p:cNvSpPr/>
            <p:nvPr/>
          </p:nvSpPr>
          <p:spPr>
            <a:xfrm>
              <a:off x="7615828" y="1308694"/>
              <a:ext cx="1080000" cy="756000"/>
            </a:xfrm>
            <a:prstGeom prst="can">
              <a:avLst>
                <a:gd name="adj" fmla="val 16947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65" dirty="0">
                  <a:solidFill>
                    <a:schemeClr val="tx1"/>
                  </a:solidFill>
                  <a:latin typeface="Arial"/>
                  <a:cs typeface="Arial"/>
                </a:rPr>
                <a:t>Spectrum Management DB</a:t>
              </a:r>
            </a:p>
          </p:txBody>
        </p:sp>
        <p:sp>
          <p:nvSpPr>
            <p:cNvPr id="11" name="Can 10"/>
            <p:cNvSpPr/>
            <p:nvPr/>
          </p:nvSpPr>
          <p:spPr>
            <a:xfrm>
              <a:off x="8360019" y="1930700"/>
              <a:ext cx="1080000" cy="756000"/>
            </a:xfrm>
            <a:prstGeom prst="can">
              <a:avLst>
                <a:gd name="adj" fmla="val 11666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95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65" dirty="0">
                  <a:solidFill>
                    <a:schemeClr val="tx1"/>
                  </a:solidFill>
                  <a:latin typeface="Arial"/>
                  <a:cs typeface="Arial"/>
                </a:rPr>
                <a:t>WSDB</a:t>
              </a:r>
            </a:p>
          </p:txBody>
        </p:sp>
        <p:cxnSp>
          <p:nvCxnSpPr>
            <p:cNvPr id="143" name="Straight Arrow Connector 142"/>
            <p:cNvCxnSpPr/>
            <p:nvPr/>
          </p:nvCxnSpPr>
          <p:spPr>
            <a:xfrm flipH="1">
              <a:off x="9693076" y="1537794"/>
              <a:ext cx="413854" cy="241914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Cloud 171"/>
            <p:cNvSpPr/>
            <p:nvPr/>
          </p:nvSpPr>
          <p:spPr bwMode="auto">
            <a:xfrm>
              <a:off x="10035360" y="817819"/>
              <a:ext cx="1640767" cy="920373"/>
            </a:xfrm>
            <a:prstGeom prst="cloud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9" dirty="0" smtClean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Open</a:t>
              </a:r>
              <a:r>
                <a:rPr lang="en-GB" sz="1059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/>
              </a:r>
              <a:br>
                <a:rPr lang="en-GB" sz="1059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GB" sz="1059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Users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9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(e.g. researchers)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047724" y="617520"/>
            <a:ext cx="3158396" cy="1389624"/>
            <a:chOff x="8023164" y="2540037"/>
            <a:chExt cx="3158396" cy="1389624"/>
          </a:xfrm>
        </p:grpSpPr>
        <p:sp>
          <p:nvSpPr>
            <p:cNvPr id="73" name="Can 72"/>
            <p:cNvSpPr/>
            <p:nvPr/>
          </p:nvSpPr>
          <p:spPr>
            <a:xfrm>
              <a:off x="8023164" y="3173661"/>
              <a:ext cx="1080000" cy="756000"/>
            </a:xfrm>
            <a:prstGeom prst="can">
              <a:avLst>
                <a:gd name="adj" fmla="val 11666"/>
              </a:avLst>
            </a:prstGeom>
            <a:gradFill flip="none" rotWithShape="1">
              <a:gsLst>
                <a:gs pos="0">
                  <a:schemeClr val="accent3">
                    <a:lumMod val="5000"/>
                    <a:lumOff val="95000"/>
                  </a:schemeClr>
                </a:gs>
                <a:gs pos="74000">
                  <a:schemeClr val="accent3">
                    <a:lumMod val="45000"/>
                    <a:lumOff val="55000"/>
                  </a:schemeClr>
                </a:gs>
                <a:gs pos="83000">
                  <a:schemeClr val="accent3">
                    <a:lumMod val="45000"/>
                    <a:lumOff val="55000"/>
                  </a:schemeClr>
                </a:gs>
                <a:gs pos="100000">
                  <a:schemeClr val="accent3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 w="9525">
              <a:solidFill>
                <a:schemeClr val="tx1"/>
              </a:solidFill>
            </a:ln>
            <a:effectLst/>
            <a:scene3d>
              <a:camera prst="orthographicFront"/>
              <a:lightRig rig="threePt" dir="t"/>
            </a:scene3d>
            <a:sp3d prstMaterial="matte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71" dirty="0" smtClean="0">
                  <a:solidFill>
                    <a:schemeClr val="tx1"/>
                  </a:solidFill>
                  <a:latin typeface="Arial"/>
                  <a:cs typeface="Arial"/>
                </a:rPr>
                <a:t>Data Store</a:t>
              </a:r>
              <a:endParaRPr lang="en-US" sz="127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78" name="Cloud 177"/>
            <p:cNvSpPr/>
            <p:nvPr/>
          </p:nvSpPr>
          <p:spPr bwMode="auto">
            <a:xfrm>
              <a:off x="9540793" y="2540037"/>
              <a:ext cx="1640767" cy="920373"/>
            </a:xfrm>
            <a:prstGeom prst="cloud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9" dirty="0" smtClean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Other authorised</a:t>
              </a:r>
              <a:r>
                <a:rPr lang="en-GB" sz="1059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/>
              </a:r>
              <a:br>
                <a:rPr lang="en-GB" sz="1059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lang="en-GB" sz="1059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Users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9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(e.g. national regulator)</a:t>
              </a:r>
            </a:p>
          </p:txBody>
        </p:sp>
        <p:cxnSp>
          <p:nvCxnSpPr>
            <p:cNvPr id="180" name="Straight Arrow Connector 179"/>
            <p:cNvCxnSpPr/>
            <p:nvPr/>
          </p:nvCxnSpPr>
          <p:spPr>
            <a:xfrm flipH="1">
              <a:off x="9172870" y="3246596"/>
              <a:ext cx="413854" cy="241914"/>
            </a:xfrm>
            <a:prstGeom prst="straightConnector1">
              <a:avLst/>
            </a:prstGeom>
            <a:ln w="38100">
              <a:solidFill>
                <a:schemeClr val="tx1"/>
              </a:solidFill>
              <a:prstDash val="sys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Group 181"/>
          <p:cNvGrpSpPr/>
          <p:nvPr/>
        </p:nvGrpSpPr>
        <p:grpSpPr>
          <a:xfrm>
            <a:off x="3785543" y="6487791"/>
            <a:ext cx="1999361" cy="484122"/>
            <a:chOff x="4061700" y="4379196"/>
            <a:chExt cx="3886199" cy="457200"/>
          </a:xfrm>
        </p:grpSpPr>
        <p:sp>
          <p:nvSpPr>
            <p:cNvPr id="183" name="Rounded Rectangle 182"/>
            <p:cNvSpPr/>
            <p:nvPr/>
          </p:nvSpPr>
          <p:spPr bwMode="auto">
            <a:xfrm>
              <a:off x="4061700" y="4379196"/>
              <a:ext cx="3886199" cy="4572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7497" tIns="48749" rIns="97497" bIns="48749" numCol="1" rtlCol="0" anchor="ctr" anchorCtr="0" compatLnSpc="1">
              <a:prstTxWarp prst="textNoShape">
                <a:avLst/>
              </a:prstTxWarp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82" b="1" dirty="0">
                  <a:solidFill>
                    <a:srgbClr val="000000"/>
                  </a:solidFill>
                  <a:latin typeface="Arial"/>
                  <a:cs typeface="Arial"/>
                </a:rPr>
                <a:t>SSD </a:t>
              </a:r>
              <a:r>
                <a:rPr lang="en-US" sz="1482" b="1" dirty="0" smtClean="0">
                  <a:solidFill>
                    <a:srgbClr val="000000"/>
                  </a:solidFill>
                  <a:latin typeface="Arial"/>
                  <a:cs typeface="Arial"/>
                </a:rPr>
                <a:t>API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82" b="1" dirty="0">
                  <a:solidFill>
                    <a:srgbClr val="000000"/>
                  </a:solidFill>
                  <a:latin typeface="Arial"/>
                  <a:cs typeface="Arial"/>
                </a:rPr>
                <a:t>– In</a:t>
              </a:r>
              <a:endParaRPr lang="en-US" sz="1482" b="1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4200707" y="4395966"/>
              <a:ext cx="1754661" cy="425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65" dirty="0"/>
                <a:t>Configure &amp; Control</a:t>
              </a:r>
            </a:p>
          </p:txBody>
        </p:sp>
      </p:grpSp>
      <p:sp>
        <p:nvSpPr>
          <p:cNvPr id="218" name="TextBox 217"/>
          <p:cNvSpPr txBox="1"/>
          <p:nvPr/>
        </p:nvSpPr>
        <p:spPr>
          <a:xfrm>
            <a:off x="8159347" y="4558194"/>
            <a:ext cx="2067084" cy="776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12" b="1" u="sng" dirty="0" smtClean="0"/>
              <a:t>Sensing Data Published to User</a:t>
            </a:r>
          </a:p>
          <a:p>
            <a:r>
              <a:rPr lang="en-GB" sz="1112" b="1" dirty="0" smtClean="0"/>
              <a:t>MQTT </a:t>
            </a:r>
            <a:r>
              <a:rPr lang="en-GB" sz="1112" b="1" dirty="0"/>
              <a:t>Broker</a:t>
            </a:r>
          </a:p>
          <a:p>
            <a:r>
              <a:rPr lang="en-GB" sz="1112" dirty="0"/>
              <a:t>Subscribe to Topics</a:t>
            </a:r>
          </a:p>
          <a:p>
            <a:r>
              <a:rPr lang="en-GB" sz="1112" dirty="0"/>
              <a:t>Publish to Topics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8165628" y="7619485"/>
            <a:ext cx="1560626" cy="605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12" b="1" dirty="0"/>
              <a:t>MQTT Publisher</a:t>
            </a:r>
          </a:p>
          <a:p>
            <a:r>
              <a:rPr lang="en-GB" sz="1112" dirty="0"/>
              <a:t>Subscribe to Topics</a:t>
            </a:r>
          </a:p>
          <a:p>
            <a:r>
              <a:rPr lang="en-GB" sz="1112" dirty="0"/>
              <a:t>Publish to Topics</a:t>
            </a:r>
          </a:p>
        </p:txBody>
      </p:sp>
      <p:grpSp>
        <p:nvGrpSpPr>
          <p:cNvPr id="220" name="Group 219"/>
          <p:cNvGrpSpPr/>
          <p:nvPr/>
        </p:nvGrpSpPr>
        <p:grpSpPr>
          <a:xfrm>
            <a:off x="5798289" y="11386479"/>
            <a:ext cx="1943999" cy="1303095"/>
            <a:chOff x="806565" y="1219200"/>
            <a:chExt cx="2089035" cy="1295400"/>
          </a:xfrm>
          <a:solidFill>
            <a:schemeClr val="bg1">
              <a:lumMod val="85000"/>
            </a:schemeClr>
          </a:solidFill>
        </p:grpSpPr>
        <p:sp>
          <p:nvSpPr>
            <p:cNvPr id="221" name="Rectangle 220"/>
            <p:cNvSpPr/>
            <p:nvPr/>
          </p:nvSpPr>
          <p:spPr bwMode="auto">
            <a:xfrm>
              <a:off x="806565" y="1219200"/>
              <a:ext cx="2089035" cy="12954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7497" tIns="48749" rIns="97497" bIns="4874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682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3388" b="1">
                <a:solidFill>
                  <a:schemeClr val="tx2"/>
                </a:solidFill>
                <a:latin typeface="Arial"/>
                <a:cs typeface="Arial"/>
              </a:endParaRPr>
            </a:p>
          </p:txBody>
        </p:sp>
        <p:cxnSp>
          <p:nvCxnSpPr>
            <p:cNvPr id="222" name="Straight Connector 221"/>
            <p:cNvCxnSpPr/>
            <p:nvPr/>
          </p:nvCxnSpPr>
          <p:spPr>
            <a:xfrm flipH="1">
              <a:off x="1054307" y="1327325"/>
              <a:ext cx="1" cy="805865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flipH="1">
              <a:off x="1054307" y="1327326"/>
              <a:ext cx="122465" cy="22043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931845" y="1327326"/>
              <a:ext cx="122463" cy="22043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5" name="Group 224"/>
            <p:cNvGrpSpPr/>
            <p:nvPr/>
          </p:nvGrpSpPr>
          <p:grpSpPr>
            <a:xfrm>
              <a:off x="1054317" y="1847492"/>
              <a:ext cx="575793" cy="285764"/>
              <a:chOff x="1378532" y="1432303"/>
              <a:chExt cx="767724" cy="381000"/>
            </a:xfrm>
            <a:grpFill/>
          </p:grpSpPr>
          <p:sp>
            <p:nvSpPr>
              <p:cNvPr id="229" name="Oval 228"/>
              <p:cNvSpPr/>
              <p:nvPr/>
            </p:nvSpPr>
            <p:spPr>
              <a:xfrm>
                <a:off x="1764972" y="1432303"/>
                <a:ext cx="381284" cy="380996"/>
              </a:xfrm>
              <a:prstGeom prst="ellipse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2618" tIns="36309" rIns="72618" bIns="36309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1112" dirty="0">
                    <a:solidFill>
                      <a:schemeClr val="tx1"/>
                    </a:solidFill>
                    <a:latin typeface="Arial"/>
                    <a:ea typeface="Arial" charset="0"/>
                    <a:cs typeface="Arial"/>
                  </a:rPr>
                  <a:t>M</a:t>
                </a:r>
                <a:endParaRPr lang="en-GB" sz="2541" dirty="0">
                  <a:solidFill>
                    <a:schemeClr val="tx1"/>
                  </a:solidFill>
                  <a:latin typeface="Arial"/>
                  <a:ea typeface="Arial" charset="0"/>
                  <a:cs typeface="Arial"/>
                </a:endParaRPr>
              </a:p>
            </p:txBody>
          </p:sp>
          <p:cxnSp>
            <p:nvCxnSpPr>
              <p:cNvPr id="230" name="Straight Connector 229"/>
              <p:cNvCxnSpPr>
                <a:stCxn id="230" idx="2"/>
              </p:cNvCxnSpPr>
              <p:nvPr/>
            </p:nvCxnSpPr>
            <p:spPr>
              <a:xfrm flipH="1">
                <a:off x="1569031" y="1622806"/>
                <a:ext cx="195942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/>
              <p:cNvCxnSpPr/>
              <p:nvPr/>
            </p:nvCxnSpPr>
            <p:spPr>
              <a:xfrm flipV="1">
                <a:off x="1569031" y="1622803"/>
                <a:ext cx="0" cy="19050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/>
              <p:cNvCxnSpPr/>
              <p:nvPr/>
            </p:nvCxnSpPr>
            <p:spPr>
              <a:xfrm flipH="1">
                <a:off x="1378532" y="1813300"/>
                <a:ext cx="195943" cy="0"/>
              </a:xfrm>
              <a:prstGeom prst="line">
                <a:avLst/>
              </a:prstGeom>
              <a:grpFill/>
              <a:ln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6" name="Straight Connector 225"/>
            <p:cNvCxnSpPr/>
            <p:nvPr/>
          </p:nvCxnSpPr>
          <p:spPr>
            <a:xfrm flipV="1">
              <a:off x="1054308" y="1775646"/>
              <a:ext cx="46" cy="218077"/>
            </a:xfrm>
            <a:prstGeom prst="line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1054307" y="1790292"/>
              <a:ext cx="782908" cy="0"/>
            </a:xfrm>
            <a:prstGeom prst="line">
              <a:avLst/>
            </a:prstGeom>
            <a:grpFill/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8" name="Rectangle 227"/>
            <p:cNvSpPr/>
            <p:nvPr/>
          </p:nvSpPr>
          <p:spPr bwMode="auto">
            <a:xfrm>
              <a:off x="1855498" y="1370792"/>
              <a:ext cx="949972" cy="838200"/>
            </a:xfrm>
            <a:prstGeom prst="rect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7497" tIns="48749" rIns="97497" bIns="48749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682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GB" sz="1059" dirty="0">
                  <a:solidFill>
                    <a:srgbClr val="000000"/>
                  </a:solidFill>
                  <a:latin typeface="Arial"/>
                  <a:ea typeface="Arial" charset="0"/>
                  <a:cs typeface="Arial"/>
                </a:rPr>
                <a:t>Filters and Amplifiers</a:t>
              </a:r>
            </a:p>
          </p:txBody>
        </p:sp>
      </p:grpSp>
      <p:cxnSp>
        <p:nvCxnSpPr>
          <p:cNvPr id="233" name="Straight Connector 232"/>
          <p:cNvCxnSpPr>
            <a:stCxn id="234" idx="0"/>
            <a:endCxn id="235" idx="2"/>
          </p:cNvCxnSpPr>
          <p:nvPr/>
        </p:nvCxnSpPr>
        <p:spPr>
          <a:xfrm flipV="1">
            <a:off x="7107264" y="10298783"/>
            <a:ext cx="0" cy="16941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4" name="Rectangle 233"/>
          <p:cNvSpPr/>
          <p:nvPr/>
        </p:nvSpPr>
        <p:spPr bwMode="auto">
          <a:xfrm>
            <a:off x="6473208" y="10468201"/>
            <a:ext cx="1268113" cy="72618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71" dirty="0" smtClean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Baseband </a:t>
            </a:r>
            <a:r>
              <a:rPr lang="en-GB" sz="1271" dirty="0" smtClean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Processor</a:t>
            </a:r>
            <a:endParaRPr lang="en-GB" sz="1271" dirty="0">
              <a:solidFill>
                <a:srgbClr val="000000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235" name="Rectangle 234"/>
          <p:cNvSpPr/>
          <p:nvPr/>
        </p:nvSpPr>
        <p:spPr bwMode="auto">
          <a:xfrm>
            <a:off x="6473208" y="9572600"/>
            <a:ext cx="1268113" cy="72618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71" dirty="0">
                <a:latin typeface="Arial"/>
                <a:ea typeface="Arial" charset="0"/>
                <a:cs typeface="Arial"/>
              </a:rPr>
              <a:t>Signal processing</a:t>
            </a:r>
          </a:p>
        </p:txBody>
      </p:sp>
      <p:sp>
        <p:nvSpPr>
          <p:cNvPr id="236" name="Rectangle 235"/>
          <p:cNvSpPr/>
          <p:nvPr/>
        </p:nvSpPr>
        <p:spPr bwMode="auto">
          <a:xfrm>
            <a:off x="6473208" y="8676998"/>
            <a:ext cx="1268113" cy="72618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71" dirty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Packaging </a:t>
            </a:r>
          </a:p>
        </p:txBody>
      </p:sp>
      <p:cxnSp>
        <p:nvCxnSpPr>
          <p:cNvPr id="238" name="Straight Connector 237"/>
          <p:cNvCxnSpPr/>
          <p:nvPr/>
        </p:nvCxnSpPr>
        <p:spPr>
          <a:xfrm flipV="1">
            <a:off x="7107264" y="8507581"/>
            <a:ext cx="0" cy="16941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5708506" y="10827758"/>
            <a:ext cx="764702" cy="0"/>
          </a:xfrm>
          <a:prstGeom prst="line">
            <a:avLst/>
          </a:prstGeom>
          <a:ln w="28575">
            <a:solidFill>
              <a:schemeClr val="accent3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Rectangle 239"/>
          <p:cNvSpPr/>
          <p:nvPr/>
        </p:nvSpPr>
        <p:spPr bwMode="auto">
          <a:xfrm>
            <a:off x="5613715" y="10807521"/>
            <a:ext cx="1009349" cy="4707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7497" tIns="48749" rIns="97497" bIns="487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9" dirty="0" smtClean="0">
                <a:latin typeface="Arial"/>
                <a:ea typeface="Arial" charset="0"/>
                <a:cs typeface="Arial"/>
              </a:rPr>
              <a:t>Baseband</a:t>
            </a:r>
          </a:p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9" dirty="0" smtClean="0">
                <a:latin typeface="Arial"/>
                <a:ea typeface="Arial" charset="0"/>
                <a:cs typeface="Arial"/>
              </a:rPr>
              <a:t>Metadata</a:t>
            </a:r>
            <a:endParaRPr lang="en-GB" sz="1059" dirty="0">
              <a:solidFill>
                <a:schemeClr val="tx2"/>
              </a:solidFill>
              <a:latin typeface="Arial"/>
              <a:ea typeface="Arial" charset="0"/>
              <a:cs typeface="Arial"/>
            </a:endParaRPr>
          </a:p>
        </p:txBody>
      </p:sp>
      <p:cxnSp>
        <p:nvCxnSpPr>
          <p:cNvPr id="241" name="Straight Connector 240"/>
          <p:cNvCxnSpPr>
            <a:stCxn id="236" idx="1"/>
          </p:cNvCxnSpPr>
          <p:nvPr/>
        </p:nvCxnSpPr>
        <p:spPr>
          <a:xfrm flipH="1" flipV="1">
            <a:off x="5714408" y="9934823"/>
            <a:ext cx="758799" cy="869"/>
          </a:xfrm>
          <a:prstGeom prst="line">
            <a:avLst/>
          </a:prstGeom>
          <a:ln w="28575">
            <a:solidFill>
              <a:schemeClr val="accent3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flipH="1">
            <a:off x="6209375" y="9040090"/>
            <a:ext cx="263832" cy="4485"/>
          </a:xfrm>
          <a:prstGeom prst="line">
            <a:avLst/>
          </a:prstGeom>
          <a:ln w="28575">
            <a:solidFill>
              <a:schemeClr val="accent3"/>
            </a:solidFill>
            <a:prstDash val="sysDot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H="1" flipV="1">
            <a:off x="5711400" y="9407668"/>
            <a:ext cx="0" cy="1420090"/>
          </a:xfrm>
          <a:prstGeom prst="line">
            <a:avLst/>
          </a:prstGeom>
          <a:ln w="28575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Rectangle 243"/>
          <p:cNvSpPr/>
          <p:nvPr/>
        </p:nvSpPr>
        <p:spPr bwMode="auto">
          <a:xfrm>
            <a:off x="4941263" y="8681484"/>
            <a:ext cx="1268113" cy="72618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71" dirty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Metadata</a:t>
            </a:r>
          </a:p>
        </p:txBody>
      </p:sp>
      <p:sp>
        <p:nvSpPr>
          <p:cNvPr id="245" name="Rectangle 244"/>
          <p:cNvSpPr/>
          <p:nvPr/>
        </p:nvSpPr>
        <p:spPr bwMode="auto">
          <a:xfrm>
            <a:off x="5614134" y="9891789"/>
            <a:ext cx="1009349" cy="47078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7497" tIns="48749" rIns="97497" bIns="487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9" dirty="0" err="1">
                <a:latin typeface="Arial"/>
                <a:ea typeface="Arial" charset="0"/>
                <a:cs typeface="Arial"/>
              </a:rPr>
              <a:t>SigProc</a:t>
            </a:r>
            <a:r>
              <a:rPr lang="en-GB" sz="1059" dirty="0">
                <a:latin typeface="Arial"/>
                <a:ea typeface="Arial" charset="0"/>
                <a:cs typeface="Arial"/>
              </a:rPr>
              <a:t> Metadata</a:t>
            </a:r>
            <a:endParaRPr lang="en-GB" sz="1059" dirty="0">
              <a:solidFill>
                <a:schemeClr val="tx2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246" name="Rectangle 245"/>
          <p:cNvSpPr/>
          <p:nvPr/>
        </p:nvSpPr>
        <p:spPr bwMode="auto">
          <a:xfrm rot="16200000">
            <a:off x="4311633" y="10362465"/>
            <a:ext cx="1678534" cy="47685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7497" tIns="48749" rIns="97497" bIns="487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059" dirty="0">
                <a:latin typeface="Arial"/>
                <a:ea typeface="Arial" charset="0"/>
                <a:cs typeface="Arial"/>
              </a:rPr>
              <a:t>Implicit/Preconfigured Metadata</a:t>
            </a:r>
            <a:endParaRPr lang="en-GB" sz="1059" dirty="0">
              <a:solidFill>
                <a:schemeClr val="tx2"/>
              </a:solidFill>
              <a:latin typeface="Arial"/>
              <a:ea typeface="Arial" charset="0"/>
              <a:cs typeface="Arial"/>
            </a:endParaRPr>
          </a:p>
        </p:txBody>
      </p:sp>
      <p:cxnSp>
        <p:nvCxnSpPr>
          <p:cNvPr id="247" name="Straight Connector 246"/>
          <p:cNvCxnSpPr/>
          <p:nvPr/>
        </p:nvCxnSpPr>
        <p:spPr>
          <a:xfrm flipV="1">
            <a:off x="5337869" y="9387248"/>
            <a:ext cx="0" cy="1948657"/>
          </a:xfrm>
          <a:prstGeom prst="line">
            <a:avLst/>
          </a:prstGeom>
          <a:ln w="28575">
            <a:solidFill>
              <a:schemeClr val="accent3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Rectangle 247"/>
          <p:cNvSpPr/>
          <p:nvPr/>
        </p:nvSpPr>
        <p:spPr bwMode="auto">
          <a:xfrm rot="16200000">
            <a:off x="1970664" y="9892556"/>
            <a:ext cx="4908177" cy="68585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906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Controller</a:t>
            </a:r>
            <a:endParaRPr lang="en-GB" sz="1906" dirty="0">
              <a:solidFill>
                <a:srgbClr val="000000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6473208" y="7781397"/>
            <a:ext cx="1268113" cy="726183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71" dirty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Transmission </a:t>
            </a:r>
          </a:p>
        </p:txBody>
      </p:sp>
      <p:cxnSp>
        <p:nvCxnSpPr>
          <p:cNvPr id="250" name="Straight Connector 249"/>
          <p:cNvCxnSpPr>
            <a:stCxn id="236" idx="0"/>
          </p:cNvCxnSpPr>
          <p:nvPr/>
        </p:nvCxnSpPr>
        <p:spPr>
          <a:xfrm flipV="1">
            <a:off x="7107264" y="9403182"/>
            <a:ext cx="0" cy="169418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Rectangle 250"/>
          <p:cNvSpPr/>
          <p:nvPr/>
        </p:nvSpPr>
        <p:spPr bwMode="auto">
          <a:xfrm>
            <a:off x="1317130" y="11740480"/>
            <a:ext cx="1993781" cy="84317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7497" tIns="48749" rIns="97497" bIns="487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latin typeface="Arial"/>
                <a:ea typeface="Arial" charset="0"/>
                <a:cs typeface="Arial"/>
              </a:rPr>
              <a:t>Spectrum Sensing Device (SSD)</a:t>
            </a:r>
          </a:p>
        </p:txBody>
      </p:sp>
      <p:sp>
        <p:nvSpPr>
          <p:cNvPr id="252" name="Rectangle 251"/>
          <p:cNvSpPr/>
          <p:nvPr/>
        </p:nvSpPr>
        <p:spPr>
          <a:xfrm>
            <a:off x="3785542" y="7671253"/>
            <a:ext cx="4115037" cy="51265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06">
              <a:latin typeface="Arial"/>
              <a:cs typeface="Arial"/>
            </a:endParaRPr>
          </a:p>
        </p:txBody>
      </p:sp>
      <p:sp>
        <p:nvSpPr>
          <p:cNvPr id="253" name="Rectangle 252"/>
          <p:cNvSpPr/>
          <p:nvPr/>
        </p:nvSpPr>
        <p:spPr bwMode="auto">
          <a:xfrm>
            <a:off x="5836924" y="12429684"/>
            <a:ext cx="1866146" cy="22995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7497" tIns="48749" rIns="97497" bIns="487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71" dirty="0">
                <a:latin typeface="Arial"/>
                <a:ea typeface="Arial" charset="0"/>
                <a:cs typeface="Arial"/>
              </a:rPr>
              <a:t>Radio Front End</a:t>
            </a:r>
            <a:endParaRPr lang="en-GB" sz="1271" dirty="0">
              <a:solidFill>
                <a:schemeClr val="tx2"/>
              </a:solidFill>
              <a:latin typeface="Arial"/>
              <a:ea typeface="Arial" charset="0"/>
              <a:cs typeface="Arial"/>
            </a:endParaRPr>
          </a:p>
        </p:txBody>
      </p:sp>
      <p:sp>
        <p:nvSpPr>
          <p:cNvPr id="261" name="Rectangle 260"/>
          <p:cNvSpPr/>
          <p:nvPr/>
        </p:nvSpPr>
        <p:spPr bwMode="auto">
          <a:xfrm>
            <a:off x="4871876" y="11386479"/>
            <a:ext cx="864223" cy="130309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271" dirty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Sensor Inputs</a:t>
            </a:r>
          </a:p>
          <a:p>
            <a:pPr algn="ctr" defTabSz="96825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953" dirty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/>
            </a:r>
            <a:br>
              <a:rPr lang="en-GB" sz="953" dirty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</a:br>
            <a:r>
              <a:rPr lang="en-GB" sz="953" dirty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(GPS, temp, …)</a:t>
            </a:r>
          </a:p>
        </p:txBody>
      </p:sp>
      <p:cxnSp>
        <p:nvCxnSpPr>
          <p:cNvPr id="576" name="Straight Connector 575"/>
          <p:cNvCxnSpPr>
            <a:endCxn id="234" idx="2"/>
          </p:cNvCxnSpPr>
          <p:nvPr/>
        </p:nvCxnSpPr>
        <p:spPr>
          <a:xfrm flipV="1">
            <a:off x="7107264" y="11194384"/>
            <a:ext cx="0" cy="192094"/>
          </a:xfrm>
          <a:prstGeom prst="line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8" name="Rectangle 587"/>
          <p:cNvSpPr/>
          <p:nvPr/>
        </p:nvSpPr>
        <p:spPr bwMode="auto">
          <a:xfrm>
            <a:off x="3905714" y="5259747"/>
            <a:ext cx="3863873" cy="27412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7497" tIns="48749" rIns="97497" bIns="48749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GB" sz="1165" dirty="0" smtClean="0">
                <a:solidFill>
                  <a:srgbClr val="000000"/>
                </a:solidFill>
                <a:latin typeface="Arial"/>
                <a:ea typeface="Arial" charset="0"/>
                <a:cs typeface="Arial"/>
              </a:rPr>
              <a:t>Policy Manager</a:t>
            </a:r>
            <a:endParaRPr lang="en-GB" sz="1165" dirty="0">
              <a:solidFill>
                <a:srgbClr val="000000"/>
              </a:solidFill>
              <a:latin typeface="Arial"/>
              <a:ea typeface="Arial" charset="0"/>
              <a:cs typeface="Arial"/>
            </a:endParaRPr>
          </a:p>
        </p:txBody>
      </p:sp>
      <p:grpSp>
        <p:nvGrpSpPr>
          <p:cNvPr id="89" name="Group 88"/>
          <p:cNvGrpSpPr/>
          <p:nvPr/>
        </p:nvGrpSpPr>
        <p:grpSpPr>
          <a:xfrm>
            <a:off x="5850174" y="4617282"/>
            <a:ext cx="2050405" cy="484122"/>
            <a:chOff x="4061700" y="4379196"/>
            <a:chExt cx="3886199" cy="457200"/>
          </a:xfrm>
        </p:grpSpPr>
        <p:sp>
          <p:nvSpPr>
            <p:cNvPr id="90" name="Rounded Rectangle 89"/>
            <p:cNvSpPr/>
            <p:nvPr/>
          </p:nvSpPr>
          <p:spPr bwMode="auto">
            <a:xfrm>
              <a:off x="4061700" y="4379196"/>
              <a:ext cx="3886199" cy="4572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7497" tIns="48749" rIns="97497" bIns="48749" numCol="1" rtlCol="0" anchor="ctr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82" b="1" dirty="0" smtClean="0">
                  <a:solidFill>
                    <a:srgbClr val="000000"/>
                  </a:solidFill>
                  <a:latin typeface="Arial"/>
                  <a:cs typeface="Arial"/>
                </a:rPr>
                <a:t>SSM API</a:t>
              </a:r>
              <a:br>
                <a:rPr lang="en-US" sz="1482" b="1" dirty="0" smtClean="0">
                  <a:solidFill>
                    <a:srgbClr val="000000"/>
                  </a:solidFill>
                  <a:latin typeface="Arial"/>
                  <a:cs typeface="Arial"/>
                </a:rPr>
              </a:br>
              <a:r>
                <a:rPr lang="en-US" sz="1482" b="1" dirty="0">
                  <a:solidFill>
                    <a:srgbClr val="000000"/>
                  </a:solidFill>
                  <a:latin typeface="Arial"/>
                  <a:cs typeface="Arial"/>
                </a:rPr>
                <a:t> – Out</a:t>
              </a:r>
              <a:endParaRPr lang="en-US" sz="1482" b="1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815990" y="4395664"/>
              <a:ext cx="2008201" cy="425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65" dirty="0"/>
                <a:t>Sensing Data Transmission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850174" y="6488691"/>
            <a:ext cx="2050406" cy="484122"/>
            <a:chOff x="4061700" y="4379196"/>
            <a:chExt cx="3886199" cy="457200"/>
          </a:xfrm>
        </p:grpSpPr>
        <p:sp>
          <p:nvSpPr>
            <p:cNvPr id="94" name="Rounded Rectangle 93"/>
            <p:cNvSpPr/>
            <p:nvPr/>
          </p:nvSpPr>
          <p:spPr bwMode="auto">
            <a:xfrm>
              <a:off x="4061700" y="4379196"/>
              <a:ext cx="3886199" cy="45720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7497" tIns="48749" rIns="97497" bIns="48749" numCol="1" rtlCol="0" anchor="ctr" anchorCtr="0" compatLnSpc="1">
              <a:prstTxWarp prst="textNoShape">
                <a:avLst/>
              </a:prstTxWarp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82" b="1" dirty="0">
                  <a:solidFill>
                    <a:srgbClr val="000000"/>
                  </a:solidFill>
                  <a:latin typeface="Arial"/>
                  <a:cs typeface="Arial"/>
                </a:rPr>
                <a:t>SSD </a:t>
              </a:r>
              <a:r>
                <a:rPr lang="en-US" sz="1482" b="1" dirty="0" smtClean="0">
                  <a:solidFill>
                    <a:srgbClr val="000000"/>
                  </a:solidFill>
                  <a:latin typeface="Arial"/>
                  <a:cs typeface="Arial"/>
                </a:rPr>
                <a:t>API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482" b="1" dirty="0">
                  <a:solidFill>
                    <a:srgbClr val="000000"/>
                  </a:solidFill>
                  <a:latin typeface="Arial"/>
                  <a:cs typeface="Arial"/>
                </a:rPr>
                <a:t>– </a:t>
              </a:r>
              <a:r>
                <a:rPr lang="en-US" sz="1482" b="1" dirty="0" smtClean="0">
                  <a:solidFill>
                    <a:srgbClr val="000000"/>
                  </a:solidFill>
                  <a:latin typeface="Arial"/>
                  <a:cs typeface="Arial"/>
                </a:rPr>
                <a:t>Out</a:t>
              </a:r>
              <a:endParaRPr lang="en-US" sz="1482" b="1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028267" y="4395664"/>
              <a:ext cx="1919630" cy="425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65" dirty="0"/>
                <a:t>Sensing Data Transmission</a:t>
              </a:r>
            </a:p>
          </p:txBody>
        </p:sp>
      </p:grpSp>
      <p:cxnSp>
        <p:nvCxnSpPr>
          <p:cNvPr id="118" name="Straight Connector 117"/>
          <p:cNvCxnSpPr/>
          <p:nvPr/>
        </p:nvCxnSpPr>
        <p:spPr bwMode="auto">
          <a:xfrm flipH="1">
            <a:off x="1297571" y="3546510"/>
            <a:ext cx="3462221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3427437" y="3157668"/>
            <a:ext cx="1598366" cy="0"/>
          </a:xfrm>
          <a:prstGeom prst="line">
            <a:avLst/>
          </a:prstGeom>
          <a:noFill/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/>
        </p:nvCxnSpPr>
        <p:spPr>
          <a:xfrm flipH="1">
            <a:off x="6196711" y="1051134"/>
            <a:ext cx="545923" cy="0"/>
          </a:xfrm>
          <a:prstGeom prst="line">
            <a:avLst/>
          </a:prstGeom>
          <a:ln w="50800" cmpd="dbl">
            <a:solidFill>
              <a:schemeClr val="tx1">
                <a:lumMod val="50000"/>
                <a:lumOff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H="1">
            <a:off x="4365637" y="748920"/>
            <a:ext cx="2579226" cy="0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H="1">
            <a:off x="2346883" y="332797"/>
            <a:ext cx="4826119" cy="0"/>
          </a:xfrm>
          <a:prstGeom prst="line">
            <a:avLst/>
          </a:prstGeom>
          <a:ln w="508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Arrow Connector 176"/>
          <p:cNvCxnSpPr/>
          <p:nvPr/>
        </p:nvCxnSpPr>
        <p:spPr>
          <a:xfrm flipV="1">
            <a:off x="6941211" y="1481684"/>
            <a:ext cx="1046808" cy="3497"/>
          </a:xfrm>
          <a:prstGeom prst="straightConnector1">
            <a:avLst/>
          </a:prstGeom>
          <a:ln w="508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50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8266</TotalTime>
  <Words>149</Words>
  <Application>Microsoft Macintosh PowerPoint</Application>
  <PresentationFormat>Custom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Hislop (IS)</dc:creator>
  <cp:lastModifiedBy>Roger Hislop (IS)</cp:lastModifiedBy>
  <cp:revision>80</cp:revision>
  <dcterms:created xsi:type="dcterms:W3CDTF">2016-11-08T12:08:57Z</dcterms:created>
  <dcterms:modified xsi:type="dcterms:W3CDTF">2016-11-28T09:28:42Z</dcterms:modified>
</cp:coreProperties>
</file>