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9" r:id="rId2"/>
    <p:sldId id="270" r:id="rId3"/>
    <p:sldId id="271" r:id="rId4"/>
  </p:sldIdLst>
  <p:sldSz cx="9144000" cy="6858000" type="screen4x3"/>
  <p:notesSz cx="6858000" cy="9034463"/>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AEFF"/>
    <a:srgbClr val="7DBBE2"/>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7"/>
    <p:restoredTop sz="94374" autoAdjust="0"/>
  </p:normalViewPr>
  <p:slideViewPr>
    <p:cSldViewPr>
      <p:cViewPr varScale="1">
        <p:scale>
          <a:sx n="149" d="100"/>
          <a:sy n="149" d="100"/>
        </p:scale>
        <p:origin x="-132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smtClean="0"/>
              <a:t>Roger Hislop, Internet Solutions</a:t>
            </a:r>
            <a:endParaRPr lang="en-US"/>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Page </a:t>
            </a:r>
            <a:fld id="{2D2D3494-76A5-4CA5-B56D-173DCED24C7B}" type="slidenum">
              <a:rPr lang="en-US"/>
              <a:pPr/>
              <a:t>‹#›</a:t>
            </a:fld>
            <a:endParaRPr lang="en-US"/>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2906991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2052"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a:defRPr sz="1200" b="0">
                <a:solidFill>
                  <a:schemeClr val="tx1"/>
                </a:solidFill>
              </a:defRPr>
            </a:lvl5pPr>
          </a:lstStyle>
          <a:p>
            <a:pPr lvl="4"/>
            <a:r>
              <a:rPr lang="en-US" smtClean="0"/>
              <a:t>Roger Hislop, Internet Solutions</a:t>
            </a:r>
            <a:endParaRPr lang="en-US"/>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Page </a:t>
            </a:r>
            <a:fld id="{8C7D87AC-FA4C-40AC-B154-A4B05B5FA19B}" type="slidenum">
              <a:rPr lang="en-US"/>
              <a:pPr/>
              <a:t>‹#›</a:t>
            </a:fld>
            <a:endParaRPr lang="en-US"/>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algn="l" defTabSz="896938"/>
            <a:r>
              <a:rPr lang="en-US" sz="1200" b="0">
                <a:solidFill>
                  <a:schemeClr val="tx1"/>
                </a:solidFill>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5397578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802.22-16/0005r0</a:t>
            </a:r>
            <a:endParaRPr lang="en-US"/>
          </a:p>
        </p:txBody>
      </p:sp>
      <p:sp>
        <p:nvSpPr>
          <p:cNvPr id="5" name="Rectangle 3"/>
          <p:cNvSpPr>
            <a:spLocks noGrp="1" noChangeArrowheads="1"/>
          </p:cNvSpPr>
          <p:nvPr>
            <p:ph type="dt" idx="1"/>
          </p:nvPr>
        </p:nvSpPr>
        <p:spPr>
          <a:ln/>
        </p:spPr>
        <p:txBody>
          <a:bodyPr/>
          <a:lstStyle/>
          <a:p>
            <a:r>
              <a:rPr lang="en-GB"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Roger Hislop, Internet Solutions</a:t>
            </a:r>
            <a:endParaRPr lang="en-US"/>
          </a:p>
        </p:txBody>
      </p:sp>
      <p:sp>
        <p:nvSpPr>
          <p:cNvPr id="7" name="Rectangle 7"/>
          <p:cNvSpPr>
            <a:spLocks noGrp="1" noChangeArrowheads="1"/>
          </p:cNvSpPr>
          <p:nvPr>
            <p:ph type="sldNum" sz="quarter" idx="5"/>
          </p:nvPr>
        </p:nvSpPr>
        <p:spPr>
          <a:ln/>
        </p:spPr>
        <p:txBody>
          <a:bodyPr/>
          <a:lstStyle/>
          <a:p>
            <a:r>
              <a:rPr lang="en-US"/>
              <a:t>Page </a:t>
            </a:r>
            <a:fld id="{B52A597E-8DCA-40BC-B1F4-59E3A19790CB}"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33045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it-IT" smtClean="0"/>
              <a:t>June 2016</a:t>
            </a:r>
            <a:endParaRPr lang="en-US"/>
          </a:p>
        </p:txBody>
      </p:sp>
      <p:sp>
        <p:nvSpPr>
          <p:cNvPr id="5" name="Footer Placeholder 4"/>
          <p:cNvSpPr>
            <a:spLocks noGrp="1"/>
          </p:cNvSpPr>
          <p:nvPr>
            <p:ph type="ftr" sz="quarter" idx="11"/>
          </p:nvPr>
        </p:nvSpPr>
        <p:spPr/>
        <p:txBody>
          <a:bodyPr/>
          <a:lstStyle>
            <a:lvl1pPr>
              <a:defRPr/>
            </a:lvl1pPr>
          </a:lstStyle>
          <a:p>
            <a:r>
              <a:rPr lang="en-US" smtClean="0"/>
              <a:t>Gianni Cerro, Gianfranco Miele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E87EFAD-3A5E-48DC-BEEE-791E84F09C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it-IT" smtClean="0"/>
              <a:t>June 2016</a:t>
            </a:r>
            <a:endParaRPr lang="en-US"/>
          </a:p>
        </p:txBody>
      </p:sp>
      <p:sp>
        <p:nvSpPr>
          <p:cNvPr id="5" name="Footer Placeholder 4"/>
          <p:cNvSpPr>
            <a:spLocks noGrp="1"/>
          </p:cNvSpPr>
          <p:nvPr>
            <p:ph type="ftr" sz="quarter" idx="11"/>
          </p:nvPr>
        </p:nvSpPr>
        <p:spPr/>
        <p:txBody>
          <a:bodyPr/>
          <a:lstStyle>
            <a:lvl1pPr>
              <a:defRPr/>
            </a:lvl1pPr>
          </a:lstStyle>
          <a:p>
            <a:r>
              <a:rPr lang="en-US" smtClean="0"/>
              <a:t>Gianni Cerro, Gianfranco Miele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8426830-A67B-4288-B7F6-8C73581C87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it-IT" smtClean="0"/>
              <a:t>June 2016</a:t>
            </a:r>
            <a:endParaRPr lang="en-US"/>
          </a:p>
        </p:txBody>
      </p:sp>
      <p:sp>
        <p:nvSpPr>
          <p:cNvPr id="5" name="Footer Placeholder 4"/>
          <p:cNvSpPr>
            <a:spLocks noGrp="1"/>
          </p:cNvSpPr>
          <p:nvPr>
            <p:ph type="ftr" sz="quarter" idx="11"/>
          </p:nvPr>
        </p:nvSpPr>
        <p:spPr/>
        <p:txBody>
          <a:bodyPr/>
          <a:lstStyle>
            <a:lvl1pPr>
              <a:defRPr/>
            </a:lvl1pPr>
          </a:lstStyle>
          <a:p>
            <a:r>
              <a:rPr lang="en-US" smtClean="0"/>
              <a:t>Gianni Cerro, Gianfranco Miele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A2EB656-2B2E-4DEC-B10E-6066EB6A52A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it-IT" smtClean="0"/>
              <a:t>June 2016</a:t>
            </a:r>
            <a:endParaRPr lang="en-US"/>
          </a:p>
        </p:txBody>
      </p:sp>
      <p:sp>
        <p:nvSpPr>
          <p:cNvPr id="5" name="Footer Placeholder 4"/>
          <p:cNvSpPr>
            <a:spLocks noGrp="1"/>
          </p:cNvSpPr>
          <p:nvPr>
            <p:ph type="ftr" sz="quarter" idx="11"/>
          </p:nvPr>
        </p:nvSpPr>
        <p:spPr/>
        <p:txBody>
          <a:bodyPr/>
          <a:lstStyle>
            <a:lvl1pPr>
              <a:defRPr/>
            </a:lvl1pPr>
          </a:lstStyle>
          <a:p>
            <a:r>
              <a:rPr lang="en-US" smtClean="0"/>
              <a:t>Gianni Cerro, Gianfranco Miele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D4FA1FF-0ED4-4B96-B4F5-2F01A1E3F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it-IT" smtClean="0"/>
              <a:t>June 2016</a:t>
            </a:r>
            <a:endParaRPr lang="en-US"/>
          </a:p>
        </p:txBody>
      </p:sp>
      <p:sp>
        <p:nvSpPr>
          <p:cNvPr id="5" name="Footer Placeholder 4"/>
          <p:cNvSpPr>
            <a:spLocks noGrp="1"/>
          </p:cNvSpPr>
          <p:nvPr>
            <p:ph type="ftr" sz="quarter" idx="11"/>
          </p:nvPr>
        </p:nvSpPr>
        <p:spPr/>
        <p:txBody>
          <a:bodyPr/>
          <a:lstStyle>
            <a:lvl1pPr>
              <a:defRPr/>
            </a:lvl1pPr>
          </a:lstStyle>
          <a:p>
            <a:r>
              <a:rPr lang="en-US" smtClean="0"/>
              <a:t>Gianni Cerro, Gianfranco Miele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6BE555-49BB-4C0B-9BEC-D79A92F43D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it-IT" smtClean="0"/>
              <a:t>June 2016</a:t>
            </a:r>
            <a:endParaRPr lang="en-US"/>
          </a:p>
        </p:txBody>
      </p:sp>
      <p:sp>
        <p:nvSpPr>
          <p:cNvPr id="6" name="Footer Placeholder 5"/>
          <p:cNvSpPr>
            <a:spLocks noGrp="1"/>
          </p:cNvSpPr>
          <p:nvPr>
            <p:ph type="ftr" sz="quarter" idx="11"/>
          </p:nvPr>
        </p:nvSpPr>
        <p:spPr/>
        <p:txBody>
          <a:bodyPr/>
          <a:lstStyle>
            <a:lvl1pPr>
              <a:defRPr/>
            </a:lvl1pPr>
          </a:lstStyle>
          <a:p>
            <a:r>
              <a:rPr lang="en-US" smtClean="0"/>
              <a:t>Gianni Cerro, Gianfranco Miele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1ECC1B0-9B6B-45C7-91D9-44395C2CD4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it-IT" smtClean="0"/>
              <a:t>June 2016</a:t>
            </a:r>
            <a:endParaRPr lang="en-US"/>
          </a:p>
        </p:txBody>
      </p:sp>
      <p:sp>
        <p:nvSpPr>
          <p:cNvPr id="8" name="Footer Placeholder 7"/>
          <p:cNvSpPr>
            <a:spLocks noGrp="1"/>
          </p:cNvSpPr>
          <p:nvPr>
            <p:ph type="ftr" sz="quarter" idx="11"/>
          </p:nvPr>
        </p:nvSpPr>
        <p:spPr/>
        <p:txBody>
          <a:bodyPr/>
          <a:lstStyle>
            <a:lvl1pPr>
              <a:defRPr/>
            </a:lvl1pPr>
          </a:lstStyle>
          <a:p>
            <a:r>
              <a:rPr lang="en-US" smtClean="0"/>
              <a:t>Gianni Cerro, Gianfranco Miele</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105F6D3B-F96B-4E1C-A7F1-7CE875F3D2C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it-IT" smtClean="0"/>
              <a:t>June 2016</a:t>
            </a:r>
            <a:endParaRPr lang="en-US"/>
          </a:p>
        </p:txBody>
      </p:sp>
      <p:sp>
        <p:nvSpPr>
          <p:cNvPr id="4" name="Footer Placeholder 3"/>
          <p:cNvSpPr>
            <a:spLocks noGrp="1"/>
          </p:cNvSpPr>
          <p:nvPr>
            <p:ph type="ftr" sz="quarter" idx="11"/>
          </p:nvPr>
        </p:nvSpPr>
        <p:spPr/>
        <p:txBody>
          <a:bodyPr/>
          <a:lstStyle>
            <a:lvl1pPr>
              <a:defRPr/>
            </a:lvl1pPr>
          </a:lstStyle>
          <a:p>
            <a:r>
              <a:rPr lang="en-US" smtClean="0"/>
              <a:t>Gianni Cerro, Gianfranco Miele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89CFC4D9-DBE3-46E7-85D1-93B39FB1B9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it-IT" smtClean="0"/>
              <a:t>June 2016</a:t>
            </a:r>
            <a:endParaRPr lang="en-US"/>
          </a:p>
        </p:txBody>
      </p:sp>
      <p:sp>
        <p:nvSpPr>
          <p:cNvPr id="3" name="Footer Placeholder 2"/>
          <p:cNvSpPr>
            <a:spLocks noGrp="1"/>
          </p:cNvSpPr>
          <p:nvPr>
            <p:ph type="ftr" sz="quarter" idx="11"/>
          </p:nvPr>
        </p:nvSpPr>
        <p:spPr/>
        <p:txBody>
          <a:bodyPr/>
          <a:lstStyle>
            <a:lvl1pPr>
              <a:defRPr/>
            </a:lvl1pPr>
          </a:lstStyle>
          <a:p>
            <a:r>
              <a:rPr lang="en-US" smtClean="0"/>
              <a:t>Gianni Cerro, Gianfranco Miele</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C81D77-0766-486C-87C4-0D76400C94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it-IT" smtClean="0"/>
              <a:t>June 2016</a:t>
            </a:r>
            <a:endParaRPr lang="en-US"/>
          </a:p>
        </p:txBody>
      </p:sp>
      <p:sp>
        <p:nvSpPr>
          <p:cNvPr id="6" name="Footer Placeholder 5"/>
          <p:cNvSpPr>
            <a:spLocks noGrp="1"/>
          </p:cNvSpPr>
          <p:nvPr>
            <p:ph type="ftr" sz="quarter" idx="11"/>
          </p:nvPr>
        </p:nvSpPr>
        <p:spPr/>
        <p:txBody>
          <a:bodyPr/>
          <a:lstStyle>
            <a:lvl1pPr>
              <a:defRPr/>
            </a:lvl1pPr>
          </a:lstStyle>
          <a:p>
            <a:r>
              <a:rPr lang="en-US" smtClean="0"/>
              <a:t>Gianni Cerro, Gianfranco Miele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99E5ED8-8BC7-442E-8811-68EF27619A4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it-IT" smtClean="0"/>
              <a:t>June 2016</a:t>
            </a:r>
            <a:endParaRPr lang="en-US"/>
          </a:p>
        </p:txBody>
      </p:sp>
      <p:sp>
        <p:nvSpPr>
          <p:cNvPr id="6" name="Footer Placeholder 5"/>
          <p:cNvSpPr>
            <a:spLocks noGrp="1"/>
          </p:cNvSpPr>
          <p:nvPr>
            <p:ph type="ftr" sz="quarter" idx="11"/>
          </p:nvPr>
        </p:nvSpPr>
        <p:spPr/>
        <p:txBody>
          <a:bodyPr/>
          <a:lstStyle>
            <a:lvl1pPr>
              <a:defRPr/>
            </a:lvl1pPr>
          </a:lstStyle>
          <a:p>
            <a:r>
              <a:rPr lang="en-US" smtClean="0"/>
              <a:t>Gianni Cerro, Gianfranco Miele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DD61111-A35E-4103-A95B-94B53F0F1E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2494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r>
              <a:rPr lang="it-IT" dirty="0" smtClean="0"/>
              <a:t>August 2016</a:t>
            </a:r>
            <a:endParaRPr lang="en-US" dirty="0"/>
          </a:p>
        </p:txBody>
      </p:sp>
      <p:sp>
        <p:nvSpPr>
          <p:cNvPr id="1029" name="Rectangle 5"/>
          <p:cNvSpPr>
            <a:spLocks noGrp="1" noChangeArrowheads="1"/>
          </p:cNvSpPr>
          <p:nvPr>
            <p:ph type="ftr" sz="quarter" idx="3"/>
          </p:nvPr>
        </p:nvSpPr>
        <p:spPr bwMode="auto">
          <a:xfrm>
            <a:off x="7718955" y="6475413"/>
            <a:ext cx="8249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dirty="0" smtClean="0"/>
              <a:t>Roger Hislop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Slide </a:t>
            </a:r>
            <a:fld id="{A6FCFA42-2FA0-4233-8433-DB3359B36C33}" type="slidenum">
              <a:rPr lang="en-US"/>
              <a:pPr/>
              <a:t>‹#›</a:t>
            </a:fld>
            <a:endParaRPr lang="en-US"/>
          </a:p>
        </p:txBody>
      </p:sp>
      <p:sp>
        <p:nvSpPr>
          <p:cNvPr id="1031" name="Rectangle 7"/>
          <p:cNvSpPr>
            <a:spLocks noChangeArrowheads="1"/>
          </p:cNvSpPr>
          <p:nvPr/>
        </p:nvSpPr>
        <p:spPr bwMode="auto">
          <a:xfrm>
            <a:off x="5611378" y="332601"/>
            <a:ext cx="2834122" cy="276999"/>
          </a:xfrm>
          <a:prstGeom prst="rect">
            <a:avLst/>
          </a:prstGeom>
          <a:noFill/>
          <a:ln w="9525">
            <a:noFill/>
            <a:miter lim="800000"/>
            <a:headEnd/>
            <a:tailEnd/>
          </a:ln>
          <a:effectLst/>
        </p:spPr>
        <p:txBody>
          <a:bodyPr wrap="none" lIns="0" tIns="0" rIns="0" bIns="0" anchor="b">
            <a:spAutoFit/>
          </a:bodyPr>
          <a:lstStyle/>
          <a:p>
            <a:pPr marL="457200" lvl="4" algn="r"/>
            <a:r>
              <a:rPr lang="en-US" sz="1800" dirty="0">
                <a:solidFill>
                  <a:schemeClr val="tx1"/>
                </a:solidFill>
              </a:rPr>
              <a:t>doc.: IEEE </a:t>
            </a:r>
            <a:r>
              <a:rPr lang="en-US" sz="1800" dirty="0" smtClean="0">
                <a:solidFill>
                  <a:schemeClr val="tx1"/>
                </a:solidFill>
              </a:rPr>
              <a:t>802.22</a:t>
            </a:r>
            <a:r>
              <a:rPr lang="en-US" sz="1800" dirty="0" smtClean="0">
                <a:solidFill>
                  <a:schemeClr val="tx1"/>
                </a:solidFill>
              </a:rPr>
              <a:t>-16</a:t>
            </a:r>
            <a:r>
              <a:rPr lang="en-US" sz="1800" dirty="0" smtClean="0">
                <a:solidFill>
                  <a:schemeClr val="tx1"/>
                </a:solidFill>
              </a:rPr>
              <a:t>/</a:t>
            </a:r>
            <a:r>
              <a:rPr lang="en-US" sz="1800" dirty="0" smtClean="0">
                <a:solidFill>
                  <a:schemeClr val="tx1"/>
                </a:solidFill>
              </a:rPr>
              <a:t>0026r0</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4" Type="http://schemas.openxmlformats.org/officeDocument/2006/relationships/hyperlink" Target="mailto:apurva.mody@ieee.org" TargetMode="External"/><Relationship Id="rId5" Type="http://schemas.openxmlformats.org/officeDocument/2006/relationships/hyperlink" Target="mailto:patcom@iee.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24945" cy="276999"/>
          </a:xfrm>
        </p:spPr>
        <p:txBody>
          <a:bodyPr/>
          <a:lstStyle/>
          <a:p>
            <a:r>
              <a:rPr lang="it-IT" dirty="0" smtClean="0"/>
              <a:t>August 2016</a:t>
            </a:r>
            <a:endParaRPr lang="en-US" dirty="0"/>
          </a:p>
        </p:txBody>
      </p:sp>
      <p:sp>
        <p:nvSpPr>
          <p:cNvPr id="8" name="Footer Placeholder 4"/>
          <p:cNvSpPr>
            <a:spLocks noGrp="1"/>
          </p:cNvSpPr>
          <p:nvPr>
            <p:ph type="ftr" sz="quarter" idx="11"/>
          </p:nvPr>
        </p:nvSpPr>
        <p:spPr>
          <a:xfrm>
            <a:off x="6487273" y="6475413"/>
            <a:ext cx="2056652" cy="184666"/>
          </a:xfrm>
        </p:spPr>
        <p:txBody>
          <a:bodyPr/>
          <a:lstStyle/>
          <a:p>
            <a:r>
              <a:rPr lang="en-US" dirty="0" smtClean="0"/>
              <a:t>Gianni Cerro, Gianfranco Miele</a:t>
            </a:r>
            <a:endParaRPr lang="en-US" dirty="0"/>
          </a:p>
        </p:txBody>
      </p:sp>
      <p:sp>
        <p:nvSpPr>
          <p:cNvPr id="9" name="Slide Number Placeholder 5"/>
          <p:cNvSpPr>
            <a:spLocks noGrp="1"/>
          </p:cNvSpPr>
          <p:nvPr>
            <p:ph type="sldNum" sz="quarter" idx="12"/>
          </p:nvPr>
        </p:nvSpPr>
        <p:spPr/>
        <p:txBody>
          <a:bodyPr/>
          <a:lstStyle/>
          <a:p>
            <a:r>
              <a:rPr lang="en-US"/>
              <a:t>Slide </a:t>
            </a:r>
            <a:fld id="{983F33F0-5319-402B-8026-C7EB0482AAF9}" type="slidenum">
              <a:rPr lang="en-US"/>
              <a:pPr/>
              <a:t>1</a:t>
            </a:fld>
            <a:endParaRPr lang="en-US"/>
          </a:p>
        </p:txBody>
      </p:sp>
      <p:sp>
        <p:nvSpPr>
          <p:cNvPr id="30722" name="Rectangle 2"/>
          <p:cNvSpPr>
            <a:spLocks noGrp="1" noChangeArrowheads="1"/>
          </p:cNvSpPr>
          <p:nvPr>
            <p:ph type="title"/>
          </p:nvPr>
        </p:nvSpPr>
        <p:spPr>
          <a:xfrm>
            <a:off x="801688" y="1156494"/>
            <a:ext cx="7086600" cy="349250"/>
          </a:xfrm>
          <a:noFill/>
          <a:ln/>
        </p:spPr>
        <p:txBody>
          <a:bodyPr/>
          <a:lstStyle/>
          <a:p>
            <a:r>
              <a:rPr lang="en-US" dirty="0" smtClean="0"/>
              <a:t>A distributed </a:t>
            </a:r>
            <a:r>
              <a:rPr lang="en-US" dirty="0"/>
              <a:t>spectrum monitoring system</a:t>
            </a:r>
            <a:endParaRPr lang="it-IT" dirty="0"/>
          </a:p>
        </p:txBody>
      </p:sp>
      <p:sp>
        <p:nvSpPr>
          <p:cNvPr id="30732" name="Rectangle 12"/>
          <p:cNvSpPr>
            <a:spLocks noChangeArrowheads="1"/>
          </p:cNvSpPr>
          <p:nvPr/>
        </p:nvSpPr>
        <p:spPr bwMode="auto">
          <a:xfrm>
            <a:off x="520700" y="1752600"/>
            <a:ext cx="1447800" cy="381000"/>
          </a:xfrm>
          <a:prstGeom prst="rect">
            <a:avLst/>
          </a:prstGeom>
          <a:noFill/>
          <a:ln w="9525">
            <a:noFill/>
            <a:miter lim="800000"/>
            <a:headEnd/>
            <a:tailEnd/>
          </a:ln>
          <a:effectLst/>
        </p:spPr>
        <p:txBody>
          <a:bodyPr lIns="92075" tIns="46038" rIns="92075" bIns="46038"/>
          <a:lstStyle/>
          <a:p>
            <a:pPr marL="342900" indent="-342900" algn="l">
              <a:spcBef>
                <a:spcPct val="20000"/>
              </a:spcBef>
            </a:pPr>
            <a:r>
              <a:rPr lang="en-US" sz="2000" dirty="0">
                <a:solidFill>
                  <a:schemeClr val="tx1"/>
                </a:solidFill>
              </a:rPr>
              <a:t>Authors:</a:t>
            </a:r>
            <a:endParaRPr lang="en-US" sz="2000" b="0" dirty="0">
              <a:solidFill>
                <a:schemeClr val="tx1"/>
              </a:solidFill>
            </a:endParaRPr>
          </a:p>
        </p:txBody>
      </p:sp>
      <p:sp>
        <p:nvSpPr>
          <p:cNvPr id="30733" name="Text Box 13"/>
          <p:cNvSpPr txBox="1">
            <a:spLocks noChangeArrowheads="1"/>
          </p:cNvSpPr>
          <p:nvPr/>
        </p:nvSpPr>
        <p:spPr bwMode="auto">
          <a:xfrm>
            <a:off x="609600" y="4495800"/>
            <a:ext cx="8001000" cy="2001190"/>
          </a:xfrm>
          <a:prstGeom prst="rect">
            <a:avLst/>
          </a:prstGeom>
          <a:noFill/>
          <a:ln w="9525" algn="ctr">
            <a:noFill/>
            <a:miter lim="800000"/>
            <a:headEnd/>
            <a:tailEnd/>
          </a:ln>
          <a:effectLst/>
        </p:spPr>
        <p:txBody>
          <a:bodyPr lIns="92075" tIns="46038" rIns="92075" bIns="46038">
            <a:spAutoFit/>
          </a:bodyPr>
          <a:lstStyle/>
          <a:p>
            <a:pPr algn="l"/>
            <a:r>
              <a:rPr lang="en-US" sz="900" dirty="0">
                <a:solidFill>
                  <a:schemeClr val="tx1"/>
                </a:solidFill>
              </a:rPr>
              <a:t>Notice:</a:t>
            </a:r>
            <a:r>
              <a:rPr lang="en-US" sz="900" b="0" dirty="0">
                <a:solidFill>
                  <a:schemeClr val="tx1"/>
                </a:solidFill>
              </a:rPr>
              <a:t> </a:t>
            </a:r>
            <a:r>
              <a:rPr lang="en-US" sz="800" b="0" dirty="0">
                <a:solidFill>
                  <a:schemeClr val="tx1"/>
                </a:solidFill>
              </a:rPr>
              <a:t>This document has been prepared to assist </a:t>
            </a:r>
            <a:r>
              <a:rPr lang="en-US" sz="800" b="0" dirty="0" smtClean="0">
                <a:solidFill>
                  <a:schemeClr val="tx1"/>
                </a:solidFill>
              </a:rPr>
              <a:t> IEEE </a:t>
            </a:r>
            <a:r>
              <a:rPr lang="en-US" sz="800" b="0" dirty="0">
                <a:solidFill>
                  <a:schemeClr val="tx1"/>
                </a:solidFill>
              </a:rPr>
              <a:t>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endParaRPr lang="en-US" sz="900" dirty="0">
              <a:solidFill>
                <a:schemeClr val="tx1"/>
              </a:solidFill>
            </a:endParaRPr>
          </a:p>
          <a:p>
            <a:pPr algn="l"/>
            <a:r>
              <a:rPr lang="en-US" sz="900" dirty="0">
                <a:solidFill>
                  <a:schemeClr val="tx1"/>
                </a:solidFill>
              </a:rPr>
              <a:t>Release:</a:t>
            </a:r>
            <a:r>
              <a:rPr lang="en-US" sz="900" b="0" dirty="0">
                <a:solidFill>
                  <a:schemeClr val="tx1"/>
                </a:solidFill>
              </a:rPr>
              <a:t> </a:t>
            </a:r>
            <a:r>
              <a:rPr lang="en-US"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endParaRPr lang="en-US" sz="900" dirty="0">
              <a:solidFill>
                <a:schemeClr val="tx1"/>
              </a:solidFill>
            </a:endParaRPr>
          </a:p>
          <a:p>
            <a:pPr algn="l"/>
            <a:r>
              <a:rPr lang="en-US" sz="900" dirty="0">
                <a:solidFill>
                  <a:schemeClr val="tx1"/>
                </a:solidFill>
              </a:rPr>
              <a:t>Patent Policy and Procedures:</a:t>
            </a:r>
            <a:r>
              <a:rPr lang="en-US" sz="900" b="0" dirty="0">
                <a:solidFill>
                  <a:schemeClr val="tx1"/>
                </a:solidFill>
              </a:rPr>
              <a:t> </a:t>
            </a:r>
            <a:r>
              <a:rPr lang="en-US" sz="800" b="0" dirty="0">
                <a:solidFill>
                  <a:schemeClr val="tx1"/>
                </a:solidFill>
              </a:rPr>
              <a:t>The contributor is familiar with the IEEE 802 Patent Policy and Procedures </a:t>
            </a:r>
            <a:r>
              <a:rPr lang="en-US" sz="800" dirty="0">
                <a:solidFill>
                  <a:schemeClr val="tx1"/>
                </a:solidFill>
                <a:hlinkClick r:id="rId3"/>
              </a:rPr>
              <a:t>http://standards.ieee.org/guides/bylaws/sb-bylaws.pdf</a:t>
            </a:r>
            <a:r>
              <a:rPr lang="en-US"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r>
              <a:rPr lang="en-US" sz="800" dirty="0" smtClean="0">
                <a:solidFill>
                  <a:schemeClr val="tx1"/>
                </a:solidFill>
              </a:rPr>
              <a:t>Apurva </a:t>
            </a:r>
            <a:r>
              <a:rPr lang="en-US" sz="800" dirty="0" err="1" smtClean="0">
                <a:solidFill>
                  <a:schemeClr val="tx1"/>
                </a:solidFill>
              </a:rPr>
              <a:t>Mody</a:t>
            </a:r>
            <a:r>
              <a:rPr lang="en-US" sz="800" dirty="0" smtClean="0">
                <a:solidFill>
                  <a:schemeClr val="tx1"/>
                </a:solidFill>
              </a:rPr>
              <a:t> &lt;</a:t>
            </a:r>
            <a:r>
              <a:rPr lang="en-US" sz="800" dirty="0" smtClean="0">
                <a:solidFill>
                  <a:schemeClr val="tx1"/>
                </a:solidFill>
                <a:hlinkClick r:id="rId4"/>
              </a:rPr>
              <a:t>apurva.mody@ieee.org</a:t>
            </a:r>
            <a:r>
              <a:rPr lang="en-US" sz="800" dirty="0" smtClean="0">
                <a:solidFill>
                  <a:schemeClr val="tx1"/>
                </a:solidFill>
              </a:rPr>
              <a:t>&gt; </a:t>
            </a:r>
            <a:r>
              <a:rPr lang="en-US" sz="800" b="0" dirty="0" smtClean="0">
                <a:solidFill>
                  <a:schemeClr val="tx1"/>
                </a:solidFill>
              </a:rPr>
              <a:t>as </a:t>
            </a:r>
            <a:r>
              <a:rPr lang="en-US" sz="800" b="0" dirty="0">
                <a:solidFill>
                  <a:schemeClr val="tx1"/>
                </a:solidFill>
              </a:rPr>
              <a:t>early as possible, in written or electronic form, if patented technology (or technology under patent application) might be incorporated into a draft standard being developed within the IEEE 802.22 Working Group. </a:t>
            </a:r>
            <a:r>
              <a:rPr lang="en-US" sz="800" dirty="0">
                <a:solidFill>
                  <a:srgbClr val="003399"/>
                </a:solidFill>
              </a:rPr>
              <a:t>If you have questions, contact the IEEE Patent Committee Administrator at </a:t>
            </a:r>
            <a:r>
              <a:rPr lang="en-US" sz="800" dirty="0">
                <a:solidFill>
                  <a:srgbClr val="003399"/>
                </a:solidFill>
                <a:hlinkClick r:id="rId5"/>
              </a:rPr>
              <a:t>patcom@iee.org</a:t>
            </a:r>
            <a:r>
              <a:rPr lang="en-US" sz="800" dirty="0">
                <a:solidFill>
                  <a:srgbClr val="003399"/>
                </a:solidFill>
              </a:rPr>
              <a:t>.</a:t>
            </a:r>
            <a:endParaRPr lang="en-US" sz="800" dirty="0">
              <a:solidFill>
                <a:schemeClr val="tx1"/>
              </a:solidFill>
            </a:endParaRPr>
          </a:p>
          <a:p>
            <a:pPr algn="l">
              <a:spcBef>
                <a:spcPct val="50000"/>
              </a:spcBef>
            </a:pPr>
            <a:endParaRPr lang="en-US" sz="1000" dirty="0"/>
          </a:p>
        </p:txBody>
      </p:sp>
      <p:graphicFrame>
        <p:nvGraphicFramePr>
          <p:cNvPr id="4" name="Tabella 3"/>
          <p:cNvGraphicFramePr>
            <a:graphicFrameLocks noGrp="1"/>
          </p:cNvGraphicFramePr>
          <p:nvPr>
            <p:extLst>
              <p:ext uri="{D42A27DB-BD31-4B8C-83A1-F6EECF244321}">
                <p14:modId xmlns:p14="http://schemas.microsoft.com/office/powerpoint/2010/main" val="2495246514"/>
              </p:ext>
            </p:extLst>
          </p:nvPr>
        </p:nvGraphicFramePr>
        <p:xfrm>
          <a:off x="304801" y="2270760"/>
          <a:ext cx="8724263" cy="914399"/>
        </p:xfrm>
        <a:graphic>
          <a:graphicData uri="http://schemas.openxmlformats.org/drawingml/2006/table">
            <a:tbl>
              <a:tblPr/>
              <a:tblGrid>
                <a:gridCol w="1197829">
                  <a:extLst>
                    <a:ext uri="{9D8B030D-6E8A-4147-A177-3AD203B41FA5}">
                      <a16:colId xmlns="" xmlns:a16="http://schemas.microsoft.com/office/drawing/2014/main" val="3344920927"/>
                    </a:ext>
                  </a:extLst>
                </a:gridCol>
                <a:gridCol w="1449069">
                  <a:extLst>
                    <a:ext uri="{9D8B030D-6E8A-4147-A177-3AD203B41FA5}">
                      <a16:colId xmlns="" xmlns:a16="http://schemas.microsoft.com/office/drawing/2014/main" val="2506718400"/>
                    </a:ext>
                  </a:extLst>
                </a:gridCol>
                <a:gridCol w="1529572">
                  <a:extLst>
                    <a:ext uri="{9D8B030D-6E8A-4147-A177-3AD203B41FA5}">
                      <a16:colId xmlns="" xmlns:a16="http://schemas.microsoft.com/office/drawing/2014/main" val="149512858"/>
                    </a:ext>
                  </a:extLst>
                </a:gridCol>
                <a:gridCol w="1610076">
                  <a:extLst>
                    <a:ext uri="{9D8B030D-6E8A-4147-A177-3AD203B41FA5}">
                      <a16:colId xmlns="" xmlns:a16="http://schemas.microsoft.com/office/drawing/2014/main" val="4079361547"/>
                    </a:ext>
                  </a:extLst>
                </a:gridCol>
                <a:gridCol w="2937717">
                  <a:extLst>
                    <a:ext uri="{9D8B030D-6E8A-4147-A177-3AD203B41FA5}">
                      <a16:colId xmlns="" xmlns:a16="http://schemas.microsoft.com/office/drawing/2014/main" val="912019300"/>
                    </a:ext>
                  </a:extLst>
                </a:gridCol>
              </a:tblGrid>
              <a:tr h="330200">
                <a:tc>
                  <a:txBody>
                    <a:bodyPr/>
                    <a:lstStyle/>
                    <a:p>
                      <a:r>
                        <a:rPr lang="it-IT" sz="2000" b="1" dirty="0" err="1" smtClean="0">
                          <a:solidFill>
                            <a:schemeClr val="tx1"/>
                          </a:solidFill>
                        </a:rPr>
                        <a:t>Name</a:t>
                      </a:r>
                      <a:endParaRPr lang="it-IT" sz="2000" b="1" dirty="0">
                        <a:solidFill>
                          <a:schemeClr val="tx1"/>
                        </a:solidFill>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it-IT" sz="2000" b="1" dirty="0" smtClean="0">
                          <a:solidFill>
                            <a:schemeClr val="tx1"/>
                          </a:solidFill>
                        </a:rPr>
                        <a:t>Company</a:t>
                      </a:r>
                      <a:endParaRPr lang="it-IT"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2000" b="1" dirty="0" err="1" smtClean="0">
                          <a:solidFill>
                            <a:schemeClr val="tx1"/>
                          </a:solidFill>
                        </a:rPr>
                        <a:t>Address</a:t>
                      </a:r>
                      <a:endParaRPr lang="it-IT"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2000" b="1" dirty="0" smtClean="0">
                          <a:solidFill>
                            <a:schemeClr val="tx1"/>
                          </a:solidFill>
                        </a:rPr>
                        <a:t>Phone</a:t>
                      </a:r>
                      <a:endParaRPr lang="it-IT"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2000" b="1" dirty="0" smtClean="0">
                          <a:solidFill>
                            <a:schemeClr val="tx1"/>
                          </a:solidFill>
                        </a:rPr>
                        <a:t>email</a:t>
                      </a:r>
                      <a:endParaRPr lang="it-IT" sz="2000" b="1" dirty="0">
                        <a:solidFill>
                          <a:schemeClr val="tx1"/>
                        </a:solidFill>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030406172"/>
                  </a:ext>
                </a:extLst>
              </a:tr>
              <a:tr h="330200">
                <a:tc>
                  <a:txBody>
                    <a:bodyPr/>
                    <a:lstStyle/>
                    <a:p>
                      <a:r>
                        <a:rPr lang="it-IT" sz="1400" dirty="0" smtClean="0">
                          <a:solidFill>
                            <a:schemeClr val="tx1"/>
                          </a:solidFill>
                        </a:rPr>
                        <a:t>Roger Hislop</a:t>
                      </a:r>
                      <a:endParaRPr lang="it-I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400" dirty="0" smtClean="0">
                          <a:solidFill>
                            <a:schemeClr val="tx1"/>
                          </a:solidFill>
                        </a:rPr>
                        <a:t>Internet Solutions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57 Sloane St </a:t>
                      </a:r>
                      <a:r>
                        <a:rPr lang="en-US" sz="1400" dirty="0" err="1" smtClean="0">
                          <a:solidFill>
                            <a:schemeClr val="tx1"/>
                          </a:solidFill>
                        </a:rPr>
                        <a:t>Bryanston</a:t>
                      </a:r>
                      <a:endParaRPr lang="it-I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+27115751000</a:t>
                      </a:r>
                      <a:endParaRPr lang="it-I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solidFill>
                            <a:schemeClr val="tx1"/>
                          </a:solidFill>
                        </a:rPr>
                        <a:t>Roger.hislop@is.co.za</a:t>
                      </a:r>
                      <a:endParaRPr lang="it-I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570763" y="750570"/>
            <a:ext cx="2656071" cy="1230630"/>
            <a:chOff x="135370" y="1219200"/>
            <a:chExt cx="2760230" cy="1295400"/>
          </a:xfrm>
        </p:grpSpPr>
        <p:sp>
          <p:nvSpPr>
            <p:cNvPr id="3" name="Rectangle 2"/>
            <p:cNvSpPr/>
            <p:nvPr/>
          </p:nvSpPr>
          <p:spPr bwMode="auto">
            <a:xfrm>
              <a:off x="135370" y="1219200"/>
              <a:ext cx="2760230" cy="1295400"/>
            </a:xfrm>
            <a:prstGeom prst="rect">
              <a:avLst/>
            </a:prstGeom>
            <a:solidFill>
              <a:srgbClr val="D2F2C5">
                <a:alpha val="72941"/>
              </a:srgbClr>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Arial"/>
                <a:cs typeface="Arial"/>
              </a:endParaRPr>
            </a:p>
          </p:txBody>
        </p:sp>
        <p:cxnSp>
          <p:nvCxnSpPr>
            <p:cNvPr id="7" name="Straight Connector 6"/>
            <p:cNvCxnSpPr/>
            <p:nvPr/>
          </p:nvCxnSpPr>
          <p:spPr>
            <a:xfrm flipH="1">
              <a:off x="737507" y="1572985"/>
              <a:ext cx="1" cy="8058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737507" y="1572986"/>
              <a:ext cx="122465" cy="2204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15044" y="1572986"/>
              <a:ext cx="122463" cy="2204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737506" y="2093100"/>
              <a:ext cx="575795" cy="285750"/>
              <a:chOff x="956129" y="1759857"/>
              <a:chExt cx="767726" cy="381000"/>
            </a:xfrm>
          </p:grpSpPr>
          <p:sp>
            <p:nvSpPr>
              <p:cNvPr id="12" name="Oval 11"/>
              <p:cNvSpPr/>
              <p:nvPr/>
            </p:nvSpPr>
            <p:spPr>
              <a:xfrm>
                <a:off x="1342571" y="1759857"/>
                <a:ext cx="381284" cy="381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1050" b="0" dirty="0" smtClean="0">
                    <a:solidFill>
                      <a:schemeClr val="tx1"/>
                    </a:solidFill>
                    <a:latin typeface="Arial"/>
                    <a:ea typeface="Arial" charset="0"/>
                    <a:cs typeface="Arial"/>
                  </a:rPr>
                  <a:t>M</a:t>
                </a:r>
                <a:endParaRPr lang="en-GB" sz="2400" b="0" dirty="0">
                  <a:solidFill>
                    <a:schemeClr val="tx1"/>
                  </a:solidFill>
                  <a:latin typeface="Arial"/>
                  <a:ea typeface="Arial" charset="0"/>
                  <a:cs typeface="Arial"/>
                </a:endParaRPr>
              </a:p>
            </p:txBody>
          </p:sp>
          <p:cxnSp>
            <p:nvCxnSpPr>
              <p:cNvPr id="14" name="Straight Connector 13"/>
              <p:cNvCxnSpPr>
                <a:stCxn id="12" idx="2"/>
              </p:cNvCxnSpPr>
              <p:nvPr/>
            </p:nvCxnSpPr>
            <p:spPr>
              <a:xfrm flipH="1">
                <a:off x="1146629" y="1950357"/>
                <a:ext cx="19594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1146629" y="1950357"/>
                <a:ext cx="0" cy="190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956129" y="2140857"/>
                <a:ext cx="19594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cxnSp>
          <p:nvCxnSpPr>
            <p:cNvPr id="24" name="Straight Connector 23"/>
            <p:cNvCxnSpPr/>
            <p:nvPr/>
          </p:nvCxnSpPr>
          <p:spPr>
            <a:xfrm flipV="1">
              <a:off x="737507" y="2035951"/>
              <a:ext cx="0" cy="2000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37507" y="2035951"/>
              <a:ext cx="782908" cy="0"/>
            </a:xfrm>
            <a:prstGeom prst="line">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bwMode="auto">
            <a:xfrm>
              <a:off x="1520415" y="1600200"/>
              <a:ext cx="994185" cy="838200"/>
            </a:xfrm>
            <a:prstGeom prst="rect">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rgbClr val="000000"/>
                  </a:solidFill>
                  <a:effectLst/>
                  <a:latin typeface="Arial"/>
                  <a:ea typeface="Arial" charset="0"/>
                  <a:cs typeface="Arial"/>
                </a:rPr>
                <a:t>Filters</a:t>
              </a:r>
              <a:r>
                <a:rPr kumimoji="0" lang="en-GB" sz="1000" b="0" i="0" u="none" strike="noStrike" cap="none" normalizeH="0" dirty="0" smtClean="0">
                  <a:ln>
                    <a:noFill/>
                  </a:ln>
                  <a:solidFill>
                    <a:srgbClr val="000000"/>
                  </a:solidFill>
                  <a:effectLst/>
                  <a:latin typeface="Arial"/>
                  <a:ea typeface="Arial" charset="0"/>
                  <a:cs typeface="Arial"/>
                </a:rPr>
                <a:t> and Amplifiers</a:t>
              </a:r>
              <a:endParaRPr kumimoji="0" lang="en-GB" sz="1000" b="0" i="0" u="none" strike="noStrike" cap="none" normalizeH="0" baseline="0" dirty="0" smtClean="0">
                <a:ln>
                  <a:noFill/>
                </a:ln>
                <a:solidFill>
                  <a:srgbClr val="000000"/>
                </a:solidFill>
                <a:effectLst/>
                <a:latin typeface="Arial"/>
                <a:ea typeface="Arial" charset="0"/>
                <a:cs typeface="Arial"/>
              </a:endParaRPr>
            </a:p>
          </p:txBody>
        </p:sp>
      </p:grpSp>
      <p:cxnSp>
        <p:nvCxnSpPr>
          <p:cNvPr id="16" name="Straight Connector 15"/>
          <p:cNvCxnSpPr>
            <a:endCxn id="6" idx="0"/>
          </p:cNvCxnSpPr>
          <p:nvPr/>
        </p:nvCxnSpPr>
        <p:spPr>
          <a:xfrm>
            <a:off x="5676163" y="1993926"/>
            <a:ext cx="2677" cy="181584"/>
          </a:xfrm>
          <a:prstGeom prst="line">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bwMode="auto">
          <a:xfrm>
            <a:off x="5080043" y="2175510"/>
            <a:ext cx="1197593" cy="79629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a:ea typeface="Arial" charset="0"/>
                <a:cs typeface="Arial"/>
              </a:rPr>
              <a:t>SDR</a:t>
            </a:r>
          </a:p>
        </p:txBody>
      </p:sp>
      <p:sp>
        <p:nvSpPr>
          <p:cNvPr id="18" name="Rectangle 17"/>
          <p:cNvSpPr/>
          <p:nvPr/>
        </p:nvSpPr>
        <p:spPr bwMode="auto">
          <a:xfrm>
            <a:off x="5080042" y="3166110"/>
            <a:ext cx="1197593" cy="79629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a:ea typeface="Arial" charset="0"/>
                <a:cs typeface="Arial"/>
              </a:rPr>
              <a:t>Signal processing</a:t>
            </a:r>
          </a:p>
        </p:txBody>
      </p:sp>
      <p:sp>
        <p:nvSpPr>
          <p:cNvPr id="19" name="Rectangle 18"/>
          <p:cNvSpPr/>
          <p:nvPr/>
        </p:nvSpPr>
        <p:spPr bwMode="auto">
          <a:xfrm>
            <a:off x="5080042" y="4156710"/>
            <a:ext cx="1197593" cy="796290"/>
          </a:xfrm>
          <a:prstGeom prst="rect">
            <a:avLst/>
          </a:prstGeom>
          <a:solidFill>
            <a:srgbClr val="CDC2D9"/>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a:ea typeface="Arial" charset="0"/>
                <a:cs typeface="Arial"/>
              </a:rPr>
              <a:t>Packaging</a:t>
            </a:r>
          </a:p>
        </p:txBody>
      </p:sp>
      <p:cxnSp>
        <p:nvCxnSpPr>
          <p:cNvPr id="22" name="Straight Connector 21"/>
          <p:cNvCxnSpPr>
            <a:stCxn id="6" idx="2"/>
            <a:endCxn id="18" idx="0"/>
          </p:cNvCxnSpPr>
          <p:nvPr/>
        </p:nvCxnSpPr>
        <p:spPr>
          <a:xfrm flipH="1">
            <a:off x="5678839" y="2971800"/>
            <a:ext cx="1" cy="194310"/>
          </a:xfrm>
          <a:prstGeom prst="line">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8" idx="2"/>
            <a:endCxn id="19" idx="0"/>
          </p:cNvCxnSpPr>
          <p:nvPr/>
        </p:nvCxnSpPr>
        <p:spPr>
          <a:xfrm>
            <a:off x="5678839" y="3962400"/>
            <a:ext cx="0" cy="194310"/>
          </a:xfrm>
          <a:prstGeom prst="line">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4363484" y="2521835"/>
            <a:ext cx="716557" cy="9054"/>
          </a:xfrm>
          <a:prstGeom prst="line">
            <a:avLst/>
          </a:prstGeom>
          <a:ln w="28575">
            <a:solidFill>
              <a:srgbClr val="7DBBE2"/>
            </a:solidFill>
            <a:tailEnd type="none"/>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bwMode="auto">
          <a:xfrm>
            <a:off x="4227986" y="2038375"/>
            <a:ext cx="953219" cy="444600"/>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2075" tIns="46038" rIns="92075" bIns="46038"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b="0" dirty="0" smtClean="0">
                <a:latin typeface="Arial"/>
                <a:ea typeface="Arial" charset="0"/>
                <a:cs typeface="Arial"/>
              </a:rPr>
              <a:t>SDR Metadata</a:t>
            </a:r>
            <a:endParaRPr kumimoji="0" lang="en-GB" sz="1000" b="0" i="0" u="none" strike="noStrike" cap="none" normalizeH="0" baseline="0" dirty="0" smtClean="0">
              <a:ln>
                <a:noFill/>
              </a:ln>
              <a:solidFill>
                <a:schemeClr val="tx2"/>
              </a:solidFill>
              <a:effectLst/>
              <a:latin typeface="Arial"/>
              <a:ea typeface="Arial" charset="0"/>
              <a:cs typeface="Arial"/>
            </a:endParaRPr>
          </a:p>
        </p:txBody>
      </p:sp>
      <p:cxnSp>
        <p:nvCxnSpPr>
          <p:cNvPr id="36" name="Straight Connector 35"/>
          <p:cNvCxnSpPr/>
          <p:nvPr/>
        </p:nvCxnSpPr>
        <p:spPr>
          <a:xfrm flipH="1" flipV="1">
            <a:off x="4372008" y="3570722"/>
            <a:ext cx="708033" cy="3218"/>
          </a:xfrm>
          <a:prstGeom prst="line">
            <a:avLst/>
          </a:prstGeom>
          <a:ln w="28575">
            <a:solidFill>
              <a:srgbClr val="7DBBE2"/>
            </a:solidFill>
            <a:tailEnd type="none"/>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9" idx="1"/>
            <a:endCxn id="49" idx="3"/>
          </p:cNvCxnSpPr>
          <p:nvPr/>
        </p:nvCxnSpPr>
        <p:spPr>
          <a:xfrm flipH="1">
            <a:off x="4769504" y="4554855"/>
            <a:ext cx="310538" cy="1929"/>
          </a:xfrm>
          <a:prstGeom prst="line">
            <a:avLst/>
          </a:prstGeom>
          <a:ln w="28575">
            <a:solidFill>
              <a:srgbClr val="7DBBE2"/>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354961" y="2527040"/>
            <a:ext cx="12618" cy="1614738"/>
          </a:xfrm>
          <a:prstGeom prst="line">
            <a:avLst/>
          </a:prstGeom>
          <a:ln w="28575">
            <a:solidFill>
              <a:srgbClr val="7DBBE2"/>
            </a:solidFill>
            <a:tailEnd type="triangle"/>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bwMode="auto">
          <a:xfrm>
            <a:off x="3571911" y="4158639"/>
            <a:ext cx="1197593" cy="796290"/>
          </a:xfrm>
          <a:prstGeom prst="rect">
            <a:avLst/>
          </a:prstGeom>
          <a:solidFill>
            <a:srgbClr val="CDC2D9"/>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a:ea typeface="Arial" charset="0"/>
                <a:cs typeface="Arial"/>
              </a:rPr>
              <a:t>Metadata</a:t>
            </a:r>
          </a:p>
        </p:txBody>
      </p:sp>
      <p:sp>
        <p:nvSpPr>
          <p:cNvPr id="50" name="Rectangle 49"/>
          <p:cNvSpPr/>
          <p:nvPr/>
        </p:nvSpPr>
        <p:spPr bwMode="auto">
          <a:xfrm>
            <a:off x="4227986" y="3114089"/>
            <a:ext cx="953219" cy="444600"/>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2075" tIns="46038" rIns="92075" bIns="46038"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b="0" dirty="0" err="1" smtClean="0">
                <a:latin typeface="Arial"/>
                <a:ea typeface="Arial" charset="0"/>
                <a:cs typeface="Arial"/>
              </a:rPr>
              <a:t>SigProc</a:t>
            </a:r>
            <a:r>
              <a:rPr lang="en-GB" sz="1000" b="0" dirty="0" smtClean="0">
                <a:latin typeface="Arial"/>
                <a:ea typeface="Arial" charset="0"/>
                <a:cs typeface="Arial"/>
              </a:rPr>
              <a:t> Metadata</a:t>
            </a:r>
            <a:endParaRPr kumimoji="0" lang="en-GB" sz="1000" b="0" i="0" u="none" strike="noStrike" cap="none" normalizeH="0" baseline="0" dirty="0" smtClean="0">
              <a:ln>
                <a:noFill/>
              </a:ln>
              <a:solidFill>
                <a:schemeClr val="tx2"/>
              </a:solidFill>
              <a:effectLst/>
              <a:latin typeface="Arial"/>
              <a:ea typeface="Arial" charset="0"/>
              <a:cs typeface="Arial"/>
            </a:endParaRPr>
          </a:p>
        </p:txBody>
      </p:sp>
      <p:sp>
        <p:nvSpPr>
          <p:cNvPr id="51" name="Rectangle 50"/>
          <p:cNvSpPr/>
          <p:nvPr/>
        </p:nvSpPr>
        <p:spPr bwMode="auto">
          <a:xfrm rot="16200000">
            <a:off x="3090175" y="2853425"/>
            <a:ext cx="1585191" cy="450340"/>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2075" tIns="46038" rIns="92075" bIns="46038"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b="0" dirty="0" smtClean="0">
                <a:latin typeface="Arial"/>
                <a:ea typeface="Arial" charset="0"/>
                <a:cs typeface="Arial"/>
              </a:rPr>
              <a:t>Implicit/Preconfigured Metadata</a:t>
            </a:r>
            <a:endParaRPr kumimoji="0" lang="en-GB" sz="1000" b="0" i="0" u="none" strike="noStrike" cap="none" normalizeH="0" baseline="0" dirty="0" smtClean="0">
              <a:ln>
                <a:noFill/>
              </a:ln>
              <a:solidFill>
                <a:schemeClr val="tx2"/>
              </a:solidFill>
              <a:effectLst/>
              <a:latin typeface="Arial"/>
              <a:ea typeface="Arial" charset="0"/>
              <a:cs typeface="Arial"/>
            </a:endParaRPr>
          </a:p>
        </p:txBody>
      </p:sp>
      <p:cxnSp>
        <p:nvCxnSpPr>
          <p:cNvPr id="59" name="Straight Connector 58"/>
          <p:cNvCxnSpPr>
            <a:endCxn id="49" idx="0"/>
          </p:cNvCxnSpPr>
          <p:nvPr/>
        </p:nvCxnSpPr>
        <p:spPr>
          <a:xfrm flipH="1">
            <a:off x="4170708" y="1981200"/>
            <a:ext cx="20292" cy="2177439"/>
          </a:xfrm>
          <a:prstGeom prst="line">
            <a:avLst/>
          </a:prstGeom>
          <a:ln w="28575">
            <a:solidFill>
              <a:srgbClr val="7DBBE2"/>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bwMode="auto">
          <a:xfrm rot="16200000">
            <a:off x="546002" y="2959199"/>
            <a:ext cx="5042116" cy="647717"/>
          </a:xfrm>
          <a:prstGeom prst="rect">
            <a:avLst/>
          </a:prstGeom>
          <a:solidFill>
            <a:srgbClr val="FF8888"/>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rgbClr val="000000"/>
                </a:solidFill>
                <a:effectLst/>
                <a:latin typeface="Arial"/>
                <a:ea typeface="Arial" charset="0"/>
                <a:cs typeface="Arial"/>
              </a:rPr>
              <a:t>Controller</a:t>
            </a:r>
            <a:endParaRPr kumimoji="0" lang="en-GB" sz="1800" b="0" i="0" u="none" strike="noStrike" cap="none" normalizeH="0" baseline="0" dirty="0" smtClean="0">
              <a:ln>
                <a:noFill/>
              </a:ln>
              <a:solidFill>
                <a:srgbClr val="000000"/>
              </a:solidFill>
              <a:effectLst/>
              <a:latin typeface="Arial"/>
              <a:ea typeface="Arial" charset="0"/>
              <a:cs typeface="Arial"/>
            </a:endParaRPr>
          </a:p>
        </p:txBody>
      </p:sp>
      <p:sp>
        <p:nvSpPr>
          <p:cNvPr id="62" name="Rectangle 61"/>
          <p:cNvSpPr/>
          <p:nvPr/>
        </p:nvSpPr>
        <p:spPr bwMode="auto">
          <a:xfrm>
            <a:off x="5080042" y="5105400"/>
            <a:ext cx="1197593" cy="796290"/>
          </a:xfrm>
          <a:prstGeom prst="rect">
            <a:avLst/>
          </a:prstGeom>
          <a:solidFill>
            <a:srgbClr val="AAAEFF"/>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a:ea typeface="Arial" charset="0"/>
                <a:cs typeface="Arial"/>
              </a:rPr>
              <a:t>Tra</a:t>
            </a:r>
            <a:r>
              <a:rPr lang="en-GB" sz="1200" b="0" dirty="0" smtClean="0">
                <a:solidFill>
                  <a:srgbClr val="000000"/>
                </a:solidFill>
                <a:latin typeface="Arial"/>
                <a:ea typeface="Arial" charset="0"/>
                <a:cs typeface="Arial"/>
              </a:rPr>
              <a:t>nsmission</a:t>
            </a:r>
            <a:endParaRPr kumimoji="0" lang="en-GB" sz="1200" b="0" i="0" u="none" strike="noStrike" cap="none" normalizeH="0" baseline="0" dirty="0" smtClean="0">
              <a:ln>
                <a:noFill/>
              </a:ln>
              <a:solidFill>
                <a:srgbClr val="000000"/>
              </a:solidFill>
              <a:effectLst/>
              <a:latin typeface="Arial"/>
              <a:ea typeface="Arial" charset="0"/>
              <a:cs typeface="Arial"/>
            </a:endParaRPr>
          </a:p>
        </p:txBody>
      </p:sp>
      <p:cxnSp>
        <p:nvCxnSpPr>
          <p:cNvPr id="64" name="Straight Connector 63"/>
          <p:cNvCxnSpPr>
            <a:stCxn id="19" idx="2"/>
            <a:endCxn id="62" idx="0"/>
          </p:cNvCxnSpPr>
          <p:nvPr/>
        </p:nvCxnSpPr>
        <p:spPr>
          <a:xfrm>
            <a:off x="5678839" y="4953000"/>
            <a:ext cx="0" cy="152400"/>
          </a:xfrm>
          <a:prstGeom prst="line">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bwMode="auto">
          <a:xfrm>
            <a:off x="1374459" y="914400"/>
            <a:ext cx="1024384" cy="796290"/>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2075" tIns="46038" rIns="92075" bIns="46038" numCol="1" spcCol="0" rtlCol="0" fromWordArt="0" anchor="ctr" anchorCtr="0" forceAA="0" compatLnSpc="1">
            <a:prstTxWarp prst="textNoShape">
              <a:avLst/>
            </a:prstTxWarp>
            <a:noAutofit/>
          </a:bodyPr>
          <a:lstStyle/>
          <a:p>
            <a:pPr marL="0" marR="0" indent="0" algn="r" defTabSz="914400" rtl="0" eaLnBrk="0" fontAlgn="base" latinLnBrk="0" hangingPunct="0">
              <a:lnSpc>
                <a:spcPct val="100000"/>
              </a:lnSpc>
              <a:spcBef>
                <a:spcPct val="0"/>
              </a:spcBef>
              <a:spcAft>
                <a:spcPct val="0"/>
              </a:spcAft>
              <a:buClrTx/>
              <a:buSzTx/>
              <a:buFontTx/>
              <a:buNone/>
              <a:tabLst/>
            </a:pPr>
            <a:r>
              <a:rPr lang="en-GB" sz="1400" dirty="0" smtClean="0">
                <a:solidFill>
                  <a:schemeClr val="tx1"/>
                </a:solidFill>
                <a:latin typeface="Arial"/>
                <a:ea typeface="Arial" charset="0"/>
                <a:cs typeface="Arial"/>
              </a:rPr>
              <a:t>Spectrum Sensing Device (SSD)</a:t>
            </a:r>
            <a:endParaRPr kumimoji="0" lang="en-GB" sz="1400" i="0" u="none" strike="noStrike" cap="none" normalizeH="0" baseline="0" dirty="0" smtClean="0">
              <a:ln>
                <a:noFill/>
              </a:ln>
              <a:solidFill>
                <a:schemeClr val="tx1"/>
              </a:solidFill>
              <a:effectLst/>
              <a:latin typeface="Arial"/>
              <a:ea typeface="Arial" charset="0"/>
              <a:cs typeface="Arial"/>
            </a:endParaRPr>
          </a:p>
        </p:txBody>
      </p:sp>
      <p:sp>
        <p:nvSpPr>
          <p:cNvPr id="33" name="Rectangle 32"/>
          <p:cNvSpPr/>
          <p:nvPr/>
        </p:nvSpPr>
        <p:spPr>
          <a:xfrm>
            <a:off x="2514600" y="685800"/>
            <a:ext cx="3886200" cy="52578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
        <p:nvSpPr>
          <p:cNvPr id="54" name="Rounded Rectangle 53"/>
          <p:cNvSpPr/>
          <p:nvPr/>
        </p:nvSpPr>
        <p:spPr bwMode="auto">
          <a:xfrm>
            <a:off x="2397800" y="6080958"/>
            <a:ext cx="1330112" cy="361950"/>
          </a:xfrm>
          <a:prstGeom prst="roundRect">
            <a:avLst/>
          </a:prstGeom>
          <a:solidFill>
            <a:srgbClr val="C0504D">
              <a:alpha val="20000"/>
            </a:srgbClr>
          </a:solidFill>
          <a:ln w="9525" cap="flat" cmpd="sng" algn="ctr">
            <a:solidFill>
              <a:srgbClr val="0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b="0" dirty="0" smtClean="0">
                <a:solidFill>
                  <a:schemeClr val="tx1"/>
                </a:solidFill>
                <a:latin typeface="Arial"/>
                <a:cs typeface="Arial"/>
              </a:rPr>
              <a:t>Platform-</a:t>
            </a:r>
            <a:r>
              <a:rPr kumimoji="0" lang="en-US" sz="1100" b="0" i="0" u="none" strike="noStrike" cap="none" normalizeH="0" baseline="0" dirty="0" smtClean="0">
                <a:ln>
                  <a:noFill/>
                </a:ln>
                <a:solidFill>
                  <a:schemeClr val="tx1"/>
                </a:solidFill>
                <a:effectLst/>
                <a:latin typeface="Arial"/>
                <a:cs typeface="Arial"/>
              </a:rPr>
              <a:t>SSD Interface</a:t>
            </a:r>
          </a:p>
        </p:txBody>
      </p:sp>
      <p:sp>
        <p:nvSpPr>
          <p:cNvPr id="63" name="Rectangle 62"/>
          <p:cNvSpPr/>
          <p:nvPr/>
        </p:nvSpPr>
        <p:spPr bwMode="auto">
          <a:xfrm>
            <a:off x="3733800" y="762000"/>
            <a:ext cx="2493034" cy="217170"/>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2075" tIns="46038" rIns="92075" bIns="46038"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200" b="0" dirty="0" smtClean="0">
                <a:latin typeface="Arial"/>
                <a:ea typeface="Arial" charset="0"/>
                <a:cs typeface="Arial"/>
              </a:rPr>
              <a:t>Radio Front End</a:t>
            </a:r>
            <a:endParaRPr kumimoji="0" lang="en-GB" sz="1200" b="0" i="0" u="none" strike="noStrike" cap="none" normalizeH="0" baseline="0" dirty="0" smtClean="0">
              <a:ln>
                <a:noFill/>
              </a:ln>
              <a:solidFill>
                <a:schemeClr val="tx2"/>
              </a:solidFill>
              <a:effectLst/>
              <a:latin typeface="Arial"/>
              <a:ea typeface="Arial" charset="0"/>
              <a:cs typeface="Arial"/>
            </a:endParaRPr>
          </a:p>
        </p:txBody>
      </p:sp>
      <p:sp>
        <p:nvSpPr>
          <p:cNvPr id="55" name="Rounded Rectangle 54"/>
          <p:cNvSpPr/>
          <p:nvPr/>
        </p:nvSpPr>
        <p:spPr bwMode="auto">
          <a:xfrm>
            <a:off x="5010625" y="6076220"/>
            <a:ext cx="1330112" cy="361950"/>
          </a:xfrm>
          <a:prstGeom prst="roundRect">
            <a:avLst/>
          </a:prstGeom>
          <a:solidFill>
            <a:srgbClr val="C0504D">
              <a:alpha val="20000"/>
            </a:srgbClr>
          </a:solidFill>
          <a:ln w="9525" cap="flat" cmpd="sng" algn="ctr">
            <a:solidFill>
              <a:srgbClr val="000000"/>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a:cs typeface="Arial"/>
              </a:rPr>
              <a:t>SSD-Ingest  Interface</a:t>
            </a:r>
          </a:p>
        </p:txBody>
      </p:sp>
      <p:cxnSp>
        <p:nvCxnSpPr>
          <p:cNvPr id="75" name="Straight Connector 74"/>
          <p:cNvCxnSpPr>
            <a:stCxn id="54" idx="0"/>
            <a:endCxn id="61" idx="1"/>
          </p:cNvCxnSpPr>
          <p:nvPr/>
        </p:nvCxnSpPr>
        <p:spPr bwMode="auto">
          <a:xfrm flipV="1">
            <a:off x="3062856" y="5804116"/>
            <a:ext cx="4205" cy="276842"/>
          </a:xfrm>
          <a:prstGeom prst="line">
            <a:avLst/>
          </a:prstGeom>
          <a:noFill/>
          <a:ln w="19050" cap="flat" cmpd="sng" algn="ctr">
            <a:solidFill>
              <a:schemeClr val="tx1"/>
            </a:solidFill>
            <a:prstDash val="sysDash"/>
            <a:round/>
            <a:headEnd type="none" w="med" len="med"/>
            <a:tailEnd type="triangle" w="med" len="med"/>
          </a:ln>
          <a:effectLst/>
        </p:spPr>
      </p:cxnSp>
      <p:cxnSp>
        <p:nvCxnSpPr>
          <p:cNvPr id="76" name="Straight Connector 75"/>
          <p:cNvCxnSpPr>
            <a:stCxn id="62" idx="2"/>
            <a:endCxn id="55" idx="0"/>
          </p:cNvCxnSpPr>
          <p:nvPr/>
        </p:nvCxnSpPr>
        <p:spPr bwMode="auto">
          <a:xfrm flipH="1">
            <a:off x="5675681" y="5901690"/>
            <a:ext cx="3158" cy="174530"/>
          </a:xfrm>
          <a:prstGeom prst="line">
            <a:avLst/>
          </a:prstGeom>
          <a:noFill/>
          <a:ln w="19050" cap="flat" cmpd="sng" algn="ctr">
            <a:solidFill>
              <a:schemeClr val="tx1"/>
            </a:solidFill>
            <a:prstDash val="sysDash"/>
            <a:round/>
            <a:headEnd type="none" w="med" len="med"/>
            <a:tailEnd type="triangle" w="med" len="med"/>
          </a:ln>
          <a:effectLst/>
        </p:spPr>
      </p:cxnSp>
      <p:cxnSp>
        <p:nvCxnSpPr>
          <p:cNvPr id="56" name="Straight Connector 55"/>
          <p:cNvCxnSpPr/>
          <p:nvPr/>
        </p:nvCxnSpPr>
        <p:spPr bwMode="auto">
          <a:xfrm flipV="1">
            <a:off x="228600" y="5445605"/>
            <a:ext cx="0" cy="228600"/>
          </a:xfrm>
          <a:prstGeom prst="line">
            <a:avLst/>
          </a:prstGeom>
          <a:noFill/>
          <a:ln w="19050" cap="flat" cmpd="sng" algn="ctr">
            <a:solidFill>
              <a:schemeClr val="tx1"/>
            </a:solidFill>
            <a:prstDash val="sysDash"/>
            <a:round/>
            <a:headEnd type="none" w="med" len="med"/>
            <a:tailEnd type="triangle" w="med" len="med"/>
          </a:ln>
          <a:effectLst/>
        </p:spPr>
      </p:cxnSp>
      <p:sp>
        <p:nvSpPr>
          <p:cNvPr id="57" name="TextBox 56"/>
          <p:cNvSpPr txBox="1"/>
          <p:nvPr/>
        </p:nvSpPr>
        <p:spPr>
          <a:xfrm>
            <a:off x="304800" y="5417560"/>
            <a:ext cx="1219200" cy="307777"/>
          </a:xfrm>
          <a:prstGeom prst="rect">
            <a:avLst/>
          </a:prstGeom>
          <a:noFill/>
        </p:spPr>
        <p:txBody>
          <a:bodyPr wrap="square" rtlCol="0">
            <a:spAutoFit/>
          </a:bodyPr>
          <a:lstStyle/>
          <a:p>
            <a:pPr algn="l"/>
            <a:r>
              <a:rPr lang="en-GB" sz="700" b="0" dirty="0" smtClean="0">
                <a:latin typeface="Arial"/>
                <a:ea typeface="Calibri" charset="0"/>
                <a:cs typeface="Arial"/>
              </a:rPr>
              <a:t>Standardised inter-system interface</a:t>
            </a:r>
            <a:endParaRPr lang="en-GB" sz="700" b="0" dirty="0">
              <a:latin typeface="Arial"/>
              <a:ea typeface="Calibri" charset="0"/>
              <a:cs typeface="Arial"/>
            </a:endParaRPr>
          </a:p>
        </p:txBody>
      </p:sp>
      <p:cxnSp>
        <p:nvCxnSpPr>
          <p:cNvPr id="58" name="Straight Connector 57"/>
          <p:cNvCxnSpPr/>
          <p:nvPr/>
        </p:nvCxnSpPr>
        <p:spPr bwMode="auto">
          <a:xfrm flipV="1">
            <a:off x="228600" y="5826605"/>
            <a:ext cx="0" cy="228600"/>
          </a:xfrm>
          <a:prstGeom prst="line">
            <a:avLst/>
          </a:prstGeom>
          <a:noFill/>
          <a:ln w="19050" cap="flat" cmpd="sng" algn="ctr">
            <a:solidFill>
              <a:schemeClr val="tx1"/>
            </a:solidFill>
            <a:prstDash val="solid"/>
            <a:round/>
            <a:headEnd type="none" w="med" len="med"/>
            <a:tailEnd type="triangle" w="med" len="med"/>
          </a:ln>
          <a:effectLst/>
        </p:spPr>
      </p:cxnSp>
      <p:sp>
        <p:nvSpPr>
          <p:cNvPr id="60" name="TextBox 59"/>
          <p:cNvSpPr txBox="1"/>
          <p:nvPr/>
        </p:nvSpPr>
        <p:spPr>
          <a:xfrm>
            <a:off x="304800" y="5791200"/>
            <a:ext cx="1219200" cy="307777"/>
          </a:xfrm>
          <a:prstGeom prst="rect">
            <a:avLst/>
          </a:prstGeom>
          <a:noFill/>
        </p:spPr>
        <p:txBody>
          <a:bodyPr wrap="square" rtlCol="0">
            <a:spAutoFit/>
          </a:bodyPr>
          <a:lstStyle/>
          <a:p>
            <a:pPr algn="l"/>
            <a:r>
              <a:rPr lang="en-GB" sz="700" b="0" dirty="0" smtClean="0">
                <a:latin typeface="Arial"/>
                <a:ea typeface="Calibri" charset="0"/>
                <a:cs typeface="Arial"/>
              </a:rPr>
              <a:t>Implementation specific  intra-system interface</a:t>
            </a:r>
            <a:endParaRPr lang="en-GB" sz="700" b="0" dirty="0">
              <a:latin typeface="Arial"/>
              <a:ea typeface="Calibri" charset="0"/>
              <a:cs typeface="Arial"/>
            </a:endParaRPr>
          </a:p>
        </p:txBody>
      </p:sp>
      <p:sp>
        <p:nvSpPr>
          <p:cNvPr id="65" name="TextBox 64"/>
          <p:cNvSpPr txBox="1"/>
          <p:nvPr/>
        </p:nvSpPr>
        <p:spPr>
          <a:xfrm>
            <a:off x="296445" y="5140805"/>
            <a:ext cx="685800" cy="230832"/>
          </a:xfrm>
          <a:prstGeom prst="rect">
            <a:avLst/>
          </a:prstGeom>
          <a:noFill/>
        </p:spPr>
        <p:txBody>
          <a:bodyPr wrap="square" rtlCol="0">
            <a:spAutoFit/>
          </a:bodyPr>
          <a:lstStyle/>
          <a:p>
            <a:pPr algn="l"/>
            <a:r>
              <a:rPr lang="en-GB" sz="900" dirty="0" smtClean="0">
                <a:latin typeface="Arial"/>
                <a:ea typeface="Calibri" charset="0"/>
                <a:cs typeface="Arial"/>
              </a:rPr>
              <a:t>Legend</a:t>
            </a:r>
            <a:endParaRPr lang="en-GB" sz="900" dirty="0">
              <a:latin typeface="Arial"/>
              <a:ea typeface="Calibri" charset="0"/>
              <a:cs typeface="Arial"/>
            </a:endParaRPr>
          </a:p>
        </p:txBody>
      </p:sp>
    </p:spTree>
    <p:extLst>
      <p:ext uri="{BB962C8B-B14F-4D97-AF65-F5344CB8AC3E}">
        <p14:creationId xmlns:p14="http://schemas.microsoft.com/office/powerpoint/2010/main" val="1478726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Can 66"/>
          <p:cNvSpPr/>
          <p:nvPr/>
        </p:nvSpPr>
        <p:spPr>
          <a:xfrm>
            <a:off x="7315200" y="3276598"/>
            <a:ext cx="1066800" cy="838200"/>
          </a:xfrm>
          <a:prstGeom prst="can">
            <a:avLst>
              <a:gd name="adj" fmla="val 29848"/>
            </a:avLst>
          </a:prstGeom>
          <a:gradFill>
            <a:gsLst>
              <a:gs pos="0">
                <a:srgbClr val="66FFCC">
                  <a:alpha val="66000"/>
                </a:srgbClr>
              </a:gs>
              <a:gs pos="100000">
                <a:srgbClr val="1DAD6A">
                  <a:alpha val="66000"/>
                </a:srgbClr>
              </a:gs>
            </a:gsLst>
            <a:lin ang="0" scaled="0"/>
          </a:gradFill>
          <a:ln>
            <a:solidFill>
              <a:schemeClr val="tx1"/>
            </a:solidFill>
          </a:ln>
          <a:scene3d>
            <a:camera prst="orthographicFront"/>
            <a:lightRig rig="threePt" dir="t"/>
          </a:scene3d>
          <a:sp3d prstMaterial="matte"/>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0" dirty="0" smtClean="0">
                <a:solidFill>
                  <a:srgbClr val="000000"/>
                </a:solidFill>
                <a:latin typeface="Arial"/>
                <a:cs typeface="Arial"/>
              </a:rPr>
              <a:t>WSDB/</a:t>
            </a:r>
            <a:br>
              <a:rPr lang="en-US" sz="1200" b="0" dirty="0" smtClean="0">
                <a:solidFill>
                  <a:srgbClr val="000000"/>
                </a:solidFill>
                <a:latin typeface="Arial"/>
                <a:cs typeface="Arial"/>
              </a:rPr>
            </a:br>
            <a:r>
              <a:rPr lang="en-US" sz="1200" b="0" dirty="0" smtClean="0">
                <a:solidFill>
                  <a:srgbClr val="000000"/>
                </a:solidFill>
                <a:latin typeface="Arial"/>
                <a:cs typeface="Arial"/>
              </a:rPr>
              <a:t>Geo DB</a:t>
            </a:r>
            <a:endParaRPr lang="en-US" sz="1200" b="0" dirty="0">
              <a:solidFill>
                <a:srgbClr val="000000"/>
              </a:solidFill>
              <a:latin typeface="Arial"/>
              <a:cs typeface="Arial"/>
            </a:endParaRPr>
          </a:p>
        </p:txBody>
      </p:sp>
      <p:sp>
        <p:nvSpPr>
          <p:cNvPr id="64" name="Can 63"/>
          <p:cNvSpPr/>
          <p:nvPr/>
        </p:nvSpPr>
        <p:spPr>
          <a:xfrm>
            <a:off x="7543800" y="3428998"/>
            <a:ext cx="1066800" cy="838200"/>
          </a:xfrm>
          <a:prstGeom prst="can">
            <a:avLst>
              <a:gd name="adj" fmla="val 29848"/>
            </a:avLst>
          </a:prstGeom>
          <a:gradFill>
            <a:gsLst>
              <a:gs pos="0">
                <a:srgbClr val="66FFCC"/>
              </a:gs>
              <a:gs pos="100000">
                <a:srgbClr val="1DAD6A"/>
              </a:gs>
            </a:gsLst>
            <a:lin ang="0" scaled="0"/>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0" dirty="0" smtClean="0">
                <a:solidFill>
                  <a:srgbClr val="000000"/>
                </a:solidFill>
                <a:latin typeface="Arial"/>
                <a:cs typeface="Arial"/>
              </a:rPr>
              <a:t>WSDB/</a:t>
            </a:r>
            <a:br>
              <a:rPr lang="en-US" sz="1100" b="0" dirty="0" smtClean="0">
                <a:solidFill>
                  <a:srgbClr val="000000"/>
                </a:solidFill>
                <a:latin typeface="Arial"/>
                <a:cs typeface="Arial"/>
              </a:rPr>
            </a:br>
            <a:r>
              <a:rPr lang="en-US" sz="1100" b="0" dirty="0" smtClean="0">
                <a:solidFill>
                  <a:srgbClr val="000000"/>
                </a:solidFill>
                <a:latin typeface="Arial"/>
                <a:cs typeface="Arial"/>
              </a:rPr>
              <a:t>Geo DB</a:t>
            </a:r>
            <a:endParaRPr lang="en-US" sz="1100" b="0" dirty="0">
              <a:solidFill>
                <a:srgbClr val="000000"/>
              </a:solidFill>
              <a:latin typeface="Arial"/>
              <a:cs typeface="Arial"/>
            </a:endParaRPr>
          </a:p>
        </p:txBody>
      </p:sp>
      <p:sp>
        <p:nvSpPr>
          <p:cNvPr id="21" name="Rounded Rectangle 20"/>
          <p:cNvSpPr/>
          <p:nvPr/>
        </p:nvSpPr>
        <p:spPr bwMode="auto">
          <a:xfrm rot="16200000">
            <a:off x="1600200" y="4114798"/>
            <a:ext cx="1371600" cy="457200"/>
          </a:xfrm>
          <a:prstGeom prst="roundRect">
            <a:avLst/>
          </a:prstGeom>
          <a:solidFill>
            <a:srgbClr val="C0504D">
              <a:alpha val="22000"/>
            </a:srgbClr>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b="0" dirty="0" smtClean="0">
                <a:solidFill>
                  <a:srgbClr val="000000"/>
                </a:solidFill>
                <a:latin typeface="Arial"/>
                <a:cs typeface="Arial"/>
              </a:rPr>
              <a:t>Platform Control Interface</a:t>
            </a:r>
            <a:endParaRPr kumimoji="0" lang="en-US" sz="1100" b="0" i="0" u="none" strike="noStrike" cap="none" normalizeH="0" baseline="0" dirty="0" smtClean="0">
              <a:ln>
                <a:noFill/>
              </a:ln>
              <a:solidFill>
                <a:srgbClr val="000000"/>
              </a:solidFill>
              <a:effectLst/>
              <a:latin typeface="Arial"/>
              <a:cs typeface="Arial"/>
            </a:endParaRPr>
          </a:p>
        </p:txBody>
      </p:sp>
      <p:sp>
        <p:nvSpPr>
          <p:cNvPr id="7" name="Rectangle 6"/>
          <p:cNvSpPr/>
          <p:nvPr/>
        </p:nvSpPr>
        <p:spPr bwMode="auto">
          <a:xfrm>
            <a:off x="4506644" y="2280918"/>
            <a:ext cx="1335456" cy="2748280"/>
          </a:xfrm>
          <a:prstGeom prst="rect">
            <a:avLst/>
          </a:prstGeom>
          <a:solidFill>
            <a:schemeClr val="accent1">
              <a:lumMod val="60000"/>
              <a:lumOff val="40000"/>
              <a:alpha val="20000"/>
            </a:schemeClr>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Arial"/>
              <a:cs typeface="Arial"/>
            </a:endParaRPr>
          </a:p>
        </p:txBody>
      </p:sp>
      <p:sp>
        <p:nvSpPr>
          <p:cNvPr id="9" name="Rectangle 8"/>
          <p:cNvSpPr/>
          <p:nvPr/>
        </p:nvSpPr>
        <p:spPr bwMode="auto">
          <a:xfrm>
            <a:off x="2971800" y="2285998"/>
            <a:ext cx="1341120" cy="2743200"/>
          </a:xfrm>
          <a:prstGeom prst="rect">
            <a:avLst/>
          </a:prstGeom>
          <a:solidFill>
            <a:srgbClr val="FFD579">
              <a:alpha val="20000"/>
            </a:srgbClr>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rgbClr val="000000"/>
              </a:solidFill>
              <a:effectLst/>
              <a:latin typeface="Arial"/>
              <a:cs typeface="Arial"/>
            </a:endParaRPr>
          </a:p>
        </p:txBody>
      </p:sp>
      <p:cxnSp>
        <p:nvCxnSpPr>
          <p:cNvPr id="29" name="Straight Connector 28"/>
          <p:cNvCxnSpPr>
            <a:stCxn id="23" idx="2"/>
            <a:endCxn id="7" idx="0"/>
          </p:cNvCxnSpPr>
          <p:nvPr/>
        </p:nvCxnSpPr>
        <p:spPr bwMode="auto">
          <a:xfrm flipH="1">
            <a:off x="5174372" y="2068738"/>
            <a:ext cx="1892" cy="212180"/>
          </a:xfrm>
          <a:prstGeom prst="line">
            <a:avLst/>
          </a:prstGeom>
          <a:noFill/>
          <a:ln w="19050" cap="flat" cmpd="sng" algn="ctr">
            <a:solidFill>
              <a:schemeClr val="tx1"/>
            </a:solidFill>
            <a:prstDash val="sysDash"/>
            <a:round/>
            <a:headEnd type="none" w="med" len="med"/>
            <a:tailEnd type="triangle" w="med" len="med"/>
          </a:ln>
          <a:effectLst/>
        </p:spPr>
      </p:cxnSp>
      <p:sp>
        <p:nvSpPr>
          <p:cNvPr id="8" name="Rectangle 7"/>
          <p:cNvSpPr/>
          <p:nvPr/>
        </p:nvSpPr>
        <p:spPr bwMode="auto">
          <a:xfrm>
            <a:off x="3014568" y="2362198"/>
            <a:ext cx="1260000" cy="720000"/>
          </a:xfrm>
          <a:prstGeom prst="rect">
            <a:avLst/>
          </a:prstGeom>
          <a:solidFill>
            <a:srgbClr val="FFD579">
              <a:alpha val="44000"/>
            </a:srgbClr>
          </a:solidFill>
          <a:ln w="635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noFill/>
                </a:ln>
                <a:solidFill>
                  <a:srgbClr val="000000"/>
                </a:solidFill>
                <a:effectLst/>
                <a:latin typeface="Arial"/>
                <a:cs typeface="Arial"/>
              </a:rPr>
              <a:t>Message Queue (southbound)</a:t>
            </a:r>
          </a:p>
        </p:txBody>
      </p:sp>
      <p:cxnSp>
        <p:nvCxnSpPr>
          <p:cNvPr id="13" name="Straight Connector 12"/>
          <p:cNvCxnSpPr>
            <a:stCxn id="20" idx="0"/>
          </p:cNvCxnSpPr>
          <p:nvPr/>
        </p:nvCxnSpPr>
        <p:spPr bwMode="auto">
          <a:xfrm flipV="1">
            <a:off x="3648450" y="1457325"/>
            <a:ext cx="2800" cy="219073"/>
          </a:xfrm>
          <a:prstGeom prst="line">
            <a:avLst/>
          </a:prstGeom>
          <a:noFill/>
          <a:ln w="19050" cap="flat" cmpd="sng" algn="ctr">
            <a:solidFill>
              <a:schemeClr val="tx1"/>
            </a:solidFill>
            <a:prstDash val="sysDash"/>
            <a:round/>
            <a:headEnd type="none" w="med" len="med"/>
            <a:tailEnd type="triangle" w="med" len="med"/>
          </a:ln>
          <a:effectLst/>
        </p:spPr>
      </p:cxnSp>
      <p:cxnSp>
        <p:nvCxnSpPr>
          <p:cNvPr id="16" name="Straight Connector 15"/>
          <p:cNvCxnSpPr/>
          <p:nvPr/>
        </p:nvCxnSpPr>
        <p:spPr bwMode="auto">
          <a:xfrm flipV="1">
            <a:off x="6629400" y="3810000"/>
            <a:ext cx="609600" cy="533398"/>
          </a:xfrm>
          <a:prstGeom prst="line">
            <a:avLst/>
          </a:prstGeom>
          <a:noFill/>
          <a:ln w="19050" cap="flat" cmpd="sng" algn="ctr">
            <a:solidFill>
              <a:schemeClr val="tx1"/>
            </a:solidFill>
            <a:prstDash val="sysDash"/>
            <a:round/>
            <a:headEnd type="none" w="med" len="med"/>
            <a:tailEnd type="triangle" w="med" len="med"/>
          </a:ln>
          <a:effectLst/>
        </p:spPr>
      </p:cxnSp>
      <p:cxnSp>
        <p:nvCxnSpPr>
          <p:cNvPr id="17" name="Straight Connector 16"/>
          <p:cNvCxnSpPr/>
          <p:nvPr/>
        </p:nvCxnSpPr>
        <p:spPr bwMode="auto">
          <a:xfrm flipV="1">
            <a:off x="6629400" y="4114798"/>
            <a:ext cx="838200" cy="228600"/>
          </a:xfrm>
          <a:prstGeom prst="line">
            <a:avLst/>
          </a:prstGeom>
          <a:noFill/>
          <a:ln w="19050" cap="flat" cmpd="sng" algn="ctr">
            <a:solidFill>
              <a:schemeClr val="tx1"/>
            </a:solidFill>
            <a:prstDash val="sysDash"/>
            <a:round/>
            <a:headEnd type="none" w="med" len="med"/>
            <a:tailEnd type="triangle" w="med" len="med"/>
          </a:ln>
          <a:effectLst/>
        </p:spPr>
      </p:cxnSp>
      <p:cxnSp>
        <p:nvCxnSpPr>
          <p:cNvPr id="18" name="Straight Connector 17"/>
          <p:cNvCxnSpPr/>
          <p:nvPr/>
        </p:nvCxnSpPr>
        <p:spPr bwMode="auto">
          <a:xfrm>
            <a:off x="6629400" y="4343398"/>
            <a:ext cx="762000" cy="152402"/>
          </a:xfrm>
          <a:prstGeom prst="line">
            <a:avLst/>
          </a:prstGeom>
          <a:noFill/>
          <a:ln w="19050" cap="flat" cmpd="sng" algn="ctr">
            <a:solidFill>
              <a:schemeClr val="tx1"/>
            </a:solidFill>
            <a:prstDash val="sysDash"/>
            <a:round/>
            <a:headEnd type="none" w="med" len="med"/>
            <a:tailEnd type="triangle" w="med" len="med"/>
          </a:ln>
          <a:effectLst/>
        </p:spPr>
      </p:cxnSp>
      <p:cxnSp>
        <p:nvCxnSpPr>
          <p:cNvPr id="19" name="Straight Connector 18"/>
          <p:cNvCxnSpPr/>
          <p:nvPr/>
        </p:nvCxnSpPr>
        <p:spPr bwMode="auto">
          <a:xfrm flipV="1">
            <a:off x="304800" y="5595028"/>
            <a:ext cx="0" cy="228600"/>
          </a:xfrm>
          <a:prstGeom prst="line">
            <a:avLst/>
          </a:prstGeom>
          <a:noFill/>
          <a:ln w="19050" cap="flat" cmpd="sng" algn="ctr">
            <a:solidFill>
              <a:schemeClr val="tx1"/>
            </a:solidFill>
            <a:prstDash val="sysDash"/>
            <a:round/>
            <a:headEnd type="none" w="med" len="med"/>
            <a:tailEnd type="triangle" w="med" len="med"/>
          </a:ln>
          <a:effectLst/>
        </p:spPr>
      </p:cxnSp>
      <p:sp>
        <p:nvSpPr>
          <p:cNvPr id="20" name="Rounded Rectangle 19"/>
          <p:cNvSpPr/>
          <p:nvPr/>
        </p:nvSpPr>
        <p:spPr bwMode="auto">
          <a:xfrm>
            <a:off x="2957313" y="1676398"/>
            <a:ext cx="1382273" cy="381000"/>
          </a:xfrm>
          <a:prstGeom prst="roundRect">
            <a:avLst/>
          </a:prstGeom>
          <a:solidFill>
            <a:srgbClr val="C0504D">
              <a:alpha val="22000"/>
            </a:srgbClr>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b="0" dirty="0" smtClean="0">
                <a:solidFill>
                  <a:srgbClr val="000000"/>
                </a:solidFill>
                <a:latin typeface="Arial"/>
                <a:cs typeface="Arial"/>
              </a:rPr>
              <a:t>Platform-</a:t>
            </a:r>
            <a:r>
              <a:rPr kumimoji="0" lang="en-US" sz="1100" b="0" i="0" u="none" strike="noStrike" cap="none" normalizeH="0" baseline="0" dirty="0" smtClean="0">
                <a:ln>
                  <a:noFill/>
                </a:ln>
                <a:solidFill>
                  <a:srgbClr val="000000"/>
                </a:solidFill>
                <a:effectLst/>
                <a:latin typeface="Arial"/>
                <a:cs typeface="Arial"/>
              </a:rPr>
              <a:t>SSD Interface</a:t>
            </a:r>
          </a:p>
        </p:txBody>
      </p:sp>
      <p:sp>
        <p:nvSpPr>
          <p:cNvPr id="22" name="Rounded Rectangle 21"/>
          <p:cNvSpPr/>
          <p:nvPr/>
        </p:nvSpPr>
        <p:spPr bwMode="auto">
          <a:xfrm rot="16200000">
            <a:off x="5600700" y="4000498"/>
            <a:ext cx="1600200" cy="457200"/>
          </a:xfrm>
          <a:prstGeom prst="roundRect">
            <a:avLst/>
          </a:prstGeom>
          <a:solidFill>
            <a:srgbClr val="C0504D">
              <a:alpha val="22000"/>
            </a:srgbClr>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b="0" dirty="0" smtClean="0">
                <a:solidFill>
                  <a:srgbClr val="000000"/>
                </a:solidFill>
                <a:latin typeface="Arial"/>
                <a:cs typeface="Arial"/>
              </a:rPr>
              <a:t>Spectrum Occupancy Database Interface</a:t>
            </a:r>
            <a:endParaRPr kumimoji="0" lang="en-US" sz="1100" b="0" i="0" u="none" strike="noStrike" cap="none" normalizeH="0" baseline="0" dirty="0" smtClean="0">
              <a:ln>
                <a:noFill/>
              </a:ln>
              <a:solidFill>
                <a:srgbClr val="000000"/>
              </a:solidFill>
              <a:effectLst/>
              <a:latin typeface="Arial"/>
              <a:cs typeface="Arial"/>
            </a:endParaRPr>
          </a:p>
        </p:txBody>
      </p:sp>
      <p:sp>
        <p:nvSpPr>
          <p:cNvPr id="23" name="Rounded Rectangle 22"/>
          <p:cNvSpPr/>
          <p:nvPr/>
        </p:nvSpPr>
        <p:spPr bwMode="auto">
          <a:xfrm>
            <a:off x="4485127" y="1687738"/>
            <a:ext cx="1382273" cy="381000"/>
          </a:xfrm>
          <a:prstGeom prst="roundRect">
            <a:avLst/>
          </a:prstGeom>
          <a:solidFill>
            <a:srgbClr val="C0504D">
              <a:alpha val="22000"/>
            </a:srgbClr>
          </a:solid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a:cs typeface="Arial"/>
              </a:rPr>
              <a:t>SSD-Ingest  Interface</a:t>
            </a:r>
          </a:p>
        </p:txBody>
      </p:sp>
      <p:sp>
        <p:nvSpPr>
          <p:cNvPr id="25" name="Rectangle 24"/>
          <p:cNvSpPr/>
          <p:nvPr/>
        </p:nvSpPr>
        <p:spPr bwMode="auto">
          <a:xfrm>
            <a:off x="4542840" y="2362198"/>
            <a:ext cx="1260000" cy="720000"/>
          </a:xfrm>
          <a:prstGeom prst="rect">
            <a:avLst/>
          </a:prstGeom>
          <a:solidFill>
            <a:schemeClr val="accent1">
              <a:lumMod val="60000"/>
              <a:lumOff val="40000"/>
              <a:alpha val="44000"/>
            </a:schemeClr>
          </a:solidFill>
          <a:ln w="635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noFill/>
                </a:ln>
                <a:solidFill>
                  <a:srgbClr val="000000"/>
                </a:solidFill>
                <a:effectLst/>
                <a:latin typeface="Arial"/>
                <a:cs typeface="Arial"/>
              </a:rPr>
              <a:t>Message Queue (northbound)</a:t>
            </a:r>
          </a:p>
        </p:txBody>
      </p:sp>
      <p:sp>
        <p:nvSpPr>
          <p:cNvPr id="26" name="Rectangle 25"/>
          <p:cNvSpPr/>
          <p:nvPr/>
        </p:nvSpPr>
        <p:spPr bwMode="auto">
          <a:xfrm>
            <a:off x="4543925" y="3290653"/>
            <a:ext cx="1260000" cy="720000"/>
          </a:xfrm>
          <a:prstGeom prst="rect">
            <a:avLst/>
          </a:prstGeom>
          <a:solidFill>
            <a:schemeClr val="accent1">
              <a:lumMod val="60000"/>
              <a:lumOff val="40000"/>
              <a:alpha val="44000"/>
            </a:schemeClr>
          </a:solidFill>
          <a:ln w="635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noFill/>
                </a:ln>
                <a:solidFill>
                  <a:srgbClr val="000000"/>
                </a:solidFill>
                <a:effectLst/>
                <a:latin typeface="Arial"/>
                <a:cs typeface="Arial"/>
              </a:rPr>
              <a:t>Ingest</a:t>
            </a:r>
          </a:p>
        </p:txBody>
      </p:sp>
      <p:sp>
        <p:nvSpPr>
          <p:cNvPr id="46" name="Rectangle 45"/>
          <p:cNvSpPr/>
          <p:nvPr/>
        </p:nvSpPr>
        <p:spPr bwMode="auto">
          <a:xfrm>
            <a:off x="4544960" y="4211318"/>
            <a:ext cx="1260000" cy="720000"/>
          </a:xfrm>
          <a:prstGeom prst="rect">
            <a:avLst/>
          </a:prstGeom>
          <a:solidFill>
            <a:schemeClr val="accent1">
              <a:lumMod val="60000"/>
              <a:lumOff val="40000"/>
              <a:alpha val="44000"/>
            </a:schemeClr>
          </a:solidFill>
          <a:ln w="635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noFill/>
                </a:ln>
                <a:solidFill>
                  <a:srgbClr val="000000"/>
                </a:solidFill>
                <a:effectLst/>
                <a:latin typeface="Arial"/>
                <a:cs typeface="Arial"/>
              </a:rPr>
              <a:t>Data Storage</a:t>
            </a:r>
          </a:p>
        </p:txBody>
      </p:sp>
      <p:sp>
        <p:nvSpPr>
          <p:cNvPr id="48" name="Can 47"/>
          <p:cNvSpPr/>
          <p:nvPr/>
        </p:nvSpPr>
        <p:spPr>
          <a:xfrm>
            <a:off x="7712910" y="4157574"/>
            <a:ext cx="1066800" cy="838200"/>
          </a:xfrm>
          <a:prstGeom prst="can">
            <a:avLst>
              <a:gd name="adj" fmla="val 29848"/>
            </a:avLst>
          </a:prstGeom>
          <a:gradFill>
            <a:gsLst>
              <a:gs pos="0">
                <a:srgbClr val="66FFCC"/>
              </a:gs>
              <a:gs pos="100000">
                <a:srgbClr val="1DAD6A"/>
              </a:gs>
            </a:gsLst>
            <a:lin ang="0" scaled="0"/>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0" dirty="0" smtClean="0">
                <a:solidFill>
                  <a:srgbClr val="000000"/>
                </a:solidFill>
                <a:latin typeface="Arial"/>
                <a:cs typeface="Arial"/>
              </a:rPr>
              <a:t>Spectrum </a:t>
            </a:r>
            <a:r>
              <a:rPr lang="en-US" sz="1100" b="0" dirty="0" err="1" smtClean="0">
                <a:solidFill>
                  <a:srgbClr val="000000"/>
                </a:solidFill>
                <a:latin typeface="Arial"/>
                <a:cs typeface="Arial"/>
              </a:rPr>
              <a:t>Managment</a:t>
            </a:r>
            <a:r>
              <a:rPr lang="en-US" sz="1100" b="0" dirty="0" smtClean="0">
                <a:solidFill>
                  <a:srgbClr val="000000"/>
                </a:solidFill>
                <a:latin typeface="Arial"/>
                <a:cs typeface="Arial"/>
              </a:rPr>
              <a:t> </a:t>
            </a:r>
            <a:r>
              <a:rPr lang="en-US" sz="1100" b="0" dirty="0" smtClean="0">
                <a:solidFill>
                  <a:srgbClr val="000000"/>
                </a:solidFill>
                <a:latin typeface="Arial"/>
                <a:cs typeface="Arial"/>
              </a:rPr>
              <a:t>DB</a:t>
            </a:r>
            <a:endParaRPr lang="en-US" sz="1100" b="0" dirty="0">
              <a:solidFill>
                <a:srgbClr val="000000"/>
              </a:solidFill>
              <a:latin typeface="Arial"/>
              <a:cs typeface="Arial"/>
            </a:endParaRPr>
          </a:p>
        </p:txBody>
      </p:sp>
      <p:sp>
        <p:nvSpPr>
          <p:cNvPr id="49" name="TextBox 48"/>
          <p:cNvSpPr txBox="1"/>
          <p:nvPr/>
        </p:nvSpPr>
        <p:spPr>
          <a:xfrm>
            <a:off x="6019800" y="5229441"/>
            <a:ext cx="1066800" cy="415498"/>
          </a:xfrm>
          <a:prstGeom prst="rect">
            <a:avLst/>
          </a:prstGeom>
          <a:noFill/>
        </p:spPr>
        <p:txBody>
          <a:bodyPr wrap="square" rtlCol="0">
            <a:spAutoFit/>
          </a:bodyPr>
          <a:lstStyle/>
          <a:p>
            <a:r>
              <a:rPr lang="en-GB" sz="1050" b="0" dirty="0" smtClean="0">
                <a:latin typeface="Arial"/>
                <a:ea typeface="Calibri" charset="0"/>
                <a:cs typeface="Arial"/>
              </a:rPr>
              <a:t>API to other systems (IP)</a:t>
            </a:r>
            <a:endParaRPr lang="en-GB" sz="1050" b="0" dirty="0">
              <a:latin typeface="Arial"/>
              <a:ea typeface="Calibri" charset="0"/>
              <a:cs typeface="Arial"/>
            </a:endParaRPr>
          </a:p>
        </p:txBody>
      </p:sp>
      <p:cxnSp>
        <p:nvCxnSpPr>
          <p:cNvPr id="50" name="Straight Connector 49"/>
          <p:cNvCxnSpPr>
            <a:stCxn id="21" idx="2"/>
          </p:cNvCxnSpPr>
          <p:nvPr/>
        </p:nvCxnSpPr>
        <p:spPr bwMode="auto">
          <a:xfrm>
            <a:off x="2514600" y="4343398"/>
            <a:ext cx="452120" cy="5080"/>
          </a:xfrm>
          <a:prstGeom prst="line">
            <a:avLst/>
          </a:prstGeom>
          <a:noFill/>
          <a:ln w="19050" cap="flat" cmpd="sng" algn="ctr">
            <a:solidFill>
              <a:schemeClr val="tx1"/>
            </a:solidFill>
            <a:prstDash val="sysDash"/>
            <a:round/>
            <a:headEnd type="none" w="med" len="med"/>
            <a:tailEnd type="triangle" w="med" len="med"/>
          </a:ln>
          <a:effectLst/>
        </p:spPr>
      </p:cxnSp>
      <p:sp>
        <p:nvSpPr>
          <p:cNvPr id="51" name="TextBox 50"/>
          <p:cNvSpPr txBox="1"/>
          <p:nvPr/>
        </p:nvSpPr>
        <p:spPr>
          <a:xfrm>
            <a:off x="1600200" y="5181598"/>
            <a:ext cx="1295400" cy="415498"/>
          </a:xfrm>
          <a:prstGeom prst="rect">
            <a:avLst/>
          </a:prstGeom>
          <a:noFill/>
        </p:spPr>
        <p:txBody>
          <a:bodyPr wrap="square" rtlCol="0">
            <a:spAutoFit/>
          </a:bodyPr>
          <a:lstStyle/>
          <a:p>
            <a:r>
              <a:rPr lang="en-GB" sz="1050" b="0" dirty="0" smtClean="0">
                <a:latin typeface="Arial"/>
                <a:ea typeface="Calibri" charset="0"/>
                <a:cs typeface="Arial"/>
              </a:rPr>
              <a:t>API from other systems (IP)</a:t>
            </a:r>
            <a:endParaRPr lang="en-GB" sz="1050" b="0" dirty="0">
              <a:latin typeface="Arial"/>
              <a:ea typeface="Calibri" charset="0"/>
              <a:cs typeface="Arial"/>
            </a:endParaRPr>
          </a:p>
        </p:txBody>
      </p:sp>
      <p:sp>
        <p:nvSpPr>
          <p:cNvPr id="52" name="TextBox 51"/>
          <p:cNvSpPr txBox="1"/>
          <p:nvPr/>
        </p:nvSpPr>
        <p:spPr>
          <a:xfrm>
            <a:off x="499965" y="2133600"/>
            <a:ext cx="2167035" cy="738664"/>
          </a:xfrm>
          <a:prstGeom prst="rect">
            <a:avLst/>
          </a:prstGeom>
          <a:noFill/>
        </p:spPr>
        <p:txBody>
          <a:bodyPr wrap="square" rtlCol="0">
            <a:spAutoFit/>
          </a:bodyPr>
          <a:lstStyle/>
          <a:p>
            <a:pPr algn="r"/>
            <a:r>
              <a:rPr lang="en-GB" sz="1400" dirty="0" smtClean="0">
                <a:latin typeface="Arial"/>
                <a:ea typeface="Calibri" charset="0"/>
                <a:cs typeface="Arial"/>
              </a:rPr>
              <a:t>Spectrum Sensing Management System (SSMS)</a:t>
            </a:r>
            <a:endParaRPr lang="en-GB" sz="1400" dirty="0">
              <a:latin typeface="Arial"/>
              <a:ea typeface="Calibri" charset="0"/>
              <a:cs typeface="Arial"/>
            </a:endParaRPr>
          </a:p>
        </p:txBody>
      </p:sp>
      <p:cxnSp>
        <p:nvCxnSpPr>
          <p:cNvPr id="62" name="Straight Connector 61"/>
          <p:cNvCxnSpPr/>
          <p:nvPr/>
        </p:nvCxnSpPr>
        <p:spPr bwMode="auto">
          <a:xfrm>
            <a:off x="5867400" y="4343398"/>
            <a:ext cx="304800" cy="0"/>
          </a:xfrm>
          <a:prstGeom prst="line">
            <a:avLst/>
          </a:prstGeom>
          <a:noFill/>
          <a:ln w="19050" cap="flat" cmpd="sng" algn="ctr">
            <a:solidFill>
              <a:schemeClr val="tx1"/>
            </a:solidFill>
            <a:prstDash val="sysDash"/>
            <a:round/>
            <a:headEnd type="none" w="med" len="med"/>
            <a:tailEnd type="triangle" w="med" len="med"/>
          </a:ln>
          <a:effectLst/>
        </p:spPr>
      </p:cxnSp>
      <p:cxnSp>
        <p:nvCxnSpPr>
          <p:cNvPr id="68" name="Straight Connector 67"/>
          <p:cNvCxnSpPr>
            <a:stCxn id="115" idx="0"/>
            <a:endCxn id="8" idx="2"/>
          </p:cNvCxnSpPr>
          <p:nvPr/>
        </p:nvCxnSpPr>
        <p:spPr>
          <a:xfrm flipH="1" flipV="1">
            <a:off x="3644568" y="3082198"/>
            <a:ext cx="2076" cy="1124482"/>
          </a:xfrm>
          <a:prstGeom prst="line">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25" idx="2"/>
            <a:endCxn id="26" idx="0"/>
          </p:cNvCxnSpPr>
          <p:nvPr/>
        </p:nvCxnSpPr>
        <p:spPr>
          <a:xfrm>
            <a:off x="5172840" y="3082198"/>
            <a:ext cx="1085" cy="208455"/>
          </a:xfrm>
          <a:prstGeom prst="line">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26" idx="2"/>
            <a:endCxn id="46" idx="0"/>
          </p:cNvCxnSpPr>
          <p:nvPr/>
        </p:nvCxnSpPr>
        <p:spPr>
          <a:xfrm>
            <a:off x="5173925" y="4010653"/>
            <a:ext cx="1035" cy="200665"/>
          </a:xfrm>
          <a:prstGeom prst="line">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Rectangle 88"/>
          <p:cNvSpPr/>
          <p:nvPr/>
        </p:nvSpPr>
        <p:spPr>
          <a:xfrm>
            <a:off x="2743200" y="2133598"/>
            <a:ext cx="3276600" cy="304800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
        <p:nvSpPr>
          <p:cNvPr id="91" name="TextBox 90"/>
          <p:cNvSpPr txBox="1"/>
          <p:nvPr/>
        </p:nvSpPr>
        <p:spPr>
          <a:xfrm>
            <a:off x="381000" y="5566983"/>
            <a:ext cx="1219200" cy="307777"/>
          </a:xfrm>
          <a:prstGeom prst="rect">
            <a:avLst/>
          </a:prstGeom>
          <a:noFill/>
        </p:spPr>
        <p:txBody>
          <a:bodyPr wrap="square" rtlCol="0">
            <a:spAutoFit/>
          </a:bodyPr>
          <a:lstStyle/>
          <a:p>
            <a:pPr algn="l"/>
            <a:r>
              <a:rPr lang="en-GB" sz="700" b="0" dirty="0" smtClean="0">
                <a:latin typeface="Arial"/>
                <a:ea typeface="Calibri" charset="0"/>
                <a:cs typeface="Arial"/>
              </a:rPr>
              <a:t>Standardised inter-system interface</a:t>
            </a:r>
            <a:endParaRPr lang="en-GB" sz="700" b="0" dirty="0">
              <a:latin typeface="Arial"/>
              <a:ea typeface="Calibri" charset="0"/>
              <a:cs typeface="Arial"/>
            </a:endParaRPr>
          </a:p>
        </p:txBody>
      </p:sp>
      <p:cxnSp>
        <p:nvCxnSpPr>
          <p:cNvPr id="92" name="Straight Connector 91"/>
          <p:cNvCxnSpPr/>
          <p:nvPr/>
        </p:nvCxnSpPr>
        <p:spPr bwMode="auto">
          <a:xfrm flipV="1">
            <a:off x="304800" y="5976028"/>
            <a:ext cx="0" cy="228600"/>
          </a:xfrm>
          <a:prstGeom prst="line">
            <a:avLst/>
          </a:prstGeom>
          <a:noFill/>
          <a:ln w="19050" cap="flat" cmpd="sng" algn="ctr">
            <a:solidFill>
              <a:schemeClr val="tx1"/>
            </a:solidFill>
            <a:prstDash val="solid"/>
            <a:round/>
            <a:headEnd type="none" w="med" len="med"/>
            <a:tailEnd type="triangle" w="med" len="med"/>
          </a:ln>
          <a:effectLst/>
        </p:spPr>
      </p:cxnSp>
      <p:sp>
        <p:nvSpPr>
          <p:cNvPr id="93" name="TextBox 92"/>
          <p:cNvSpPr txBox="1"/>
          <p:nvPr/>
        </p:nvSpPr>
        <p:spPr>
          <a:xfrm>
            <a:off x="381000" y="5940623"/>
            <a:ext cx="1219200" cy="307777"/>
          </a:xfrm>
          <a:prstGeom prst="rect">
            <a:avLst/>
          </a:prstGeom>
          <a:noFill/>
        </p:spPr>
        <p:txBody>
          <a:bodyPr wrap="square" rtlCol="0">
            <a:spAutoFit/>
          </a:bodyPr>
          <a:lstStyle/>
          <a:p>
            <a:pPr algn="l"/>
            <a:r>
              <a:rPr lang="en-GB" sz="700" b="0" dirty="0" smtClean="0">
                <a:latin typeface="Arial"/>
                <a:ea typeface="Calibri" charset="0"/>
                <a:cs typeface="Arial"/>
              </a:rPr>
              <a:t>Implementation specific  intra-system interface</a:t>
            </a:r>
            <a:endParaRPr lang="en-GB" sz="700" b="0" dirty="0">
              <a:latin typeface="Arial"/>
              <a:ea typeface="Calibri" charset="0"/>
              <a:cs typeface="Arial"/>
            </a:endParaRPr>
          </a:p>
        </p:txBody>
      </p:sp>
      <p:sp>
        <p:nvSpPr>
          <p:cNvPr id="96" name="TextBox 95"/>
          <p:cNvSpPr txBox="1"/>
          <p:nvPr/>
        </p:nvSpPr>
        <p:spPr>
          <a:xfrm>
            <a:off x="372645" y="5290228"/>
            <a:ext cx="685800" cy="230832"/>
          </a:xfrm>
          <a:prstGeom prst="rect">
            <a:avLst/>
          </a:prstGeom>
          <a:noFill/>
        </p:spPr>
        <p:txBody>
          <a:bodyPr wrap="square" rtlCol="0">
            <a:spAutoFit/>
          </a:bodyPr>
          <a:lstStyle/>
          <a:p>
            <a:pPr algn="l"/>
            <a:r>
              <a:rPr lang="en-GB" sz="900" dirty="0" smtClean="0">
                <a:latin typeface="Arial"/>
                <a:ea typeface="Calibri" charset="0"/>
                <a:cs typeface="Arial"/>
              </a:rPr>
              <a:t>Legend</a:t>
            </a:r>
            <a:endParaRPr lang="en-GB" sz="900" dirty="0">
              <a:latin typeface="Arial"/>
              <a:ea typeface="Calibri" charset="0"/>
              <a:cs typeface="Arial"/>
            </a:endParaRPr>
          </a:p>
        </p:txBody>
      </p:sp>
      <p:cxnSp>
        <p:nvCxnSpPr>
          <p:cNvPr id="100" name="Straight Connector 99"/>
          <p:cNvCxnSpPr/>
          <p:nvPr/>
        </p:nvCxnSpPr>
        <p:spPr bwMode="auto">
          <a:xfrm flipV="1">
            <a:off x="1447800" y="4402888"/>
            <a:ext cx="533400" cy="304800"/>
          </a:xfrm>
          <a:prstGeom prst="line">
            <a:avLst/>
          </a:prstGeom>
          <a:noFill/>
          <a:ln w="19050" cap="flat" cmpd="sng" algn="ctr">
            <a:solidFill>
              <a:schemeClr val="tx1"/>
            </a:solidFill>
            <a:prstDash val="sysDash"/>
            <a:round/>
            <a:headEnd type="none" w="med" len="med"/>
            <a:tailEnd type="triangle" w="med" len="med"/>
          </a:ln>
          <a:effectLst/>
        </p:spPr>
      </p:cxnSp>
      <p:cxnSp>
        <p:nvCxnSpPr>
          <p:cNvPr id="101" name="Straight Connector 100"/>
          <p:cNvCxnSpPr/>
          <p:nvPr/>
        </p:nvCxnSpPr>
        <p:spPr bwMode="auto">
          <a:xfrm>
            <a:off x="1295400" y="4343400"/>
            <a:ext cx="685800" cy="0"/>
          </a:xfrm>
          <a:prstGeom prst="line">
            <a:avLst/>
          </a:prstGeom>
          <a:noFill/>
          <a:ln w="19050" cap="flat" cmpd="sng" algn="ctr">
            <a:solidFill>
              <a:schemeClr val="tx1"/>
            </a:solidFill>
            <a:prstDash val="sysDash"/>
            <a:round/>
            <a:headEnd type="none" w="med" len="med"/>
            <a:tailEnd type="triangle" w="med" len="med"/>
          </a:ln>
          <a:effectLst/>
        </p:spPr>
      </p:cxnSp>
      <p:cxnSp>
        <p:nvCxnSpPr>
          <p:cNvPr id="102" name="Straight Connector 101"/>
          <p:cNvCxnSpPr/>
          <p:nvPr/>
        </p:nvCxnSpPr>
        <p:spPr bwMode="auto">
          <a:xfrm>
            <a:off x="1447800" y="3979112"/>
            <a:ext cx="533400" cy="304802"/>
          </a:xfrm>
          <a:prstGeom prst="line">
            <a:avLst/>
          </a:prstGeom>
          <a:noFill/>
          <a:ln w="19050" cap="flat" cmpd="sng" algn="ctr">
            <a:solidFill>
              <a:schemeClr val="tx1"/>
            </a:solidFill>
            <a:prstDash val="sysDash"/>
            <a:round/>
            <a:headEnd type="none" w="med" len="med"/>
            <a:tailEnd type="triangle" w="med" len="med"/>
          </a:ln>
          <a:effectLst/>
        </p:spPr>
      </p:cxnSp>
      <p:sp>
        <p:nvSpPr>
          <p:cNvPr id="115" name="Rectangle 114"/>
          <p:cNvSpPr/>
          <p:nvPr/>
        </p:nvSpPr>
        <p:spPr bwMode="auto">
          <a:xfrm>
            <a:off x="3016644" y="4206680"/>
            <a:ext cx="1260000" cy="720000"/>
          </a:xfrm>
          <a:prstGeom prst="rect">
            <a:avLst/>
          </a:prstGeom>
          <a:solidFill>
            <a:srgbClr val="FFD579">
              <a:alpha val="44000"/>
            </a:srgbClr>
          </a:solidFill>
          <a:ln w="635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r>
              <a:rPr lang="en-GB" sz="1100" b="0" dirty="0">
                <a:solidFill>
                  <a:srgbClr val="000000"/>
                </a:solidFill>
                <a:latin typeface="Arial"/>
                <a:ea typeface="Arial" charset="0"/>
                <a:cs typeface="Arial"/>
              </a:rPr>
              <a:t>Sensing Platform Control</a:t>
            </a:r>
          </a:p>
        </p:txBody>
      </p:sp>
      <p:cxnSp>
        <p:nvCxnSpPr>
          <p:cNvPr id="118" name="Straight Connector 117"/>
          <p:cNvCxnSpPr>
            <a:endCxn id="23" idx="0"/>
          </p:cNvCxnSpPr>
          <p:nvPr/>
        </p:nvCxnSpPr>
        <p:spPr bwMode="auto">
          <a:xfrm>
            <a:off x="5175250" y="1479550"/>
            <a:ext cx="1014" cy="208188"/>
          </a:xfrm>
          <a:prstGeom prst="line">
            <a:avLst/>
          </a:prstGeom>
          <a:noFill/>
          <a:ln w="19050" cap="flat" cmpd="sng" algn="ctr">
            <a:solidFill>
              <a:schemeClr val="tx1"/>
            </a:solidFill>
            <a:prstDash val="sysDash"/>
            <a:round/>
            <a:headEnd type="none" w="med" len="med"/>
            <a:tailEnd type="none" w="med" len="med"/>
          </a:ln>
          <a:effectLst/>
        </p:spPr>
      </p:cxnSp>
      <p:cxnSp>
        <p:nvCxnSpPr>
          <p:cNvPr id="124" name="Straight Connector 123"/>
          <p:cNvCxnSpPr>
            <a:stCxn id="20" idx="2"/>
            <a:endCxn id="9" idx="0"/>
          </p:cNvCxnSpPr>
          <p:nvPr/>
        </p:nvCxnSpPr>
        <p:spPr bwMode="auto">
          <a:xfrm flipH="1">
            <a:off x="3642360" y="2057398"/>
            <a:ext cx="6090" cy="228600"/>
          </a:xfrm>
          <a:prstGeom prst="line">
            <a:avLst/>
          </a:prstGeom>
          <a:noFill/>
          <a:ln w="19050" cap="flat" cmpd="sng" algn="ctr">
            <a:solidFill>
              <a:schemeClr val="tx1"/>
            </a:solidFill>
            <a:prstDash val="sysDash"/>
            <a:round/>
            <a:headEnd type="none" w="med" len="med"/>
            <a:tailEnd type="none" w="med" len="med"/>
          </a:ln>
          <a:effectLst/>
        </p:spPr>
      </p:cxnSp>
    </p:spTree>
    <p:extLst>
      <p:ext uri="{BB962C8B-B14F-4D97-AF65-F5344CB8AC3E}">
        <p14:creationId xmlns:p14="http://schemas.microsoft.com/office/powerpoint/2010/main" val="2481971032"/>
      </p:ext>
    </p:extLst>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9696</TotalTime>
  <Words>526</Words>
  <Application>Microsoft Macintosh PowerPoint</Application>
  <PresentationFormat>On-screen Show (4:3)</PresentationFormat>
  <Paragraphs>61</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802-22-Submission</vt:lpstr>
      <vt:lpstr>A distributed spectrum monitoring system</vt:lpstr>
      <vt:lpstr>PowerPoint Presentation</vt:lpstr>
      <vt:lpstr>PowerPoint Presentation</vt:lpstr>
    </vt:vector>
  </TitlesOfParts>
  <Company>Internet Solutions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802.22.3 TG task breakdown</dc:title>
  <dc:creator>Roger Hislop</dc:creator>
  <cp:lastModifiedBy>Roger Hislop</cp:lastModifiedBy>
  <cp:revision>80</cp:revision>
  <cp:lastPrinted>1998-02-10T13:28:06Z</cp:lastPrinted>
  <dcterms:created xsi:type="dcterms:W3CDTF">2010-04-08T03:57:18Z</dcterms:created>
  <dcterms:modified xsi:type="dcterms:W3CDTF">2016-08-24T15:33:46Z</dcterms:modified>
</cp:coreProperties>
</file>