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 id="2147483669" r:id="rId4"/>
  </p:sldMasterIdLst>
  <p:notesMasterIdLst>
    <p:notesMasterId r:id="rId26"/>
  </p:notesMasterIdLst>
  <p:handoutMasterIdLst>
    <p:handoutMasterId r:id="rId27"/>
  </p:handoutMasterIdLst>
  <p:sldIdLst>
    <p:sldId id="256" r:id="rId5"/>
    <p:sldId id="314" r:id="rId6"/>
    <p:sldId id="358" r:id="rId7"/>
    <p:sldId id="355" r:id="rId8"/>
    <p:sldId id="356" r:id="rId9"/>
    <p:sldId id="357" r:id="rId10"/>
    <p:sldId id="343" r:id="rId11"/>
    <p:sldId id="338" r:id="rId12"/>
    <p:sldId id="340" r:id="rId13"/>
    <p:sldId id="341" r:id="rId14"/>
    <p:sldId id="342" r:id="rId15"/>
    <p:sldId id="344" r:id="rId16"/>
    <p:sldId id="351" r:id="rId17"/>
    <p:sldId id="353" r:id="rId18"/>
    <p:sldId id="345" r:id="rId19"/>
    <p:sldId id="346" r:id="rId20"/>
    <p:sldId id="347" r:id="rId21"/>
    <p:sldId id="348" r:id="rId22"/>
    <p:sldId id="349" r:id="rId23"/>
    <p:sldId id="350" r:id="rId24"/>
    <p:sldId id="262"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77" d="100"/>
          <a:sy n="77" d="100"/>
        </p:scale>
        <p:origin x="-235" y="-8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12</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0113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21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ec-16-0126-04-WCSG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ea typeface="+mn-ea"/>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ea typeface="+mn-ea"/>
              </a:rPr>
              <a:t>Slide </a:t>
            </a:r>
            <a:fld id="{A469A3A6-7083-48BA-9D7E-342D6AB96B4F}" type="slidenum">
              <a:rPr lang="en-US" sz="1200">
                <a:solidFill>
                  <a:srgbClr val="000000"/>
                </a:solidFill>
                <a:ea typeface="+mn-ea"/>
              </a:rPr>
              <a:pPr defTabSz="914400">
                <a:buClrTx/>
                <a:buSzTx/>
                <a:buFontTx/>
                <a:buNone/>
                <a:defRPr/>
              </a:pPr>
              <a:t>‹#›</a:t>
            </a:fld>
            <a:endParaRPr lang="en-US" sz="1200">
              <a:solidFill>
                <a:srgbClr val="000000"/>
              </a:solidFill>
              <a:ea typeface="+mn-ea"/>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ea typeface="+mn-ea"/>
                <a:cs typeface="Arial" pitchFamily="34" charset="0"/>
              </a:rPr>
              <a:t>doc.: IEEE </a:t>
            </a:r>
            <a:r>
              <a:rPr lang="en-US" sz="1600" b="1" dirty="0" smtClean="0">
                <a:solidFill>
                  <a:srgbClr val="000000"/>
                </a:solidFill>
                <a:latin typeface="Arial" pitchFamily="34" charset="0"/>
                <a:ea typeface="+mn-ea"/>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ea typeface="+mn-ea"/>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ea typeface="+mn-ea"/>
                <a:cs typeface="Arial" pitchFamily="34" charset="0"/>
              </a:rPr>
              <a:t>October 2016</a:t>
            </a:r>
            <a:endParaRPr lang="en-US" sz="1600" b="1" dirty="0">
              <a:solidFill>
                <a:srgbClr val="000000"/>
              </a:solidFill>
              <a:latin typeface="Arial" pitchFamily="34" charset="0"/>
              <a:ea typeface="+mn-ea"/>
              <a:cs typeface="Arial" pitchFamily="34" charset="0"/>
            </a:endParaRPr>
          </a:p>
        </p:txBody>
      </p:sp>
    </p:spTree>
    <p:extLst>
      <p:ext uri="{BB962C8B-B14F-4D97-AF65-F5344CB8AC3E}">
        <p14:creationId xmlns:p14="http://schemas.microsoft.com/office/powerpoint/2010/main" val="1463926171"/>
      </p:ext>
    </p:extLst>
  </p:cSld>
  <p:clrMap bg1="lt1" tx1="dk1" bg2="lt2" tx2="dk2" accent1="accent1" accent2="accent2" accent3="accent3" accent4="accent4" accent5="accent5" accent6="accent6" hlink="hlink" folHlink="folHlink"/>
  <p:sldLayoutIdLst>
    <p:sldLayoutId id="2147483670" r:id="rId1"/>
    <p:sldLayoutId id="214748367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761-03-0jtc-ieee-802-jtc1-sc-agenda-for-july-2016.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22/dcn/16/22-16-0027-00-0000-802-22a-and-802-22b-iso-ballot-comment-resolutions.doc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EC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2016-10-02</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207"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The China NB has requested that IEEE 802.1X-2010 related descriptions are removed from the text of IEEE 802.22a.</a:t>
            </a:r>
          </a:p>
          <a:p>
            <a:pPr lvl="1"/>
            <a:r>
              <a:rPr lang="en-US" i="1" dirty="0"/>
              <a:t>IEEE 802 declines to make this change because:</a:t>
            </a:r>
          </a:p>
          <a:p>
            <a:pPr lvl="2"/>
            <a:r>
              <a:rPr lang="en-US" i="1" dirty="0"/>
              <a:t>IEEE 802.22a does not contain any IEEE 802.1X-2010 related descriptions and does not require conformance to or use of IEEE 802.1X-2010</a:t>
            </a:r>
          </a:p>
          <a:p>
            <a:pPr lvl="2"/>
            <a:r>
              <a:rPr lang="en-US" i="1" dirty="0"/>
              <a:t>There is no technical justification to remove any IEEE 802.1X-2010 related descriptions from any standard</a:t>
            </a:r>
          </a:p>
          <a:p>
            <a:pPr lvl="1"/>
            <a:r>
              <a:rPr lang="en-US" i="1" dirty="0"/>
              <a:t>While the base IEEE 802.22-2011 specification does reference various IEEE 802.1 specifications including IEEE 802.1X, only IEEE 802.1Q is referenced directly in IEEE 802.22a.  IEEE 802.1Q explains how it can be used in conjunction with IEEE 802.1X. However, conformance to and use of IEEE 802.1X is not a requirement of any of the possible claims of conformance to IEEE 802.1Q.</a:t>
            </a:r>
          </a:p>
          <a:p>
            <a:pPr lvl="1"/>
            <a:r>
              <a:rPr lang="en-US" i="1" dirty="0"/>
              <a:t>…</a:t>
            </a:r>
            <a:endParaRPr lang="en-US"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10</a:t>
            </a:fld>
            <a:endParaRPr lang="en-US" sz="1600" dirty="0">
              <a:solidFill>
                <a:srgbClr val="000000"/>
              </a:solidFill>
            </a:endParaRPr>
          </a:p>
        </p:txBody>
      </p:sp>
    </p:spTree>
    <p:extLst>
      <p:ext uri="{BB962C8B-B14F-4D97-AF65-F5344CB8AC3E}">
        <p14:creationId xmlns:p14="http://schemas.microsoft.com/office/powerpoint/2010/main" val="3471408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a:t>
            </a:r>
          </a:p>
          <a:p>
            <a:pPr lvl="1"/>
            <a:r>
              <a:rPr lang="en-US" i="1" dirty="0"/>
              <a:t>IEEE 802 recognizes that the China NB has asserted in that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11</a:t>
            </a:fld>
            <a:endParaRPr lang="en-US" sz="1600">
              <a:solidFill>
                <a:srgbClr val="000000"/>
              </a:solidFill>
            </a:endParaRPr>
          </a:p>
        </p:txBody>
      </p:sp>
    </p:spTree>
    <p:extLst>
      <p:ext uri="{BB962C8B-B14F-4D97-AF65-F5344CB8AC3E}">
        <p14:creationId xmlns:p14="http://schemas.microsoft.com/office/powerpoint/2010/main" val="969188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802.22b</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14</a:t>
            </a:fld>
            <a:endParaRPr lang="en-US" sz="1600" dirty="0">
              <a:solidFill>
                <a:srgbClr val="000000"/>
              </a:solidFill>
            </a:endParaRPr>
          </a:p>
        </p:txBody>
      </p:sp>
    </p:spTree>
    <p:extLst>
      <p:ext uri="{BB962C8B-B14F-4D97-AF65-F5344CB8AC3E}">
        <p14:creationId xmlns:p14="http://schemas.microsoft.com/office/powerpoint/2010/main" val="566471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8238" y="6475413"/>
            <a:ext cx="723723"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15</a:t>
            </a:fld>
            <a:endParaRPr lang="en-US" sz="1600" dirty="0">
              <a:solidFill>
                <a:srgbClr val="000000"/>
              </a:solidFill>
            </a:endParaRPr>
          </a:p>
        </p:txBody>
      </p:sp>
    </p:spTree>
    <p:extLst>
      <p:ext uri="{BB962C8B-B14F-4D97-AF65-F5344CB8AC3E}">
        <p14:creationId xmlns:p14="http://schemas.microsoft.com/office/powerpoint/2010/main" val="4092692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16</a:t>
            </a:fld>
            <a:endParaRPr lang="en-US" sz="1600" dirty="0">
              <a:solidFill>
                <a:srgbClr val="000000"/>
              </a:solidFill>
            </a:endParaRPr>
          </a:p>
        </p:txBody>
      </p:sp>
    </p:spTree>
    <p:extLst>
      <p:ext uri="{BB962C8B-B14F-4D97-AF65-F5344CB8AC3E}">
        <p14:creationId xmlns:p14="http://schemas.microsoft.com/office/powerpoint/2010/main" val="1822269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17</a:t>
            </a:fld>
            <a:endParaRPr lang="en-US" sz="1600" dirty="0">
              <a:solidFill>
                <a:srgbClr val="000000"/>
              </a:solidFill>
            </a:endParaRPr>
          </a:p>
        </p:txBody>
      </p:sp>
    </p:spTree>
    <p:extLst>
      <p:ext uri="{BB962C8B-B14F-4D97-AF65-F5344CB8AC3E}">
        <p14:creationId xmlns:p14="http://schemas.microsoft.com/office/powerpoint/2010/main" val="299160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WG will consider adding a paragraph in an Annex that will ensure that 802.22 systems will adhere to the Japanese Radio Act for co-existence with the analog TV</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18</a:t>
            </a:fld>
            <a:endParaRPr lang="en-US" sz="1600" dirty="0">
              <a:solidFill>
                <a:srgbClr val="000000"/>
              </a:solidFill>
            </a:endParaRPr>
          </a:p>
        </p:txBody>
      </p:sp>
    </p:spTree>
    <p:extLst>
      <p:ext uri="{BB962C8B-B14F-4D97-AF65-F5344CB8AC3E}">
        <p14:creationId xmlns:p14="http://schemas.microsoft.com/office/powerpoint/2010/main" val="2300218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19</a:t>
            </a:fld>
            <a:endParaRPr lang="en-US" sz="1600">
              <a:solidFill>
                <a:srgbClr val="000000"/>
              </a:solidFill>
            </a:endParaRPr>
          </a:p>
        </p:txBody>
      </p:sp>
    </p:spTree>
    <p:extLst>
      <p:ext uri="{BB962C8B-B14F-4D97-AF65-F5344CB8AC3E}">
        <p14:creationId xmlns:p14="http://schemas.microsoft.com/office/powerpoint/2010/main" val="132614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20</a:t>
            </a:fld>
            <a:endParaRPr lang="en-US" sz="1600" dirty="0">
              <a:solidFill>
                <a:srgbClr val="000000"/>
              </a:solidFill>
            </a:endParaRPr>
          </a:p>
        </p:txBody>
      </p:sp>
    </p:spTree>
    <p:extLst>
      <p:ext uri="{BB962C8B-B14F-4D97-AF65-F5344CB8AC3E}">
        <p14:creationId xmlns:p14="http://schemas.microsoft.com/office/powerpoint/2010/main" val="15296768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2554545"/>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 </a:t>
            </a:r>
            <a:r>
              <a:rPr lang="en-US" sz="2000" u="sng" dirty="0">
                <a:solidFill>
                  <a:schemeClr val="accent2"/>
                </a:solidFill>
                <a:latin typeface="Arial Narrow" panose="020B0606020202030204" pitchFamily="34" charset="0"/>
                <a:hlinkClick r:id="rId3"/>
              </a:rPr>
              <a:t>11-16-0761-03-0jtc-ieee-802-jtc1-sc-agenda-for-july-2016.pptx</a:t>
            </a: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r>
              <a:rPr lang="en-US" sz="2000" dirty="0">
                <a:solidFill>
                  <a:schemeClr val="tx1"/>
                </a:solidFill>
                <a:latin typeface="Arial Narrow" panose="020B0606020202030204" pitchFamily="34" charset="0"/>
              </a:rPr>
              <a:t>IEEE 802.22 Document with Comment Resolutions</a:t>
            </a:r>
            <a:r>
              <a:rPr lang="en-US" sz="2000" u="sng" dirty="0">
                <a:solidFill>
                  <a:schemeClr val="accent2"/>
                </a:solidFill>
                <a:latin typeface="Arial Narrow" panose="020B0606020202030204" pitchFamily="34" charset="0"/>
              </a:rPr>
              <a:t>: </a:t>
            </a:r>
            <a:r>
              <a:rPr lang="en-US" sz="2000" u="sng" dirty="0">
                <a:solidFill>
                  <a:schemeClr val="accent2"/>
                </a:solidFill>
                <a:latin typeface="Arial Narrow" panose="020B0606020202030204" pitchFamily="34" charset="0"/>
                <a:hlinkClick r:id="rId4"/>
              </a:rPr>
              <a:t>https://</a:t>
            </a:r>
            <a:r>
              <a:rPr lang="en-US" sz="2000" u="sng" dirty="0" smtClean="0">
                <a:solidFill>
                  <a:schemeClr val="accent2"/>
                </a:solidFill>
                <a:latin typeface="Arial Narrow" panose="020B0606020202030204" pitchFamily="34" charset="0"/>
                <a:hlinkClick r:id="rId4"/>
              </a:rPr>
              <a:t>mentor.ieee.org/802.22/dcn/16/22-16-0027-00-0000-802-22a-and-802-22b-iso-ballot-comment-resolutions.docx</a:t>
            </a:r>
            <a:r>
              <a:rPr lang="en-US" sz="2000" u="sng" dirty="0" smtClean="0">
                <a:solidFill>
                  <a:schemeClr val="accent2"/>
                </a:solidFill>
                <a:latin typeface="Arial Narrow" panose="020B0606020202030204" pitchFamily="34" charset="0"/>
              </a:rPr>
              <a:t> </a:t>
            </a:r>
          </a:p>
          <a:p>
            <a:endParaRPr lang="en-US" sz="2000" u="sng" dirty="0" smtClean="0">
              <a:solidFill>
                <a:schemeClr val="accent2"/>
              </a:solidFill>
              <a:latin typeface="Arial Narrow" panose="020B0606020202030204" pitchFamily="34" charset="0"/>
            </a:endParaRPr>
          </a:p>
          <a:p>
            <a:r>
              <a:rPr lang="en-US" sz="2000" u="sng" dirty="0" smtClean="0">
                <a:solidFill>
                  <a:schemeClr val="accent2"/>
                </a:solidFill>
                <a:latin typeface="Arial Narrow" panose="020B0606020202030204" pitchFamily="34" charset="0"/>
              </a:rPr>
              <a:t> </a:t>
            </a:r>
            <a:endParaRPr lang="en-US" sz="2000" dirty="0" smtClean="0">
              <a:solidFill>
                <a:schemeClr val="accent2"/>
              </a:solidFill>
              <a:latin typeface="Arial Narrow" panose="020B060602020203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a:t>
            </a:r>
            <a:r>
              <a:rPr lang="en-US" sz="2400" dirty="0" smtClean="0">
                <a:latin typeface="Arial Narrow" panose="020B0606020202030204" pitchFamily="34" charset="0"/>
                <a:cs typeface="Arial" panose="020B0604020202020204" pitchFamily="34" charset="0"/>
              </a:rPr>
              <a:t>Resolutions - Statistics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384925" cy="488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76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USA</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to Approve the IEEE 802.22a Comment Resolutions to the ISO/IEC/JTC1</a:t>
            </a:r>
          </a:p>
          <a:p>
            <a:pPr marL="0" indent="0"/>
            <a:r>
              <a:rPr lang="en-US" sz="1600" b="0" dirty="0">
                <a:latin typeface="Arial Narrow" panose="020B0606020202030204" pitchFamily="34" charset="0"/>
              </a:rPr>
              <a:t>Move to Approve the Proposed IEEE 802 Response in regards to the ISO Approval of the IEEE 802.22a Standard to the China NB Comment 1 and Request 1 as contained in Document </a:t>
            </a:r>
            <a:r>
              <a:rPr lang="en-US" sz="1600" b="0" u="sng" dirty="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 </a:t>
            </a:r>
            <a:r>
              <a:rPr lang="en-US" sz="1600" b="0" dirty="0" smtClean="0">
                <a:latin typeface="Arial Narrow" panose="020B0606020202030204" pitchFamily="34" charset="0"/>
              </a:rPr>
              <a:t>Move</a:t>
            </a:r>
            <a:r>
              <a:rPr lang="en-US" sz="1600" b="0" dirty="0">
                <a:latin typeface="Arial Narrow" panose="020B0606020202030204" pitchFamily="34" charset="0"/>
              </a:rPr>
              <a:t>: Jerry Kalke</a:t>
            </a:r>
          </a:p>
          <a:p>
            <a:r>
              <a:rPr lang="en-US" sz="1600" b="0" dirty="0">
                <a:latin typeface="Arial Narrow" panose="020B0606020202030204" pitchFamily="34" charset="0"/>
              </a:rPr>
              <a:t>Second: Chang-woo </a:t>
            </a:r>
            <a:r>
              <a:rPr lang="en-US" sz="1600" b="0" dirty="0" smtClean="0">
                <a:latin typeface="Arial Narrow" panose="020B0606020202030204" pitchFamily="34" charset="0"/>
              </a:rPr>
              <a:t>Pyo</a:t>
            </a:r>
            <a:endParaRPr lang="en-US" sz="1600" b="0" dirty="0">
              <a:latin typeface="Arial Narrow" panose="020B0606020202030204" pitchFamily="34" charset="0"/>
            </a:endParaRPr>
          </a:p>
          <a:p>
            <a:r>
              <a:rPr lang="en-US" sz="1600" b="0" dirty="0">
                <a:latin typeface="Arial Narrow" panose="020B0606020202030204" pitchFamily="34" charset="0"/>
              </a:rPr>
              <a:t>802.22 WG Members: 21 (EX-OFFICIO: </a:t>
            </a:r>
            <a:r>
              <a:rPr lang="en-US" sz="1600" b="0" dirty="0" smtClean="0">
                <a:latin typeface="Arial Narrow" panose="020B0606020202030204" pitchFamily="34" charset="0"/>
              </a:rPr>
              <a:t>4, WG Chair Authorized: 6</a:t>
            </a:r>
            <a:r>
              <a:rPr lang="en-US" sz="1600" b="0" dirty="0" smtClean="0">
                <a:latin typeface="Arial Narrow" panose="020B0606020202030204" pitchFamily="34" charset="0"/>
              </a:rPr>
              <a:t>)</a:t>
            </a:r>
            <a:endParaRPr lang="en-US" sz="1600" b="0" dirty="0">
              <a:latin typeface="Arial Narrow" panose="020B0606020202030204" pitchFamily="34" charset="0"/>
            </a:endParaRPr>
          </a:p>
          <a:p>
            <a:r>
              <a:rPr lang="en-US" sz="1600" b="0" dirty="0" smtClean="0">
                <a:latin typeface="Arial Narrow" panose="020B0606020202030204" pitchFamily="34" charset="0"/>
              </a:rPr>
              <a:t>Eligible Voters</a:t>
            </a:r>
            <a:r>
              <a:rPr lang="en-US" sz="1600" b="0" dirty="0" smtClean="0">
                <a:latin typeface="Arial Narrow" panose="020B0606020202030204" pitchFamily="34" charset="0"/>
              </a:rPr>
              <a:t>: </a:t>
            </a:r>
            <a:r>
              <a:rPr lang="en-US" sz="1600" b="0" dirty="0">
                <a:latin typeface="Arial Narrow" panose="020B0606020202030204" pitchFamily="34" charset="0"/>
              </a:rPr>
              <a:t>17 (Excluding </a:t>
            </a:r>
            <a:r>
              <a:rPr lang="en-US" sz="1600" b="0" dirty="0" smtClean="0">
                <a:latin typeface="Arial Narrow" panose="020B0606020202030204" pitchFamily="34" charset="0"/>
              </a:rPr>
              <a:t>Ex-Officio and WG Chair Authorized </a:t>
            </a:r>
            <a:r>
              <a:rPr lang="en-US" sz="1600" b="0" dirty="0">
                <a:latin typeface="Arial Narrow" panose="020B0606020202030204" pitchFamily="34" charset="0"/>
              </a:rPr>
              <a:t>voters that did not vote)</a:t>
            </a: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PASSES</a:t>
            </a: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617686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a:t>
            </a:r>
            <a:r>
              <a:rPr lang="en-US" sz="1600" b="0" dirty="0" smtClean="0">
                <a:latin typeface="Arial Narrow" panose="020B0606020202030204" pitchFamily="34" charset="0"/>
              </a:rPr>
              <a:t>USA</a:t>
            </a:r>
          </a:p>
          <a:p>
            <a:r>
              <a:rPr lang="en-US" sz="1600" dirty="0">
                <a:latin typeface="Arial Narrow" panose="020B0606020202030204" pitchFamily="34" charset="0"/>
              </a:rPr>
              <a:t>Working Group Motion to Approve the IEEE </a:t>
            </a:r>
            <a:r>
              <a:rPr lang="en-US" sz="1600" dirty="0" smtClean="0">
                <a:latin typeface="Arial Narrow" panose="020B0606020202030204" pitchFamily="34" charset="0"/>
              </a:rPr>
              <a:t>802.22b </a:t>
            </a:r>
            <a:r>
              <a:rPr lang="en-US" sz="1600" dirty="0">
                <a:latin typeface="Arial Narrow" panose="020B0606020202030204" pitchFamily="34" charset="0"/>
              </a:rPr>
              <a:t>Comment Resolutions to </a:t>
            </a:r>
            <a:r>
              <a:rPr lang="en-US" sz="1600" dirty="0" smtClean="0">
                <a:latin typeface="Arial Narrow" panose="020B0606020202030204" pitchFamily="34" charset="0"/>
              </a:rPr>
              <a:t>ISO/IEC/JTC1</a:t>
            </a:r>
            <a:endParaRPr lang="en-US" sz="1600" dirty="0">
              <a:latin typeface="Arial Narrow" panose="020B0606020202030204" pitchFamily="34" charset="0"/>
            </a:endParaRPr>
          </a:p>
          <a:p>
            <a:pPr marL="0" indent="0">
              <a:tabLst>
                <a:tab pos="119063" algn="l"/>
              </a:tabLst>
            </a:pPr>
            <a:r>
              <a:rPr lang="en-US" sz="1600" b="0" dirty="0">
                <a:latin typeface="Arial Narrow" panose="020B0606020202030204" pitchFamily="34" charset="0"/>
              </a:rPr>
              <a:t>Move to Approve the Proposed IEEE 802 Response in regards to the ISO Approval of the IEEE 802.22b Standard to the China NB Comment 1 and Request 1, and Japan NB Comment 1 and Request 1 as contained in Document </a:t>
            </a:r>
            <a:r>
              <a:rPr lang="en-US" sz="1600" b="0" u="sng" dirty="0" smtClean="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Move: Chang-woo Pyo</a:t>
            </a:r>
          </a:p>
          <a:p>
            <a:r>
              <a:rPr lang="en-US" sz="1600" b="0" dirty="0">
                <a:latin typeface="Arial Narrow" panose="020B0606020202030204" pitchFamily="34" charset="0"/>
              </a:rPr>
              <a:t>Second: Jerry </a:t>
            </a:r>
            <a:r>
              <a:rPr lang="en-US" sz="1600" b="0" dirty="0" smtClean="0">
                <a:latin typeface="Arial Narrow" panose="020B0606020202030204" pitchFamily="34" charset="0"/>
              </a:rPr>
              <a:t>Kalke</a:t>
            </a:r>
            <a:endParaRPr lang="en-US" sz="1600" b="0" dirty="0">
              <a:latin typeface="Arial Narrow" panose="020B0606020202030204" pitchFamily="34" charset="0"/>
            </a:endParaRPr>
          </a:p>
          <a:p>
            <a:r>
              <a:rPr lang="en-US" sz="1600" b="0" dirty="0">
                <a:latin typeface="Arial Narrow" panose="020B0606020202030204" pitchFamily="34" charset="0"/>
              </a:rPr>
              <a:t>802.22 WG Members: 21 </a:t>
            </a:r>
            <a:r>
              <a:rPr lang="en-US" sz="1600" b="0" dirty="0">
                <a:latin typeface="Arial Narrow" panose="020B0606020202030204" pitchFamily="34" charset="0"/>
              </a:rPr>
              <a:t>(EX-OFFICIO: 4, WG Chair Authorized: 6)</a:t>
            </a:r>
            <a:endParaRPr lang="en-US" sz="1600" b="0" dirty="0">
              <a:latin typeface="Arial Narrow" panose="020B0606020202030204" pitchFamily="34" charset="0"/>
            </a:endParaRPr>
          </a:p>
          <a:p>
            <a:r>
              <a:rPr lang="en-US" sz="1600" b="0" smtClean="0">
                <a:latin typeface="Arial Narrow" panose="020B0606020202030204" pitchFamily="34" charset="0"/>
              </a:rPr>
              <a:t>Eligible Voters: </a:t>
            </a:r>
            <a:r>
              <a:rPr lang="en-US" sz="1600" b="0" dirty="0">
                <a:latin typeface="Arial Narrow" panose="020B0606020202030204" pitchFamily="34" charset="0"/>
              </a:rPr>
              <a:t>17 </a:t>
            </a:r>
            <a:r>
              <a:rPr lang="en-US" sz="1600" b="0" dirty="0">
                <a:latin typeface="Arial Narrow" panose="020B0606020202030204" pitchFamily="34" charset="0"/>
              </a:rPr>
              <a:t>(Excluding Ex-Officio and WG Chair Authorized voters that did not vote)</a:t>
            </a:r>
            <a:endParaRPr lang="en-US" sz="1600" b="0" dirty="0">
              <a:latin typeface="Arial Narrow" panose="020B0606020202030204" pitchFamily="34" charset="0"/>
            </a:endParaRP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r>
              <a:rPr lang="en-US" sz="1600" b="0" dirty="0" smtClean="0">
                <a:latin typeface="Arial Narrow" panose="020B0606020202030204" pitchFamily="34" charset="0"/>
              </a:rPr>
              <a:t>%</a:t>
            </a:r>
            <a:endParaRPr lang="en-US" sz="1600" b="0" dirty="0">
              <a:latin typeface="Arial Narrow" panose="020B0606020202030204" pitchFamily="34" charset="0"/>
            </a:endParaRPr>
          </a:p>
          <a:p>
            <a:r>
              <a:rPr lang="en-US" sz="1600" dirty="0">
                <a:latin typeface="Arial Narrow" panose="020B0606020202030204" pitchFamily="34" charset="0"/>
              </a:rPr>
              <a:t>WORKING GROUP MOTION PASSES</a:t>
            </a:r>
          </a:p>
          <a:p>
            <a:endParaRPr lang="en-US" sz="2000" b="0" dirty="0">
              <a:latin typeface="Arial Narrow" panose="020B060602020203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5</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017341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Comment Resolutions Responses for the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US" b="0" u="sng" dirty="0" smtClean="0">
                <a:latin typeface="Arial Narrow" panose="020B0606020202030204" pitchFamily="34" charset="0"/>
                <a:hlinkClick r:id="rId2"/>
              </a:rPr>
              <a:t>11-16-0761-03-0jtc-ieee-802-jtc1-sc-agenda-for-july-2016.pptx</a:t>
            </a:r>
            <a:r>
              <a:rPr lang="en-US" b="0" dirty="0" smtClean="0">
                <a:latin typeface="Arial Narrow" panose="020B0606020202030204" pitchFamily="34" charset="0"/>
                <a:cs typeface="Arial" panose="020B0604020202020204" pitchFamily="34" charset="0"/>
              </a:rPr>
              <a:t> on Slides 66, 68-69 for 802.22a and on Slides 72-78 for 802.22b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US" b="0" dirty="0" smtClean="0">
                <a:latin typeface="Arial Narrow" panose="020B0606020202030204" pitchFamily="34" charset="0"/>
                <a:cs typeface="Arial" panose="020B0604020202020204" pitchFamily="34" charset="0"/>
              </a:rPr>
              <a:t>Apurva Mody</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Bob </a:t>
            </a:r>
            <a:r>
              <a:rPr lang="en-GB" b="0" dirty="0" smtClean="0">
                <a:latin typeface="Arial Narrow" panose="020B0606020202030204" pitchFamily="34" charset="0"/>
                <a:cs typeface="Arial" panose="020B0604020202020204" pitchFamily="34" charset="0"/>
              </a:rPr>
              <a:t>Heile</a:t>
            </a:r>
          </a:p>
          <a:p>
            <a:r>
              <a:rPr lang="en-GB" b="0" dirty="0" smtClean="0">
                <a:latin typeface="Arial Narrow" panose="020B0606020202030204" pitchFamily="34" charset="0"/>
                <a:cs typeface="Arial" panose="020B0604020202020204" pitchFamily="34" charset="0"/>
              </a:rPr>
              <a:t>Yes: 10, No: 1, Abstain: 1</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a:t>
            </a:r>
            <a:r>
              <a:rPr lang="en-GB" b="0" dirty="0" smtClean="0">
                <a:latin typeface="Arial Narrow" panose="020B0606020202030204" pitchFamily="34" charset="0"/>
                <a:cs typeface="Arial" panose="020B0604020202020204" pitchFamily="34" charset="0"/>
              </a:rPr>
              <a:t>Passes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6</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October 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771187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7</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8</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dirty="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9</a:t>
            </a:fld>
            <a:endParaRPr lang="en-US" sz="1600">
              <a:solidFill>
                <a:srgbClr val="000000"/>
              </a:solidFill>
            </a:endParaRPr>
          </a:p>
        </p:txBody>
      </p:sp>
    </p:spTree>
    <p:extLst>
      <p:ext uri="{BB962C8B-B14F-4D97-AF65-F5344CB8AC3E}">
        <p14:creationId xmlns:p14="http://schemas.microsoft.com/office/powerpoint/2010/main" val="325082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9224</TotalTime>
  <Words>1782</Words>
  <Application>Microsoft Office PowerPoint</Application>
  <PresentationFormat>On-screen Show (4:3)</PresentationFormat>
  <Paragraphs>195</Paragraphs>
  <Slides>21</Slides>
  <Notes>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21</vt:i4>
      </vt:variant>
    </vt:vector>
  </HeadingPairs>
  <TitlesOfParts>
    <vt:vector size="26" baseType="lpstr">
      <vt:lpstr>802-11-Submission</vt:lpstr>
      <vt:lpstr>2_802-11-Submission</vt:lpstr>
      <vt:lpstr>3_802-11-Submission</vt:lpstr>
      <vt:lpstr>1_802-11-Submission</vt:lpstr>
      <vt:lpstr>Document</vt:lpstr>
      <vt:lpstr>802.22 EC Motions Package</vt:lpstr>
      <vt:lpstr>Motion to Forward IEEE Std. 802.22a-2014 and IEEE Std. 802.22b-2015 Comment Resolution Responses to the ISO/IEC/JTC1 for the FDIS 60 Day Ballot</vt:lpstr>
      <vt:lpstr>IEEE 802.22 Working Group Motion to Approve the Comment Resolutions - Statistics</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The China NB has submitted their usual security comment in relation to 802.22b</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211</cp:revision>
  <cp:lastPrinted>1601-01-01T00:00:00Z</cp:lastPrinted>
  <dcterms:created xsi:type="dcterms:W3CDTF">2013-11-11T17:45:24Z</dcterms:created>
  <dcterms:modified xsi:type="dcterms:W3CDTF">2016-10-05T15:56:17Z</dcterms:modified>
</cp:coreProperties>
</file>