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4" r:id="rId15"/>
    <p:sldId id="635" r:id="rId16"/>
    <p:sldId id="636" r:id="rId17"/>
    <p:sldId id="637" r:id="rId18"/>
    <p:sldId id="638" r:id="rId19"/>
    <p:sldId id="639" r:id="rId20"/>
    <p:sldId id="640" r:id="rId21"/>
    <p:sldId id="641" r:id="rId22"/>
    <p:sldId id="633" r:id="rId23"/>
    <p:sldId id="544" r:id="rId24"/>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9"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21558" y="334189"/>
            <a:ext cx="29239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22-14-0116-02-000b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22/dcn/14/22-14-0078-01-000b-tgb-lb2-comment-resolution-for-section-3-and-4.docx" TargetMode="External"/><Relationship Id="rId2" Type="http://schemas.openxmlformats.org/officeDocument/2006/relationships/hyperlink" Target="https://mentor.ieee.org/802.22/dcn/14/22-14-0100-01-000b-preamble-design-for-ieee-802-22b-segmentation.ppt" TargetMode="External"/><Relationship Id="rId1" Type="http://schemas.openxmlformats.org/officeDocument/2006/relationships/slideLayout" Target="../slideLayouts/slideLayout2.xml"/><Relationship Id="rId5" Type="http://schemas.openxmlformats.org/officeDocument/2006/relationships/hyperlink" Target="https://mentor.ieee.org/802.22/dcn/14/22-14-0110-01-000b-local-cell-management.docx" TargetMode="External"/><Relationship Id="rId4" Type="http://schemas.openxmlformats.org/officeDocument/2006/relationships/hyperlink" Target="https://mentor.ieee.org/802.22/dcn/14/22-14-0109-01-000b-mac-pdu-construction-subheader-management.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2013-9-15</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July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July 802.22b minutes as contained in </a:t>
            </a:r>
            <a:r>
              <a:rPr lang="en-GB" altLang="ja-JP" dirty="0" smtClean="0"/>
              <a:t>802.22-14-0118-00-000b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a:xfrm>
            <a:off x="685800" y="1412776"/>
            <a:ext cx="7772400" cy="5256584"/>
          </a:xfrm>
        </p:spPr>
        <p:txBody>
          <a:bodyPr/>
          <a:lstStyle/>
          <a:p>
            <a:r>
              <a:rPr lang="en-GB" altLang="ja-JP" sz="1800" dirty="0" smtClean="0"/>
              <a:t>31</a:t>
            </a:r>
            <a:r>
              <a:rPr lang="en-GB" altLang="ja-JP" sz="1800" baseline="30000" dirty="0" smtClean="0"/>
              <a:t>st</a:t>
            </a:r>
            <a:r>
              <a:rPr lang="en-GB" altLang="ja-JP" sz="1800" dirty="0" smtClean="0"/>
              <a:t> July (Thursday)</a:t>
            </a:r>
          </a:p>
          <a:p>
            <a:pPr lvl="1"/>
            <a:r>
              <a:rPr lang="en-US" altLang="ja-JP" sz="1600" dirty="0" smtClean="0">
                <a:ea typeface="ＭＳ Ｐゴシック" pitchFamily="50" charset="-128"/>
              </a:rPr>
              <a:t>Comment Categorization of LB2</a:t>
            </a:r>
          </a:p>
          <a:p>
            <a:pPr lvl="2"/>
            <a:r>
              <a:rPr lang="en-US" altLang="ja-JP" sz="1400" dirty="0" smtClean="0"/>
              <a:t>Frame Modifications</a:t>
            </a:r>
            <a:r>
              <a:rPr lang="en-GB" altLang="ja-JP" sz="1400" dirty="0" smtClean="0"/>
              <a:t> (https://mentor.ieee.org/802.22/dcn/14/22-14-0104-00-000b-frame-modification.docx)</a:t>
            </a:r>
          </a:p>
          <a:p>
            <a:r>
              <a:rPr lang="en-GB" altLang="ja-JP" sz="1800" dirty="0" smtClean="0"/>
              <a:t>7</a:t>
            </a:r>
            <a:r>
              <a:rPr lang="en-GB" altLang="ja-JP" sz="1800" baseline="30000" dirty="0" smtClean="0"/>
              <a:t>th</a:t>
            </a:r>
            <a:r>
              <a:rPr lang="en-GB" altLang="ja-JP" sz="1800" dirty="0" smtClean="0"/>
              <a:t> Aug. (Thursday)</a:t>
            </a:r>
          </a:p>
          <a:p>
            <a:pPr lvl="1"/>
            <a:r>
              <a:rPr lang="en-US" altLang="ja-JP" sz="1600" dirty="0" smtClean="0">
                <a:ea typeface="ＭＳ Ｐゴシック" pitchFamily="50" charset="-128"/>
              </a:rPr>
              <a:t>Comment Categorization of LB2</a:t>
            </a:r>
          </a:p>
          <a:p>
            <a:pPr lvl="2"/>
            <a:r>
              <a:rPr lang="en-US" altLang="ja-JP" sz="1400" dirty="0" smtClean="0"/>
              <a:t>Frame Modifications</a:t>
            </a:r>
            <a:r>
              <a:rPr lang="en-GB" altLang="ja-JP" sz="1400" dirty="0" smtClean="0"/>
              <a:t> (https://mentor.ieee.org/802.22/dcn/14/22-14-0104-00-000b-frame-modification.docx)</a:t>
            </a:r>
          </a:p>
          <a:p>
            <a:r>
              <a:rPr lang="en-GB" altLang="ja-JP" sz="1800" dirty="0" smtClean="0"/>
              <a:t>28</a:t>
            </a:r>
            <a:r>
              <a:rPr lang="en-GB" altLang="ja-JP" sz="1800" baseline="30000" dirty="0" smtClean="0"/>
              <a:t>th</a:t>
            </a:r>
            <a:r>
              <a:rPr lang="en-GB" altLang="ja-JP" sz="1800" dirty="0" smtClean="0"/>
              <a:t> Aug. (Thursday)</a:t>
            </a:r>
          </a:p>
          <a:p>
            <a:pPr lvl="1"/>
            <a:r>
              <a:rPr lang="en-US" altLang="ja-JP" sz="1600" dirty="0" smtClean="0"/>
              <a:t>Segmentation :</a:t>
            </a:r>
            <a:r>
              <a:rPr lang="en-US" altLang="ja-JP" sz="1400" u="sng" dirty="0" smtClean="0">
                <a:hlinkClick r:id="rId2"/>
              </a:rPr>
              <a:t>https://mentor.ieee.org/802.22/dcn/14/22-14-0100-01-000b-preamble-design-for-ieee-802-22b-segmentation.ppt</a:t>
            </a:r>
            <a:r>
              <a:rPr lang="en-US" altLang="ja-JP" sz="1400" dirty="0" smtClean="0"/>
              <a:t> </a:t>
            </a:r>
            <a:endParaRPr lang="ja-JP" altLang="ja-JP" sz="1400" dirty="0" smtClean="0"/>
          </a:p>
          <a:p>
            <a:pPr lvl="1"/>
            <a:r>
              <a:rPr lang="en-US" altLang="ja-JP" sz="1600" dirty="0" smtClean="0"/>
              <a:t>Definitions: </a:t>
            </a:r>
            <a:r>
              <a:rPr lang="en-US" altLang="ja-JP" sz="1400" u="sng" dirty="0" smtClean="0">
                <a:hlinkClick r:id="rId3"/>
              </a:rPr>
              <a:t>https://mentor.ieee.org/802.22/dcn/14/22-14-0078-01-000b-tgb-lb2-comment-resolution-for-section-3-and-4.docx</a:t>
            </a:r>
            <a:endParaRPr lang="en-GB" altLang="ja-JP" sz="1800" dirty="0" smtClean="0"/>
          </a:p>
          <a:p>
            <a:r>
              <a:rPr lang="en-GB" altLang="ja-JP" sz="1800" dirty="0" smtClean="0"/>
              <a:t>11</a:t>
            </a:r>
            <a:r>
              <a:rPr lang="en-GB" altLang="ja-JP" sz="1800" baseline="30000" dirty="0" smtClean="0"/>
              <a:t>th</a:t>
            </a:r>
            <a:r>
              <a:rPr lang="en-GB" altLang="ja-JP" sz="1800" dirty="0" smtClean="0"/>
              <a:t> Sep. (Thursday)</a:t>
            </a:r>
          </a:p>
          <a:p>
            <a:pPr lvl="1"/>
            <a:r>
              <a:rPr lang="en-US" altLang="ja-JP" sz="1400" dirty="0" smtClean="0"/>
              <a:t>MAC PDU Construction &amp; </a:t>
            </a:r>
            <a:r>
              <a:rPr lang="en-US" altLang="ja-JP" sz="1400" dirty="0" err="1" smtClean="0"/>
              <a:t>Subheader</a:t>
            </a:r>
            <a:r>
              <a:rPr lang="en-US" altLang="ja-JP" sz="1400" dirty="0" smtClean="0"/>
              <a:t> Management: </a:t>
            </a:r>
            <a:r>
              <a:rPr lang="en-GB" altLang="ja-JP" sz="1400" u="sng" dirty="0" smtClean="0">
                <a:hlinkClick r:id="rId4"/>
              </a:rPr>
              <a:t>https://mentor.ieee.org/802.22/dcn/14/22-14-0109-01-000b-mac-pdu-construction-subheader-management.docx</a:t>
            </a:r>
            <a:r>
              <a:rPr lang="en-GB" altLang="ja-JP" sz="1400" dirty="0" smtClean="0"/>
              <a:t> </a:t>
            </a:r>
            <a:endParaRPr lang="ja-JP" altLang="ja-JP" sz="2800" dirty="0" smtClean="0"/>
          </a:p>
          <a:p>
            <a:pPr lvl="1"/>
            <a:r>
              <a:rPr lang="en-US" altLang="ja-JP" sz="1400" dirty="0" smtClean="0"/>
              <a:t>Local Cell Management: </a:t>
            </a:r>
            <a:r>
              <a:rPr lang="en-GB" altLang="ja-JP" sz="1400" u="sng" dirty="0" smtClean="0">
                <a:hlinkClick r:id="rId5"/>
              </a:rPr>
              <a:t>https://mentor.ieee.org/802.22/dcn/14/22-14-0110-01-000b-local-cell-management.docx</a:t>
            </a:r>
            <a:r>
              <a:rPr lang="en-GB" altLang="ja-JP" sz="1400" dirty="0" smtClean="0"/>
              <a:t> </a:t>
            </a:r>
            <a:endParaRPr lang="ja-JP" altLang="ja-JP" sz="1400" dirty="0" smtClean="0"/>
          </a:p>
          <a:p>
            <a:pPr lvl="2"/>
            <a:endParaRPr lang="en-GB" altLang="ja-JP"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22-14-0117-00-000b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3611880"/>
        </p:xfrm>
        <a:graphic>
          <a:graphicData uri="http://schemas.openxmlformats.org/drawingml/2006/table">
            <a:tbl>
              <a:tblPr firstRow="1" bandRow="1">
                <a:tableStyleId>{5C22544A-7EE6-4342-B048-85BDC9FD1C3A}</a:tableStyleId>
              </a:tblPr>
              <a:tblGrid>
                <a:gridCol w="1440160"/>
                <a:gridCol w="3888432"/>
                <a:gridCol w="208823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Segmentation </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Group Resource</a:t>
                      </a:r>
                      <a:r>
                        <a:rPr lang="en-GB" altLang="ja-JP" sz="1400" kern="1200" baseline="0" dirty="0" smtClean="0">
                          <a:solidFill>
                            <a:schemeClr val="dk1"/>
                          </a:solidFill>
                          <a:latin typeface="+mn-lt"/>
                          <a:ea typeface="+mn-ea"/>
                          <a:cs typeface="+mn-cs"/>
                        </a:rPr>
                        <a:t> Allocation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MAC Comment Resolution</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100r2</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108r0, 119r0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81r4, 99r1, 78r3</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 Hwang</a:t>
                      </a:r>
                    </a:p>
                    <a:p>
                      <a:r>
                        <a:rPr kumimoji="1" lang="en-US" altLang="ja-JP" sz="1400" dirty="0" smtClean="0"/>
                        <a:t>Dr.</a:t>
                      </a:r>
                      <a:r>
                        <a:rPr kumimoji="1" lang="en-US" altLang="ja-JP" sz="1400" baseline="0" dirty="0" smtClean="0"/>
                        <a:t> Hwang</a:t>
                      </a:r>
                      <a:endParaRPr kumimoji="1" lang="en-US" altLang="ja-JP" sz="1400" dirty="0" smtClean="0"/>
                    </a:p>
                    <a:p>
                      <a:r>
                        <a:rPr kumimoji="1" lang="en-US" altLang="ja-JP" sz="1400" dirty="0" smtClean="0"/>
                        <a:t>Dr.</a:t>
                      </a:r>
                      <a:r>
                        <a:rPr kumimoji="1" lang="en-US" altLang="ja-JP" sz="1400" baseline="0" dirty="0" smtClean="0"/>
                        <a:t> </a:t>
                      </a:r>
                      <a:r>
                        <a:rPr kumimoji="1" lang="en-US" altLang="ja-JP" sz="1400" baseline="0" dirty="0" err="1" smtClean="0"/>
                        <a:t>Pyo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Multi-channel related to Security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MIMO Comment</a:t>
                      </a:r>
                      <a:r>
                        <a:rPr lang="en-GB" altLang="ja-JP" sz="1400" kern="1200" baseline="0" dirty="0" smtClean="0">
                          <a:solidFill>
                            <a:schemeClr val="dk1"/>
                          </a:solidFill>
                          <a:latin typeface="+mn-lt"/>
                          <a:ea typeface="+mn-ea"/>
                          <a:cs typeface="+mn-cs"/>
                        </a:rPr>
                        <a:t> Resolution (CID 57)</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MIMO Comment Resolution (CID 63, 64, 67, 68)</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120r0, 121r0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122r0, 123r0</a:t>
                      </a:r>
                    </a:p>
                  </a:txBody>
                  <a:tcPr/>
                </a:tc>
                <a:tc>
                  <a:txBody>
                    <a:bodyPr/>
                    <a:lstStyle/>
                    <a:p>
                      <a:r>
                        <a:rPr kumimoji="1" lang="en-US" altLang="ja-JP" sz="1400" dirty="0" smtClean="0"/>
                        <a:t>Dr.</a:t>
                      </a:r>
                      <a:r>
                        <a:rPr kumimoji="1" lang="en-US" altLang="ja-JP" sz="1400" baseline="0" dirty="0" smtClean="0"/>
                        <a:t> </a:t>
                      </a:r>
                      <a:r>
                        <a:rPr kumimoji="1" lang="en-US" altLang="ja-JP" sz="1400" baseline="0" dirty="0" err="1" smtClean="0"/>
                        <a:t>Toh</a:t>
                      </a:r>
                      <a:endParaRPr kumimoji="1" lang="en-US" altLang="ja-JP" sz="1400" baseline="0" dirty="0" smtClean="0"/>
                    </a:p>
                    <a:p>
                      <a:r>
                        <a:rPr kumimoji="1" lang="en-US" altLang="ja-JP" sz="1400" baseline="0" dirty="0" smtClean="0"/>
                        <a:t>Dr. Gabriel</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aseline="0" dirty="0" smtClean="0"/>
                        <a:t>Dr. Gabriel</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MD-TCM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PHY Mode 2</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r>
                        <a:rPr kumimoji="1" lang="en-US" altLang="ja-JP" sz="1400" dirty="0" smtClean="0"/>
                        <a:t>Prof.</a:t>
                      </a:r>
                      <a:r>
                        <a:rPr kumimoji="1" lang="en-US" altLang="ja-JP" sz="1400" baseline="0" dirty="0" smtClean="0"/>
                        <a:t> Sasaki</a:t>
                      </a:r>
                    </a:p>
                    <a:p>
                      <a:r>
                        <a:rPr kumimoji="1" lang="en-US" altLang="ja-JP" sz="1400" baseline="0" dirty="0" smtClean="0"/>
                        <a:t>Dr. </a:t>
                      </a:r>
                      <a:r>
                        <a:rPr kumimoji="1" lang="en-US" altLang="ja-JP" sz="1400" baseline="0" dirty="0" err="1" smtClean="0"/>
                        <a:t>Pyo</a:t>
                      </a:r>
                      <a:endParaRPr kumimoji="1" lang="en-US" altLang="ja-JP" sz="1400" baseline="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Security and Frame Modification</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82r0, 109r1, 110r2,</a:t>
                      </a:r>
                      <a:r>
                        <a:rPr lang="en-US" altLang="ja-JP" sz="1400" kern="1200" baseline="0" dirty="0" smtClean="0">
                          <a:solidFill>
                            <a:schemeClr val="dk1"/>
                          </a:solidFill>
                          <a:latin typeface="+mn-lt"/>
                          <a:ea typeface="+mn-ea"/>
                          <a:cs typeface="+mn-cs"/>
                        </a:rPr>
                        <a:t> </a:t>
                      </a:r>
                      <a:r>
                        <a:rPr lang="en-US" altLang="ja-JP" sz="1400" kern="1200" dirty="0" smtClean="0">
                          <a:solidFill>
                            <a:schemeClr val="dk1"/>
                          </a:solidFill>
                          <a:latin typeface="+mn-lt"/>
                          <a:ea typeface="+mn-ea"/>
                          <a:cs typeface="+mn-cs"/>
                        </a:rPr>
                        <a:t>104r2</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aseline="0" dirty="0" smtClean="0"/>
                        <a:t>Dr. </a:t>
                      </a:r>
                      <a:r>
                        <a:rPr kumimoji="1" lang="en-US" altLang="ja-JP" sz="1400" baseline="0" dirty="0" err="1" smtClean="0"/>
                        <a:t>Pyo</a:t>
                      </a:r>
                      <a:endParaRPr kumimoji="1" lang="en-US" altLang="ja-JP" sz="1400" dirty="0" smtClean="0"/>
                    </a:p>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Pyo</a:t>
            </a:r>
            <a:r>
              <a:rPr kumimoji="1" lang="en-US" altLang="ja-JP" dirty="0" smtClean="0"/>
              <a:t> (14)</a:t>
            </a:r>
            <a:endParaRPr kumimoji="1" lang="ja-JP" altLang="en-US" dirty="0"/>
          </a:p>
        </p:txBody>
      </p:sp>
      <p:graphicFrame>
        <p:nvGraphicFramePr>
          <p:cNvPr id="5" name="表 4"/>
          <p:cNvGraphicFramePr>
            <a:graphicFrameLocks noGrp="1"/>
          </p:cNvGraphicFramePr>
          <p:nvPr/>
        </p:nvGraphicFramePr>
        <p:xfrm>
          <a:off x="251520" y="1628800"/>
          <a:ext cx="8748464" cy="4537781"/>
        </p:xfrm>
        <a:graphic>
          <a:graphicData uri="http://schemas.openxmlformats.org/drawingml/2006/table">
            <a:tbl>
              <a:tblPr/>
              <a:tblGrid>
                <a:gridCol w="321961"/>
                <a:gridCol w="932578"/>
                <a:gridCol w="2997570"/>
                <a:gridCol w="2997570"/>
                <a:gridCol w="1498785"/>
              </a:tblGrid>
              <a:tr h="200419">
                <a:tc>
                  <a:txBody>
                    <a:bodyPr/>
                    <a:lstStyle/>
                    <a:p>
                      <a:pPr algn="ctr" fontAlgn="ctr"/>
                      <a:r>
                        <a:rPr lang="en-US" sz="9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9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585008">
                <a:tc>
                  <a:txBody>
                    <a:bodyPr/>
                    <a:lstStyle/>
                    <a:p>
                      <a:pPr algn="ctr" fontAlgn="t"/>
                      <a:r>
                        <a:rPr lang="en-US" altLang="ja-JP" sz="900" b="0" i="0" u="none" strike="noStrike" dirty="0">
                          <a:solidFill>
                            <a:srgbClr val="000000"/>
                          </a:solidFill>
                          <a:latin typeface="ＭＳ Ｐゴシック"/>
                        </a:rPr>
                        <a:t>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err="1">
                          <a:solidFill>
                            <a:srgbClr val="000000"/>
                          </a:solidFill>
                          <a:latin typeface="ＭＳ Ｐゴシック"/>
                        </a:rPr>
                        <a:t>Changwoo</a:t>
                      </a:r>
                      <a:r>
                        <a:rPr lang="en-US" sz="900" b="0" i="0" u="none" strike="noStrike" dirty="0">
                          <a:solidFill>
                            <a:srgbClr val="000000"/>
                          </a:solidFill>
                          <a:latin typeface="ＭＳ Ｐゴシック"/>
                        </a:rPr>
                        <a:t> </a:t>
                      </a:r>
                      <a:r>
                        <a:rPr lang="en-US" sz="900" b="0" i="0" u="none" strike="noStrike" dirty="0" err="1">
                          <a:solidFill>
                            <a:srgbClr val="000000"/>
                          </a:solidFill>
                          <a:latin typeface="ＭＳ Ｐゴシック"/>
                        </a:rPr>
                        <a:t>Pyo</a:t>
                      </a:r>
                      <a:endParaRPr lang="en-US" sz="9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a:solidFill>
                            <a:srgbClr val="000000"/>
                          </a:solidFill>
                          <a:latin typeface="ＭＳ Ｐゴシック"/>
                        </a:rPr>
                        <a:t>Access Zone is used in both PHY mode 1 and PHY mode 2, but the description is not complete for PHY mode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a:solidFill>
                            <a:srgbClr val="000000"/>
                          </a:solidFill>
                          <a:latin typeface="ＭＳ Ｐゴシック"/>
                        </a:rPr>
                        <a:t>Add the following description at the </a:t>
                      </a:r>
                      <a:r>
                        <a:rPr lang="en-US" sz="900" b="0" i="0" u="none" strike="noStrike" dirty="0" err="1">
                          <a:solidFill>
                            <a:srgbClr val="000000"/>
                          </a:solidFill>
                          <a:latin typeface="ＭＳ Ｐゴシック"/>
                        </a:rPr>
                        <a:t>begining</a:t>
                      </a:r>
                      <a:r>
                        <a:rPr lang="en-US" sz="900" b="0" i="0" u="none" strike="noStrike" dirty="0">
                          <a:solidFill>
                            <a:srgbClr val="000000"/>
                          </a:solidFill>
                          <a:latin typeface="ＭＳ Ｐゴシック"/>
                        </a:rPr>
                        <a:t> "At the beginning of every </a:t>
                      </a:r>
                      <a:r>
                        <a:rPr lang="en-US" sz="900" b="0" i="0" u="none" strike="noStrike" dirty="0" err="1">
                          <a:solidFill>
                            <a:srgbClr val="000000"/>
                          </a:solidFill>
                          <a:latin typeface="ＭＳ Ｐゴシック"/>
                        </a:rPr>
                        <a:t>superframe</a:t>
                      </a:r>
                      <a:r>
                        <a:rPr lang="en-US" sz="900" b="0" i="0" u="none" strike="noStrike" dirty="0">
                          <a:solidFill>
                            <a:srgbClr val="000000"/>
                          </a:solidFill>
                          <a:latin typeface="ＭＳ Ｐゴシック"/>
                        </a:rPr>
                        <a:t> in AZ on PHY mode 1, the A-BS shall transmit the </a:t>
                      </a:r>
                      <a:r>
                        <a:rPr lang="en-US" sz="900" b="0" i="0" u="none" strike="noStrike" dirty="0" err="1">
                          <a:solidFill>
                            <a:srgbClr val="000000"/>
                          </a:solidFill>
                          <a:latin typeface="ＭＳ Ｐゴシック"/>
                        </a:rPr>
                        <a:t>superframe</a:t>
                      </a:r>
                      <a:r>
                        <a:rPr lang="en-US" sz="900" b="0" i="0" u="none" strike="noStrike" dirty="0">
                          <a:solidFill>
                            <a:srgbClr val="000000"/>
                          </a:solidFill>
                          <a:latin typeface="ＭＳ Ｐゴシック"/>
                        </a:rPr>
                        <a:t> preamble and the SCH on the operating channel using the modulation/coding specified in 9.4.1.2 and Table 202 respectively.."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900" b="0" i="0" u="sng" strike="noStrike" dirty="0" smtClean="0">
                          <a:solidFill>
                            <a:srgbClr val="000000"/>
                          </a:solidFill>
                          <a:latin typeface="ＭＳ Ｐゴシック"/>
                        </a:rPr>
                        <a:t>22-14-81/r4</a:t>
                      </a:r>
                      <a:endParaRPr lang="en-US" sz="900" b="0" i="0" u="sng" strike="noStrike" dirty="0">
                        <a:solidFill>
                          <a:srgbClr val="000000"/>
                        </a:solidFill>
                        <a:latin typeface="ＭＳ Ｐゴシック"/>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8</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err="1">
                          <a:solidFill>
                            <a:srgbClr val="000000"/>
                          </a:solidFill>
                          <a:latin typeface="ＭＳ Ｐゴシック"/>
                        </a:rPr>
                        <a:t>Permananent</a:t>
                      </a:r>
                      <a:r>
                        <a:rPr lang="en-US" sz="900" b="0" i="0" u="none" strike="noStrike" dirty="0">
                          <a:solidFill>
                            <a:srgbClr val="000000"/>
                          </a:solidFill>
                          <a:latin typeface="ＭＳ Ｐゴシック"/>
                        </a:rPr>
                        <a:t> Station ID is shown in 7.7.7.3.4.12</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Remove 7.7.7.3.6.12</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9</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CPE operational capability is shown in 7.7.7.3.4.13</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7.7.7.3.6.13</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10</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Message Type = xx in Table Y1 is not defined</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it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11</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Unnecessary Information elements (Ies) in Table Y1</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IE</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12</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"Wait for Local Cell Update RSP " in figure AX1 is unncessary</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Change to "Done"</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16</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AQ1, Figure AR1)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17</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AT1, AU1, AV1, AW1)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18</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AY1, AZ1)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682509">
                <a:tc>
                  <a:txBody>
                    <a:bodyPr/>
                    <a:lstStyle/>
                    <a:p>
                      <a:pPr algn="ctr" fontAlgn="t"/>
                      <a:r>
                        <a:rPr lang="en-US" altLang="ja-JP" sz="900" b="0" i="0" u="none" strike="noStrike">
                          <a:solidFill>
                            <a:srgbClr val="000000"/>
                          </a:solidFill>
                          <a:latin typeface="ＭＳ Ｐゴシック"/>
                        </a:rPr>
                        <a:t>20</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Shigenobu Sasaki</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Additional definitions on Advanced BS (A-BS) and </a:t>
                      </a:r>
                      <a:r>
                        <a:rPr lang="en-US" sz="900" b="0" i="0" u="none" strike="noStrike" dirty="0" err="1">
                          <a:solidFill>
                            <a:srgbClr val="000000"/>
                          </a:solidFill>
                          <a:latin typeface="ＭＳ Ｐゴシック"/>
                        </a:rPr>
                        <a:t>Advenced</a:t>
                      </a:r>
                      <a:r>
                        <a:rPr lang="en-US" sz="900" b="0" i="0" u="none" strike="noStrike" dirty="0">
                          <a:solidFill>
                            <a:srgbClr val="000000"/>
                          </a:solidFill>
                          <a:latin typeface="ＭＳ Ｐゴシック"/>
                        </a:rPr>
                        <a:t> CPE (A-CPE) are necessary. It is also necessary to clarify the </a:t>
                      </a:r>
                      <a:r>
                        <a:rPr lang="en-US" sz="900" b="0" i="0" u="none" strike="noStrike" dirty="0" err="1">
                          <a:solidFill>
                            <a:srgbClr val="000000"/>
                          </a:solidFill>
                          <a:latin typeface="ＭＳ Ｐゴシック"/>
                        </a:rPr>
                        <a:t>diffrence</a:t>
                      </a:r>
                      <a:r>
                        <a:rPr lang="en-US" sz="900" b="0" i="0" u="none" strike="noStrike" dirty="0">
                          <a:solidFill>
                            <a:srgbClr val="000000"/>
                          </a:solidFill>
                          <a:latin typeface="ＭＳ Ｐゴシック"/>
                        </a:rPr>
                        <a:t> of these A-BS and A-CPE from conventional BS and CPE </a:t>
                      </a:r>
                      <a:r>
                        <a:rPr lang="en-US" sz="900" b="0" i="0" u="none" strike="noStrike" dirty="0" err="1">
                          <a:solidFill>
                            <a:srgbClr val="000000"/>
                          </a:solidFill>
                          <a:latin typeface="ＭＳ Ｐゴシック"/>
                        </a:rPr>
                        <a:t>defiend</a:t>
                      </a:r>
                      <a:r>
                        <a:rPr lang="en-US" sz="900" b="0" i="0" u="none" strike="noStrike" dirty="0">
                          <a:solidFill>
                            <a:srgbClr val="000000"/>
                          </a:solidFill>
                          <a:latin typeface="ＭＳ Ｐゴシック"/>
                        </a:rPr>
                        <a:t> in the IEEE 802.22-2011 main standard.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definitions on Advanced BS (A-BS) and </a:t>
                      </a:r>
                      <a:r>
                        <a:rPr lang="en-US" sz="900" b="0" i="0" u="none" strike="noStrike" dirty="0" err="1">
                          <a:solidFill>
                            <a:srgbClr val="000000"/>
                          </a:solidFill>
                          <a:latin typeface="ＭＳ Ｐゴシック"/>
                        </a:rPr>
                        <a:t>Advenced</a:t>
                      </a:r>
                      <a:r>
                        <a:rPr lang="en-US" sz="900" b="0" i="0" u="none" strike="noStrike" dirty="0">
                          <a:solidFill>
                            <a:srgbClr val="000000"/>
                          </a:solidFill>
                          <a:latin typeface="ＭＳ Ｐゴシック"/>
                        </a:rPr>
                        <a:t> CPE (A-CPE) . Clarification of the </a:t>
                      </a:r>
                      <a:r>
                        <a:rPr lang="en-US" sz="900" b="0" i="0" u="none" strike="noStrike" dirty="0" err="1">
                          <a:solidFill>
                            <a:srgbClr val="000000"/>
                          </a:solidFill>
                          <a:latin typeface="ＭＳ Ｐゴシック"/>
                        </a:rPr>
                        <a:t>diffrence</a:t>
                      </a:r>
                      <a:r>
                        <a:rPr lang="en-US" sz="900" b="0" i="0" u="none" strike="noStrike" dirty="0">
                          <a:solidFill>
                            <a:srgbClr val="000000"/>
                          </a:solidFill>
                          <a:latin typeface="ＭＳ Ｐゴシック"/>
                        </a:rPr>
                        <a:t> of these A-BS and A-CPE from conventional BS and CPE </a:t>
                      </a:r>
                      <a:r>
                        <a:rPr lang="en-US" sz="900" b="0" i="0" u="none" strike="noStrike" dirty="0" err="1">
                          <a:solidFill>
                            <a:srgbClr val="000000"/>
                          </a:solidFill>
                          <a:latin typeface="ＭＳ Ｐゴシック"/>
                        </a:rPr>
                        <a:t>defiend</a:t>
                      </a:r>
                      <a:r>
                        <a:rPr lang="en-US" sz="900" b="0" i="0" u="none" strike="noStrike" dirty="0">
                          <a:solidFill>
                            <a:srgbClr val="000000"/>
                          </a:solidFill>
                          <a:latin typeface="ＭＳ Ｐゴシック"/>
                        </a:rPr>
                        <a:t> in the IEEE 802.22-2011 main standard should be described. Creating additional table to show the comparison of A-BS, A-CPE and conventional BS and CPE looks desirable. </a:t>
                      </a:r>
                    </a:p>
                  </a:txBody>
                  <a:tcPr marL="0" marR="0" marT="0" marB="0">
                    <a:lnL>
                      <a:noFill/>
                    </a:lnL>
                    <a:lnR>
                      <a:noFill/>
                    </a:lnR>
                    <a:lnT>
                      <a:noFill/>
                    </a:lnT>
                    <a:lnB>
                      <a:noFill/>
                    </a:lnB>
                    <a:solidFill>
                      <a:srgbClr val="FFFF00"/>
                    </a:solidFill>
                  </a:tcPr>
                </a:tc>
                <a:tc>
                  <a:txBody>
                    <a:bodyPr/>
                    <a:lstStyle/>
                    <a:p>
                      <a:pPr algn="l" fontAlgn="b"/>
                      <a:r>
                        <a:rPr lang="en-US" sz="900" b="0" i="0" u="none" strike="noStrike" dirty="0" smtClean="0">
                          <a:solidFill>
                            <a:srgbClr val="000000"/>
                          </a:solidFill>
                          <a:latin typeface="ＭＳ Ｐゴシック"/>
                        </a:rPr>
                        <a:t>22-14-99/r1</a:t>
                      </a:r>
                      <a:endParaRPr lang="en-US" sz="9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353533">
                <a:tc>
                  <a:txBody>
                    <a:bodyPr/>
                    <a:lstStyle/>
                    <a:p>
                      <a:pPr algn="ctr" fontAlgn="t"/>
                      <a:r>
                        <a:rPr lang="en-US" altLang="ja-JP" sz="900" b="0" i="0" u="none" strike="noStrike">
                          <a:solidFill>
                            <a:srgbClr val="000000"/>
                          </a:solidFill>
                          <a:latin typeface="ＭＳ Ｐゴシック"/>
                        </a:rPr>
                        <a:t>21</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err="1">
                          <a:solidFill>
                            <a:srgbClr val="000000"/>
                          </a:solidFill>
                          <a:latin typeface="ＭＳ Ｐゴシック"/>
                        </a:rPr>
                        <a:t>Shigenobu</a:t>
                      </a:r>
                      <a:r>
                        <a:rPr lang="en-US" sz="900" b="0" i="0" u="none" strike="noStrike" dirty="0">
                          <a:solidFill>
                            <a:srgbClr val="000000"/>
                          </a:solidFill>
                          <a:latin typeface="ＭＳ Ｐゴシック"/>
                        </a:rPr>
                        <a:t> Sasaki</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abbreviations and acronyms, if necessary.</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abbreviations and acronyms, if necessary.</a:t>
                      </a:r>
                    </a:p>
                  </a:txBody>
                  <a:tcPr marL="0" marR="0" marT="0" marB="0">
                    <a:lnL>
                      <a:noFill/>
                    </a:lnL>
                    <a:lnR>
                      <a:noFill/>
                    </a:lnR>
                    <a:lnT>
                      <a:noFill/>
                    </a:lnT>
                    <a:lnB>
                      <a:noFill/>
                    </a:lnB>
                    <a:solidFill>
                      <a:srgbClr val="FFFF00"/>
                    </a:solidFill>
                  </a:tcPr>
                </a:tc>
                <a:tc>
                  <a:txBody>
                    <a:bodyPr/>
                    <a:lstStyle/>
                    <a:p>
                      <a:pPr algn="l" fontAlgn="b"/>
                      <a:r>
                        <a:rPr lang="en-US" sz="900" b="0" i="0" u="sng" strike="noStrike" dirty="0" smtClean="0">
                          <a:solidFill>
                            <a:srgbClr val="000000"/>
                          </a:solidFill>
                          <a:latin typeface="ＭＳ Ｐゴシック"/>
                        </a:rPr>
                        <a:t>22-14-78/r3</a:t>
                      </a:r>
                      <a:endParaRPr lang="en-US"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dirty="0">
                          <a:solidFill>
                            <a:srgbClr val="000000"/>
                          </a:solidFill>
                          <a:latin typeface="ＭＳ Ｐゴシック"/>
                        </a:rPr>
                        <a:t>47</a:t>
                      </a:r>
                    </a:p>
                  </a:txBody>
                  <a:tcPr marL="0" marR="0" marT="0" marB="0">
                    <a:lnL>
                      <a:noFill/>
                    </a:lnL>
                    <a:lnR>
                      <a:noFill/>
                    </a:lnR>
                    <a:lnT>
                      <a:noFill/>
                    </a:lnT>
                    <a:lnB>
                      <a:noFill/>
                    </a:lnB>
                    <a:solidFill>
                      <a:srgbClr val="FFFF00"/>
                    </a:solidFill>
                  </a:tcPr>
                </a:tc>
                <a:tc>
                  <a:txBody>
                    <a:bodyPr/>
                    <a:lstStyle/>
                    <a:p>
                      <a:pPr algn="ctr" fontAlgn="ctr"/>
                      <a:r>
                        <a:rPr lang="en-US" sz="900" b="0" i="0" u="none" strike="noStrike" dirty="0" err="1">
                          <a:solidFill>
                            <a:srgbClr val="000000"/>
                          </a:solidFill>
                          <a:latin typeface="ＭＳ Ｐゴシック"/>
                        </a:rPr>
                        <a:t>Sunghyun</a:t>
                      </a:r>
                      <a:r>
                        <a:rPr lang="en-US" sz="9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The "Local SID Group" in Table P1 seems same as the "SID Bitmap of Group" in Table AR1.</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If right, remove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7.7.7.3.6 and replace "Local SID Group" with "SID of Group".</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900" b="0" i="0" u="none" strike="noStrike" dirty="0">
                          <a:solidFill>
                            <a:srgbClr val="000000"/>
                          </a:solidFill>
                          <a:latin typeface="ＭＳ Ｐゴシック"/>
                        </a:rPr>
                        <a:t>　</a:t>
                      </a:r>
                      <a:r>
                        <a:rPr lang="en-US" altLang="ja-JP" sz="900" b="0" i="0" u="sng" strike="noStrike" dirty="0" smtClean="0">
                          <a:solidFill>
                            <a:srgbClr val="000000"/>
                          </a:solidFill>
                          <a:latin typeface="ＭＳ Ｐゴシック"/>
                        </a:rPr>
                        <a:t>22-14-81/r4</a:t>
                      </a: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dirty="0">
                          <a:solidFill>
                            <a:srgbClr val="000000"/>
                          </a:solidFill>
                          <a:latin typeface="ＭＳ Ｐゴシック"/>
                        </a:rPr>
                        <a:t>48</a:t>
                      </a:r>
                    </a:p>
                  </a:txBody>
                  <a:tcPr marL="0" marR="0" marT="0" marB="0">
                    <a:lnL>
                      <a:noFill/>
                    </a:lnL>
                    <a:lnR>
                      <a:noFill/>
                    </a:lnR>
                    <a:lnT>
                      <a:noFill/>
                    </a:lnT>
                    <a:lnB>
                      <a:noFill/>
                    </a:lnB>
                    <a:solidFill>
                      <a:srgbClr val="FFFF00"/>
                    </a:solidFill>
                  </a:tcPr>
                </a:tc>
                <a:tc>
                  <a:txBody>
                    <a:bodyPr/>
                    <a:lstStyle/>
                    <a:p>
                      <a:pPr algn="ctr" fontAlgn="ctr"/>
                      <a:r>
                        <a:rPr lang="en-US" sz="900" b="0" i="0" u="none" strike="noStrike" dirty="0" err="1">
                          <a:solidFill>
                            <a:srgbClr val="000000"/>
                          </a:solidFill>
                          <a:latin typeface="ＭＳ Ｐゴシック"/>
                        </a:rPr>
                        <a:t>Sunghyun</a:t>
                      </a:r>
                      <a:r>
                        <a:rPr lang="en-US" sz="9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QPSK and code rate 1/2 are not defined. The coding scheme should also be defined.</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Define MCS scheme of QPSK-code rate 1/2 and coding scheme to the CPE demodulator capability IE.</a:t>
                      </a:r>
                    </a:p>
                  </a:txBody>
                  <a:tcPr marL="0" marR="0" marT="0" marB="0" anchor="ctr">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292504">
                <a:tc>
                  <a:txBody>
                    <a:bodyPr/>
                    <a:lstStyle/>
                    <a:p>
                      <a:pPr algn="ctr" fontAlgn="t"/>
                      <a:r>
                        <a:rPr lang="en-US" altLang="ja-JP" sz="900" b="0" i="0" u="none" strike="noStrike">
                          <a:solidFill>
                            <a:srgbClr val="000000"/>
                          </a:solidFill>
                          <a:latin typeface="ＭＳ Ｐゴシック"/>
                        </a:rPr>
                        <a:t>49</a:t>
                      </a:r>
                    </a:p>
                  </a:txBody>
                  <a:tcPr marL="0" marR="0" marT="0" marB="0">
                    <a:lnL>
                      <a:noFill/>
                    </a:lnL>
                    <a:lnR>
                      <a:noFill/>
                    </a:lnR>
                    <a:lnT>
                      <a:noFill/>
                    </a:lnT>
                    <a:lnB>
                      <a:noFill/>
                    </a:lnB>
                    <a:solidFill>
                      <a:srgbClr val="FFFF00"/>
                    </a:solidFill>
                  </a:tcPr>
                </a:tc>
                <a:tc>
                  <a:txBody>
                    <a:bodyPr/>
                    <a:lstStyle/>
                    <a:p>
                      <a:pPr algn="ctr" fontAlgn="ctr"/>
                      <a:r>
                        <a:rPr lang="en-US" sz="9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What is the purpose of "Local Cell Update" in </a:t>
                      </a:r>
                      <a:r>
                        <a:rPr lang="en-US" sz="900" b="0" i="0" u="none" strike="noStrike" dirty="0" err="1">
                          <a:solidFill>
                            <a:srgbClr val="000000"/>
                          </a:solidFill>
                          <a:latin typeface="ＭＳ Ｐゴシック"/>
                        </a:rPr>
                        <a:t>subcluase</a:t>
                      </a:r>
                      <a:r>
                        <a:rPr lang="en-US" sz="900" b="0" i="0" u="none" strike="noStrike" dirty="0">
                          <a:solidFill>
                            <a:srgbClr val="000000"/>
                          </a:solidFill>
                          <a:latin typeface="ＭＳ Ｐゴシック"/>
                        </a:rPr>
                        <a:t> 7.7.25? Is it same as the "GRA-UPD" in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7.7.30.2?</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If right, remove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7.7.25 and replace "Local Cell Update" with "GRA-UPD".</a:t>
                      </a:r>
                    </a:p>
                  </a:txBody>
                  <a:tcPr marL="0" marR="0" marT="0" marB="0" anchor="ctr">
                    <a:lnL>
                      <a:noFill/>
                    </a:lnL>
                    <a:lnR>
                      <a:noFill/>
                    </a:lnR>
                    <a:lnT>
                      <a:noFill/>
                    </a:lnT>
                    <a:lnB>
                      <a:noFill/>
                    </a:lnB>
                    <a:solidFill>
                      <a:srgbClr val="FFFF00"/>
                    </a:solidFill>
                  </a:tcPr>
                </a:tc>
                <a:tc>
                  <a:txBody>
                    <a:bodyPr/>
                    <a:lstStyle/>
                    <a:p>
                      <a:pPr algn="l" fontAlgn="b"/>
                      <a:r>
                        <a:rPr lang="ja-JP" altLang="en-US" sz="900" b="0" i="0" u="none" strike="noStrike" dirty="0">
                          <a:solidFill>
                            <a:srgbClr val="000000"/>
                          </a:solidFill>
                          <a:latin typeface="ＭＳ Ｐゴシック"/>
                        </a:rPr>
                        <a:t>　</a:t>
                      </a:r>
                      <a:r>
                        <a:rPr lang="en-US" altLang="ja-JP" sz="900" b="0" i="0" u="sng" strike="noStrike" dirty="0" smtClean="0">
                          <a:solidFill>
                            <a:srgbClr val="000000"/>
                          </a:solidFill>
                          <a:latin typeface="ＭＳ Ｐゴシック"/>
                        </a:rPr>
                        <a:t>22-14-81/r4</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Gabriel (5)</a:t>
            </a:r>
            <a:endParaRPr kumimoji="1" lang="ja-JP" altLang="en-US" dirty="0"/>
          </a:p>
        </p:txBody>
      </p:sp>
      <p:graphicFrame>
        <p:nvGraphicFramePr>
          <p:cNvPr id="4" name="表 3"/>
          <p:cNvGraphicFramePr>
            <a:graphicFrameLocks noGrp="1"/>
          </p:cNvGraphicFramePr>
          <p:nvPr/>
        </p:nvGraphicFramePr>
        <p:xfrm>
          <a:off x="1043608" y="2204864"/>
          <a:ext cx="7296473" cy="2438400"/>
        </p:xfrm>
        <a:graphic>
          <a:graphicData uri="http://schemas.openxmlformats.org/drawingml/2006/table">
            <a:tbl>
              <a:tblPr/>
              <a:tblGrid>
                <a:gridCol w="268525"/>
                <a:gridCol w="777796"/>
                <a:gridCol w="2500061"/>
                <a:gridCol w="2500061"/>
                <a:gridCol w="1250030"/>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08873">
                <a:tc>
                  <a:txBody>
                    <a:bodyPr/>
                    <a:lstStyle/>
                    <a:p>
                      <a:pPr algn="ctr" fontAlgn="t"/>
                      <a:r>
                        <a:rPr lang="en-US" altLang="ja-JP" sz="1000" b="0" i="0" u="none" strike="noStrike" dirty="0">
                          <a:solidFill>
                            <a:srgbClr val="000000"/>
                          </a:solidFill>
                          <a:latin typeface="ＭＳ Ｐゴシック"/>
                        </a:rPr>
                        <a:t>57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r>
                        <a:rPr lang="en-US" sz="1000" b="0" i="0" u="none" strike="noStrike" dirty="0">
                          <a:solidFill>
                            <a:srgbClr val="000000"/>
                          </a:solidFill>
                          <a:latin typeface="ＭＳ Ｐゴシック"/>
                        </a:rPr>
                        <a:t>MIMO scheme is a kind of PHY layer technology.</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r>
                        <a:rPr lang="en-US" sz="1000" b="0" i="0" u="none" strike="noStrike">
                          <a:solidFill>
                            <a:srgbClr val="000000"/>
                          </a:solidFill>
                          <a:latin typeface="ＭＳ Ｐゴシック"/>
                        </a:rPr>
                        <a:t>Move properly clause 14 to clause 9 or 9a. Refer to other IEEE 802 standard.</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ＭＳ Ｐゴシック"/>
                        </a:rPr>
                        <a:t>　</a:t>
                      </a:r>
                      <a:r>
                        <a:rPr lang="en-US" altLang="ja-JP" sz="1000" b="0" i="0" u="sng" strike="noStrike" dirty="0" smtClean="0">
                          <a:solidFill>
                            <a:srgbClr val="000000"/>
                          </a:solidFill>
                          <a:latin typeface="ＭＳ Ｐゴシック"/>
                        </a:rPr>
                        <a:t>22-14-</a:t>
                      </a:r>
                      <a:r>
                        <a:rPr lang="en-US" altLang="ja-JP" sz="1000" kern="1200" dirty="0" smtClean="0">
                          <a:solidFill>
                            <a:schemeClr val="dk1"/>
                          </a:solidFill>
                          <a:latin typeface="+mn-lt"/>
                          <a:ea typeface="+mn-ea"/>
                          <a:cs typeface="+mn-cs"/>
                        </a:rPr>
                        <a:t>122r1</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13310">
                <a:tc>
                  <a:txBody>
                    <a:bodyPr/>
                    <a:lstStyle/>
                    <a:p>
                      <a:pPr algn="ctr" fontAlgn="t"/>
                      <a:r>
                        <a:rPr lang="en-US" altLang="ja-JP" sz="1000" b="0" i="0" u="none" strike="noStrike">
                          <a:solidFill>
                            <a:srgbClr val="000000"/>
                          </a:solidFill>
                          <a:latin typeface="ＭＳ Ｐゴシック"/>
                        </a:rPr>
                        <a:t>63</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receiver side is an implementation issue. There is no need to describe the implementation method in this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Remove the implementation method, such as combiner, estimator, etc. Or move it to appendix as an informative text.</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ＭＳ Ｐゴシック"/>
                        </a:rPr>
                        <a:t>　</a:t>
                      </a:r>
                      <a:r>
                        <a:rPr lang="en-US" altLang="ja-JP" sz="1000" b="0" i="0" u="sng" strike="noStrike" dirty="0" smtClean="0">
                          <a:solidFill>
                            <a:srgbClr val="000000"/>
                          </a:solidFill>
                          <a:latin typeface="ＭＳ Ｐゴシック"/>
                        </a:rPr>
                        <a:t>22-14-</a:t>
                      </a:r>
                      <a:r>
                        <a:rPr lang="en-US" altLang="ja-JP" sz="1000" kern="1200" dirty="0" smtClean="0">
                          <a:solidFill>
                            <a:schemeClr val="dk1"/>
                          </a:solidFill>
                          <a:latin typeface="+mn-lt"/>
                          <a:ea typeface="+mn-ea"/>
                          <a:cs typeface="+mn-cs"/>
                        </a:rPr>
                        <a:t>123r1</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313310">
                <a:tc>
                  <a:txBody>
                    <a:bodyPr/>
                    <a:lstStyle/>
                    <a:p>
                      <a:pPr algn="ctr" fontAlgn="t"/>
                      <a:r>
                        <a:rPr lang="en-US" altLang="ja-JP" sz="1000" b="0" i="0" u="none" strike="noStrike">
                          <a:solidFill>
                            <a:srgbClr val="000000"/>
                          </a:solidFill>
                          <a:latin typeface="ＭＳ Ｐゴシック"/>
                        </a:rPr>
                        <a:t>64</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receiver side is an implementation issue. There is no need to describe the implementation method in this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Remove the implementation method, such as combiner, estimator, etc. Or move it to appendix as an informative text.</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en-US" altLang="ja-JP" sz="1000" kern="1200" dirty="0" smtClean="0">
                          <a:solidFill>
                            <a:schemeClr val="dk1"/>
                          </a:solidFill>
                          <a:latin typeface="+mn-lt"/>
                          <a:ea typeface="+mn-ea"/>
                          <a:cs typeface="+mn-cs"/>
                        </a:rPr>
                        <a:t>, </a:t>
                      </a:r>
                      <a:r>
                        <a:rPr lang="en-US" altLang="ja-JP" sz="1000" b="0" i="0" u="sng" strike="noStrike" dirty="0" smtClean="0">
                          <a:solidFill>
                            <a:srgbClr val="000000"/>
                          </a:solidFill>
                          <a:latin typeface="ＭＳ Ｐゴシック"/>
                        </a:rPr>
                        <a:t>22-14-</a:t>
                      </a:r>
                      <a:r>
                        <a:rPr lang="en-US" altLang="ja-JP" sz="1000" kern="1200" dirty="0" smtClean="0">
                          <a:solidFill>
                            <a:schemeClr val="dk1"/>
                          </a:solidFill>
                          <a:latin typeface="+mn-lt"/>
                          <a:ea typeface="+mn-ea"/>
                          <a:cs typeface="+mn-cs"/>
                        </a:rPr>
                        <a:t>123r1</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313310">
                <a:tc>
                  <a:txBody>
                    <a:bodyPr/>
                    <a:lstStyle/>
                    <a:p>
                      <a:pPr algn="ctr" fontAlgn="t"/>
                      <a:r>
                        <a:rPr lang="en-US" altLang="ja-JP" sz="1000" b="0" i="0" u="none" strike="noStrike">
                          <a:solidFill>
                            <a:srgbClr val="000000"/>
                          </a:solidFill>
                          <a:latin typeface="ＭＳ Ｐゴシック"/>
                        </a:rPr>
                        <a:t>67</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receiver side is an implementation issue. There is no need to describe the implementation method in this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Remove the implementation method, such as detection, etc. Or move it to appendix as an informative text.</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ＭＳ Ｐゴシック"/>
                        </a:rPr>
                        <a:t>　</a:t>
                      </a:r>
                      <a:r>
                        <a:rPr lang="en-US" altLang="ja-JP" sz="1000" b="0" i="0" u="sng" strike="noStrike" dirty="0" smtClean="0">
                          <a:solidFill>
                            <a:srgbClr val="000000"/>
                          </a:solidFill>
                          <a:latin typeface="ＭＳ Ｐゴシック"/>
                        </a:rPr>
                        <a:t>22-14-</a:t>
                      </a:r>
                      <a:r>
                        <a:rPr lang="en-US" altLang="ja-JP" sz="1000" kern="1200" dirty="0" smtClean="0">
                          <a:solidFill>
                            <a:schemeClr val="dk1"/>
                          </a:solidFill>
                          <a:latin typeface="+mn-lt"/>
                          <a:ea typeface="+mn-ea"/>
                          <a:cs typeface="+mn-cs"/>
                        </a:rPr>
                        <a:t>123r1</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313310">
                <a:tc>
                  <a:txBody>
                    <a:bodyPr/>
                    <a:lstStyle/>
                    <a:p>
                      <a:pPr algn="ctr" fontAlgn="t"/>
                      <a:r>
                        <a:rPr lang="en-US" altLang="ja-JP" sz="1000" b="0" i="0" u="none" strike="noStrike">
                          <a:solidFill>
                            <a:srgbClr val="000000"/>
                          </a:solidFill>
                          <a:latin typeface="ＭＳ Ｐゴシック"/>
                        </a:rPr>
                        <a:t>68</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The receiver side is an implementation issue. There is no need to describe the implementation method in this subclause.</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Remove the implementation method, such as detection, etc. Or move it to appendix as an informative text.</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ＭＳ Ｐゴシック"/>
                        </a:rPr>
                        <a:t>　</a:t>
                      </a:r>
                      <a:r>
                        <a:rPr lang="en-US" altLang="ja-JP" sz="1000" b="0" i="0" u="sng" strike="noStrike" dirty="0" smtClean="0">
                          <a:solidFill>
                            <a:srgbClr val="000000"/>
                          </a:solidFill>
                          <a:latin typeface="ＭＳ Ｐゴシック"/>
                        </a:rPr>
                        <a:t>22-14-</a:t>
                      </a:r>
                      <a:r>
                        <a:rPr lang="en-US" altLang="ja-JP" sz="1000" kern="1200" dirty="0" smtClean="0">
                          <a:solidFill>
                            <a:schemeClr val="dk1"/>
                          </a:solidFill>
                          <a:latin typeface="+mn-lt"/>
                          <a:ea typeface="+mn-ea"/>
                          <a:cs typeface="+mn-cs"/>
                        </a:rPr>
                        <a:t>123r1</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Oodo</a:t>
            </a:r>
            <a:r>
              <a:rPr kumimoji="1" lang="en-US" altLang="ja-JP" dirty="0" smtClean="0"/>
              <a:t> (7)</a:t>
            </a:r>
            <a:endParaRPr kumimoji="1" lang="ja-JP" altLang="en-US" dirty="0"/>
          </a:p>
        </p:txBody>
      </p:sp>
      <p:graphicFrame>
        <p:nvGraphicFramePr>
          <p:cNvPr id="5" name="表 4"/>
          <p:cNvGraphicFramePr>
            <a:graphicFrameLocks noGrp="1"/>
          </p:cNvGraphicFramePr>
          <p:nvPr/>
        </p:nvGraphicFramePr>
        <p:xfrm>
          <a:off x="683568" y="1556792"/>
          <a:ext cx="7920880" cy="4572000"/>
        </p:xfrm>
        <a:graphic>
          <a:graphicData uri="http://schemas.openxmlformats.org/drawingml/2006/table">
            <a:tbl>
              <a:tblPr/>
              <a:tblGrid>
                <a:gridCol w="291505"/>
                <a:gridCol w="844357"/>
                <a:gridCol w="2714007"/>
                <a:gridCol w="2714007"/>
                <a:gridCol w="1357004"/>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08873">
                <a:tc>
                  <a:txBody>
                    <a:bodyPr/>
                    <a:lstStyle/>
                    <a:p>
                      <a:pPr algn="ctr" fontAlgn="t"/>
                      <a:r>
                        <a:rPr lang="en-US" altLang="ja-JP" sz="1000" b="0" i="0" u="none" strike="noStrike" dirty="0">
                          <a:solidFill>
                            <a:srgbClr val="000000"/>
                          </a:solidFill>
                          <a:latin typeface="ＭＳ Ｐゴシック"/>
                        </a:rPr>
                        <a:t>38</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Consider to add the optional PHY mode as in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9.2 in this table.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Consider to add the optional PHY mode as in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9.2 in this table.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22-14-111/r1</a:t>
                      </a:r>
                      <a:endParaRPr lang="ja-JP" altLang="en-US" sz="1000" b="0" i="0" u="none" strike="noStrike" dirty="0">
                        <a:solidFill>
                          <a:srgbClr val="000000"/>
                        </a:solidFill>
                        <a:latin typeface="ＭＳ Ｐゴシック"/>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53</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There is no data rate and spectral efficiency for MIMO and multiple channel operation.</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Add the data rate and spectral efficiency for MIMO and multiple channel operation.</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22-14-111/r1</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313310">
                <a:tc>
                  <a:txBody>
                    <a:bodyPr/>
                    <a:lstStyle/>
                    <a:p>
                      <a:pPr algn="ctr" fontAlgn="t"/>
                      <a:r>
                        <a:rPr lang="en-US" altLang="ja-JP" sz="1000" b="0" i="0" u="none" strike="noStrike">
                          <a:solidFill>
                            <a:srgbClr val="000000"/>
                          </a:solidFill>
                          <a:latin typeface="ＭＳ Ｐゴシック"/>
                        </a:rPr>
                        <a:t>56</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There is an incomplete </a:t>
                      </a:r>
                      <a:r>
                        <a:rPr lang="en-US" sz="1000" b="0" i="0" u="none" strike="noStrike" dirty="0" err="1">
                          <a:solidFill>
                            <a:srgbClr val="000000"/>
                          </a:solidFill>
                          <a:latin typeface="ＭＳ Ｐゴシック"/>
                        </a:rPr>
                        <a:t>subcluase</a:t>
                      </a:r>
                      <a:r>
                        <a:rPr lang="en-US" sz="1000" b="0" i="0" u="none" strike="noStrike" dirty="0">
                          <a:solidFill>
                            <a:srgbClr val="000000"/>
                          </a:solidFill>
                          <a:latin typeface="ＭＳ Ｐゴシック"/>
                        </a:rPr>
                        <a:t>, such as 9a.7.1, 9a.8.1, 9a.8.2, 9a.9.1, 9a.9.2, 9a.9.4, 9a.10, 9a.11, 9a.12, and 9a.13.</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Complete the subclase in sentences.</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22-14-83/r0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59</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pilot allocation should be orthogonal for each antenna.</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In the rightmost pilot pattern of Figure CE1, the pilot of symbol 0 should be null subcarrier.</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a:solidFill>
                            <a:srgbClr val="000000"/>
                          </a:solidFill>
                          <a:latin typeface="ＭＳ Ｐゴシック"/>
                        </a:rPr>
                        <a:t>22-14-84/r0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60</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pilot allocation should be orthogonal for each antenna.</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In the rightmost pilot pattern of Figure CF1, the pilot of symbol 0 should be null subcarrier.</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a:solidFill>
                            <a:srgbClr val="000000"/>
                          </a:solidFill>
                          <a:latin typeface="ＭＳ Ｐゴシック"/>
                        </a:rPr>
                        <a:t>22-14-84/r0</a:t>
                      </a:r>
                    </a:p>
                  </a:txBody>
                  <a:tcPr marL="0" marR="0" marT="0" marB="0" anchor="b">
                    <a:lnL>
                      <a:noFill/>
                    </a:lnL>
                    <a:lnR>
                      <a:noFill/>
                    </a:lnR>
                    <a:lnT>
                      <a:noFill/>
                    </a:lnT>
                    <a:lnB>
                      <a:noFill/>
                    </a:lnB>
                    <a:solidFill>
                      <a:srgbClr val="FFFF00"/>
                    </a:solidFill>
                  </a:tcPr>
                </a:tc>
              </a:tr>
              <a:tr h="612694">
                <a:tc>
                  <a:txBody>
                    <a:bodyPr/>
                    <a:lstStyle/>
                    <a:p>
                      <a:pPr algn="ctr" fontAlgn="t"/>
                      <a:r>
                        <a:rPr lang="en-US" altLang="ja-JP" sz="1000" b="0" i="0" u="none" strike="noStrike" dirty="0">
                          <a:solidFill>
                            <a:srgbClr val="000000"/>
                          </a:solidFill>
                          <a:latin typeface="ＭＳ Ｐゴシック"/>
                        </a:rPr>
                        <a:t>79</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Masayuki </a:t>
                      </a:r>
                      <a:r>
                        <a:rPr lang="en-US" sz="1000" b="0" i="0" u="none" strike="noStrike" dirty="0" err="1">
                          <a:solidFill>
                            <a:srgbClr val="000000"/>
                          </a:solidFill>
                          <a:latin typeface="ＭＳ Ｐゴシック"/>
                        </a:rPr>
                        <a:t>Oodo</a:t>
                      </a:r>
                      <a:endParaRPr 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In Table 198, on the row of "Data rate", the </a:t>
                      </a:r>
                      <a:r>
                        <a:rPr lang="en-US" sz="1000" b="0" i="0" u="none" strike="noStrike" dirty="0" err="1">
                          <a:solidFill>
                            <a:srgbClr val="000000"/>
                          </a:solidFill>
                          <a:latin typeface="ＭＳ Ｐゴシック"/>
                        </a:rPr>
                        <a:t>maximumm</a:t>
                      </a:r>
                      <a:r>
                        <a:rPr lang="en-US" sz="1000" b="0" i="0" u="none" strike="noStrike" dirty="0">
                          <a:solidFill>
                            <a:srgbClr val="000000"/>
                          </a:solidFill>
                          <a:latin typeface="ＭＳ Ｐゴシック"/>
                        </a:rPr>
                        <a:t> data rate is 31.78 </a:t>
                      </a:r>
                      <a:r>
                        <a:rPr lang="en-US" sz="1000" b="0" i="0" u="none" strike="noStrike" dirty="0" err="1">
                          <a:solidFill>
                            <a:srgbClr val="000000"/>
                          </a:solidFill>
                          <a:latin typeface="ＭＳ Ｐゴシック"/>
                        </a:rPr>
                        <a:t>Mbit</a:t>
                      </a:r>
                      <a:r>
                        <a:rPr lang="en-US" sz="1000" b="0" i="0" u="none" strike="noStrike" dirty="0">
                          <a:solidFill>
                            <a:srgbClr val="000000"/>
                          </a:solidFill>
                          <a:latin typeface="ＭＳ Ｐゴシック"/>
                        </a:rPr>
                        <a:t>/s. In Table GQ1, on the other hand, on the column of 1/16CP of 6MHz BW, the maximum data rate is 32.12 </a:t>
                      </a:r>
                      <a:r>
                        <a:rPr lang="en-US" sz="1000" b="0" i="0" u="none" strike="noStrike" dirty="0" err="1">
                          <a:solidFill>
                            <a:srgbClr val="000000"/>
                          </a:solidFill>
                          <a:latin typeface="ＭＳ Ｐゴシック"/>
                        </a:rPr>
                        <a:t>Mbit</a:t>
                      </a:r>
                      <a:r>
                        <a:rPr lang="en-US" sz="1000" b="0" i="0" u="none" strike="noStrike" dirty="0">
                          <a:solidFill>
                            <a:srgbClr val="000000"/>
                          </a:solidFill>
                          <a:latin typeface="ＭＳ Ｐゴシック"/>
                        </a:rPr>
                        <a:t>/s. The maximum data rate should be the same value. This may affect the data rate in PHY Mode2.</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How to calculate the maximum data rate (for 4D-</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192TCM) should be made clear and the maximum data rate in Table 198 and in Table GQ1 should be the same.  </a:t>
                      </a:r>
                    </a:p>
                  </a:txBody>
                  <a:tcPr marL="0" marR="0" marT="0" marB="0">
                    <a:lnL>
                      <a:noFill/>
                    </a:lnL>
                    <a:lnR>
                      <a:noFill/>
                    </a:lnR>
                    <a:lnT>
                      <a:noFill/>
                    </a:lnT>
                    <a:lnB>
                      <a:noFill/>
                    </a:lnB>
                    <a:solidFill>
                      <a:srgbClr val="FFFF00"/>
                    </a:solidFill>
                  </a:tcPr>
                </a:tc>
                <a:tc>
                  <a:txBody>
                    <a:bodyPr/>
                    <a:lstStyle/>
                    <a:p>
                      <a:pPr algn="l" fontAlgn="b"/>
                      <a:r>
                        <a:rPr lang="en-US" altLang="ja-JP" sz="1000" b="0" i="0" u="none" strike="noStrike" dirty="0" smtClean="0">
                          <a:solidFill>
                            <a:srgbClr val="000000"/>
                          </a:solidFill>
                          <a:latin typeface="ＭＳ Ｐゴシック"/>
                        </a:rPr>
                        <a:t>22-14-111/r1</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044365">
                <a:tc>
                  <a:txBody>
                    <a:bodyPr/>
                    <a:lstStyle/>
                    <a:p>
                      <a:pPr algn="ctr" fontAlgn="t"/>
                      <a:r>
                        <a:rPr lang="en-US" altLang="ja-JP" sz="1000" b="0" i="0" u="none" strike="noStrike">
                          <a:solidFill>
                            <a:srgbClr val="000000"/>
                          </a:solidFill>
                          <a:latin typeface="ＭＳ Ｐゴシック"/>
                        </a:rPr>
                        <a:t>83</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Ivan Reed</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My major disagreement with the draft as it stands is the fact that the 2k FFT has been reduced to a 1k FFT. This causes problems on both channel B operation and on filtering in compliance to the FCC spectrum mask. In order to convince me of the contrary, one would have to show me </a:t>
                      </a:r>
                      <a:r>
                        <a:rPr lang="en-US" sz="1000" b="0" i="0" u="none" strike="noStrike" dirty="0" err="1">
                          <a:solidFill>
                            <a:srgbClr val="000000"/>
                          </a:solidFill>
                          <a:latin typeface="ＭＳ Ｐゴシック"/>
                        </a:rPr>
                        <a:t>simultations</a:t>
                      </a:r>
                      <a:r>
                        <a:rPr lang="en-US" sz="1000" b="0" i="0" u="none" strike="noStrike" dirty="0">
                          <a:solidFill>
                            <a:srgbClr val="000000"/>
                          </a:solidFill>
                          <a:latin typeface="ＭＳ Ｐゴシック"/>
                        </a:rPr>
                        <a:t> of a 802.22b transmitter, operating within the spectral mask requirements set forth by the FCC, transmitting through channel B and properly recovering the transmitted data. This, in our opinion, will NOT work.</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Accept in principle. Add a paragraph in the purpose of 802.22b to th e effect that "The standard has been deisgned to meet the needs required by channels A &amp; C (check up please). In the rare cases where propagation conditions are as severe as those expressed by channels B and D, it may be required to revert to the base 802.22 2K modulation scheme.</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smtClean="0">
                          <a:solidFill>
                            <a:srgbClr val="000000"/>
                          </a:solidFill>
                          <a:latin typeface="ＭＳ Ｐゴシック"/>
                        </a:rPr>
                        <a:t>22-14-85/r1</a:t>
                      </a:r>
                      <a:endParaRPr 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kumimoji="1" lang="en-US" altLang="ja-JP" dirty="0" smtClean="0"/>
              <a:t>Hwang (7)</a:t>
            </a:r>
            <a:endParaRPr kumimoji="1" lang="ja-JP" altLang="en-US" dirty="0"/>
          </a:p>
        </p:txBody>
      </p:sp>
      <p:graphicFrame>
        <p:nvGraphicFramePr>
          <p:cNvPr id="7" name="表 6"/>
          <p:cNvGraphicFramePr>
            <a:graphicFrameLocks noGrp="1"/>
          </p:cNvGraphicFramePr>
          <p:nvPr/>
        </p:nvGraphicFramePr>
        <p:xfrm>
          <a:off x="251520" y="1412776"/>
          <a:ext cx="8496944" cy="5107632"/>
        </p:xfrm>
        <a:graphic>
          <a:graphicData uri="http://schemas.openxmlformats.org/drawingml/2006/table">
            <a:tbl>
              <a:tblPr/>
              <a:tblGrid>
                <a:gridCol w="285116"/>
                <a:gridCol w="825852"/>
                <a:gridCol w="317069"/>
                <a:gridCol w="2654527"/>
                <a:gridCol w="2654527"/>
                <a:gridCol w="1759853"/>
              </a:tblGrid>
              <a:tr h="195792">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76250">
                <a:tc>
                  <a:txBody>
                    <a:bodyPr/>
                    <a:lstStyle/>
                    <a:p>
                      <a:pPr algn="ctr" fontAlgn="t"/>
                      <a:r>
                        <a:rPr lang="en-US" altLang="ja-JP" sz="1000" b="0" i="0" u="none" strike="noStrike" dirty="0">
                          <a:solidFill>
                            <a:srgbClr val="000000"/>
                          </a:solidFill>
                          <a:latin typeface="ＭＳ Ｐゴシック"/>
                        </a:rPr>
                        <a:t>26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000" b="0" i="0" u="none" strike="noStrike" dirty="0">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In Table 202, PHY Mode 1 to 4 are reserved for SCH, FCH, etc. These PHY mode should be retained as it is in the modified tables. It is not necessary to list all data rate corresponding to </a:t>
                      </a:r>
                      <a:r>
                        <a:rPr lang="en-US" sz="1000" b="0" i="0" u="none" strike="noStrike" dirty="0" err="1">
                          <a:solidFill>
                            <a:srgbClr val="000000"/>
                          </a:solidFill>
                          <a:latin typeface="ＭＳ Ｐゴシック"/>
                        </a:rPr>
                        <a:t>differennt</a:t>
                      </a:r>
                      <a:r>
                        <a:rPr lang="en-US" sz="1000" b="0" i="0" u="none" strike="noStrike" dirty="0">
                          <a:solidFill>
                            <a:srgbClr val="000000"/>
                          </a:solidFill>
                          <a:latin typeface="ＭＳ Ｐゴシック"/>
                        </a:rPr>
                        <a:t> CP in the tables.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PHY mode number should start from 5 (five) in the new tables. Pick up just one or two cases of CP ratio, and remove rest of them from data rate tables. I suggest to cover at least 1/16 CP, and 1/4 CP as an option.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err="1">
                          <a:solidFill>
                            <a:srgbClr val="000000"/>
                          </a:solidFill>
                          <a:latin typeface="ＭＳ Ｐゴシック"/>
                        </a:rPr>
                        <a:t>Accept:PHY</a:t>
                      </a:r>
                      <a:r>
                        <a:rPr lang="en-US" sz="1000" b="0" i="0" u="none" strike="noStrike" dirty="0">
                          <a:solidFill>
                            <a:srgbClr val="000000"/>
                          </a:solidFill>
                          <a:latin typeface="ＭＳ Ｐゴシック"/>
                        </a:rPr>
                        <a:t> mode number </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should start from 5 (five) in the new tables.</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Reject :: Pick up just one or two cases of CP ratio, and remove rest of them from data rate tables. I suggest to cover at least 1/16 CP, and 1/4 CP as an option.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81000">
                <a:tc>
                  <a:txBody>
                    <a:bodyPr/>
                    <a:lstStyle/>
                    <a:p>
                      <a:pPr algn="ctr" fontAlgn="t"/>
                      <a:r>
                        <a:rPr lang="en-US" altLang="ja-JP" sz="1000" b="0" i="0" u="none" strike="noStrike" dirty="0">
                          <a:solidFill>
                            <a:srgbClr val="000000"/>
                          </a:solidFill>
                          <a:latin typeface="ＭＳ Ｐゴシック"/>
                        </a:rPr>
                        <a:t>45</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ctr" fontAlgn="ctr"/>
                      <a:r>
                        <a:rPr lang="en-US" sz="1000" b="0" i="0" u="none" strike="noStrike" dirty="0">
                          <a:solidFill>
                            <a:srgbClr val="000000"/>
                          </a:solidFill>
                          <a:latin typeface="ＭＳ Ｐゴシック"/>
                        </a:rPr>
                        <a:t>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Define the local frame preamble to support segmentation scheme.</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For the local frame preamble, the number of PN sequence should be defined considering the number of the used subcarriers for PHY mode 1 and PHY mode 2, respectively.</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22-14-100/r0</a:t>
                      </a:r>
                    </a:p>
                  </a:txBody>
                  <a:tcPr marL="0" marR="0" marT="0" marB="0" anchor="b">
                    <a:lnL>
                      <a:noFill/>
                    </a:lnL>
                    <a:lnR>
                      <a:noFill/>
                    </a:lnR>
                    <a:lnT>
                      <a:noFill/>
                    </a:lnT>
                    <a:lnB>
                      <a:noFill/>
                    </a:lnB>
                    <a:solidFill>
                      <a:srgbClr val="FFFF00"/>
                    </a:solidFill>
                  </a:tcPr>
                </a:tc>
              </a:tr>
              <a:tr h="95250">
                <a:tc>
                  <a:txBody>
                    <a:bodyPr/>
                    <a:lstStyle/>
                    <a:p>
                      <a:pPr algn="ctr" fontAlgn="t"/>
                      <a:r>
                        <a:rPr lang="en-US" altLang="ja-JP" sz="1000" b="0" i="0" u="none" strike="noStrike" dirty="0">
                          <a:solidFill>
                            <a:srgbClr val="000000"/>
                          </a:solidFill>
                          <a:latin typeface="ＭＳ Ｐゴシック"/>
                        </a:rPr>
                        <a:t>58</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ctr" fontAlgn="ctr"/>
                      <a:r>
                        <a:rPr lang="en-US" sz="1000" b="0" i="0" u="none" strike="noStrike" dirty="0">
                          <a:solidFill>
                            <a:srgbClr val="000000"/>
                          </a:solidFill>
                          <a:latin typeface="ＭＳ Ｐゴシック"/>
                        </a:rPr>
                        <a:t>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There is no MIMO pilot pattern for PHY mode 1.</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Define the MIMO pilot pattern for PHY mode 1.</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22-14-124/r0</a:t>
                      </a:r>
                    </a:p>
                  </a:txBody>
                  <a:tcPr marL="0" marR="0" marT="0" marB="0" anchor="ctr">
                    <a:lnL>
                      <a:noFill/>
                    </a:lnL>
                    <a:lnR>
                      <a:noFill/>
                    </a:lnR>
                    <a:lnT>
                      <a:noFill/>
                    </a:lnT>
                    <a:lnB>
                      <a:noFill/>
                    </a:lnB>
                    <a:solidFill>
                      <a:srgbClr val="FFFF00"/>
                    </a:solidFill>
                  </a:tcPr>
                </a:tc>
              </a:tr>
              <a:tr h="285750">
                <a:tc>
                  <a:txBody>
                    <a:bodyPr/>
                    <a:lstStyle/>
                    <a:p>
                      <a:pPr marL="0" algn="l" defTabSz="914400" rtl="0" eaLnBrk="1" fontAlgn="b" latinLnBrk="1" hangingPunct="1"/>
                      <a:r>
                        <a:rPr lang="en-US" altLang="ja-JP" sz="1000" b="0" i="0" u="none" strike="noStrike" kern="1200" dirty="0">
                          <a:solidFill>
                            <a:srgbClr val="000000"/>
                          </a:solidFill>
                          <a:latin typeface="ＭＳ Ｐゴシック"/>
                          <a:ea typeface="+mn-ea"/>
                          <a:cs typeface="+mn-cs"/>
                        </a:rPr>
                        <a:t>87</a:t>
                      </a:r>
                    </a:p>
                  </a:txBody>
                  <a:tcPr marL="0" marR="0" marT="0" marB="0">
                    <a:lnL>
                      <a:noFill/>
                    </a:lnL>
                    <a:lnR>
                      <a:noFill/>
                    </a:lnR>
                    <a:lnT>
                      <a:noFill/>
                    </a:lnT>
                    <a:lnB>
                      <a:noFill/>
                    </a:lnB>
                    <a:solidFill>
                      <a:srgbClr val="FFFF00"/>
                    </a:solidFill>
                  </a:tcPr>
                </a:tc>
                <a:tc>
                  <a:txBody>
                    <a:bodyPr/>
                    <a:lstStyle/>
                    <a:p>
                      <a:pPr marL="0" algn="l" defTabSz="914400" rtl="0" eaLnBrk="1" fontAlgn="b" latinLnBrk="1" hangingPunct="1"/>
                      <a:r>
                        <a:rPr lang="en-US" sz="1000" b="0" i="0" u="none" strike="noStrike" kern="1200" dirty="0" err="1">
                          <a:solidFill>
                            <a:srgbClr val="000000"/>
                          </a:solidFill>
                          <a:latin typeface="ＭＳ Ｐゴシック"/>
                          <a:ea typeface="+mn-ea"/>
                          <a:cs typeface="+mn-cs"/>
                        </a:rPr>
                        <a:t>Ranga</a:t>
                      </a:r>
                      <a:r>
                        <a:rPr lang="en-US" sz="1000" b="0" i="0" u="none" strike="noStrike" kern="1200" dirty="0">
                          <a:solidFill>
                            <a:srgbClr val="000000"/>
                          </a:solidFill>
                          <a:latin typeface="ＭＳ Ｐゴシック"/>
                          <a:ea typeface="+mn-ea"/>
                          <a:cs typeface="+mn-cs"/>
                        </a:rPr>
                        <a:t> Reddy</a:t>
                      </a:r>
                    </a:p>
                  </a:txBody>
                  <a:tcPr marL="0" marR="0" marT="0" marB="0">
                    <a:lnL>
                      <a:noFill/>
                    </a:lnL>
                    <a:lnR>
                      <a:noFill/>
                    </a:lnR>
                    <a:lnT>
                      <a:noFill/>
                    </a:lnT>
                    <a:lnB>
                      <a:noFill/>
                    </a:lnB>
                    <a:solidFill>
                      <a:srgbClr val="FFFF00"/>
                    </a:solidFill>
                  </a:tcPr>
                </a:tc>
                <a:tc>
                  <a:txBody>
                    <a:bodyPr/>
                    <a:lstStyle/>
                    <a:p>
                      <a:pPr marL="0" algn="l" defTabSz="914400" rtl="0" eaLnBrk="1" fontAlgn="b" latinLnBrk="1" hangingPunct="1"/>
                      <a:r>
                        <a:rPr lang="en-US" sz="1000" b="0" i="0" u="none" strike="noStrike" kern="1200" dirty="0">
                          <a:solidFill>
                            <a:srgbClr val="000000"/>
                          </a:solidFill>
                          <a:latin typeface="ＭＳ Ｐゴシック"/>
                          <a:ea typeface="+mn-ea"/>
                          <a:cs typeface="+mn-cs"/>
                        </a:rPr>
                        <a:t>TR</a:t>
                      </a:r>
                    </a:p>
                  </a:txBody>
                  <a:tcPr marL="0" marR="0" marT="0" marB="0">
                    <a:lnL>
                      <a:noFill/>
                    </a:lnL>
                    <a:lnR>
                      <a:noFill/>
                    </a:lnR>
                    <a:lnT>
                      <a:noFill/>
                    </a:lnT>
                    <a:lnB>
                      <a:noFill/>
                    </a:lnB>
                    <a:solidFill>
                      <a:srgbClr val="FFFF00"/>
                    </a:solidFill>
                  </a:tcPr>
                </a:tc>
                <a:tc>
                  <a:txBody>
                    <a:bodyPr/>
                    <a:lstStyle/>
                    <a:p>
                      <a:pPr marL="0" algn="l" defTabSz="914400" rtl="0" eaLnBrk="1" fontAlgn="b" latinLnBrk="1" hangingPunct="1"/>
                      <a:r>
                        <a:rPr lang="en-US" sz="1000" b="0" i="0" u="none" strike="noStrike" kern="1200" dirty="0">
                          <a:solidFill>
                            <a:srgbClr val="000000"/>
                          </a:solidFill>
                          <a:latin typeface="ＭＳ Ｐゴシック"/>
                          <a:ea typeface="+mn-ea"/>
                          <a:cs typeface="+mn-cs"/>
                        </a:rPr>
                        <a:t>Why have a separate GID here? This just add bits to the message. </a:t>
                      </a:r>
                    </a:p>
                  </a:txBody>
                  <a:tcPr marL="0" marR="0" marT="0" marB="0">
                    <a:lnL>
                      <a:noFill/>
                    </a:lnL>
                    <a:lnR>
                      <a:noFill/>
                    </a:lnR>
                    <a:lnT>
                      <a:noFill/>
                    </a:lnT>
                    <a:lnB>
                      <a:noFill/>
                    </a:lnB>
                    <a:solidFill>
                      <a:srgbClr val="FFFF00"/>
                    </a:solidFill>
                  </a:tcPr>
                </a:tc>
                <a:tc>
                  <a:txBody>
                    <a:bodyPr/>
                    <a:lstStyle/>
                    <a:p>
                      <a:pPr marL="0" algn="l" defTabSz="914400" rtl="0" eaLnBrk="1" fontAlgn="b" latinLnBrk="1" hangingPunct="1"/>
                      <a:r>
                        <a:rPr lang="en-US" sz="1000" b="0" i="0" u="none" strike="noStrike" kern="1200" dirty="0">
                          <a:solidFill>
                            <a:srgbClr val="000000"/>
                          </a:solidFill>
                          <a:latin typeface="ＭＳ Ｐゴシック"/>
                          <a:ea typeface="+mn-ea"/>
                          <a:cs typeface="+mn-cs"/>
                        </a:rPr>
                        <a:t>Identify groups by the SID of the group </a:t>
                      </a:r>
                      <a:r>
                        <a:rPr lang="en-US" sz="1000" b="0" i="0" u="none" strike="noStrike" kern="1200" dirty="0" err="1">
                          <a:solidFill>
                            <a:srgbClr val="000000"/>
                          </a:solidFill>
                          <a:latin typeface="ＭＳ Ｐゴシック"/>
                          <a:ea typeface="+mn-ea"/>
                          <a:cs typeface="+mn-cs"/>
                        </a:rPr>
                        <a:t>manageer</a:t>
                      </a:r>
                      <a:r>
                        <a:rPr lang="en-US" sz="1000" b="0" i="0" u="none" strike="noStrike" kern="1200" dirty="0">
                          <a:solidFill>
                            <a:srgbClr val="000000"/>
                          </a:solidFill>
                          <a:latin typeface="ＭＳ Ｐゴシック"/>
                          <a:ea typeface="+mn-ea"/>
                          <a:cs typeface="+mn-cs"/>
                        </a:rPr>
                        <a:t>, make that the first SID in the SID bitmap of GRA-CFG message. This also applies to the GRA-UPD message</a:t>
                      </a:r>
                    </a:p>
                  </a:txBody>
                  <a:tcPr marL="0" marR="0" marT="0" marB="0">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en-US" altLang="ja-JP" sz="1000" b="0" i="0" u="none" strike="noStrike" kern="1200" dirty="0" smtClean="0">
                          <a:solidFill>
                            <a:srgbClr val="000000"/>
                          </a:solidFill>
                          <a:latin typeface="ＭＳ Ｐゴシック"/>
                          <a:ea typeface="+mn-ea"/>
                          <a:cs typeface="+mn-cs"/>
                        </a:rPr>
                        <a:t>22-14-119/r0</a:t>
                      </a:r>
                    </a:p>
                  </a:txBody>
                  <a:tcPr marL="0" marR="0" marT="0" marB="0">
                    <a:lnL>
                      <a:noFill/>
                    </a:lnL>
                    <a:lnR>
                      <a:noFill/>
                    </a:lnR>
                    <a:lnT>
                      <a:noFill/>
                    </a:lnT>
                    <a:lnB>
                      <a:noFill/>
                    </a:lnB>
                    <a:solidFill>
                      <a:srgbClr val="FFFF00"/>
                    </a:solidFill>
                  </a:tcPr>
                </a:tc>
              </a:tr>
              <a:tr h="190500">
                <a:tc>
                  <a:txBody>
                    <a:bodyPr/>
                    <a:lstStyle/>
                    <a:p>
                      <a:pPr algn="ctr" fontAlgn="t"/>
                      <a:r>
                        <a:rPr lang="en-US" altLang="ja-JP" sz="1000" b="0" i="0" u="none" strike="noStrike" dirty="0">
                          <a:solidFill>
                            <a:srgbClr val="000000"/>
                          </a:solidFill>
                          <a:latin typeface="ＭＳ Ｐゴシック"/>
                        </a:rPr>
                        <a:t>88</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solidFill>
                      <a:srgbClr val="FFFF00"/>
                    </a:solidFill>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able AS1 does not indicate clearly if </a:t>
                      </a:r>
                      <a:r>
                        <a:rPr lang="en-US" sz="1000" b="0" i="0" u="none" strike="noStrike" dirty="0" err="1">
                          <a:solidFill>
                            <a:srgbClr val="000000"/>
                          </a:solidFill>
                          <a:latin typeface="ＭＳ Ｐゴシック"/>
                        </a:rPr>
                        <a:t>Device_flag</a:t>
                      </a:r>
                      <a:r>
                        <a:rPr lang="en-US" sz="1000" b="0" i="0" u="none" strike="noStrike" dirty="0">
                          <a:solidFill>
                            <a:srgbClr val="000000"/>
                          </a:solidFill>
                          <a:latin typeface="ＭＳ Ｐゴシック"/>
                        </a:rPr>
                        <a:t> and </a:t>
                      </a:r>
                      <a:r>
                        <a:rPr lang="en-US" sz="1000" b="0" i="0" u="none" strike="noStrike" dirty="0" err="1">
                          <a:solidFill>
                            <a:srgbClr val="000000"/>
                          </a:solidFill>
                          <a:latin typeface="ＭＳ Ｐゴシック"/>
                        </a:rPr>
                        <a:t>Group_Flag</a:t>
                      </a:r>
                      <a:r>
                        <a:rPr lang="en-US" sz="1000" b="0" i="0" u="none" strike="noStrike" dirty="0">
                          <a:solidFill>
                            <a:srgbClr val="000000"/>
                          </a:solidFill>
                          <a:latin typeface="ＭＳ Ｐゴシック"/>
                        </a:rPr>
                        <a:t> are both necessary,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Try using a message type field 2-3 bits, and structure the message accordingly.  </a:t>
                      </a:r>
                    </a:p>
                  </a:txBody>
                  <a:tcPr marL="0" marR="0" marT="0" marB="0">
                    <a:lnL>
                      <a:noFill/>
                    </a:lnL>
                    <a:lnR>
                      <a:noFill/>
                    </a:lnR>
                    <a:lnT>
                      <a:noFill/>
                    </a:lnT>
                    <a:lnB>
                      <a:noFill/>
                    </a:lnB>
                    <a:solidFill>
                      <a:srgbClr val="FFFF00"/>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22-14-108/r0</a:t>
                      </a:r>
                    </a:p>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535632">
                <a:tc>
                  <a:txBody>
                    <a:bodyPr/>
                    <a:lstStyle/>
                    <a:p>
                      <a:pPr algn="ctr" fontAlgn="t"/>
                      <a:r>
                        <a:rPr lang="en-US" altLang="ja-JP" sz="1000" b="0" i="0" u="none" strike="noStrike">
                          <a:solidFill>
                            <a:srgbClr val="000000"/>
                          </a:solidFill>
                          <a:latin typeface="ＭＳ Ｐゴシック"/>
                        </a:rPr>
                        <a:t>89</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solidFill>
                      <a:srgbClr val="FFFF00"/>
                    </a:solidFill>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the GRA-UPD doesn't allow deleting more than one CPE from the group at once.  This would cause multiple </a:t>
                      </a:r>
                      <a:r>
                        <a:rPr lang="en-US" sz="1000" b="0" i="0" u="none" strike="noStrike" dirty="0" err="1">
                          <a:solidFill>
                            <a:srgbClr val="000000"/>
                          </a:solidFill>
                          <a:latin typeface="ＭＳ Ｐゴシック"/>
                        </a:rPr>
                        <a:t>Tx's</a:t>
                      </a:r>
                      <a:r>
                        <a:rPr lang="en-US" sz="1000" b="0" i="0" u="none" strike="noStrike" dirty="0">
                          <a:solidFill>
                            <a:srgbClr val="000000"/>
                          </a:solidFill>
                          <a:latin typeface="ＭＳ Ｐゴシック"/>
                        </a:rPr>
                        <a:t> to delete more than one CPE</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Update message to include structure to handle deletion of more than one CPE from a group</a:t>
                      </a:r>
                    </a:p>
                  </a:txBody>
                  <a:tcPr marL="0" marR="0" marT="0" marB="0">
                    <a:lnL>
                      <a:noFill/>
                    </a:lnL>
                    <a:lnR>
                      <a:noFill/>
                    </a:lnR>
                    <a:lnT>
                      <a:noFill/>
                    </a:lnT>
                    <a:lnB>
                      <a:noFill/>
                    </a:lnB>
                    <a:solidFill>
                      <a:srgbClr val="FFFF00"/>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22-14-108/r0</a:t>
                      </a:r>
                    </a:p>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666750">
                <a:tc>
                  <a:txBody>
                    <a:bodyPr/>
                    <a:lstStyle/>
                    <a:p>
                      <a:pPr algn="ctr" fontAlgn="t"/>
                      <a:r>
                        <a:rPr lang="en-US" altLang="ja-JP" sz="1000" b="0" i="0" u="none" strike="noStrike" dirty="0">
                          <a:solidFill>
                            <a:srgbClr val="000000"/>
                          </a:solidFill>
                          <a:latin typeface="ＭＳ Ｐゴシック"/>
                        </a:rPr>
                        <a:t>90</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solidFill>
                      <a:srgbClr val="FFFF00"/>
                    </a:solidFill>
                  </a:tcPr>
                </a:tc>
                <a:tc>
                  <a:txBody>
                    <a:bodyPr/>
                    <a:lstStyle/>
                    <a:p>
                      <a:pPr algn="ctr" fontAlgn="t"/>
                      <a:r>
                        <a:rPr lang="en-US" sz="1000" b="0" i="0" u="none" strike="noStrike" dirty="0">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here we say that the Backup/Candidate IE of DCD can be used to update a group backup/candidate list.  The statement in the text here refers to modifications in table 22.  Are these modifications to Table 22 even necessary, assuming that GRA methods are only applicable to distributed relays, which could transmit their own DCD/UCD in their zone.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Provide text indicating that grouping should be limited to distributed relays, and we don’t need modifications to DCD.  similar changes would be applicable to UCD as well.</a:t>
                      </a:r>
                    </a:p>
                  </a:txBody>
                  <a:tcPr marL="0" marR="0" marT="0" marB="0">
                    <a:lnL>
                      <a:noFill/>
                    </a:lnL>
                    <a:lnR>
                      <a:noFill/>
                    </a:lnR>
                    <a:lnT>
                      <a:noFill/>
                    </a:lnT>
                    <a:lnB>
                      <a:noFill/>
                    </a:lnB>
                    <a:solidFill>
                      <a:srgbClr val="FFFF00"/>
                    </a:solidFill>
                  </a:tcPr>
                </a:tc>
                <a:tc>
                  <a:txBody>
                    <a:bodyPr/>
                    <a:lstStyle/>
                    <a:p>
                      <a:pPr marL="0" marR="0" indent="0" algn="l" defTabSz="914400" rtl="0" eaLnBrk="1" fontAlgn="t"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22-14-119/r0</a:t>
                      </a:r>
                    </a:p>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Toh</a:t>
            </a:r>
            <a:r>
              <a:rPr kumimoji="1" lang="en-US" altLang="ja-JP" dirty="0" smtClean="0"/>
              <a:t> (9)</a:t>
            </a:r>
            <a:endParaRPr kumimoji="1" lang="ja-JP" altLang="en-US" dirty="0"/>
          </a:p>
        </p:txBody>
      </p:sp>
      <p:graphicFrame>
        <p:nvGraphicFramePr>
          <p:cNvPr id="5" name="表 4"/>
          <p:cNvGraphicFramePr>
            <a:graphicFrameLocks noGrp="1"/>
          </p:cNvGraphicFramePr>
          <p:nvPr/>
        </p:nvGraphicFramePr>
        <p:xfrm>
          <a:off x="683568" y="1556792"/>
          <a:ext cx="8136905" cy="4914900"/>
        </p:xfrm>
        <a:graphic>
          <a:graphicData uri="http://schemas.openxmlformats.org/drawingml/2006/table">
            <a:tbl>
              <a:tblPr/>
              <a:tblGrid>
                <a:gridCol w="273035"/>
                <a:gridCol w="790859"/>
                <a:gridCol w="303634"/>
                <a:gridCol w="2542047"/>
                <a:gridCol w="2542047"/>
                <a:gridCol w="1685283"/>
              </a:tblGrid>
              <a:tr h="195792">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90500">
                <a:tc>
                  <a:txBody>
                    <a:bodyPr/>
                    <a:lstStyle/>
                    <a:p>
                      <a:pPr algn="ctr" fontAlgn="t"/>
                      <a:r>
                        <a:rPr lang="en-US" altLang="ja-JP" sz="1000" b="0" i="0" u="none" strike="noStrike" dirty="0">
                          <a:solidFill>
                            <a:srgbClr val="000000"/>
                          </a:solidFill>
                          <a:latin typeface="ＭＳ Ｐゴシック"/>
                        </a:rPr>
                        <a:t>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Changwoo</a:t>
                      </a:r>
                      <a:r>
                        <a:rPr lang="en-US" sz="1000" b="0" i="0" u="none" strike="noStrike" dirty="0">
                          <a:solidFill>
                            <a:srgbClr val="000000"/>
                          </a:solidFill>
                          <a:latin typeface="ＭＳ Ｐゴシック"/>
                        </a:rPr>
                        <a:t> </a:t>
                      </a:r>
                      <a:r>
                        <a:rPr lang="en-US" sz="1000" b="0" i="0" u="none" strike="noStrike" dirty="0" err="1">
                          <a:solidFill>
                            <a:srgbClr val="000000"/>
                          </a:solidFill>
                          <a:latin typeface="ＭＳ Ｐゴシック"/>
                        </a:rPr>
                        <a:t>Pyo</a:t>
                      </a:r>
                      <a:endParaRPr lang="en-US" sz="10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000" b="0" i="0" u="none" strike="noStrike">
                          <a:solidFill>
                            <a:srgbClr val="000000"/>
                          </a:solidFill>
                          <a:latin typeface="ＭＳ Ｐゴシック"/>
                        </a:rPr>
                        <a:t>T/E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BS must be A-BS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Change "BS" to "A-BS"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a:solidFill>
                            <a:srgbClr val="000000"/>
                          </a:solidFill>
                          <a:latin typeface="ＭＳ Ｐゴシック"/>
                        </a:rPr>
                        <a:t>22-14-95/r0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85750">
                <a:tc>
                  <a:txBody>
                    <a:bodyPr/>
                    <a:lstStyle/>
                    <a:p>
                      <a:pPr algn="ctr" fontAlgn="t"/>
                      <a:r>
                        <a:rPr lang="en-US" altLang="ja-JP" sz="1000" b="0" i="0" u="none" strike="noStrike" dirty="0">
                          <a:solidFill>
                            <a:srgbClr val="000000"/>
                          </a:solidFill>
                          <a:latin typeface="ＭＳ Ｐゴシック"/>
                        </a:rPr>
                        <a:t>27</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a:noFill/>
                    </a:lnT>
                    <a:lnB>
                      <a:noFill/>
                    </a:lnB>
                    <a:solidFill>
                      <a:srgbClr val="FFFF00"/>
                    </a:solidFill>
                  </a:tcPr>
                </a:tc>
                <a:tc>
                  <a:txBody>
                    <a:bodyPr/>
                    <a:lstStyle/>
                    <a:p>
                      <a:pPr algn="ctr" fontAlgn="t"/>
                      <a:r>
                        <a:rPr lang="en-US" sz="1000" b="0" i="0" u="none" strike="noStrike" dirty="0">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Only the case of single channel and single spatial stream is mandatory. Other cases should be optional.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Add the following description: </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"Single channel and single spatial stream is mandatory. Other cases should be optional. "</a:t>
                      </a:r>
                    </a:p>
                  </a:txBody>
                  <a:tcPr marL="0" marR="0" marT="0" marB="0">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22-14-96/r0</a:t>
                      </a:r>
                    </a:p>
                  </a:txBody>
                  <a:tcPr marL="0" marR="0" marT="0" marB="0" anchor="b">
                    <a:lnL>
                      <a:noFill/>
                    </a:lnL>
                    <a:lnR>
                      <a:noFill/>
                    </a:lnR>
                    <a:lnT>
                      <a:noFill/>
                    </a:lnT>
                    <a:lnB>
                      <a:noFill/>
                    </a:lnB>
                    <a:solidFill>
                      <a:srgbClr val="FFFF00"/>
                    </a:solidFill>
                  </a:tcPr>
                </a:tc>
              </a:tr>
              <a:tr h="285750">
                <a:tc>
                  <a:txBody>
                    <a:bodyPr/>
                    <a:lstStyle/>
                    <a:p>
                      <a:pPr algn="ctr" fontAlgn="t"/>
                      <a:r>
                        <a:rPr lang="en-US" altLang="ja-JP" sz="1000" b="0" i="0" u="none" strike="noStrike" dirty="0">
                          <a:solidFill>
                            <a:srgbClr val="000000"/>
                          </a:solidFill>
                          <a:latin typeface="ＭＳ Ｐゴシック"/>
                        </a:rPr>
                        <a:t>51</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ctr" fontAlgn="ctr"/>
                      <a:r>
                        <a:rPr lang="en-US" sz="1000" b="0" i="0" u="none" strike="noStrike" dirty="0">
                          <a:solidFill>
                            <a:srgbClr val="000000"/>
                          </a:solidFill>
                          <a:latin typeface="ＭＳ Ｐゴシック"/>
                        </a:rPr>
                        <a:t>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What does the "AIF" stand for?</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Like the other </a:t>
                      </a:r>
                      <a:r>
                        <a:rPr lang="en-US" sz="1000" b="0" i="0" u="none" strike="noStrike" dirty="0" err="1">
                          <a:solidFill>
                            <a:srgbClr val="000000"/>
                          </a:solidFill>
                          <a:latin typeface="ＭＳ Ｐゴシック"/>
                        </a:rPr>
                        <a:t>abbrevations</a:t>
                      </a:r>
                      <a:r>
                        <a:rPr lang="en-US" sz="1000" b="0" i="0" u="none" strike="noStrike" dirty="0">
                          <a:solidFill>
                            <a:srgbClr val="000000"/>
                          </a:solidFill>
                          <a:latin typeface="ＭＳ Ｐゴシック"/>
                        </a:rPr>
                        <a:t>, such as STP(stop operating channel) and SWH(switch operating channel), change AIF to ADD(add operating channel).</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ＭＳ Ｐゴシック"/>
                        </a:rPr>
                        <a:t>22-14-97/r0, </a:t>
                      </a:r>
                      <a:r>
                        <a:rPr lang="en-US" altLang="ja-JP" sz="1000" b="0" i="0" u="none" strike="noStrike" dirty="0" smtClean="0">
                          <a:solidFill>
                            <a:srgbClr val="000000"/>
                          </a:solidFill>
                          <a:latin typeface="ＭＳ Ｐゴシック"/>
                        </a:rPr>
                        <a:t>22-14-121/r0</a:t>
                      </a:r>
                    </a:p>
                  </a:txBody>
                  <a:tcPr marL="0" marR="0" marT="0" marB="0" anchor="b">
                    <a:lnL>
                      <a:noFill/>
                    </a:lnL>
                    <a:lnR>
                      <a:noFill/>
                    </a:lnR>
                    <a:lnT>
                      <a:noFill/>
                    </a:lnT>
                    <a:lnB>
                      <a:noFill/>
                    </a:lnB>
                    <a:solidFill>
                      <a:srgbClr val="FFFF00"/>
                    </a:solidFill>
                  </a:tcPr>
                </a:tc>
              </a:tr>
              <a:tr h="285750">
                <a:tc>
                  <a:txBody>
                    <a:bodyPr/>
                    <a:lstStyle/>
                    <a:p>
                      <a:pPr algn="ctr" fontAlgn="t"/>
                      <a:r>
                        <a:rPr lang="en-US" altLang="ja-JP" sz="1000" b="0" i="0" u="none" strike="noStrike" dirty="0">
                          <a:solidFill>
                            <a:srgbClr val="000000"/>
                          </a:solidFill>
                          <a:latin typeface="ＭＳ Ｐゴシック"/>
                        </a:rPr>
                        <a:t>92</a:t>
                      </a:r>
                    </a:p>
                  </a:txBody>
                  <a:tcPr marL="0" marR="0" marT="0" marB="0">
                    <a:lnL>
                      <a:noFill/>
                    </a:lnL>
                    <a:lnR>
                      <a:noFill/>
                    </a:lnR>
                    <a:lnT>
                      <a:noFill/>
                    </a:lnT>
                    <a:lnB>
                      <a:noFill/>
                    </a:lnB>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What MIB information might be exchanged? Also MIB info is usually exchanged using SNMP messages transmitted on the Secondary Management connection</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Please be specific here, or develop an amendment to the MIBs to include the objects required to operate multi-channel operation (same goes for  7.24.1.1.4)</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93</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What specific DCD IE or new management message is to be used?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Please be specific, either name the existing IE/message, or define a new one to carry this information</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381000">
                <a:tc>
                  <a:txBody>
                    <a:bodyPr/>
                    <a:lstStyle/>
                    <a:p>
                      <a:pPr algn="ctr" fontAlgn="t"/>
                      <a:r>
                        <a:rPr lang="en-US" altLang="ja-JP" sz="1000" b="0" i="0" u="none" strike="noStrike">
                          <a:solidFill>
                            <a:srgbClr val="000000"/>
                          </a:solidFill>
                          <a:latin typeface="ＭＳ Ｐゴシック"/>
                        </a:rPr>
                        <a:t>94</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his section seems to detail a specific procedure that requires 2 BS-CHUs and CPE-CHUs.  Are we to implying here that there can only channel aggregation used across 2 channels simultaneously at a max.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Update section to imply this is an example, or define channel aggregation as a process that aggregates up to 2 channels mostly. </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95</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this procedure is facilitated by the CAM-STP message.  Is this additional message necessary, can this not be </a:t>
                      </a:r>
                      <a:r>
                        <a:rPr lang="en-US" sz="1000" b="0" i="0" u="none" strike="noStrike" dirty="0" err="1">
                          <a:solidFill>
                            <a:srgbClr val="000000"/>
                          </a:solidFill>
                          <a:latin typeface="ＭＳ Ｐゴシック"/>
                        </a:rPr>
                        <a:t>acheived</a:t>
                      </a:r>
                      <a:r>
                        <a:rPr lang="en-US" sz="1000" b="0" i="0" u="none" strike="noStrike" dirty="0">
                          <a:solidFill>
                            <a:srgbClr val="000000"/>
                          </a:solidFill>
                          <a:latin typeface="ＭＳ Ｐゴシック"/>
                        </a:rPr>
                        <a:t> by the DREG-CMD</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Consider modifications to DREG-CMD to a </a:t>
                      </a:r>
                      <a:r>
                        <a:rPr lang="en-US" sz="1000" b="0" i="0" u="none" strike="noStrike" dirty="0" err="1">
                          <a:solidFill>
                            <a:srgbClr val="000000"/>
                          </a:solidFill>
                          <a:latin typeface="ＭＳ Ｐゴシック"/>
                        </a:rPr>
                        <a:t>llow</a:t>
                      </a:r>
                      <a:r>
                        <a:rPr lang="en-US" sz="1000" b="0" i="0" u="none" strike="noStrike" dirty="0">
                          <a:solidFill>
                            <a:srgbClr val="000000"/>
                          </a:solidFill>
                          <a:latin typeface="ＭＳ Ｐゴシック"/>
                        </a:rPr>
                        <a:t> for the functionality of the CAM-STP message</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381000">
                <a:tc>
                  <a:txBody>
                    <a:bodyPr/>
                    <a:lstStyle/>
                    <a:p>
                      <a:pPr algn="ctr" fontAlgn="t"/>
                      <a:r>
                        <a:rPr lang="en-US" altLang="ja-JP" sz="1000" b="0" i="0" u="none" strike="noStrike">
                          <a:solidFill>
                            <a:srgbClr val="000000"/>
                          </a:solidFill>
                          <a:latin typeface="ＭＳ Ｐゴシック"/>
                        </a:rPr>
                        <a:t>96</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BS-CHU sends a CAM-SWH message to indicate a channel switch event.  Is this additional message necessary, can we not initiate a switch with the DREG-REQ/</a:t>
                      </a:r>
                      <a:r>
                        <a:rPr lang="en-US" sz="1000" b="0" i="0" u="none" strike="noStrike" dirty="0" err="1">
                          <a:solidFill>
                            <a:srgbClr val="000000"/>
                          </a:solidFill>
                          <a:latin typeface="ＭＳ Ｐゴシック"/>
                        </a:rPr>
                        <a:t>CMD.or</a:t>
                      </a:r>
                      <a:r>
                        <a:rPr lang="en-US" sz="1000" b="0" i="0" u="none" strike="noStrike" dirty="0">
                          <a:solidFill>
                            <a:srgbClr val="000000"/>
                          </a:solidFill>
                          <a:latin typeface="ＭＳ Ｐゴシック"/>
                        </a:rPr>
                        <a:t> the CHS-REQ</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Consider modifications to DREG-CMD/REQ message and or use of CHS-REQ method to replace usage of CAM-STP message.</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97</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This IE doesn't indicate how many CHU's that the CPE has? How can BS allocate/initiate more CHUs than the CPE has</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Add a field or another IE that indicates how many CHUs the CPE can handle.</a:t>
                      </a:r>
                    </a:p>
                  </a:txBody>
                  <a:tcPr marL="0" marR="0" marT="0" marB="0">
                    <a:lnL>
                      <a:noFill/>
                    </a:lnL>
                    <a:lnR>
                      <a:noFill/>
                    </a:lnR>
                    <a:lnT>
                      <a:noFill/>
                    </a:lnT>
                    <a:lnB>
                      <a:noFill/>
                    </a:lnB>
                  </a:tcPr>
                </a:tc>
                <a:tc>
                  <a:txBody>
                    <a:bodyPr/>
                    <a:lstStyle/>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Sasaki (4)</a:t>
            </a:r>
            <a:endParaRPr kumimoji="1" lang="ja-JP" altLang="en-US" dirty="0"/>
          </a:p>
        </p:txBody>
      </p:sp>
      <p:graphicFrame>
        <p:nvGraphicFramePr>
          <p:cNvPr id="4" name="表 3"/>
          <p:cNvGraphicFramePr>
            <a:graphicFrameLocks noGrp="1"/>
          </p:cNvGraphicFramePr>
          <p:nvPr/>
        </p:nvGraphicFramePr>
        <p:xfrm>
          <a:off x="1043608" y="2060848"/>
          <a:ext cx="7008439" cy="1676400"/>
        </p:xfrm>
        <a:graphic>
          <a:graphicData uri="http://schemas.openxmlformats.org/drawingml/2006/table">
            <a:tbl>
              <a:tblPr/>
              <a:tblGrid>
                <a:gridCol w="257925"/>
                <a:gridCol w="747092"/>
                <a:gridCol w="2401369"/>
                <a:gridCol w="2401369"/>
                <a:gridCol w="1200684"/>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39430">
                <a:tc>
                  <a:txBody>
                    <a:bodyPr/>
                    <a:lstStyle/>
                    <a:p>
                      <a:pPr algn="ctr" fontAlgn="t"/>
                      <a:r>
                        <a:rPr lang="en-US" altLang="ja-JP" sz="1000" b="0" i="0" u="none" strike="noStrike">
                          <a:solidFill>
                            <a:srgbClr val="000000"/>
                          </a:solidFill>
                          <a:latin typeface="ＭＳ Ｐゴシック"/>
                        </a:rPr>
                        <a:t>29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Some part of figure is not clear.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Replace the figure into clearer version.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a:solidFill>
                            <a:srgbClr val="000000"/>
                          </a:solidFill>
                          <a:latin typeface="ＭＳ Ｐゴシック"/>
                        </a:rPr>
                        <a:t>Change to editorial</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31</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Shigenobu Sasaki</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K_MOD for 4D-TCM 48QAM and 4D-TCM 192QAM should be specified.</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Put appropriate numbers of K__MOD.</a:t>
                      </a:r>
                    </a:p>
                  </a:txBody>
                  <a:tcPr marL="0" marR="0" marT="0" marB="0">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22-14-101/r0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dirty="0">
                          <a:solidFill>
                            <a:srgbClr val="000000"/>
                          </a:solidFill>
                          <a:latin typeface="ＭＳ Ｐゴシック"/>
                        </a:rPr>
                        <a:t>35</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Fill all the TBDs in the table.</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Fill all the TBDs in the table.</a:t>
                      </a:r>
                    </a:p>
                  </a:txBody>
                  <a:tcPr marL="0" marR="0" marT="0" marB="0">
                    <a:lnL>
                      <a:noFill/>
                    </a:lnL>
                    <a:lnR>
                      <a:noFill/>
                    </a:lnR>
                    <a:lnT>
                      <a:noFill/>
                    </a:lnT>
                    <a:lnB>
                      <a:noFill/>
                    </a:lnB>
                    <a:solidFill>
                      <a:srgbClr val="FFFF00"/>
                    </a:solidFill>
                  </a:tcPr>
                </a:tc>
                <a:tc>
                  <a:txBody>
                    <a:bodyPr/>
                    <a:lstStyle/>
                    <a:p>
                      <a:pPr marL="0" marR="0" indent="0" algn="l"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22-14-125/r0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dirty="0">
                          <a:solidFill>
                            <a:srgbClr val="000000"/>
                          </a:solidFill>
                          <a:latin typeface="ＭＳ Ｐゴシック"/>
                        </a:rPr>
                        <a:t>54</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MD-TCM is a kind of data modulation. There is no need to make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for MD-TCM only.</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Merge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9.8.1.1 to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9.8.1.</a:t>
                      </a:r>
                    </a:p>
                  </a:txBody>
                  <a:tcPr marL="0" marR="0" marT="0" marB="0" anchor="ctr">
                    <a:lnL>
                      <a:noFill/>
                    </a:lnL>
                    <a:lnR>
                      <a:noFill/>
                    </a:lnR>
                    <a:lnT>
                      <a:noFill/>
                    </a:lnT>
                    <a:lnB>
                      <a:noFill/>
                    </a:lnB>
                    <a:solidFill>
                      <a:srgbClr val="FFFF00"/>
                    </a:solidFill>
                  </a:tcPr>
                </a:tc>
                <a:tc>
                  <a:txBody>
                    <a:bodyPr/>
                    <a:lstStyle/>
                    <a:p>
                      <a:pPr algn="l" fontAlgn="b"/>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Accept</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Ranga</a:t>
            </a:r>
            <a:r>
              <a:rPr kumimoji="1" lang="en-US" altLang="ja-JP" dirty="0" smtClean="0"/>
              <a:t> (2)</a:t>
            </a:r>
            <a:endParaRPr kumimoji="1" lang="ja-JP" altLang="en-US" dirty="0"/>
          </a:p>
        </p:txBody>
      </p:sp>
      <p:graphicFrame>
        <p:nvGraphicFramePr>
          <p:cNvPr id="4" name="表 3"/>
          <p:cNvGraphicFramePr>
            <a:graphicFrameLocks noGrp="1"/>
          </p:cNvGraphicFramePr>
          <p:nvPr/>
        </p:nvGraphicFramePr>
        <p:xfrm>
          <a:off x="899592" y="1916832"/>
          <a:ext cx="7619999" cy="2438400"/>
        </p:xfrm>
        <a:graphic>
          <a:graphicData uri="http://schemas.openxmlformats.org/drawingml/2006/table">
            <a:tbl>
              <a:tblPr/>
              <a:tblGrid>
                <a:gridCol w="280431"/>
                <a:gridCol w="812284"/>
                <a:gridCol w="2610914"/>
                <a:gridCol w="2610914"/>
                <a:gridCol w="1305456"/>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13310">
                <a:tc>
                  <a:txBody>
                    <a:bodyPr/>
                    <a:lstStyle/>
                    <a:p>
                      <a:pPr algn="ctr" fontAlgn="t"/>
                      <a:r>
                        <a:rPr lang="en-US" altLang="ja-JP" sz="1000" b="0" i="0" u="none" strike="noStrike" dirty="0">
                          <a:solidFill>
                            <a:srgbClr val="000000"/>
                          </a:solidFill>
                          <a:latin typeface="ＭＳ Ｐゴシック"/>
                        </a:rPr>
                        <a:t>81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There is no description here as to what modifications/updates are needed to security </a:t>
                      </a:r>
                      <a:r>
                        <a:rPr lang="en-US" sz="1000" b="0" i="0" u="none" strike="noStrike" dirty="0" err="1">
                          <a:solidFill>
                            <a:srgbClr val="000000"/>
                          </a:solidFill>
                          <a:latin typeface="ＭＳ Ｐゴシック"/>
                        </a:rPr>
                        <a:t>sublayer</a:t>
                      </a:r>
                      <a:r>
                        <a:rPr lang="en-US" sz="1000" b="0" i="0" u="none" strike="noStrike" dirty="0">
                          <a:solidFill>
                            <a:srgbClr val="000000"/>
                          </a:solidFill>
                          <a:latin typeface="ＭＳ Ｐゴシック"/>
                        </a:rPr>
                        <a:t>, if needed to support new R-CPEs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Provided description and technical required for security </a:t>
                      </a:r>
                      <a:r>
                        <a:rPr lang="en-US" sz="1000" b="0" i="0" u="none" strike="noStrike" dirty="0" err="1">
                          <a:solidFill>
                            <a:srgbClr val="000000"/>
                          </a:solidFill>
                          <a:latin typeface="ＭＳ Ｐゴシック"/>
                        </a:rPr>
                        <a:t>sublayer</a:t>
                      </a:r>
                      <a:r>
                        <a:rPr lang="en-US" sz="1000" b="0" i="0" u="none" strike="noStrike" dirty="0">
                          <a:solidFill>
                            <a:srgbClr val="000000"/>
                          </a:solidFill>
                          <a:latin typeface="ＭＳ Ｐゴシック"/>
                        </a:rPr>
                        <a:t> concerning R-CPEs and MR-BS operation.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smtClean="0">
                          <a:solidFill>
                            <a:srgbClr val="000000"/>
                          </a:solidFill>
                          <a:latin typeface="ＭＳ Ｐゴシック"/>
                        </a:rPr>
                        <a:t>22-14-82/r0,</a:t>
                      </a:r>
                    </a:p>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sng" strike="noStrike" dirty="0" smtClean="0">
                          <a:solidFill>
                            <a:srgbClr val="000000"/>
                          </a:solidFill>
                          <a:latin typeface="ＭＳ Ｐゴシック"/>
                        </a:rPr>
                        <a:t>22-14-109/r1,</a:t>
                      </a:r>
                      <a:r>
                        <a:rPr lang="en-US" altLang="ja-JP" sz="1000" b="0" i="0" u="sng" strike="noStrike" baseline="0" dirty="0" smtClean="0">
                          <a:solidFill>
                            <a:srgbClr val="000000"/>
                          </a:solidFill>
                          <a:latin typeface="ＭＳ Ｐゴシック"/>
                        </a:rPr>
                        <a:t> </a:t>
                      </a:r>
                      <a:r>
                        <a:rPr lang="en-US" altLang="ja-JP" sz="1000" b="0" i="0" u="sng" strike="noStrike" dirty="0" smtClean="0">
                          <a:solidFill>
                            <a:srgbClr val="000000"/>
                          </a:solidFill>
                          <a:latin typeface="ＭＳ Ｐゴシック"/>
                        </a:rPr>
                        <a:t>22-14-110/r2</a:t>
                      </a:r>
                    </a:p>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sng" strike="noStrike" dirty="0" smtClean="0">
                          <a:solidFill>
                            <a:srgbClr val="000000"/>
                          </a:solidFill>
                          <a:latin typeface="ＭＳ Ｐゴシック"/>
                        </a:rPr>
                        <a:t>22-14-104/r2</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919042">
                <a:tc>
                  <a:txBody>
                    <a:bodyPr/>
                    <a:lstStyle/>
                    <a:p>
                      <a:pPr algn="ctr" fontAlgn="t"/>
                      <a:r>
                        <a:rPr lang="en-US" altLang="ja-JP" sz="1000" b="0" i="0" u="none" strike="noStrike" dirty="0">
                          <a:solidFill>
                            <a:srgbClr val="000000"/>
                          </a:solidFill>
                          <a:latin typeface="ＭＳ Ｐゴシック"/>
                        </a:rPr>
                        <a:t>82</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Peter Flynn</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A significant opportunity exists to use 802.22 for small cell backhaul applications. The ability to transport 3GPP frames efficiently over an 802.22 network will be a highly valuable objective. It would also be highly valuable to show how LTE MAC layer would inter-operate with 802.22 MAC layer. Closer alignment with this industry standard will promote adoption of the 802.22 in the existing market place by both device manufacturers and the wireless cellular carrier community.</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Consider alignment with .5ms 3GPP frame size and super frame structure.  Consider a third PHY structure which would be aligned with 3GPP frames, which is a well established industry standard (http://www.3gpp.org),  to achieve a </a:t>
                      </a:r>
                      <a:r>
                        <a:rPr lang="en-US" sz="1000" b="0" i="0" u="none" strike="noStrike" dirty="0" err="1">
                          <a:solidFill>
                            <a:srgbClr val="000000"/>
                          </a:solidFill>
                          <a:latin typeface="ＭＳ Ｐゴシック"/>
                        </a:rPr>
                        <a:t>seemless</a:t>
                      </a:r>
                      <a:r>
                        <a:rPr lang="en-US" sz="1000" b="0" i="0" u="none" strike="noStrike" dirty="0">
                          <a:solidFill>
                            <a:srgbClr val="000000"/>
                          </a:solidFill>
                          <a:latin typeface="ＭＳ Ｐゴシック"/>
                        </a:rPr>
                        <a:t> integration and highest possible efficiency when used in LTE small cell backhaul.</a:t>
                      </a:r>
                    </a:p>
                  </a:txBody>
                  <a:tcPr marL="0" marR="0" marT="0" marB="0">
                    <a:lnL>
                      <a:noFill/>
                    </a:lnL>
                    <a:lnR>
                      <a:noFill/>
                    </a:lnR>
                    <a:lnT>
                      <a:noFill/>
                    </a:lnT>
                    <a:lnB>
                      <a:noFill/>
                    </a:lnB>
                    <a:solidFill>
                      <a:srgbClr val="FFFF00"/>
                    </a:solidFill>
                  </a:tcPr>
                </a:tc>
                <a:tc>
                  <a:txBody>
                    <a:bodyPr/>
                    <a:lstStyle/>
                    <a:p>
                      <a:pPr algn="l" fontAlgn="b"/>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Reject: Out of scope</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ja-JP" altLang="en-US" dirty="0"/>
          </a:p>
        </p:txBody>
      </p:sp>
      <p:sp>
        <p:nvSpPr>
          <p:cNvPr id="3" name="コンテンツ プレースホルダ 2"/>
          <p:cNvSpPr>
            <a:spLocks noGrp="1"/>
          </p:cNvSpPr>
          <p:nvPr>
            <p:ph idx="1"/>
          </p:nvPr>
        </p:nvSpPr>
        <p:spPr>
          <a:xfrm>
            <a:off x="683568" y="1772816"/>
            <a:ext cx="7772400" cy="4464496"/>
          </a:xfrm>
        </p:spPr>
        <p:txBody>
          <a:bodyPr/>
          <a:lstStyle/>
          <a:p>
            <a:r>
              <a:rPr kumimoji="1" lang="en-US" altLang="ja-JP" sz="2800" dirty="0" smtClean="0"/>
              <a:t>Motion to approve the resolutions as indicated in the following slides (pg. </a:t>
            </a:r>
            <a:r>
              <a:rPr kumimoji="1" lang="en-US" altLang="ja-JP" sz="2800" dirty="0" smtClean="0"/>
              <a:t>14-20)  </a:t>
            </a:r>
            <a:r>
              <a:rPr kumimoji="1" lang="en-US" altLang="ja-JP" sz="2800" dirty="0" smtClean="0"/>
              <a:t>related to </a:t>
            </a:r>
            <a:r>
              <a:rPr kumimoji="1" lang="en-US" altLang="ja-JP" sz="2800" dirty="0" smtClean="0"/>
              <a:t>LB#2 </a:t>
            </a:r>
            <a:r>
              <a:rPr kumimoji="1" lang="en-US" altLang="ja-JP" sz="2800" dirty="0" smtClean="0"/>
              <a:t>comments</a:t>
            </a:r>
          </a:p>
          <a:p>
            <a:endParaRPr kumimoji="1" lang="en-US" altLang="ja-JP" sz="1800" dirty="0" smtClean="0"/>
          </a:p>
          <a:p>
            <a:endParaRPr kumimoji="1" lang="en-US" altLang="ja-JP" sz="1800" dirty="0" smtClean="0"/>
          </a:p>
          <a:p>
            <a:pPr lvl="1"/>
            <a:endParaRPr lang="en-GB" altLang="ja-JP" sz="1400" dirty="0" smtClean="0"/>
          </a:p>
          <a:p>
            <a:pPr lvl="1">
              <a:buNone/>
            </a:pPr>
            <a:r>
              <a:rPr kumimoji="1" lang="en-US" altLang="ja-JP" sz="1800" dirty="0" smtClean="0"/>
              <a:t>Move: Dr. </a:t>
            </a:r>
            <a:r>
              <a:rPr kumimoji="1" lang="en-US" altLang="ja-JP" sz="1800" dirty="0" err="1" smtClean="0"/>
              <a:t>Sunghyun</a:t>
            </a:r>
            <a:r>
              <a:rPr kumimoji="1" lang="en-US" altLang="ja-JP" sz="1800" dirty="0" smtClean="0"/>
              <a:t> Hwang</a:t>
            </a:r>
          </a:p>
          <a:p>
            <a:pPr lvl="1">
              <a:buNone/>
            </a:pPr>
            <a:r>
              <a:rPr kumimoji="1" lang="en-US" altLang="ja-JP" sz="1800" dirty="0" smtClean="0"/>
              <a:t>Second: Dr. </a:t>
            </a:r>
            <a:r>
              <a:rPr kumimoji="1" lang="en-US" altLang="ja-JP" sz="1800" dirty="0" err="1" smtClean="0"/>
              <a:t>Villardi</a:t>
            </a:r>
            <a:r>
              <a:rPr kumimoji="1" lang="en-US" altLang="ja-JP" sz="1800" dirty="0" smtClean="0"/>
              <a:t> Gabriel</a:t>
            </a:r>
            <a:endParaRPr kumimoji="1" lang="en-US" altLang="ja-JP" sz="1800" dirty="0" smtClean="0"/>
          </a:p>
          <a:p>
            <a:pPr lvl="1">
              <a:buNone/>
            </a:pPr>
            <a:endParaRPr kumimoji="1" lang="en-US" altLang="ja-JP" sz="1800" dirty="0" smtClean="0"/>
          </a:p>
          <a:p>
            <a:pPr lvl="1">
              <a:buNone/>
            </a:pPr>
            <a:r>
              <a:rPr kumimoji="1" lang="en-US" altLang="ja-JP" sz="1800" dirty="0" smtClean="0"/>
              <a:t>Yes:  </a:t>
            </a:r>
            <a:r>
              <a:rPr kumimoji="1" lang="en-US" altLang="ja-JP" sz="1800" dirty="0" smtClean="0"/>
              <a:t>5</a:t>
            </a:r>
            <a:endParaRPr kumimoji="1" lang="en-US" altLang="ja-JP" sz="1800" dirty="0" smtClean="0"/>
          </a:p>
          <a:p>
            <a:pPr lvl="1">
              <a:buNone/>
            </a:pPr>
            <a:r>
              <a:rPr kumimoji="1" lang="en-US" altLang="ja-JP" sz="1800" dirty="0" smtClean="0"/>
              <a:t>No:  0</a:t>
            </a:r>
          </a:p>
          <a:p>
            <a:pPr lvl="1">
              <a:buNone/>
            </a:pPr>
            <a:r>
              <a:rPr kumimoji="1" lang="en-US" altLang="ja-JP" sz="1800" dirty="0" smtClean="0"/>
              <a:t>Abstain : </a:t>
            </a:r>
            <a:r>
              <a:rPr kumimoji="1" lang="en-US" altLang="ja-JP" sz="1800" dirty="0" smtClean="0"/>
              <a:t>0</a:t>
            </a:r>
            <a:endParaRPr kumimoji="1" lang="en-US" altLang="ja-JP" sz="1800" dirty="0" smtClean="0"/>
          </a:p>
          <a:p>
            <a:pPr lvl="1">
              <a:buNone/>
            </a:pPr>
            <a:r>
              <a:rPr kumimoji="1" lang="en-US" altLang="ja-JP" sz="1800" dirty="0" smtClean="0"/>
              <a:t>Motion passed</a:t>
            </a:r>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Oct</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13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31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
        <p:nvSpPr>
          <p:cNvPr id="3" name="Date Placeholder 2"/>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 Plenary Meeting in </a:t>
            </a:r>
            <a:r>
              <a:rPr lang="en-US" altLang="ja-JP" sz="2000" dirty="0" err="1" smtClean="0">
                <a:ea typeface="ＭＳ Ｐゴシック" pitchFamily="50" charset="-128"/>
              </a:rPr>
              <a:t>Sandiego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22-14-00114-00-000b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16</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July</a:t>
            </a:r>
          </a:p>
          <a:p>
            <a:r>
              <a:rPr lang="en-US" altLang="ja-JP" dirty="0" smtClean="0"/>
              <a:t>Approve minutes from July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July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コンテンツ プレースホルダ 6"/>
          <p:cNvGraphicFramePr>
            <a:graphicFrameLocks/>
          </p:cNvGraphicFramePr>
          <p:nvPr/>
        </p:nvGraphicFramePr>
        <p:xfrm>
          <a:off x="251520" y="1916832"/>
          <a:ext cx="8712967" cy="31038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MAC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83/r0,</a:t>
                      </a:r>
                      <a:r>
                        <a:rPr lang="en-GB" altLang="ja-JP" sz="1400" kern="1200" baseline="0" dirty="0" smtClean="0">
                          <a:solidFill>
                            <a:schemeClr val="dk1"/>
                          </a:solidFill>
                          <a:latin typeface="+mn-lt"/>
                          <a:ea typeface="+mn-ea"/>
                          <a:cs typeface="+mn-cs"/>
                        </a:rPr>
                        <a:t> 84/r0, 85/r0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78/r0, 81/r1, 99/r0</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r>
                        <a:rPr kumimoji="1" lang="en-US" altLang="ja-JP" sz="1400" dirty="0" smtClean="0"/>
                        <a:t>Dr. </a:t>
                      </a:r>
                      <a:r>
                        <a:rPr kumimoji="1" lang="en-US" altLang="ja-JP" sz="1400" dirty="0" err="1" smtClean="0"/>
                        <a:t>Pyo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Security </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82/r0</a:t>
                      </a:r>
                    </a:p>
                  </a:txBody>
                  <a:tcPr/>
                </a:tc>
                <a:tc>
                  <a:txBody>
                    <a:bodyPr/>
                    <a:lstStyle/>
                    <a:p>
                      <a:r>
                        <a:rPr kumimoji="1" lang="en-US" altLang="ja-JP" sz="1400" dirty="0" err="1" smtClean="0"/>
                        <a:t>Ranga</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Segmentation (30 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MD-TCM (20m)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Multi-channel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100/r0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101/r0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95/r0, 96/r0, 97/r0</a:t>
                      </a:r>
                    </a:p>
                  </a:txBody>
                  <a:tcPr/>
                </a:tc>
                <a:tc>
                  <a:txBody>
                    <a:bodyPr/>
                    <a:lstStyle/>
                    <a:p>
                      <a:r>
                        <a:rPr kumimoji="1" lang="en-US" altLang="ja-JP" sz="1400" dirty="0" err="1" smtClean="0"/>
                        <a:t>Dr.</a:t>
                      </a:r>
                      <a:r>
                        <a:rPr kumimoji="1" lang="en-US" altLang="ja-JP" sz="1400" baseline="0" dirty="0" err="1" smtClean="0"/>
                        <a:t>Hwang</a:t>
                      </a:r>
                      <a:endParaRPr kumimoji="1" lang="en-US" altLang="ja-JP" sz="1400" baseline="0" dirty="0" smtClean="0"/>
                    </a:p>
                    <a:p>
                      <a:r>
                        <a:rPr kumimoji="1" lang="en-US" altLang="ja-JP" sz="1400" baseline="0" dirty="0" smtClean="0"/>
                        <a:t>Prof. Sasaki</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Toh</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67569</TotalTime>
  <Words>3282</Words>
  <Application>Microsoft Office PowerPoint</Application>
  <PresentationFormat>画面に合わせる (4:3)</PresentationFormat>
  <Paragraphs>1012</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802-22-Submission</vt:lpstr>
      <vt:lpstr>IEEE P802.22b Sep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July Minutes</vt:lpstr>
      <vt:lpstr>Review of Teleconference Calls</vt:lpstr>
      <vt:lpstr>Conference Call Minutes</vt:lpstr>
      <vt:lpstr>Discussion Items</vt:lpstr>
      <vt:lpstr>Pyo (14)</vt:lpstr>
      <vt:lpstr>Gabriel (5)</vt:lpstr>
      <vt:lpstr>Oodo (7)</vt:lpstr>
      <vt:lpstr>Hwang (7)</vt:lpstr>
      <vt:lpstr>Toh (9)</vt:lpstr>
      <vt:lpstr>Sasaki (4)</vt:lpstr>
      <vt:lpstr>Ranga (2)</vt:lpstr>
      <vt:lpstr>Motion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1876</cp:revision>
  <cp:lastPrinted>1998-02-10T13:28:06Z</cp:lastPrinted>
  <dcterms:created xsi:type="dcterms:W3CDTF">2006-06-26T04:34:43Z</dcterms:created>
  <dcterms:modified xsi:type="dcterms:W3CDTF">2014-09-18T14:44:21Z</dcterms:modified>
</cp:coreProperties>
</file>