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565" r:id="rId2"/>
    <p:sldId id="566" r:id="rId3"/>
    <p:sldId id="567" r:id="rId4"/>
    <p:sldId id="568" r:id="rId5"/>
    <p:sldId id="569" r:id="rId6"/>
    <p:sldId id="581" r:id="rId7"/>
    <p:sldId id="585" r:id="rId8"/>
    <p:sldId id="586" r:id="rId9"/>
    <p:sldId id="587" r:id="rId10"/>
    <p:sldId id="588" r:id="rId11"/>
    <p:sldId id="589" r:id="rId12"/>
    <p:sldId id="590" r:id="rId13"/>
    <p:sldId id="591" r:id="rId14"/>
    <p:sldId id="583" r:id="rId15"/>
    <p:sldId id="584" r:id="rId16"/>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3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21558" y="334189"/>
            <a:ext cx="292394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22-14-0112-00-000b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6424" y="1628800"/>
            <a:ext cx="5235472"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2014-9-11</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26976"/>
          </a:xfrm>
        </p:spPr>
        <p:txBody>
          <a:bodyPr/>
          <a:lstStyle/>
          <a:p>
            <a:r>
              <a:rPr kumimoji="1" lang="en-US" altLang="ja-JP" dirty="0" smtClean="0"/>
              <a:t>Hwang (7)</a:t>
            </a:r>
            <a:endParaRPr kumimoji="1" lang="ja-JP" altLang="en-US" dirty="0"/>
          </a:p>
        </p:txBody>
      </p:sp>
      <p:graphicFrame>
        <p:nvGraphicFramePr>
          <p:cNvPr id="7" name="表 6"/>
          <p:cNvGraphicFramePr>
            <a:graphicFrameLocks noGrp="1"/>
          </p:cNvGraphicFramePr>
          <p:nvPr/>
        </p:nvGraphicFramePr>
        <p:xfrm>
          <a:off x="251520" y="1412776"/>
          <a:ext cx="8496944" cy="5029200"/>
        </p:xfrm>
        <a:graphic>
          <a:graphicData uri="http://schemas.openxmlformats.org/drawingml/2006/table">
            <a:tbl>
              <a:tblPr/>
              <a:tblGrid>
                <a:gridCol w="285116"/>
                <a:gridCol w="825852"/>
                <a:gridCol w="317069"/>
                <a:gridCol w="2654527"/>
                <a:gridCol w="2654527"/>
                <a:gridCol w="1759853"/>
              </a:tblGrid>
              <a:tr h="195792">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Commenter Name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Implementation 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476250">
                <a:tc>
                  <a:txBody>
                    <a:bodyPr/>
                    <a:lstStyle/>
                    <a:p>
                      <a:pPr algn="ctr" fontAlgn="t"/>
                      <a:r>
                        <a:rPr lang="en-US" altLang="ja-JP" sz="1000" b="0" i="0" u="none" strike="noStrike" dirty="0">
                          <a:solidFill>
                            <a:srgbClr val="000000"/>
                          </a:solidFill>
                          <a:latin typeface="ＭＳ Ｐゴシック"/>
                        </a:rPr>
                        <a:t>26</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err="1">
                          <a:solidFill>
                            <a:srgbClr val="000000"/>
                          </a:solidFill>
                          <a:latin typeface="ＭＳ Ｐゴシック"/>
                        </a:rPr>
                        <a:t>Shigenobu</a:t>
                      </a:r>
                      <a:r>
                        <a:rPr lang="en-US" sz="1000" b="0" i="0" u="none" strike="noStrike" dirty="0">
                          <a:solidFill>
                            <a:srgbClr val="000000"/>
                          </a:solidFill>
                          <a:latin typeface="ＭＳ Ｐゴシック"/>
                        </a:rPr>
                        <a:t> Sasaki</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000" b="0" i="0" u="none" strike="noStrike" dirty="0">
                          <a:solidFill>
                            <a:srgbClr val="000000"/>
                          </a:solidFill>
                          <a:latin typeface="ＭＳ Ｐゴシック"/>
                        </a:rPr>
                        <a:t>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a:solidFill>
                            <a:srgbClr val="000000"/>
                          </a:solidFill>
                          <a:latin typeface="ＭＳ Ｐゴシック"/>
                        </a:rPr>
                        <a:t>In Table 202, PHY Mode 1 to 4 are reserved for SCH, FCH, etc. These PHY mode should be retained as it is in the modified tables. It is not necessary to list all data rate corresponding to </a:t>
                      </a:r>
                      <a:r>
                        <a:rPr lang="en-US" sz="1000" b="0" i="0" u="none" strike="noStrike" dirty="0" err="1">
                          <a:solidFill>
                            <a:srgbClr val="000000"/>
                          </a:solidFill>
                          <a:latin typeface="ＭＳ Ｐゴシック"/>
                        </a:rPr>
                        <a:t>differennt</a:t>
                      </a:r>
                      <a:r>
                        <a:rPr lang="en-US" sz="1000" b="0" i="0" u="none" strike="noStrike" dirty="0">
                          <a:solidFill>
                            <a:srgbClr val="000000"/>
                          </a:solidFill>
                          <a:latin typeface="ＭＳ Ｐゴシック"/>
                        </a:rPr>
                        <a:t> CP in the tables. </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a:solidFill>
                            <a:srgbClr val="000000"/>
                          </a:solidFill>
                          <a:latin typeface="ＭＳ Ｐゴシック"/>
                        </a:rPr>
                        <a:t>PHY mode number should start from 5 (five) in the new tables. Pick up just one or two cases of CP ratio, and remove rest of them from data rate tables. I suggest to cover at least 1/16 CP, and 1/4 CP as an option.  </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000" b="0" i="0" u="none" strike="noStrike" dirty="0" err="1">
                          <a:solidFill>
                            <a:srgbClr val="000000"/>
                          </a:solidFill>
                          <a:latin typeface="ＭＳ Ｐゴシック"/>
                        </a:rPr>
                        <a:t>Accept:PHY</a:t>
                      </a:r>
                      <a:r>
                        <a:rPr lang="en-US" sz="1000" b="0" i="0" u="none" strike="noStrike" dirty="0">
                          <a:solidFill>
                            <a:srgbClr val="000000"/>
                          </a:solidFill>
                          <a:latin typeface="ＭＳ Ｐゴシック"/>
                        </a:rPr>
                        <a:t> mode number </a:t>
                      </a:r>
                      <a:br>
                        <a:rPr lang="en-US" sz="1000" b="0" i="0" u="none" strike="noStrike" dirty="0">
                          <a:solidFill>
                            <a:srgbClr val="000000"/>
                          </a:solidFill>
                          <a:latin typeface="ＭＳ Ｐゴシック"/>
                        </a:rPr>
                      </a:br>
                      <a:r>
                        <a:rPr lang="en-US" sz="1000" b="0" i="0" u="none" strike="noStrike" dirty="0">
                          <a:solidFill>
                            <a:srgbClr val="000000"/>
                          </a:solidFill>
                          <a:latin typeface="ＭＳ Ｐゴシック"/>
                        </a:rPr>
                        <a:t>should start from 5 (five) in the new tables.</a:t>
                      </a:r>
                      <a:br>
                        <a:rPr lang="en-US" sz="1000" b="0" i="0" u="none" strike="noStrike" dirty="0">
                          <a:solidFill>
                            <a:srgbClr val="000000"/>
                          </a:solidFill>
                          <a:latin typeface="ＭＳ Ｐゴシック"/>
                        </a:rPr>
                      </a:br>
                      <a:r>
                        <a:rPr lang="en-US" sz="1000" b="0" i="0" u="none" strike="noStrike" dirty="0">
                          <a:solidFill>
                            <a:srgbClr val="000000"/>
                          </a:solidFill>
                          <a:latin typeface="ＭＳ Ｐゴシック"/>
                        </a:rPr>
                        <a:t>Reject :: Pick up just one or two cases of CP ratio, and remove rest of them from data rate tables. I suggest to cover at least 1/16 CP, and 1/4 CP as an option.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381000">
                <a:tc>
                  <a:txBody>
                    <a:bodyPr/>
                    <a:lstStyle/>
                    <a:p>
                      <a:pPr algn="ctr" fontAlgn="t"/>
                      <a:r>
                        <a:rPr lang="en-US" altLang="ja-JP" sz="1000" b="0" i="0" u="none" strike="noStrike" dirty="0">
                          <a:solidFill>
                            <a:srgbClr val="000000"/>
                          </a:solidFill>
                          <a:latin typeface="ＭＳ Ｐゴシック"/>
                        </a:rPr>
                        <a:t>45</a:t>
                      </a:r>
                    </a:p>
                  </a:txBody>
                  <a:tcPr marL="0" marR="0" marT="0" marB="0">
                    <a:lnL>
                      <a:noFill/>
                    </a:lnL>
                    <a:lnR>
                      <a:noFill/>
                    </a:lnR>
                    <a:lnT>
                      <a:noFill/>
                    </a:lnT>
                    <a:lnB>
                      <a:noFill/>
                    </a:lnB>
                    <a:solidFill>
                      <a:srgbClr val="FFFF00"/>
                    </a:solidFill>
                  </a:tcPr>
                </a:tc>
                <a:tc>
                  <a:txBody>
                    <a:bodyPr/>
                    <a:lstStyle/>
                    <a:p>
                      <a:pPr algn="ctr" fontAlgn="ctr"/>
                      <a:r>
                        <a:rPr lang="en-US" sz="1000" b="0" i="0" u="none" strike="noStrike" dirty="0" err="1">
                          <a:solidFill>
                            <a:srgbClr val="000000"/>
                          </a:solidFill>
                          <a:latin typeface="ＭＳ Ｐゴシック"/>
                        </a:rPr>
                        <a:t>Sunghyun</a:t>
                      </a:r>
                      <a:r>
                        <a:rPr lang="en-US" sz="1000" b="0" i="0" u="none" strike="noStrike" dirty="0">
                          <a:solidFill>
                            <a:srgbClr val="000000"/>
                          </a:solidFill>
                          <a:latin typeface="ＭＳ Ｐゴシック"/>
                        </a:rPr>
                        <a:t> Hwang</a:t>
                      </a:r>
                    </a:p>
                  </a:txBody>
                  <a:tcPr marL="0" marR="0" marT="0" marB="0" anchor="ctr">
                    <a:lnL>
                      <a:noFill/>
                    </a:lnL>
                    <a:lnR>
                      <a:noFill/>
                    </a:lnR>
                    <a:lnT>
                      <a:noFill/>
                    </a:lnT>
                    <a:lnB>
                      <a:noFill/>
                    </a:lnB>
                    <a:solidFill>
                      <a:srgbClr val="FFFF00"/>
                    </a:solidFill>
                  </a:tcPr>
                </a:tc>
                <a:tc>
                  <a:txBody>
                    <a:bodyPr/>
                    <a:lstStyle/>
                    <a:p>
                      <a:pPr algn="ctr" fontAlgn="ctr"/>
                      <a:r>
                        <a:rPr lang="en-US" sz="1000" b="0" i="0" u="none" strike="noStrike" dirty="0">
                          <a:solidFill>
                            <a:srgbClr val="000000"/>
                          </a:solidFill>
                          <a:latin typeface="ＭＳ Ｐゴシック"/>
                        </a:rPr>
                        <a:t>T</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Define the local frame preamble to support segmentation scheme.</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For the local frame preamble, the number of PN sequence should be defined considering the number of the used subcarriers for PHY mode 1 and PHY mode 2, respectively.</a:t>
                      </a:r>
                    </a:p>
                  </a:txBody>
                  <a:tcPr marL="0" marR="0" marT="0" marB="0" anchor="ctr">
                    <a:lnL>
                      <a:noFill/>
                    </a:lnL>
                    <a:lnR>
                      <a:noFill/>
                    </a:lnR>
                    <a:lnT>
                      <a:noFill/>
                    </a:lnT>
                    <a:lnB>
                      <a:noFill/>
                    </a:lnB>
                    <a:solidFill>
                      <a:srgbClr val="FFFF00"/>
                    </a:solidFill>
                  </a:tcPr>
                </a:tc>
                <a:tc>
                  <a:txBody>
                    <a:bodyPr/>
                    <a:lstStyle/>
                    <a:p>
                      <a:pPr algn="l" fontAlgn="b"/>
                      <a:r>
                        <a:rPr lang="en-US" sz="1000" b="0" i="0" u="none" strike="noStrike" dirty="0">
                          <a:solidFill>
                            <a:srgbClr val="000000"/>
                          </a:solidFill>
                          <a:latin typeface="ＭＳ Ｐゴシック"/>
                        </a:rPr>
                        <a:t>22-14-100/r0</a:t>
                      </a:r>
                    </a:p>
                  </a:txBody>
                  <a:tcPr marL="0" marR="0" marT="0" marB="0" anchor="b">
                    <a:lnL>
                      <a:noFill/>
                    </a:lnL>
                    <a:lnR>
                      <a:noFill/>
                    </a:lnR>
                    <a:lnT>
                      <a:noFill/>
                    </a:lnT>
                    <a:lnB>
                      <a:noFill/>
                    </a:lnB>
                    <a:solidFill>
                      <a:srgbClr val="FFFF00"/>
                    </a:solidFill>
                  </a:tcPr>
                </a:tc>
              </a:tr>
              <a:tr h="95250">
                <a:tc>
                  <a:txBody>
                    <a:bodyPr/>
                    <a:lstStyle/>
                    <a:p>
                      <a:pPr algn="ctr" fontAlgn="t"/>
                      <a:r>
                        <a:rPr lang="en-US" altLang="ja-JP" sz="1000" b="0" i="0" u="none" strike="noStrike">
                          <a:solidFill>
                            <a:srgbClr val="000000"/>
                          </a:solidFill>
                          <a:latin typeface="ＭＳ Ｐゴシック"/>
                        </a:rPr>
                        <a:t>58</a:t>
                      </a:r>
                    </a:p>
                  </a:txBody>
                  <a:tcPr marL="0" marR="0" marT="0" marB="0">
                    <a:lnL>
                      <a:noFill/>
                    </a:lnL>
                    <a:lnR>
                      <a:noFill/>
                    </a:lnR>
                    <a:lnT>
                      <a:noFill/>
                    </a:lnT>
                    <a:lnB>
                      <a:noFill/>
                    </a:lnB>
                  </a:tcPr>
                </a:tc>
                <a:tc>
                  <a:txBody>
                    <a:bodyPr/>
                    <a:lstStyle/>
                    <a:p>
                      <a:pPr algn="ctr" fontAlgn="ctr"/>
                      <a:r>
                        <a:rPr lang="en-US" sz="1000" b="0" i="0" u="none" strike="noStrike">
                          <a:solidFill>
                            <a:srgbClr val="000000"/>
                          </a:solidFill>
                          <a:latin typeface="ＭＳ Ｐゴシック"/>
                        </a:rPr>
                        <a:t>Sunghyun Hwang</a:t>
                      </a:r>
                    </a:p>
                  </a:txBody>
                  <a:tcPr marL="0" marR="0" marT="0" marB="0" anchor="ctr">
                    <a:lnL>
                      <a:noFill/>
                    </a:lnL>
                    <a:lnR>
                      <a:noFill/>
                    </a:lnR>
                    <a:lnT>
                      <a:noFill/>
                    </a:lnT>
                    <a:lnB>
                      <a:noFill/>
                    </a:lnB>
                  </a:tcPr>
                </a:tc>
                <a:tc>
                  <a:txBody>
                    <a:bodyPr/>
                    <a:lstStyle/>
                    <a:p>
                      <a:pPr algn="ctr" fontAlgn="ctr"/>
                      <a:r>
                        <a:rPr lang="en-US" sz="1000" b="0" i="0" u="none" strike="noStrike">
                          <a:solidFill>
                            <a:srgbClr val="000000"/>
                          </a:solidFill>
                          <a:latin typeface="ＭＳ Ｐゴシック"/>
                        </a:rPr>
                        <a:t>T</a:t>
                      </a:r>
                    </a:p>
                  </a:txBody>
                  <a:tcPr marL="0" marR="0" marT="0" marB="0" anchor="ctr">
                    <a:lnL>
                      <a:noFill/>
                    </a:lnL>
                    <a:lnR>
                      <a:noFill/>
                    </a:lnR>
                    <a:lnT>
                      <a:noFill/>
                    </a:lnT>
                    <a:lnB>
                      <a:noFill/>
                    </a:lnB>
                  </a:tcPr>
                </a:tc>
                <a:tc>
                  <a:txBody>
                    <a:bodyPr/>
                    <a:lstStyle/>
                    <a:p>
                      <a:pPr algn="l" fontAlgn="ctr"/>
                      <a:r>
                        <a:rPr lang="en-US" sz="1000" b="0" i="0" u="none" strike="noStrike" dirty="0">
                          <a:solidFill>
                            <a:srgbClr val="000000"/>
                          </a:solidFill>
                          <a:latin typeface="ＭＳ Ｐゴシック"/>
                        </a:rPr>
                        <a:t>There is no MIMO pilot pattern for PHY mode 1.</a:t>
                      </a:r>
                    </a:p>
                  </a:txBody>
                  <a:tcPr marL="0" marR="0" marT="0" marB="0" anchor="ctr">
                    <a:lnL>
                      <a:noFill/>
                    </a:lnL>
                    <a:lnR>
                      <a:noFill/>
                    </a:lnR>
                    <a:lnT>
                      <a:noFill/>
                    </a:lnT>
                    <a:lnB>
                      <a:noFill/>
                    </a:lnB>
                  </a:tcPr>
                </a:tc>
                <a:tc>
                  <a:txBody>
                    <a:bodyPr/>
                    <a:lstStyle/>
                    <a:p>
                      <a:pPr algn="l" fontAlgn="ctr"/>
                      <a:r>
                        <a:rPr lang="en-US" sz="1000" b="0" i="0" u="none" strike="noStrike" dirty="0">
                          <a:solidFill>
                            <a:srgbClr val="000000"/>
                          </a:solidFill>
                          <a:latin typeface="ＭＳ Ｐゴシック"/>
                        </a:rPr>
                        <a:t>Define the MIMO pilot pattern for PHY mode 1.</a:t>
                      </a:r>
                    </a:p>
                  </a:txBody>
                  <a:tcPr marL="0" marR="0" marT="0" marB="0" anchor="ctr">
                    <a:lnL>
                      <a:noFill/>
                    </a:lnL>
                    <a:lnR>
                      <a:noFill/>
                    </a:lnR>
                    <a:lnT>
                      <a:noFill/>
                    </a:lnT>
                    <a:lnB>
                      <a:noFill/>
                    </a:lnB>
                  </a:tcPr>
                </a:tc>
                <a:tc>
                  <a:txBody>
                    <a:bodyPr/>
                    <a:lstStyle/>
                    <a:p>
                      <a:pPr algn="l" fontAlgn="ctr"/>
                      <a:endParaRPr lang="ja-JP" altLang="en-US" sz="1000" b="0" i="0" u="none" strike="noStrike">
                        <a:solidFill>
                          <a:srgbClr val="000000"/>
                        </a:solidFill>
                        <a:latin typeface="ＭＳ Ｐゴシック"/>
                      </a:endParaRPr>
                    </a:p>
                  </a:txBody>
                  <a:tcPr marL="0" marR="0" marT="0" marB="0" anchor="ctr">
                    <a:lnL>
                      <a:noFill/>
                    </a:lnL>
                    <a:lnR>
                      <a:noFill/>
                    </a:lnR>
                    <a:lnT>
                      <a:noFill/>
                    </a:lnT>
                    <a:lnB>
                      <a:noFill/>
                    </a:lnB>
                  </a:tcPr>
                </a:tc>
              </a:tr>
              <a:tr h="285750">
                <a:tc>
                  <a:txBody>
                    <a:bodyPr/>
                    <a:lstStyle/>
                    <a:p>
                      <a:pPr algn="ctr" fontAlgn="t"/>
                      <a:r>
                        <a:rPr lang="en-US" altLang="ja-JP" sz="1000" b="0" i="0" u="none" strike="noStrike">
                          <a:solidFill>
                            <a:srgbClr val="000000"/>
                          </a:solidFill>
                          <a:latin typeface="ＭＳ Ｐゴシック"/>
                        </a:rPr>
                        <a:t>87</a:t>
                      </a:r>
                    </a:p>
                  </a:txBody>
                  <a:tcPr marL="0" marR="0" marT="0" marB="0">
                    <a:lnL>
                      <a:noFill/>
                    </a:lnL>
                    <a:lnR>
                      <a:noFill/>
                    </a:lnR>
                    <a:lnT>
                      <a:noFill/>
                    </a:lnT>
                    <a:lnB>
                      <a:noFill/>
                    </a:lnB>
                  </a:tcPr>
                </a:tc>
                <a:tc>
                  <a:txBody>
                    <a:bodyPr/>
                    <a:lstStyle/>
                    <a:p>
                      <a:pPr algn="l" fontAlgn="t"/>
                      <a:r>
                        <a:rPr lang="en-US" sz="1000" b="0" i="0" u="none" strike="noStrike">
                          <a:solidFill>
                            <a:srgbClr val="000000"/>
                          </a:solidFill>
                          <a:latin typeface="ＭＳ Ｐゴシック"/>
                        </a:rPr>
                        <a:t>Ranga Reddy</a:t>
                      </a:r>
                    </a:p>
                  </a:txBody>
                  <a:tcPr marL="0" marR="0" marT="0" marB="0">
                    <a:lnL>
                      <a:noFill/>
                    </a:lnL>
                    <a:lnR>
                      <a:noFill/>
                    </a:lnR>
                    <a:lnT>
                      <a:noFill/>
                    </a:lnT>
                    <a:lnB>
                      <a:noFill/>
                    </a:lnB>
                  </a:tcPr>
                </a:tc>
                <a:tc>
                  <a:txBody>
                    <a:bodyPr/>
                    <a:lstStyle/>
                    <a:p>
                      <a:pPr algn="ctr" fontAlgn="t"/>
                      <a:r>
                        <a:rPr lang="en-US" sz="1000" b="0" i="0" u="none" strike="noStrike">
                          <a:solidFill>
                            <a:srgbClr val="000000"/>
                          </a:solidFill>
                          <a:latin typeface="ＭＳ Ｐゴシック"/>
                        </a:rPr>
                        <a:t>TR</a:t>
                      </a:r>
                    </a:p>
                  </a:txBody>
                  <a:tcPr marL="0" marR="0" marT="0" marB="0">
                    <a:lnL>
                      <a:noFill/>
                    </a:lnL>
                    <a:lnR>
                      <a:noFill/>
                    </a:lnR>
                    <a:lnT>
                      <a:noFill/>
                    </a:lnT>
                    <a:lnB>
                      <a:noFill/>
                    </a:lnB>
                  </a:tcPr>
                </a:tc>
                <a:tc>
                  <a:txBody>
                    <a:bodyPr/>
                    <a:lstStyle/>
                    <a:p>
                      <a:pPr algn="l" fontAlgn="t"/>
                      <a:r>
                        <a:rPr lang="en-US" sz="1000" b="0" i="0" u="none" strike="noStrike">
                          <a:solidFill>
                            <a:srgbClr val="000000"/>
                          </a:solidFill>
                          <a:latin typeface="ＭＳ Ｐゴシック"/>
                        </a:rPr>
                        <a:t>Why have a separate GID here? This just add bits to the message. </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Identify groups by the SID of the group </a:t>
                      </a:r>
                      <a:r>
                        <a:rPr lang="en-US" sz="1000" b="0" i="0" u="none" strike="noStrike" dirty="0" err="1">
                          <a:solidFill>
                            <a:srgbClr val="000000"/>
                          </a:solidFill>
                          <a:latin typeface="ＭＳ Ｐゴシック"/>
                        </a:rPr>
                        <a:t>manageer</a:t>
                      </a:r>
                      <a:r>
                        <a:rPr lang="en-US" sz="1000" b="0" i="0" u="none" strike="noStrike" dirty="0">
                          <a:solidFill>
                            <a:srgbClr val="000000"/>
                          </a:solidFill>
                          <a:latin typeface="ＭＳ Ｐゴシック"/>
                        </a:rPr>
                        <a:t>, make that the first SID in the SID bitmap of GRA-CFG message. This also applies to the GRA-UPD message</a:t>
                      </a:r>
                    </a:p>
                  </a:txBody>
                  <a:tcPr marL="0" marR="0" marT="0" marB="0">
                    <a:lnL>
                      <a:noFill/>
                    </a:lnL>
                    <a:lnR>
                      <a:noFill/>
                    </a:lnR>
                    <a:lnT>
                      <a:noFill/>
                    </a:lnT>
                    <a:lnB>
                      <a:noFill/>
                    </a:lnB>
                  </a:tcPr>
                </a:tc>
                <a:tc>
                  <a:txBody>
                    <a:bodyPr/>
                    <a:lstStyle/>
                    <a:p>
                      <a:pPr algn="l" fontAlgn="t"/>
                      <a:endParaRPr lang="ja-JP" altLang="en-US" sz="1000" b="0" i="0" u="none" strike="noStrike" dirty="0">
                        <a:solidFill>
                          <a:srgbClr val="000000"/>
                        </a:solidFill>
                        <a:latin typeface="ＭＳ Ｐゴシック"/>
                      </a:endParaRPr>
                    </a:p>
                  </a:txBody>
                  <a:tcPr marL="0" marR="0" marT="0" marB="0">
                    <a:lnL>
                      <a:noFill/>
                    </a:lnL>
                    <a:lnR>
                      <a:noFill/>
                    </a:lnR>
                    <a:lnT>
                      <a:noFill/>
                    </a:lnT>
                    <a:lnB>
                      <a:noFill/>
                    </a:lnB>
                  </a:tcPr>
                </a:tc>
              </a:tr>
              <a:tr h="190500">
                <a:tc>
                  <a:txBody>
                    <a:bodyPr/>
                    <a:lstStyle/>
                    <a:p>
                      <a:pPr algn="ctr" fontAlgn="t"/>
                      <a:r>
                        <a:rPr lang="en-US" altLang="ja-JP" sz="1000" b="0" i="0" u="none" strike="noStrike" dirty="0">
                          <a:solidFill>
                            <a:srgbClr val="000000"/>
                          </a:solidFill>
                          <a:latin typeface="ＭＳ Ｐゴシック"/>
                        </a:rPr>
                        <a:t>88</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err="1">
                          <a:solidFill>
                            <a:srgbClr val="000000"/>
                          </a:solidFill>
                          <a:latin typeface="ＭＳ Ｐゴシック"/>
                        </a:rPr>
                        <a:t>Ranga</a:t>
                      </a:r>
                      <a:r>
                        <a:rPr lang="en-US" sz="1000" b="0" i="0" u="none" strike="noStrike" dirty="0">
                          <a:solidFill>
                            <a:srgbClr val="000000"/>
                          </a:solidFill>
                          <a:latin typeface="ＭＳ Ｐゴシック"/>
                        </a:rPr>
                        <a:t> Reddy</a:t>
                      </a:r>
                    </a:p>
                  </a:txBody>
                  <a:tcPr marL="0" marR="0" marT="0" marB="0">
                    <a:lnL>
                      <a:noFill/>
                    </a:lnL>
                    <a:lnR>
                      <a:noFill/>
                    </a:lnR>
                    <a:lnT>
                      <a:noFill/>
                    </a:lnT>
                    <a:lnB>
                      <a:noFill/>
                    </a:lnB>
                    <a:solidFill>
                      <a:srgbClr val="FFFF00"/>
                    </a:solidFill>
                  </a:tcPr>
                </a:tc>
                <a:tc>
                  <a:txBody>
                    <a:bodyPr/>
                    <a:lstStyle/>
                    <a:p>
                      <a:pPr algn="ctr" fontAlgn="t"/>
                      <a:r>
                        <a:rPr lang="en-US" sz="10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able AS1 does not indicate clearly if </a:t>
                      </a:r>
                      <a:r>
                        <a:rPr lang="en-US" sz="1000" b="0" i="0" u="none" strike="noStrike" dirty="0" err="1">
                          <a:solidFill>
                            <a:srgbClr val="000000"/>
                          </a:solidFill>
                          <a:latin typeface="ＭＳ Ｐゴシック"/>
                        </a:rPr>
                        <a:t>Device_flag</a:t>
                      </a:r>
                      <a:r>
                        <a:rPr lang="en-US" sz="1000" b="0" i="0" u="none" strike="noStrike" dirty="0">
                          <a:solidFill>
                            <a:srgbClr val="000000"/>
                          </a:solidFill>
                          <a:latin typeface="ＭＳ Ｐゴシック"/>
                        </a:rPr>
                        <a:t> and </a:t>
                      </a:r>
                      <a:r>
                        <a:rPr lang="en-US" sz="1000" b="0" i="0" u="none" strike="noStrike" dirty="0" err="1">
                          <a:solidFill>
                            <a:srgbClr val="000000"/>
                          </a:solidFill>
                          <a:latin typeface="ＭＳ Ｐゴシック"/>
                        </a:rPr>
                        <a:t>Group_Flag</a:t>
                      </a:r>
                      <a:r>
                        <a:rPr lang="en-US" sz="1000" b="0" i="0" u="none" strike="noStrike" dirty="0">
                          <a:solidFill>
                            <a:srgbClr val="000000"/>
                          </a:solidFill>
                          <a:latin typeface="ＭＳ Ｐゴシック"/>
                        </a:rPr>
                        <a:t> are both necessary, </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Try using a message type field 2-3 bits, and structure the message accordingly.  </a:t>
                      </a:r>
                    </a:p>
                  </a:txBody>
                  <a:tcPr marL="0" marR="0" marT="0" marB="0">
                    <a:lnL>
                      <a:noFill/>
                    </a:lnL>
                    <a:lnR>
                      <a:noFill/>
                    </a:lnR>
                    <a:lnT>
                      <a:noFill/>
                    </a:lnT>
                    <a:lnB>
                      <a:noFill/>
                    </a:lnB>
                    <a:solidFill>
                      <a:srgbClr val="FFFF00"/>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ＭＳ Ｐゴシック"/>
                        </a:rPr>
                        <a:t>22-14-108/r0</a:t>
                      </a:r>
                    </a:p>
                    <a:p>
                      <a:pPr algn="l" fontAlgn="t"/>
                      <a:endParaRPr lang="ja-JP" altLang="en-US" sz="10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r h="285750">
                <a:tc>
                  <a:txBody>
                    <a:bodyPr/>
                    <a:lstStyle/>
                    <a:p>
                      <a:pPr algn="ctr" fontAlgn="t"/>
                      <a:r>
                        <a:rPr lang="en-US" altLang="ja-JP" sz="1000" b="0" i="0" u="none" strike="noStrike">
                          <a:solidFill>
                            <a:srgbClr val="000000"/>
                          </a:solidFill>
                          <a:latin typeface="ＭＳ Ｐゴシック"/>
                        </a:rPr>
                        <a:t>89</a:t>
                      </a:r>
                    </a:p>
                  </a:txBody>
                  <a:tcPr marL="0" marR="0" marT="0" marB="0">
                    <a:lnL>
                      <a:noFill/>
                    </a:lnL>
                    <a:lnR>
                      <a:noFill/>
                    </a:lnR>
                    <a:lnT>
                      <a:noFill/>
                    </a:lnT>
                    <a:lnB>
                      <a:noFill/>
                    </a:lnB>
                    <a:solidFill>
                      <a:srgbClr val="FFFF00"/>
                    </a:solidFill>
                  </a:tcPr>
                </a:tc>
                <a:tc>
                  <a:txBody>
                    <a:bodyPr/>
                    <a:lstStyle/>
                    <a:p>
                      <a:pPr algn="l" fontAlgn="t"/>
                      <a:r>
                        <a:rPr lang="en-US" sz="1000" b="0" i="0" u="none" strike="noStrike">
                          <a:solidFill>
                            <a:srgbClr val="000000"/>
                          </a:solidFill>
                          <a:latin typeface="ＭＳ Ｐゴシック"/>
                        </a:rPr>
                        <a:t>Ranga Reddy</a:t>
                      </a:r>
                    </a:p>
                  </a:txBody>
                  <a:tcPr marL="0" marR="0" marT="0" marB="0">
                    <a:lnL>
                      <a:noFill/>
                    </a:lnL>
                    <a:lnR>
                      <a:noFill/>
                    </a:lnR>
                    <a:lnT>
                      <a:noFill/>
                    </a:lnT>
                    <a:lnB>
                      <a:noFill/>
                    </a:lnB>
                    <a:solidFill>
                      <a:srgbClr val="FFFF00"/>
                    </a:solidFill>
                  </a:tcPr>
                </a:tc>
                <a:tc>
                  <a:txBody>
                    <a:bodyPr/>
                    <a:lstStyle/>
                    <a:p>
                      <a:pPr algn="ctr" fontAlgn="t"/>
                      <a:r>
                        <a:rPr lang="en-US" sz="1000" b="0" i="0" u="none" strike="noStrike">
                          <a:solidFill>
                            <a:srgbClr val="000000"/>
                          </a:solidFill>
                          <a:latin typeface="ＭＳ Ｐゴシック"/>
                        </a:rPr>
                        <a:t>TR</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the GRA-UPD doesn't allow deleting more than one CPE from the group at once.  This would cause multiple </a:t>
                      </a:r>
                      <a:r>
                        <a:rPr lang="en-US" sz="1000" b="0" i="0" u="none" strike="noStrike" dirty="0" err="1">
                          <a:solidFill>
                            <a:srgbClr val="000000"/>
                          </a:solidFill>
                          <a:latin typeface="ＭＳ Ｐゴシック"/>
                        </a:rPr>
                        <a:t>Tx's</a:t>
                      </a:r>
                      <a:r>
                        <a:rPr lang="en-US" sz="1000" b="0" i="0" u="none" strike="noStrike" dirty="0">
                          <a:solidFill>
                            <a:srgbClr val="000000"/>
                          </a:solidFill>
                          <a:latin typeface="ＭＳ Ｐゴシック"/>
                        </a:rPr>
                        <a:t> to delete more than one CPE</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Update message to include structure to handle deletion of more than one CPE from a group</a:t>
                      </a:r>
                    </a:p>
                  </a:txBody>
                  <a:tcPr marL="0" marR="0" marT="0" marB="0">
                    <a:lnL>
                      <a:noFill/>
                    </a:lnL>
                    <a:lnR>
                      <a:noFill/>
                    </a:lnR>
                    <a:lnT>
                      <a:noFill/>
                    </a:lnT>
                    <a:lnB>
                      <a:noFill/>
                    </a:lnB>
                    <a:solidFill>
                      <a:srgbClr val="FFFF00"/>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ＭＳ Ｐゴシック"/>
                        </a:rPr>
                        <a:t>22-14-108/r0</a:t>
                      </a:r>
                    </a:p>
                    <a:p>
                      <a:pPr algn="l" fontAlgn="t"/>
                      <a:endParaRPr lang="ja-JP" altLang="en-US" sz="1000" b="0" i="0" u="none" strike="noStrike" dirty="0">
                        <a:solidFill>
                          <a:srgbClr val="000000"/>
                        </a:solidFill>
                        <a:latin typeface="ＭＳ Ｐゴシック"/>
                      </a:endParaRPr>
                    </a:p>
                  </a:txBody>
                  <a:tcPr marL="0" marR="0" marT="0" marB="0">
                    <a:lnL>
                      <a:noFill/>
                    </a:lnL>
                    <a:lnR>
                      <a:noFill/>
                    </a:lnR>
                    <a:lnT>
                      <a:noFill/>
                    </a:lnT>
                    <a:lnB>
                      <a:noFill/>
                    </a:lnB>
                    <a:solidFill>
                      <a:srgbClr val="FFFF00"/>
                    </a:solidFill>
                  </a:tcPr>
                </a:tc>
              </a:tr>
              <a:tr h="666750">
                <a:tc>
                  <a:txBody>
                    <a:bodyPr/>
                    <a:lstStyle/>
                    <a:p>
                      <a:pPr algn="ctr" fontAlgn="t"/>
                      <a:r>
                        <a:rPr lang="en-US" altLang="ja-JP" sz="1000" b="0" i="0" u="none" strike="noStrike">
                          <a:solidFill>
                            <a:srgbClr val="000000"/>
                          </a:solidFill>
                          <a:latin typeface="ＭＳ Ｐゴシック"/>
                        </a:rPr>
                        <a:t>90</a:t>
                      </a:r>
                    </a:p>
                  </a:txBody>
                  <a:tcPr marL="0" marR="0" marT="0" marB="0">
                    <a:lnL>
                      <a:noFill/>
                    </a:lnL>
                    <a:lnR>
                      <a:noFill/>
                    </a:lnR>
                    <a:lnT>
                      <a:noFill/>
                    </a:lnT>
                    <a:lnB>
                      <a:noFill/>
                    </a:lnB>
                  </a:tcPr>
                </a:tc>
                <a:tc>
                  <a:txBody>
                    <a:bodyPr/>
                    <a:lstStyle/>
                    <a:p>
                      <a:pPr algn="l" fontAlgn="t"/>
                      <a:r>
                        <a:rPr lang="en-US" sz="1000" b="0" i="0" u="none" strike="noStrike" dirty="0" err="1">
                          <a:solidFill>
                            <a:srgbClr val="000000"/>
                          </a:solidFill>
                          <a:latin typeface="ＭＳ Ｐゴシック"/>
                        </a:rPr>
                        <a:t>Ranga</a:t>
                      </a:r>
                      <a:r>
                        <a:rPr lang="en-US" sz="1000" b="0" i="0" u="none" strike="noStrike" dirty="0">
                          <a:solidFill>
                            <a:srgbClr val="000000"/>
                          </a:solidFill>
                          <a:latin typeface="ＭＳ Ｐゴシック"/>
                        </a:rPr>
                        <a:t> Reddy</a:t>
                      </a:r>
                    </a:p>
                  </a:txBody>
                  <a:tcPr marL="0" marR="0" marT="0" marB="0">
                    <a:lnL>
                      <a:noFill/>
                    </a:lnL>
                    <a:lnR>
                      <a:noFill/>
                    </a:lnR>
                    <a:lnT>
                      <a:noFill/>
                    </a:lnT>
                    <a:lnB>
                      <a:noFill/>
                    </a:lnB>
                  </a:tcPr>
                </a:tc>
                <a:tc>
                  <a:txBody>
                    <a:bodyPr/>
                    <a:lstStyle/>
                    <a:p>
                      <a:pPr algn="ctr" fontAlgn="t"/>
                      <a:r>
                        <a:rPr lang="en-US" sz="1000" b="0" i="0" u="none" strike="noStrike">
                          <a:solidFill>
                            <a:srgbClr val="000000"/>
                          </a:solidFill>
                          <a:latin typeface="ＭＳ Ｐゴシック"/>
                        </a:rPr>
                        <a:t>TR</a:t>
                      </a:r>
                    </a:p>
                  </a:txBody>
                  <a:tcPr marL="0" marR="0" marT="0" marB="0">
                    <a:lnL>
                      <a:noFill/>
                    </a:lnL>
                    <a:lnR>
                      <a:noFill/>
                    </a:lnR>
                    <a:lnT>
                      <a:noFill/>
                    </a:lnT>
                    <a:lnB>
                      <a:noFill/>
                    </a:lnB>
                  </a:tcPr>
                </a:tc>
                <a:tc>
                  <a:txBody>
                    <a:bodyPr/>
                    <a:lstStyle/>
                    <a:p>
                      <a:pPr algn="l" fontAlgn="t"/>
                      <a:r>
                        <a:rPr lang="en-US" sz="1000" b="0" i="0" u="none" strike="noStrike">
                          <a:solidFill>
                            <a:srgbClr val="000000"/>
                          </a:solidFill>
                          <a:latin typeface="ＭＳ Ｐゴシック"/>
                        </a:rPr>
                        <a:t>here we say that the Backup/Candidate IE of DCD can be used to update a group backup/candidate list.  The statement in the text here refers to modifications in table 22.  Are these modifications to Table 22 even necessary, assuming that GRA methods are only applicable to distributed relays, which could transmit their own DCD/UCD in their zone. </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Provide text indicating that grouping should be limited to distributed relays, and we don’t need modifications to DCD.  similar changes would be applicable to UCD as well.</a:t>
                      </a:r>
                    </a:p>
                  </a:txBody>
                  <a:tcPr marL="0" marR="0" marT="0" marB="0">
                    <a:lnL>
                      <a:noFill/>
                    </a:lnL>
                    <a:lnR>
                      <a:noFill/>
                    </a:lnR>
                    <a:lnT>
                      <a:noFill/>
                    </a:lnT>
                    <a:lnB>
                      <a:noFill/>
                    </a:lnB>
                  </a:tcPr>
                </a:tc>
                <a:tc>
                  <a:txBody>
                    <a:bodyPr/>
                    <a:lstStyle/>
                    <a:p>
                      <a:pPr algn="l" fontAlgn="t"/>
                      <a:endParaRPr lang="ja-JP" altLang="en-US" sz="1000" b="0" i="0" u="none" strike="noStrike" dirty="0">
                        <a:solidFill>
                          <a:srgbClr val="000000"/>
                        </a:solidFill>
                        <a:latin typeface="ＭＳ Ｐゴシック"/>
                      </a:endParaRPr>
                    </a:p>
                  </a:txBody>
                  <a:tcPr marL="0" marR="0" marT="0" marB="0">
                    <a:lnL>
                      <a:noFill/>
                    </a:lnL>
                    <a:lnR>
                      <a:noFill/>
                    </a:lnR>
                    <a:lnT>
                      <a:noFill/>
                    </a:lnT>
                    <a:lnB>
                      <a:noFill/>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Toh</a:t>
            </a:r>
            <a:r>
              <a:rPr kumimoji="1" lang="en-US" altLang="ja-JP" dirty="0" smtClean="0"/>
              <a:t> (9)</a:t>
            </a:r>
            <a:endParaRPr kumimoji="1" lang="ja-JP" altLang="en-US" dirty="0"/>
          </a:p>
        </p:txBody>
      </p:sp>
      <p:graphicFrame>
        <p:nvGraphicFramePr>
          <p:cNvPr id="5" name="表 4"/>
          <p:cNvGraphicFramePr>
            <a:graphicFrameLocks noGrp="1"/>
          </p:cNvGraphicFramePr>
          <p:nvPr/>
        </p:nvGraphicFramePr>
        <p:xfrm>
          <a:off x="683568" y="1556792"/>
          <a:ext cx="8136905" cy="4914900"/>
        </p:xfrm>
        <a:graphic>
          <a:graphicData uri="http://schemas.openxmlformats.org/drawingml/2006/table">
            <a:tbl>
              <a:tblPr/>
              <a:tblGrid>
                <a:gridCol w="273035"/>
                <a:gridCol w="790859"/>
                <a:gridCol w="303634"/>
                <a:gridCol w="2542047"/>
                <a:gridCol w="2542047"/>
                <a:gridCol w="1685283"/>
              </a:tblGrid>
              <a:tr h="195792">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Commenter Name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Type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dirty="0">
                          <a:solidFill>
                            <a:srgbClr val="000000"/>
                          </a:solidFill>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Implementation 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190500">
                <a:tc>
                  <a:txBody>
                    <a:bodyPr/>
                    <a:lstStyle/>
                    <a:p>
                      <a:pPr algn="ctr" fontAlgn="t"/>
                      <a:r>
                        <a:rPr lang="en-US" altLang="ja-JP" sz="1000" b="0" i="0" u="none" strike="noStrike" dirty="0">
                          <a:solidFill>
                            <a:srgbClr val="000000"/>
                          </a:solidFill>
                          <a:latin typeface="ＭＳ Ｐゴシック"/>
                        </a:rPr>
                        <a:t>19</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err="1">
                          <a:solidFill>
                            <a:srgbClr val="000000"/>
                          </a:solidFill>
                          <a:latin typeface="ＭＳ Ｐゴシック"/>
                        </a:rPr>
                        <a:t>Changwoo</a:t>
                      </a:r>
                      <a:r>
                        <a:rPr lang="en-US" sz="1000" b="0" i="0" u="none" strike="noStrike" dirty="0">
                          <a:solidFill>
                            <a:srgbClr val="000000"/>
                          </a:solidFill>
                          <a:latin typeface="ＭＳ Ｐゴシック"/>
                        </a:rPr>
                        <a:t> </a:t>
                      </a:r>
                      <a:r>
                        <a:rPr lang="en-US" sz="1000" b="0" i="0" u="none" strike="noStrike" dirty="0" err="1">
                          <a:solidFill>
                            <a:srgbClr val="000000"/>
                          </a:solidFill>
                          <a:latin typeface="ＭＳ Ｐゴシック"/>
                        </a:rPr>
                        <a:t>Pyo</a:t>
                      </a:r>
                      <a:endParaRPr lang="en-US" sz="1000" b="0" i="0" u="none" strike="noStrike" dirty="0">
                        <a:solidFill>
                          <a:srgbClr val="000000"/>
                        </a:solidFill>
                        <a:latin typeface="ＭＳ Ｐゴシック"/>
                      </a:endParaRP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t"/>
                      <a:r>
                        <a:rPr lang="en-US" sz="1000" b="0" i="0" u="none" strike="noStrike">
                          <a:solidFill>
                            <a:srgbClr val="000000"/>
                          </a:solidFill>
                          <a:latin typeface="ＭＳ Ｐゴシック"/>
                        </a:rPr>
                        <a:t>T/E</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a:solidFill>
                            <a:srgbClr val="000000"/>
                          </a:solidFill>
                          <a:latin typeface="ＭＳ Ｐゴシック"/>
                        </a:rPr>
                        <a:t>BS must be A-BS</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a:solidFill>
                            <a:srgbClr val="000000"/>
                          </a:solidFill>
                          <a:latin typeface="ＭＳ Ｐゴシック"/>
                        </a:rPr>
                        <a:t>Change "BS" to "A-BS"</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000" b="0" i="0" u="none" strike="noStrike" dirty="0">
                          <a:solidFill>
                            <a:srgbClr val="000000"/>
                          </a:solidFill>
                          <a:latin typeface="ＭＳ Ｐゴシック"/>
                        </a:rPr>
                        <a:t>22-14-95/r0</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285750">
                <a:tc>
                  <a:txBody>
                    <a:bodyPr/>
                    <a:lstStyle/>
                    <a:p>
                      <a:pPr algn="ctr" fontAlgn="t"/>
                      <a:r>
                        <a:rPr lang="en-US" altLang="ja-JP" sz="1000" b="0" i="0" u="none" strike="noStrike" dirty="0">
                          <a:solidFill>
                            <a:srgbClr val="000000"/>
                          </a:solidFill>
                          <a:latin typeface="ＭＳ Ｐゴシック"/>
                        </a:rPr>
                        <a:t>27</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err="1">
                          <a:solidFill>
                            <a:srgbClr val="000000"/>
                          </a:solidFill>
                          <a:latin typeface="ＭＳ Ｐゴシック"/>
                        </a:rPr>
                        <a:t>Shigenobu</a:t>
                      </a:r>
                      <a:r>
                        <a:rPr lang="en-US" sz="1000" b="0" i="0" u="none" strike="noStrike" dirty="0">
                          <a:solidFill>
                            <a:srgbClr val="000000"/>
                          </a:solidFill>
                          <a:latin typeface="ＭＳ Ｐゴシック"/>
                        </a:rPr>
                        <a:t> Sasaki</a:t>
                      </a:r>
                    </a:p>
                  </a:txBody>
                  <a:tcPr marL="0" marR="0" marT="0" marB="0">
                    <a:lnL>
                      <a:noFill/>
                    </a:lnL>
                    <a:lnR>
                      <a:noFill/>
                    </a:lnR>
                    <a:lnT>
                      <a:noFill/>
                    </a:lnT>
                    <a:lnB>
                      <a:noFill/>
                    </a:lnB>
                    <a:solidFill>
                      <a:srgbClr val="FFFF00"/>
                    </a:solidFill>
                  </a:tcPr>
                </a:tc>
                <a:tc>
                  <a:txBody>
                    <a:bodyPr/>
                    <a:lstStyle/>
                    <a:p>
                      <a:pPr algn="ctr" fontAlgn="t"/>
                      <a:r>
                        <a:rPr lang="en-US" sz="1000" b="0" i="0" u="none" strike="noStrike" dirty="0">
                          <a:solidFill>
                            <a:srgbClr val="000000"/>
                          </a:solidFill>
                          <a:latin typeface="ＭＳ Ｐゴシック"/>
                        </a:rPr>
                        <a:t>T</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Only the case of single channel and single spatial stream is mandatory. Other cases should be optional. </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Add the following description: </a:t>
                      </a:r>
                      <a:br>
                        <a:rPr lang="en-US" sz="1000" b="0" i="0" u="none" strike="noStrike" dirty="0">
                          <a:solidFill>
                            <a:srgbClr val="000000"/>
                          </a:solidFill>
                          <a:latin typeface="ＭＳ Ｐゴシック"/>
                        </a:rPr>
                      </a:br>
                      <a:r>
                        <a:rPr lang="en-US" sz="1000" b="0" i="0" u="none" strike="noStrike" dirty="0">
                          <a:solidFill>
                            <a:srgbClr val="000000"/>
                          </a:solidFill>
                          <a:latin typeface="ＭＳ Ｐゴシック"/>
                        </a:rPr>
                        <a:t>"Single channel and single spatial stream is mandatory. Other cases should be optional. "</a:t>
                      </a:r>
                    </a:p>
                  </a:txBody>
                  <a:tcPr marL="0" marR="0" marT="0" marB="0">
                    <a:lnL>
                      <a:noFill/>
                    </a:lnL>
                    <a:lnR>
                      <a:noFill/>
                    </a:lnR>
                    <a:lnT>
                      <a:noFill/>
                    </a:lnT>
                    <a:lnB>
                      <a:noFill/>
                    </a:lnB>
                    <a:solidFill>
                      <a:srgbClr val="FFFF00"/>
                    </a:solidFill>
                  </a:tcPr>
                </a:tc>
                <a:tc>
                  <a:txBody>
                    <a:bodyPr/>
                    <a:lstStyle/>
                    <a:p>
                      <a:pPr algn="l" fontAlgn="b"/>
                      <a:r>
                        <a:rPr lang="en-US" sz="1000" b="0" i="0" u="none" strike="noStrike" dirty="0">
                          <a:solidFill>
                            <a:srgbClr val="000000"/>
                          </a:solidFill>
                          <a:latin typeface="ＭＳ Ｐゴシック"/>
                        </a:rPr>
                        <a:t>22-14-96/r0</a:t>
                      </a:r>
                    </a:p>
                  </a:txBody>
                  <a:tcPr marL="0" marR="0" marT="0" marB="0" anchor="b">
                    <a:lnL>
                      <a:noFill/>
                    </a:lnL>
                    <a:lnR>
                      <a:noFill/>
                    </a:lnR>
                    <a:lnT>
                      <a:noFill/>
                    </a:lnT>
                    <a:lnB>
                      <a:noFill/>
                    </a:lnB>
                    <a:solidFill>
                      <a:srgbClr val="FFFF00"/>
                    </a:solidFill>
                  </a:tcPr>
                </a:tc>
              </a:tr>
              <a:tr h="285750">
                <a:tc>
                  <a:txBody>
                    <a:bodyPr/>
                    <a:lstStyle/>
                    <a:p>
                      <a:pPr algn="ctr" fontAlgn="t"/>
                      <a:r>
                        <a:rPr lang="en-US" altLang="ja-JP" sz="1000" b="0" i="0" u="none" strike="noStrike">
                          <a:solidFill>
                            <a:srgbClr val="000000"/>
                          </a:solidFill>
                          <a:latin typeface="ＭＳ Ｐゴシック"/>
                        </a:rPr>
                        <a:t>51</a:t>
                      </a:r>
                    </a:p>
                  </a:txBody>
                  <a:tcPr marL="0" marR="0" marT="0" marB="0">
                    <a:lnL>
                      <a:noFill/>
                    </a:lnL>
                    <a:lnR>
                      <a:noFill/>
                    </a:lnR>
                    <a:lnT>
                      <a:noFill/>
                    </a:lnT>
                    <a:lnB>
                      <a:noFill/>
                    </a:lnB>
                    <a:solidFill>
                      <a:srgbClr val="FFFF00"/>
                    </a:solidFill>
                  </a:tcPr>
                </a:tc>
                <a:tc>
                  <a:txBody>
                    <a:bodyPr/>
                    <a:lstStyle/>
                    <a:p>
                      <a:pPr algn="ctr" fontAlgn="ctr"/>
                      <a:r>
                        <a:rPr lang="en-US" sz="1000" b="0" i="0" u="none" strike="noStrike">
                          <a:solidFill>
                            <a:srgbClr val="000000"/>
                          </a:solidFill>
                          <a:latin typeface="ＭＳ Ｐゴシック"/>
                        </a:rPr>
                        <a:t>Sunghyun Hwang</a:t>
                      </a:r>
                    </a:p>
                  </a:txBody>
                  <a:tcPr marL="0" marR="0" marT="0" marB="0" anchor="ctr">
                    <a:lnL>
                      <a:noFill/>
                    </a:lnL>
                    <a:lnR>
                      <a:noFill/>
                    </a:lnR>
                    <a:lnT>
                      <a:noFill/>
                    </a:lnT>
                    <a:lnB>
                      <a:noFill/>
                    </a:lnB>
                    <a:solidFill>
                      <a:srgbClr val="FFFF00"/>
                    </a:solidFill>
                  </a:tcPr>
                </a:tc>
                <a:tc>
                  <a:txBody>
                    <a:bodyPr/>
                    <a:lstStyle/>
                    <a:p>
                      <a:pPr algn="ctr" fontAlgn="ctr"/>
                      <a:r>
                        <a:rPr lang="en-US" sz="1000" b="0" i="0" u="none" strike="noStrike">
                          <a:solidFill>
                            <a:srgbClr val="000000"/>
                          </a:solidFill>
                          <a:latin typeface="ＭＳ Ｐゴシック"/>
                        </a:rPr>
                        <a:t>T</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a:solidFill>
                            <a:srgbClr val="000000"/>
                          </a:solidFill>
                          <a:latin typeface="ＭＳ Ｐゴシック"/>
                        </a:rPr>
                        <a:t>What does the "AIF" stand for?</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Like the other </a:t>
                      </a:r>
                      <a:r>
                        <a:rPr lang="en-US" sz="1000" b="0" i="0" u="none" strike="noStrike" dirty="0" err="1">
                          <a:solidFill>
                            <a:srgbClr val="000000"/>
                          </a:solidFill>
                          <a:latin typeface="ＭＳ Ｐゴシック"/>
                        </a:rPr>
                        <a:t>abbrevations</a:t>
                      </a:r>
                      <a:r>
                        <a:rPr lang="en-US" sz="1000" b="0" i="0" u="none" strike="noStrike" dirty="0">
                          <a:solidFill>
                            <a:srgbClr val="000000"/>
                          </a:solidFill>
                          <a:latin typeface="ＭＳ Ｐゴシック"/>
                        </a:rPr>
                        <a:t>, such as STP(stop operating channel) and SWH(switch operating channel), change AIF to ADD(add operating channel).</a:t>
                      </a:r>
                    </a:p>
                  </a:txBody>
                  <a:tcPr marL="0" marR="0" marT="0" marB="0" anchor="ctr">
                    <a:lnL>
                      <a:noFill/>
                    </a:lnL>
                    <a:lnR>
                      <a:noFill/>
                    </a:lnR>
                    <a:lnT>
                      <a:noFill/>
                    </a:lnT>
                    <a:lnB>
                      <a:noFill/>
                    </a:lnB>
                    <a:solidFill>
                      <a:srgbClr val="FFFF00"/>
                    </a:solidFill>
                  </a:tcPr>
                </a:tc>
                <a:tc>
                  <a:txBody>
                    <a:bodyPr/>
                    <a:lstStyle/>
                    <a:p>
                      <a:pPr algn="l" fontAlgn="b"/>
                      <a:r>
                        <a:rPr lang="en-US" sz="1000" b="0" i="0" u="none" strike="noStrike" dirty="0">
                          <a:solidFill>
                            <a:srgbClr val="000000"/>
                          </a:solidFill>
                          <a:latin typeface="ＭＳ Ｐゴシック"/>
                        </a:rPr>
                        <a:t>22-14-97/r0</a:t>
                      </a:r>
                    </a:p>
                  </a:txBody>
                  <a:tcPr marL="0" marR="0" marT="0" marB="0" anchor="b">
                    <a:lnL>
                      <a:noFill/>
                    </a:lnL>
                    <a:lnR>
                      <a:noFill/>
                    </a:lnR>
                    <a:lnT>
                      <a:noFill/>
                    </a:lnT>
                    <a:lnB>
                      <a:noFill/>
                    </a:lnB>
                    <a:solidFill>
                      <a:srgbClr val="FFFF00"/>
                    </a:solidFill>
                  </a:tcPr>
                </a:tc>
              </a:tr>
              <a:tr h="285750">
                <a:tc>
                  <a:txBody>
                    <a:bodyPr/>
                    <a:lstStyle/>
                    <a:p>
                      <a:pPr algn="ctr" fontAlgn="t"/>
                      <a:r>
                        <a:rPr lang="en-US" altLang="ja-JP" sz="1000" b="0" i="0" u="none" strike="noStrike" dirty="0">
                          <a:solidFill>
                            <a:srgbClr val="000000"/>
                          </a:solidFill>
                          <a:latin typeface="ＭＳ Ｐゴシック"/>
                        </a:rPr>
                        <a:t>92</a:t>
                      </a:r>
                    </a:p>
                  </a:txBody>
                  <a:tcPr marL="0" marR="0" marT="0" marB="0">
                    <a:lnL>
                      <a:noFill/>
                    </a:lnL>
                    <a:lnR>
                      <a:noFill/>
                    </a:lnR>
                    <a:lnT>
                      <a:noFill/>
                    </a:lnT>
                    <a:lnB>
                      <a:noFill/>
                    </a:lnB>
                  </a:tcPr>
                </a:tc>
                <a:tc>
                  <a:txBody>
                    <a:bodyPr/>
                    <a:lstStyle/>
                    <a:p>
                      <a:pPr algn="l" fontAlgn="t"/>
                      <a:r>
                        <a:rPr lang="en-US" sz="1000" b="0" i="0" u="none" strike="noStrike" dirty="0" err="1">
                          <a:solidFill>
                            <a:srgbClr val="000000"/>
                          </a:solidFill>
                          <a:latin typeface="ＭＳ Ｐゴシック"/>
                        </a:rPr>
                        <a:t>Ranga</a:t>
                      </a:r>
                      <a:r>
                        <a:rPr lang="en-US" sz="1000" b="0" i="0" u="none" strike="noStrike" dirty="0">
                          <a:solidFill>
                            <a:srgbClr val="000000"/>
                          </a:solidFill>
                          <a:latin typeface="ＭＳ Ｐゴシック"/>
                        </a:rPr>
                        <a:t> Reddy</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latin typeface="ＭＳ Ｐゴシック"/>
                        </a:rPr>
                        <a:t>TR</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What MIB information might be exchanged? Also MIB info is usually exchanged using SNMP messages transmitted on the Secondary Management connection</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Please be specific here, or develop an amendment to the MIBs to include the objects required to operate multi-channel operation (same goes for  7.24.1.1.4)</a:t>
                      </a:r>
                    </a:p>
                  </a:txBody>
                  <a:tcPr marL="0" marR="0" marT="0" marB="0">
                    <a:lnL>
                      <a:noFill/>
                    </a:lnL>
                    <a:lnR>
                      <a:noFill/>
                    </a:lnR>
                    <a:lnT>
                      <a:noFill/>
                    </a:lnT>
                    <a:lnB>
                      <a:noFill/>
                    </a:lnB>
                  </a:tcPr>
                </a:tc>
                <a:tc>
                  <a:txBody>
                    <a:bodyPr/>
                    <a:lstStyle/>
                    <a:p>
                      <a:pPr algn="l" fontAlgn="t"/>
                      <a:endParaRPr lang="ja-JP" altLang="en-US" sz="1000" b="0" i="0" u="none" strike="noStrike">
                        <a:solidFill>
                          <a:srgbClr val="000000"/>
                        </a:solidFill>
                        <a:latin typeface="ＭＳ Ｐゴシック"/>
                      </a:endParaRPr>
                    </a:p>
                  </a:txBody>
                  <a:tcPr marL="0" marR="0" marT="0" marB="0">
                    <a:lnL>
                      <a:noFill/>
                    </a:lnL>
                    <a:lnR>
                      <a:noFill/>
                    </a:lnR>
                    <a:lnT>
                      <a:noFill/>
                    </a:lnT>
                    <a:lnB>
                      <a:noFill/>
                    </a:lnB>
                  </a:tcPr>
                </a:tc>
              </a:tr>
              <a:tr h="285750">
                <a:tc>
                  <a:txBody>
                    <a:bodyPr/>
                    <a:lstStyle/>
                    <a:p>
                      <a:pPr algn="ctr" fontAlgn="t"/>
                      <a:r>
                        <a:rPr lang="en-US" altLang="ja-JP" sz="1000" b="0" i="0" u="none" strike="noStrike">
                          <a:solidFill>
                            <a:srgbClr val="000000"/>
                          </a:solidFill>
                          <a:latin typeface="ＭＳ Ｐゴシック"/>
                        </a:rPr>
                        <a:t>93</a:t>
                      </a:r>
                    </a:p>
                  </a:txBody>
                  <a:tcPr marL="0" marR="0" marT="0" marB="0">
                    <a:lnL>
                      <a:noFill/>
                    </a:lnL>
                    <a:lnR>
                      <a:noFill/>
                    </a:lnR>
                    <a:lnT>
                      <a:noFill/>
                    </a:lnT>
                    <a:lnB>
                      <a:noFill/>
                    </a:lnB>
                  </a:tcPr>
                </a:tc>
                <a:tc>
                  <a:txBody>
                    <a:bodyPr/>
                    <a:lstStyle/>
                    <a:p>
                      <a:pPr algn="l" fontAlgn="t"/>
                      <a:r>
                        <a:rPr lang="en-US" sz="1000" b="0" i="0" u="none" strike="noStrike">
                          <a:solidFill>
                            <a:srgbClr val="000000"/>
                          </a:solidFill>
                          <a:latin typeface="ＭＳ Ｐゴシック"/>
                        </a:rPr>
                        <a:t>Ranga Reddy</a:t>
                      </a:r>
                    </a:p>
                  </a:txBody>
                  <a:tcPr marL="0" marR="0" marT="0" marB="0">
                    <a:lnL>
                      <a:noFill/>
                    </a:lnL>
                    <a:lnR>
                      <a:noFill/>
                    </a:lnR>
                    <a:lnT>
                      <a:noFill/>
                    </a:lnT>
                    <a:lnB>
                      <a:noFill/>
                    </a:lnB>
                  </a:tcPr>
                </a:tc>
                <a:tc>
                  <a:txBody>
                    <a:bodyPr/>
                    <a:lstStyle/>
                    <a:p>
                      <a:pPr algn="ctr" fontAlgn="t"/>
                      <a:r>
                        <a:rPr lang="en-US" sz="1000" b="0" i="0" u="none" strike="noStrike" dirty="0">
                          <a:solidFill>
                            <a:srgbClr val="000000"/>
                          </a:solidFill>
                          <a:latin typeface="ＭＳ Ｐゴシック"/>
                        </a:rPr>
                        <a:t>TR</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What specific DCD IE or new management message is to be used? </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Please be specific, either name the existing IE/message, or define a new one to carry this information</a:t>
                      </a:r>
                    </a:p>
                  </a:txBody>
                  <a:tcPr marL="0" marR="0" marT="0" marB="0">
                    <a:lnL>
                      <a:noFill/>
                    </a:lnL>
                    <a:lnR>
                      <a:noFill/>
                    </a:lnR>
                    <a:lnT>
                      <a:noFill/>
                    </a:lnT>
                    <a:lnB>
                      <a:noFill/>
                    </a:lnB>
                  </a:tcPr>
                </a:tc>
                <a:tc>
                  <a:txBody>
                    <a:bodyPr/>
                    <a:lstStyle/>
                    <a:p>
                      <a:pPr algn="l" fontAlgn="t"/>
                      <a:endParaRPr lang="ja-JP" altLang="en-US" sz="1000" b="0" i="0" u="none" strike="noStrike">
                        <a:solidFill>
                          <a:srgbClr val="000000"/>
                        </a:solidFill>
                        <a:latin typeface="ＭＳ Ｐゴシック"/>
                      </a:endParaRPr>
                    </a:p>
                  </a:txBody>
                  <a:tcPr marL="0" marR="0" marT="0" marB="0">
                    <a:lnL>
                      <a:noFill/>
                    </a:lnL>
                    <a:lnR>
                      <a:noFill/>
                    </a:lnR>
                    <a:lnT>
                      <a:noFill/>
                    </a:lnT>
                    <a:lnB>
                      <a:noFill/>
                    </a:lnB>
                  </a:tcPr>
                </a:tc>
              </a:tr>
              <a:tr h="381000">
                <a:tc>
                  <a:txBody>
                    <a:bodyPr/>
                    <a:lstStyle/>
                    <a:p>
                      <a:pPr algn="ctr" fontAlgn="t"/>
                      <a:r>
                        <a:rPr lang="en-US" altLang="ja-JP" sz="1000" b="0" i="0" u="none" strike="noStrike">
                          <a:solidFill>
                            <a:srgbClr val="000000"/>
                          </a:solidFill>
                          <a:latin typeface="ＭＳ Ｐゴシック"/>
                        </a:rPr>
                        <a:t>94</a:t>
                      </a:r>
                    </a:p>
                  </a:txBody>
                  <a:tcPr marL="0" marR="0" marT="0" marB="0">
                    <a:lnL>
                      <a:noFill/>
                    </a:lnL>
                    <a:lnR>
                      <a:noFill/>
                    </a:lnR>
                    <a:lnT>
                      <a:noFill/>
                    </a:lnT>
                    <a:lnB>
                      <a:noFill/>
                    </a:lnB>
                  </a:tcPr>
                </a:tc>
                <a:tc>
                  <a:txBody>
                    <a:bodyPr/>
                    <a:lstStyle/>
                    <a:p>
                      <a:pPr algn="l" fontAlgn="t"/>
                      <a:r>
                        <a:rPr lang="en-US" sz="1000" b="0" i="0" u="none" strike="noStrike">
                          <a:solidFill>
                            <a:srgbClr val="000000"/>
                          </a:solidFill>
                          <a:latin typeface="ＭＳ Ｐゴシック"/>
                        </a:rPr>
                        <a:t>Ranga Reddy</a:t>
                      </a:r>
                    </a:p>
                  </a:txBody>
                  <a:tcPr marL="0" marR="0" marT="0" marB="0">
                    <a:lnL>
                      <a:noFill/>
                    </a:lnL>
                    <a:lnR>
                      <a:noFill/>
                    </a:lnR>
                    <a:lnT>
                      <a:noFill/>
                    </a:lnT>
                    <a:lnB>
                      <a:noFill/>
                    </a:lnB>
                  </a:tcPr>
                </a:tc>
                <a:tc>
                  <a:txBody>
                    <a:bodyPr/>
                    <a:lstStyle/>
                    <a:p>
                      <a:pPr algn="ctr" fontAlgn="t"/>
                      <a:r>
                        <a:rPr lang="en-US" sz="1000" b="0" i="0" u="none" strike="noStrike">
                          <a:solidFill>
                            <a:srgbClr val="000000"/>
                          </a:solidFill>
                          <a:latin typeface="ＭＳ Ｐゴシック"/>
                        </a:rPr>
                        <a:t>TR</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his section seems to detail a specific procedure that requires 2 BS-CHUs and CPE-CHUs.  Are we to implying here that there can only channel aggregation used across 2 channels simultaneously at a max.  </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Update section to imply this is an example, or define channel aggregation as a process that aggregates up to 2 channels mostly. </a:t>
                      </a:r>
                    </a:p>
                  </a:txBody>
                  <a:tcPr marL="0" marR="0" marT="0" marB="0">
                    <a:lnL>
                      <a:noFill/>
                    </a:lnL>
                    <a:lnR>
                      <a:noFill/>
                    </a:lnR>
                    <a:lnT>
                      <a:noFill/>
                    </a:lnT>
                    <a:lnB>
                      <a:noFill/>
                    </a:lnB>
                  </a:tcPr>
                </a:tc>
                <a:tc>
                  <a:txBody>
                    <a:bodyPr/>
                    <a:lstStyle/>
                    <a:p>
                      <a:pPr algn="l" fontAlgn="t"/>
                      <a:endParaRPr lang="ja-JP" altLang="en-US" sz="1000" b="0" i="0" u="none" strike="noStrike">
                        <a:solidFill>
                          <a:srgbClr val="000000"/>
                        </a:solidFill>
                        <a:latin typeface="ＭＳ Ｐゴシック"/>
                      </a:endParaRPr>
                    </a:p>
                  </a:txBody>
                  <a:tcPr marL="0" marR="0" marT="0" marB="0">
                    <a:lnL>
                      <a:noFill/>
                    </a:lnL>
                    <a:lnR>
                      <a:noFill/>
                    </a:lnR>
                    <a:lnT>
                      <a:noFill/>
                    </a:lnT>
                    <a:lnB>
                      <a:noFill/>
                    </a:lnB>
                  </a:tcPr>
                </a:tc>
              </a:tr>
              <a:tr h="285750">
                <a:tc>
                  <a:txBody>
                    <a:bodyPr/>
                    <a:lstStyle/>
                    <a:p>
                      <a:pPr algn="ctr" fontAlgn="t"/>
                      <a:r>
                        <a:rPr lang="en-US" altLang="ja-JP" sz="1000" b="0" i="0" u="none" strike="noStrike">
                          <a:solidFill>
                            <a:srgbClr val="000000"/>
                          </a:solidFill>
                          <a:latin typeface="ＭＳ Ｐゴシック"/>
                        </a:rPr>
                        <a:t>95</a:t>
                      </a:r>
                    </a:p>
                  </a:txBody>
                  <a:tcPr marL="0" marR="0" marT="0" marB="0">
                    <a:lnL>
                      <a:noFill/>
                    </a:lnL>
                    <a:lnR>
                      <a:noFill/>
                    </a:lnR>
                    <a:lnT>
                      <a:noFill/>
                    </a:lnT>
                    <a:lnB>
                      <a:noFill/>
                    </a:lnB>
                  </a:tcPr>
                </a:tc>
                <a:tc>
                  <a:txBody>
                    <a:bodyPr/>
                    <a:lstStyle/>
                    <a:p>
                      <a:pPr algn="l" fontAlgn="t"/>
                      <a:r>
                        <a:rPr lang="en-US" sz="1000" b="0" i="0" u="none" strike="noStrike">
                          <a:solidFill>
                            <a:srgbClr val="000000"/>
                          </a:solidFill>
                          <a:latin typeface="ＭＳ Ｐゴシック"/>
                        </a:rPr>
                        <a:t>Ranga Reddy</a:t>
                      </a:r>
                    </a:p>
                  </a:txBody>
                  <a:tcPr marL="0" marR="0" marT="0" marB="0">
                    <a:lnL>
                      <a:noFill/>
                    </a:lnL>
                    <a:lnR>
                      <a:noFill/>
                    </a:lnR>
                    <a:lnT>
                      <a:noFill/>
                    </a:lnT>
                    <a:lnB>
                      <a:noFill/>
                    </a:lnB>
                  </a:tcPr>
                </a:tc>
                <a:tc>
                  <a:txBody>
                    <a:bodyPr/>
                    <a:lstStyle/>
                    <a:p>
                      <a:pPr algn="ctr" fontAlgn="t"/>
                      <a:r>
                        <a:rPr lang="en-US" sz="1000" b="0" i="0" u="none" strike="noStrike">
                          <a:solidFill>
                            <a:srgbClr val="000000"/>
                          </a:solidFill>
                          <a:latin typeface="ＭＳ Ｐゴシック"/>
                        </a:rPr>
                        <a:t>TR</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this procedure is facilitated by the CAM-STP message.  Is this additional message necessary, can this not be </a:t>
                      </a:r>
                      <a:r>
                        <a:rPr lang="en-US" sz="1000" b="0" i="0" u="none" strike="noStrike" dirty="0" err="1">
                          <a:solidFill>
                            <a:srgbClr val="000000"/>
                          </a:solidFill>
                          <a:latin typeface="ＭＳ Ｐゴシック"/>
                        </a:rPr>
                        <a:t>acheived</a:t>
                      </a:r>
                      <a:r>
                        <a:rPr lang="en-US" sz="1000" b="0" i="0" u="none" strike="noStrike" dirty="0">
                          <a:solidFill>
                            <a:srgbClr val="000000"/>
                          </a:solidFill>
                          <a:latin typeface="ＭＳ Ｐゴシック"/>
                        </a:rPr>
                        <a:t> by the DREG-CMD</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Consider modifications to DREG-CMD to a </a:t>
                      </a:r>
                      <a:r>
                        <a:rPr lang="en-US" sz="1000" b="0" i="0" u="none" strike="noStrike" dirty="0" err="1">
                          <a:solidFill>
                            <a:srgbClr val="000000"/>
                          </a:solidFill>
                          <a:latin typeface="ＭＳ Ｐゴシック"/>
                        </a:rPr>
                        <a:t>llow</a:t>
                      </a:r>
                      <a:r>
                        <a:rPr lang="en-US" sz="1000" b="0" i="0" u="none" strike="noStrike" dirty="0">
                          <a:solidFill>
                            <a:srgbClr val="000000"/>
                          </a:solidFill>
                          <a:latin typeface="ＭＳ Ｐゴシック"/>
                        </a:rPr>
                        <a:t> for the functionality of the CAM-STP message</a:t>
                      </a:r>
                    </a:p>
                  </a:txBody>
                  <a:tcPr marL="0" marR="0" marT="0" marB="0">
                    <a:lnL>
                      <a:noFill/>
                    </a:lnL>
                    <a:lnR>
                      <a:noFill/>
                    </a:lnR>
                    <a:lnT>
                      <a:noFill/>
                    </a:lnT>
                    <a:lnB>
                      <a:noFill/>
                    </a:lnB>
                  </a:tcPr>
                </a:tc>
                <a:tc>
                  <a:txBody>
                    <a:bodyPr/>
                    <a:lstStyle/>
                    <a:p>
                      <a:pPr algn="l" fontAlgn="t"/>
                      <a:endParaRPr lang="ja-JP" altLang="en-US" sz="1000" b="0" i="0" u="none" strike="noStrike">
                        <a:solidFill>
                          <a:srgbClr val="000000"/>
                        </a:solidFill>
                        <a:latin typeface="ＭＳ Ｐゴシック"/>
                      </a:endParaRPr>
                    </a:p>
                  </a:txBody>
                  <a:tcPr marL="0" marR="0" marT="0" marB="0">
                    <a:lnL>
                      <a:noFill/>
                    </a:lnL>
                    <a:lnR>
                      <a:noFill/>
                    </a:lnR>
                    <a:lnT>
                      <a:noFill/>
                    </a:lnT>
                    <a:lnB>
                      <a:noFill/>
                    </a:lnB>
                  </a:tcPr>
                </a:tc>
              </a:tr>
              <a:tr h="381000">
                <a:tc>
                  <a:txBody>
                    <a:bodyPr/>
                    <a:lstStyle/>
                    <a:p>
                      <a:pPr algn="ctr" fontAlgn="t"/>
                      <a:r>
                        <a:rPr lang="en-US" altLang="ja-JP" sz="1000" b="0" i="0" u="none" strike="noStrike">
                          <a:solidFill>
                            <a:srgbClr val="000000"/>
                          </a:solidFill>
                          <a:latin typeface="ＭＳ Ｐゴシック"/>
                        </a:rPr>
                        <a:t>96</a:t>
                      </a:r>
                    </a:p>
                  </a:txBody>
                  <a:tcPr marL="0" marR="0" marT="0" marB="0">
                    <a:lnL>
                      <a:noFill/>
                    </a:lnL>
                    <a:lnR>
                      <a:noFill/>
                    </a:lnR>
                    <a:lnT>
                      <a:noFill/>
                    </a:lnT>
                    <a:lnB>
                      <a:noFill/>
                    </a:lnB>
                  </a:tcPr>
                </a:tc>
                <a:tc>
                  <a:txBody>
                    <a:bodyPr/>
                    <a:lstStyle/>
                    <a:p>
                      <a:pPr algn="l" fontAlgn="t"/>
                      <a:r>
                        <a:rPr lang="en-US" sz="1000" b="0" i="0" u="none" strike="noStrike">
                          <a:solidFill>
                            <a:srgbClr val="000000"/>
                          </a:solidFill>
                          <a:latin typeface="ＭＳ Ｐゴシック"/>
                        </a:rPr>
                        <a:t>Ranga Reddy</a:t>
                      </a:r>
                    </a:p>
                  </a:txBody>
                  <a:tcPr marL="0" marR="0" marT="0" marB="0">
                    <a:lnL>
                      <a:noFill/>
                    </a:lnL>
                    <a:lnR>
                      <a:noFill/>
                    </a:lnR>
                    <a:lnT>
                      <a:noFill/>
                    </a:lnT>
                    <a:lnB>
                      <a:noFill/>
                    </a:lnB>
                  </a:tcPr>
                </a:tc>
                <a:tc>
                  <a:txBody>
                    <a:bodyPr/>
                    <a:lstStyle/>
                    <a:p>
                      <a:pPr algn="ctr" fontAlgn="t"/>
                      <a:endParaRPr lang="ja-JP" altLang="en-US" sz="1000" b="0" i="0" u="none" strike="noStrike">
                        <a:solidFill>
                          <a:srgbClr val="000000"/>
                        </a:solidFill>
                        <a:latin typeface="ＭＳ Ｐゴシック"/>
                      </a:endParaRP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BS-CHU sends a CAM-SWH message to indicate a channel switch event.  Is this additional message necessary, can we not initiate a switch with the DREG-REQ/</a:t>
                      </a:r>
                      <a:r>
                        <a:rPr lang="en-US" sz="1000" b="0" i="0" u="none" strike="noStrike" dirty="0" err="1">
                          <a:solidFill>
                            <a:srgbClr val="000000"/>
                          </a:solidFill>
                          <a:latin typeface="ＭＳ Ｐゴシック"/>
                        </a:rPr>
                        <a:t>CMD.or</a:t>
                      </a:r>
                      <a:r>
                        <a:rPr lang="en-US" sz="1000" b="0" i="0" u="none" strike="noStrike" dirty="0">
                          <a:solidFill>
                            <a:srgbClr val="000000"/>
                          </a:solidFill>
                          <a:latin typeface="ＭＳ Ｐゴシック"/>
                        </a:rPr>
                        <a:t> the CHS-REQ</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Consider modifications to DREG-CMD/REQ message and or use of CHS-REQ method to replace usage of CAM-STP message.</a:t>
                      </a:r>
                    </a:p>
                  </a:txBody>
                  <a:tcPr marL="0" marR="0" marT="0" marB="0">
                    <a:lnL>
                      <a:noFill/>
                    </a:lnL>
                    <a:lnR>
                      <a:noFill/>
                    </a:lnR>
                    <a:lnT>
                      <a:noFill/>
                    </a:lnT>
                    <a:lnB>
                      <a:noFill/>
                    </a:lnB>
                  </a:tcPr>
                </a:tc>
                <a:tc>
                  <a:txBody>
                    <a:bodyPr/>
                    <a:lstStyle/>
                    <a:p>
                      <a:pPr algn="l" fontAlgn="t"/>
                      <a:endParaRPr lang="ja-JP" altLang="en-US" sz="1000" b="0" i="0" u="none" strike="noStrike">
                        <a:solidFill>
                          <a:srgbClr val="000000"/>
                        </a:solidFill>
                        <a:latin typeface="ＭＳ Ｐゴシック"/>
                      </a:endParaRPr>
                    </a:p>
                  </a:txBody>
                  <a:tcPr marL="0" marR="0" marT="0" marB="0">
                    <a:lnL>
                      <a:noFill/>
                    </a:lnL>
                    <a:lnR>
                      <a:noFill/>
                    </a:lnR>
                    <a:lnT>
                      <a:noFill/>
                    </a:lnT>
                    <a:lnB>
                      <a:noFill/>
                    </a:lnB>
                  </a:tcPr>
                </a:tc>
              </a:tr>
              <a:tr h="285750">
                <a:tc>
                  <a:txBody>
                    <a:bodyPr/>
                    <a:lstStyle/>
                    <a:p>
                      <a:pPr algn="ctr" fontAlgn="t"/>
                      <a:r>
                        <a:rPr lang="en-US" altLang="ja-JP" sz="1000" b="0" i="0" u="none" strike="noStrike">
                          <a:solidFill>
                            <a:srgbClr val="000000"/>
                          </a:solidFill>
                          <a:latin typeface="ＭＳ Ｐゴシック"/>
                        </a:rPr>
                        <a:t>97</a:t>
                      </a:r>
                    </a:p>
                  </a:txBody>
                  <a:tcPr marL="0" marR="0" marT="0" marB="0">
                    <a:lnL>
                      <a:noFill/>
                    </a:lnL>
                    <a:lnR>
                      <a:noFill/>
                    </a:lnR>
                    <a:lnT>
                      <a:noFill/>
                    </a:lnT>
                    <a:lnB>
                      <a:noFill/>
                    </a:lnB>
                  </a:tcPr>
                </a:tc>
                <a:tc>
                  <a:txBody>
                    <a:bodyPr/>
                    <a:lstStyle/>
                    <a:p>
                      <a:pPr algn="l" fontAlgn="t"/>
                      <a:r>
                        <a:rPr lang="en-US" sz="1000" b="0" i="0" u="none" strike="noStrike">
                          <a:solidFill>
                            <a:srgbClr val="000000"/>
                          </a:solidFill>
                          <a:latin typeface="ＭＳ Ｐゴシック"/>
                        </a:rPr>
                        <a:t>Ranga Reddy</a:t>
                      </a:r>
                    </a:p>
                  </a:txBody>
                  <a:tcPr marL="0" marR="0" marT="0" marB="0">
                    <a:lnL>
                      <a:noFill/>
                    </a:lnL>
                    <a:lnR>
                      <a:noFill/>
                    </a:lnR>
                    <a:lnT>
                      <a:noFill/>
                    </a:lnT>
                    <a:lnB>
                      <a:noFill/>
                    </a:lnB>
                  </a:tcPr>
                </a:tc>
                <a:tc>
                  <a:txBody>
                    <a:bodyPr/>
                    <a:lstStyle/>
                    <a:p>
                      <a:pPr algn="ctr" fontAlgn="t"/>
                      <a:r>
                        <a:rPr lang="en-US" sz="1000" b="0" i="0" u="none" strike="noStrike">
                          <a:solidFill>
                            <a:srgbClr val="000000"/>
                          </a:solidFill>
                          <a:latin typeface="ＭＳ Ｐゴシック"/>
                        </a:rPr>
                        <a:t>TR</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This IE doesn't indicate how many CHU's that the CPE has? How can BS allocate/initiate more CHUs than the CPE has</a:t>
                      </a:r>
                    </a:p>
                  </a:txBody>
                  <a:tcPr marL="0" marR="0" marT="0" marB="0">
                    <a:lnL>
                      <a:noFill/>
                    </a:lnL>
                    <a:lnR>
                      <a:noFill/>
                    </a:lnR>
                    <a:lnT>
                      <a:noFill/>
                    </a:lnT>
                    <a:lnB>
                      <a:noFill/>
                    </a:lnB>
                  </a:tcPr>
                </a:tc>
                <a:tc>
                  <a:txBody>
                    <a:bodyPr/>
                    <a:lstStyle/>
                    <a:p>
                      <a:pPr algn="l" fontAlgn="t"/>
                      <a:r>
                        <a:rPr lang="en-US" sz="1000" b="0" i="0" u="none" strike="noStrike" dirty="0">
                          <a:solidFill>
                            <a:srgbClr val="000000"/>
                          </a:solidFill>
                          <a:latin typeface="ＭＳ Ｐゴシック"/>
                        </a:rPr>
                        <a:t>Add a field or another IE that indicates how many CHUs the CPE can handle.</a:t>
                      </a:r>
                    </a:p>
                  </a:txBody>
                  <a:tcPr marL="0" marR="0" marT="0" marB="0">
                    <a:lnL>
                      <a:noFill/>
                    </a:lnL>
                    <a:lnR>
                      <a:noFill/>
                    </a:lnR>
                    <a:lnT>
                      <a:noFill/>
                    </a:lnT>
                    <a:lnB>
                      <a:noFill/>
                    </a:lnB>
                  </a:tcPr>
                </a:tc>
                <a:tc>
                  <a:txBody>
                    <a:bodyPr/>
                    <a:lstStyle/>
                    <a:p>
                      <a:pPr algn="l" fontAlgn="t"/>
                      <a:endParaRPr lang="ja-JP" altLang="en-US" sz="1000" b="0" i="0" u="none" strike="noStrike" dirty="0">
                        <a:solidFill>
                          <a:srgbClr val="000000"/>
                        </a:solidFill>
                        <a:latin typeface="ＭＳ Ｐゴシック"/>
                      </a:endParaRPr>
                    </a:p>
                  </a:txBody>
                  <a:tcPr marL="0" marR="0" marT="0" marB="0">
                    <a:lnL>
                      <a:noFill/>
                    </a:lnL>
                    <a:lnR>
                      <a:noFill/>
                    </a:lnR>
                    <a:lnT>
                      <a:noFill/>
                    </a:lnT>
                    <a:lnB>
                      <a:noFill/>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Sasaki (4)</a:t>
            </a:r>
            <a:endParaRPr kumimoji="1" lang="ja-JP" altLang="en-US" dirty="0"/>
          </a:p>
        </p:txBody>
      </p:sp>
      <p:graphicFrame>
        <p:nvGraphicFramePr>
          <p:cNvPr id="4" name="表 3"/>
          <p:cNvGraphicFramePr>
            <a:graphicFrameLocks noGrp="1"/>
          </p:cNvGraphicFramePr>
          <p:nvPr/>
        </p:nvGraphicFramePr>
        <p:xfrm>
          <a:off x="1043608" y="2060848"/>
          <a:ext cx="7008439" cy="1676400"/>
        </p:xfrm>
        <a:graphic>
          <a:graphicData uri="http://schemas.openxmlformats.org/drawingml/2006/table">
            <a:tbl>
              <a:tblPr/>
              <a:tblGrid>
                <a:gridCol w="257925"/>
                <a:gridCol w="747092"/>
                <a:gridCol w="2401369"/>
                <a:gridCol w="2401369"/>
                <a:gridCol w="1200684"/>
              </a:tblGrid>
              <a:tr h="214675">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Commenter Name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Implementation 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39430">
                <a:tc>
                  <a:txBody>
                    <a:bodyPr/>
                    <a:lstStyle/>
                    <a:p>
                      <a:pPr algn="ctr" fontAlgn="t"/>
                      <a:r>
                        <a:rPr lang="en-US" altLang="ja-JP" sz="1000" b="0" i="0" u="none" strike="noStrike">
                          <a:solidFill>
                            <a:srgbClr val="000000"/>
                          </a:solidFill>
                          <a:latin typeface="ＭＳ Ｐゴシック"/>
                        </a:rPr>
                        <a:t>29</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a:solidFill>
                            <a:srgbClr val="000000"/>
                          </a:solidFill>
                          <a:latin typeface="ＭＳ Ｐゴシック"/>
                        </a:rPr>
                        <a:t>Shigenobu Sasaki</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a:solidFill>
                            <a:srgbClr val="000000"/>
                          </a:solidFill>
                          <a:latin typeface="ＭＳ Ｐゴシック"/>
                        </a:rPr>
                        <a:t>Some part of figure is not clear.</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a:solidFill>
                            <a:srgbClr val="000000"/>
                          </a:solidFill>
                          <a:latin typeface="ＭＳ Ｐゴシック"/>
                        </a:rPr>
                        <a:t>Replace the figure into clearer version.</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000" b="0" i="0" u="none" strike="noStrike">
                          <a:solidFill>
                            <a:srgbClr val="000000"/>
                          </a:solidFill>
                          <a:latin typeface="ＭＳ Ｐゴシック"/>
                        </a:rPr>
                        <a:t>Change to editorial</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208873">
                <a:tc>
                  <a:txBody>
                    <a:bodyPr/>
                    <a:lstStyle/>
                    <a:p>
                      <a:pPr algn="ctr" fontAlgn="t"/>
                      <a:r>
                        <a:rPr lang="en-US" altLang="ja-JP" sz="1000" b="0" i="0" u="none" strike="noStrike">
                          <a:solidFill>
                            <a:srgbClr val="000000"/>
                          </a:solidFill>
                          <a:latin typeface="ＭＳ Ｐゴシック"/>
                        </a:rPr>
                        <a:t>31</a:t>
                      </a:r>
                    </a:p>
                  </a:txBody>
                  <a:tcPr marL="0" marR="0" marT="0" marB="0">
                    <a:lnL>
                      <a:noFill/>
                    </a:lnL>
                    <a:lnR>
                      <a:noFill/>
                    </a:lnR>
                    <a:lnT>
                      <a:noFill/>
                    </a:lnT>
                    <a:lnB>
                      <a:noFill/>
                    </a:lnB>
                    <a:solidFill>
                      <a:srgbClr val="FFFF00"/>
                    </a:solidFill>
                  </a:tcPr>
                </a:tc>
                <a:tc>
                  <a:txBody>
                    <a:bodyPr/>
                    <a:lstStyle/>
                    <a:p>
                      <a:pPr algn="l" fontAlgn="t"/>
                      <a:r>
                        <a:rPr lang="en-US" sz="1000" b="0" i="0" u="none" strike="noStrike">
                          <a:solidFill>
                            <a:srgbClr val="000000"/>
                          </a:solidFill>
                          <a:latin typeface="ＭＳ Ｐゴシック"/>
                        </a:rPr>
                        <a:t>Shigenobu Sasaki</a:t>
                      </a:r>
                    </a:p>
                  </a:txBody>
                  <a:tcPr marL="0" marR="0" marT="0" marB="0">
                    <a:lnL>
                      <a:noFill/>
                    </a:lnL>
                    <a:lnR>
                      <a:noFill/>
                    </a:lnR>
                    <a:lnT>
                      <a:noFill/>
                    </a:lnT>
                    <a:lnB>
                      <a:noFill/>
                    </a:lnB>
                    <a:solidFill>
                      <a:srgbClr val="FFFF00"/>
                    </a:solidFill>
                  </a:tcPr>
                </a:tc>
                <a:tc>
                  <a:txBody>
                    <a:bodyPr/>
                    <a:lstStyle/>
                    <a:p>
                      <a:pPr algn="l" fontAlgn="t"/>
                      <a:r>
                        <a:rPr lang="en-US" sz="1000" b="0" i="0" u="none" strike="noStrike">
                          <a:solidFill>
                            <a:srgbClr val="000000"/>
                          </a:solidFill>
                          <a:latin typeface="ＭＳ Ｐゴシック"/>
                        </a:rPr>
                        <a:t>K_MOD for 4D-TCM 48QAM and 4D-TCM 192QAM should be specified.</a:t>
                      </a:r>
                    </a:p>
                  </a:txBody>
                  <a:tcPr marL="0" marR="0" marT="0" marB="0">
                    <a:lnL>
                      <a:noFill/>
                    </a:lnL>
                    <a:lnR>
                      <a:noFill/>
                    </a:lnR>
                    <a:lnT>
                      <a:noFill/>
                    </a:lnT>
                    <a:lnB>
                      <a:noFill/>
                    </a:lnB>
                    <a:solidFill>
                      <a:srgbClr val="FFFF00"/>
                    </a:solidFill>
                  </a:tcPr>
                </a:tc>
                <a:tc>
                  <a:txBody>
                    <a:bodyPr/>
                    <a:lstStyle/>
                    <a:p>
                      <a:pPr algn="l" fontAlgn="t"/>
                      <a:r>
                        <a:rPr lang="en-US" sz="1000" b="0" i="0" u="none" strike="noStrike">
                          <a:solidFill>
                            <a:srgbClr val="000000"/>
                          </a:solidFill>
                          <a:latin typeface="ＭＳ Ｐゴシック"/>
                        </a:rPr>
                        <a:t>Put appropriate numbers of K__MOD.</a:t>
                      </a:r>
                    </a:p>
                  </a:txBody>
                  <a:tcPr marL="0" marR="0" marT="0" marB="0">
                    <a:lnL>
                      <a:noFill/>
                    </a:lnL>
                    <a:lnR>
                      <a:noFill/>
                    </a:lnR>
                    <a:lnT>
                      <a:noFill/>
                    </a:lnT>
                    <a:lnB>
                      <a:noFill/>
                    </a:lnB>
                    <a:solidFill>
                      <a:srgbClr val="FFFF00"/>
                    </a:solidFill>
                  </a:tcPr>
                </a:tc>
                <a:tc>
                  <a:txBody>
                    <a:bodyPr/>
                    <a:lstStyle/>
                    <a:p>
                      <a:pPr algn="l" fontAlgn="b"/>
                      <a:r>
                        <a:rPr lang="en-US" sz="1000" b="0" i="0" u="none" strike="noStrike">
                          <a:solidFill>
                            <a:srgbClr val="000000"/>
                          </a:solidFill>
                          <a:latin typeface="ＭＳ Ｐゴシック"/>
                        </a:rPr>
                        <a:t>22-14-101/r0</a:t>
                      </a:r>
                    </a:p>
                  </a:txBody>
                  <a:tcPr marL="0" marR="0" marT="0" marB="0" anchor="b">
                    <a:lnL>
                      <a:noFill/>
                    </a:lnL>
                    <a:lnR>
                      <a:noFill/>
                    </a:lnR>
                    <a:lnT>
                      <a:noFill/>
                    </a:lnT>
                    <a:lnB>
                      <a:noFill/>
                    </a:lnB>
                    <a:solidFill>
                      <a:srgbClr val="FFFF00"/>
                    </a:solidFill>
                  </a:tcPr>
                </a:tc>
              </a:tr>
              <a:tr h="208873">
                <a:tc>
                  <a:txBody>
                    <a:bodyPr/>
                    <a:lstStyle/>
                    <a:p>
                      <a:pPr algn="ctr" fontAlgn="t"/>
                      <a:r>
                        <a:rPr lang="en-US" altLang="ja-JP" sz="1000" b="0" i="0" u="none" strike="noStrike">
                          <a:solidFill>
                            <a:srgbClr val="000000"/>
                          </a:solidFill>
                          <a:latin typeface="ＭＳ Ｐゴシック"/>
                        </a:rPr>
                        <a:t>35</a:t>
                      </a:r>
                    </a:p>
                  </a:txBody>
                  <a:tcPr marL="0" marR="0" marT="0" marB="0">
                    <a:lnL>
                      <a:noFill/>
                    </a:lnL>
                    <a:lnR>
                      <a:noFill/>
                    </a:lnR>
                    <a:lnT>
                      <a:noFill/>
                    </a:lnT>
                    <a:lnB>
                      <a:noFill/>
                    </a:lnB>
                    <a:solidFill>
                      <a:srgbClr val="D8D8D8"/>
                    </a:solidFill>
                  </a:tcPr>
                </a:tc>
                <a:tc>
                  <a:txBody>
                    <a:bodyPr/>
                    <a:lstStyle/>
                    <a:p>
                      <a:pPr algn="l" fontAlgn="t"/>
                      <a:r>
                        <a:rPr lang="en-US" sz="1000" b="0" i="0" u="none" strike="noStrike">
                          <a:solidFill>
                            <a:srgbClr val="000000"/>
                          </a:solidFill>
                          <a:latin typeface="ＭＳ Ｐゴシック"/>
                        </a:rPr>
                        <a:t>Shigenobu Sasaki</a:t>
                      </a:r>
                    </a:p>
                  </a:txBody>
                  <a:tcPr marL="0" marR="0" marT="0" marB="0">
                    <a:lnL>
                      <a:noFill/>
                    </a:lnL>
                    <a:lnR>
                      <a:noFill/>
                    </a:lnR>
                    <a:lnT>
                      <a:noFill/>
                    </a:lnT>
                    <a:lnB>
                      <a:noFill/>
                    </a:lnB>
                    <a:solidFill>
                      <a:srgbClr val="D8D8D8"/>
                    </a:solidFill>
                  </a:tcPr>
                </a:tc>
                <a:tc>
                  <a:txBody>
                    <a:bodyPr/>
                    <a:lstStyle/>
                    <a:p>
                      <a:pPr algn="l" fontAlgn="t"/>
                      <a:r>
                        <a:rPr lang="en-US" sz="1000" b="0" i="0" u="none" strike="noStrike">
                          <a:solidFill>
                            <a:srgbClr val="000000"/>
                          </a:solidFill>
                          <a:latin typeface="ＭＳ Ｐゴシック"/>
                        </a:rPr>
                        <a:t>Fill all the TBDs in the table.</a:t>
                      </a:r>
                    </a:p>
                  </a:txBody>
                  <a:tcPr marL="0" marR="0" marT="0" marB="0">
                    <a:lnL>
                      <a:noFill/>
                    </a:lnL>
                    <a:lnR>
                      <a:noFill/>
                    </a:lnR>
                    <a:lnT>
                      <a:noFill/>
                    </a:lnT>
                    <a:lnB>
                      <a:noFill/>
                    </a:lnB>
                    <a:solidFill>
                      <a:srgbClr val="D8D8D8"/>
                    </a:solidFill>
                  </a:tcPr>
                </a:tc>
                <a:tc>
                  <a:txBody>
                    <a:bodyPr/>
                    <a:lstStyle/>
                    <a:p>
                      <a:pPr algn="l" fontAlgn="t"/>
                      <a:r>
                        <a:rPr lang="en-US" sz="1000" b="0" i="0" u="none" strike="noStrike">
                          <a:solidFill>
                            <a:srgbClr val="000000"/>
                          </a:solidFill>
                          <a:latin typeface="ＭＳ Ｐゴシック"/>
                        </a:rPr>
                        <a:t>Fill all the TBDs in the table.</a:t>
                      </a:r>
                    </a:p>
                  </a:txBody>
                  <a:tcPr marL="0" marR="0" marT="0" marB="0">
                    <a:lnL>
                      <a:noFill/>
                    </a:lnL>
                    <a:lnR>
                      <a:noFill/>
                    </a:lnR>
                    <a:lnT>
                      <a:noFill/>
                    </a:lnT>
                    <a:lnB>
                      <a:noFill/>
                    </a:lnB>
                    <a:solidFill>
                      <a:srgbClr val="D8D8D8"/>
                    </a:solidFill>
                  </a:tcPr>
                </a:tc>
                <a:tc>
                  <a:txBody>
                    <a:bodyPr/>
                    <a:lstStyle/>
                    <a:p>
                      <a:pPr algn="l" fontAlgn="b"/>
                      <a:r>
                        <a:rPr lang="ja-JP" altLang="en-US" sz="1000" b="0" i="0" u="none" strike="noStrike">
                          <a:solidFill>
                            <a:srgbClr val="000000"/>
                          </a:solidFill>
                          <a:latin typeface="ＭＳ Ｐゴシック"/>
                        </a:rPr>
                        <a:t>　</a:t>
                      </a:r>
                    </a:p>
                  </a:txBody>
                  <a:tcPr marL="0" marR="0" marT="0" marB="0" anchor="b">
                    <a:lnL>
                      <a:noFill/>
                    </a:lnL>
                    <a:lnR>
                      <a:noFill/>
                    </a:lnR>
                    <a:lnT>
                      <a:noFill/>
                    </a:lnT>
                    <a:lnB>
                      <a:noFill/>
                    </a:lnB>
                    <a:solidFill>
                      <a:srgbClr val="D8D8D8"/>
                    </a:solidFill>
                  </a:tcPr>
                </a:tc>
              </a:tr>
              <a:tr h="208873">
                <a:tc>
                  <a:txBody>
                    <a:bodyPr/>
                    <a:lstStyle/>
                    <a:p>
                      <a:pPr algn="ctr" fontAlgn="t"/>
                      <a:r>
                        <a:rPr lang="en-US" altLang="ja-JP" sz="1000" b="0" i="0" u="none" strike="noStrike" dirty="0">
                          <a:solidFill>
                            <a:srgbClr val="000000"/>
                          </a:solidFill>
                          <a:latin typeface="ＭＳ Ｐゴシック"/>
                        </a:rPr>
                        <a:t>54</a:t>
                      </a:r>
                    </a:p>
                  </a:txBody>
                  <a:tcPr marL="0" marR="0" marT="0" marB="0">
                    <a:lnL>
                      <a:noFill/>
                    </a:lnL>
                    <a:lnR>
                      <a:noFill/>
                    </a:lnR>
                    <a:lnT>
                      <a:noFill/>
                    </a:lnT>
                    <a:lnB>
                      <a:noFill/>
                    </a:lnB>
                    <a:solidFill>
                      <a:srgbClr val="FFFF00"/>
                    </a:solidFill>
                  </a:tcPr>
                </a:tc>
                <a:tc>
                  <a:txBody>
                    <a:bodyPr/>
                    <a:lstStyle/>
                    <a:p>
                      <a:pPr algn="ctr" fontAlgn="ctr"/>
                      <a:r>
                        <a:rPr lang="en-US" sz="1000" b="0" i="0" u="none" strike="noStrike" dirty="0" err="1">
                          <a:solidFill>
                            <a:srgbClr val="000000"/>
                          </a:solidFill>
                          <a:latin typeface="ＭＳ Ｐゴシック"/>
                        </a:rPr>
                        <a:t>Sunghyun</a:t>
                      </a:r>
                      <a:r>
                        <a:rPr lang="en-US" sz="1000" b="0" i="0" u="none" strike="noStrike" dirty="0">
                          <a:solidFill>
                            <a:srgbClr val="000000"/>
                          </a:solidFill>
                          <a:latin typeface="ＭＳ Ｐゴシック"/>
                        </a:rPr>
                        <a:t> Hwang</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MD-TCM is a kind of data modulation. There is no need to make </a:t>
                      </a:r>
                      <a:r>
                        <a:rPr lang="en-US" sz="1000" b="0" i="0" u="none" strike="noStrike" dirty="0" err="1">
                          <a:solidFill>
                            <a:srgbClr val="000000"/>
                          </a:solidFill>
                          <a:latin typeface="ＭＳ Ｐゴシック"/>
                        </a:rPr>
                        <a:t>subclause</a:t>
                      </a:r>
                      <a:r>
                        <a:rPr lang="en-US" sz="1000" b="0" i="0" u="none" strike="noStrike" dirty="0">
                          <a:solidFill>
                            <a:srgbClr val="000000"/>
                          </a:solidFill>
                          <a:latin typeface="ＭＳ Ｐゴシック"/>
                        </a:rPr>
                        <a:t> for MD-TCM only.</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Merge </a:t>
                      </a:r>
                      <a:r>
                        <a:rPr lang="en-US" sz="1000" b="0" i="0" u="none" strike="noStrike" dirty="0" err="1">
                          <a:solidFill>
                            <a:srgbClr val="000000"/>
                          </a:solidFill>
                          <a:latin typeface="ＭＳ Ｐゴシック"/>
                        </a:rPr>
                        <a:t>subclause</a:t>
                      </a:r>
                      <a:r>
                        <a:rPr lang="en-US" sz="1000" b="0" i="0" u="none" strike="noStrike" dirty="0">
                          <a:solidFill>
                            <a:srgbClr val="000000"/>
                          </a:solidFill>
                          <a:latin typeface="ＭＳ Ｐゴシック"/>
                        </a:rPr>
                        <a:t> 9.8.1.1 to </a:t>
                      </a:r>
                      <a:r>
                        <a:rPr lang="en-US" sz="1000" b="0" i="0" u="none" strike="noStrike" dirty="0" err="1">
                          <a:solidFill>
                            <a:srgbClr val="000000"/>
                          </a:solidFill>
                          <a:latin typeface="ＭＳ Ｐゴシック"/>
                        </a:rPr>
                        <a:t>subclause</a:t>
                      </a:r>
                      <a:r>
                        <a:rPr lang="en-US" sz="1000" b="0" i="0" u="none" strike="noStrike" dirty="0">
                          <a:solidFill>
                            <a:srgbClr val="000000"/>
                          </a:solidFill>
                          <a:latin typeface="ＭＳ Ｐゴシック"/>
                        </a:rPr>
                        <a:t> 9.8.1.</a:t>
                      </a:r>
                    </a:p>
                  </a:txBody>
                  <a:tcPr marL="0" marR="0" marT="0" marB="0" anchor="ctr">
                    <a:lnL>
                      <a:noFill/>
                    </a:lnL>
                    <a:lnR>
                      <a:noFill/>
                    </a:lnR>
                    <a:lnT>
                      <a:noFill/>
                    </a:lnT>
                    <a:lnB>
                      <a:noFill/>
                    </a:lnB>
                    <a:solidFill>
                      <a:srgbClr val="FFFF00"/>
                    </a:solidFill>
                  </a:tcPr>
                </a:tc>
                <a:tc>
                  <a:txBody>
                    <a:bodyPr/>
                    <a:lstStyle/>
                    <a:p>
                      <a:pPr algn="l" fontAlgn="b"/>
                      <a:r>
                        <a:rPr lang="ja-JP" altLang="en-US" sz="1000" b="0" i="0" u="none" strike="noStrike" dirty="0">
                          <a:solidFill>
                            <a:srgbClr val="000000"/>
                          </a:solidFill>
                          <a:latin typeface="ＭＳ Ｐゴシック"/>
                        </a:rPr>
                        <a:t>　</a:t>
                      </a:r>
                      <a:r>
                        <a:rPr lang="en-US" altLang="ja-JP" sz="1000" b="0" i="0" u="none" strike="noStrike" dirty="0" smtClean="0">
                          <a:solidFill>
                            <a:srgbClr val="000000"/>
                          </a:solidFill>
                          <a:latin typeface="ＭＳ Ｐゴシック"/>
                        </a:rPr>
                        <a:t>Accept</a:t>
                      </a:r>
                      <a:endParaRPr lang="ja-JP" altLang="en-US" sz="1000" b="0" i="0" u="none"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Ranga</a:t>
            </a:r>
            <a:r>
              <a:rPr kumimoji="1" lang="en-US" altLang="ja-JP" dirty="0" smtClean="0"/>
              <a:t> (2)</a:t>
            </a:r>
            <a:endParaRPr kumimoji="1" lang="ja-JP" altLang="en-US" dirty="0"/>
          </a:p>
        </p:txBody>
      </p:sp>
      <p:graphicFrame>
        <p:nvGraphicFramePr>
          <p:cNvPr id="4" name="表 3"/>
          <p:cNvGraphicFramePr>
            <a:graphicFrameLocks noGrp="1"/>
          </p:cNvGraphicFramePr>
          <p:nvPr/>
        </p:nvGraphicFramePr>
        <p:xfrm>
          <a:off x="899592" y="1916832"/>
          <a:ext cx="7619999" cy="2286000"/>
        </p:xfrm>
        <a:graphic>
          <a:graphicData uri="http://schemas.openxmlformats.org/drawingml/2006/table">
            <a:tbl>
              <a:tblPr/>
              <a:tblGrid>
                <a:gridCol w="280431"/>
                <a:gridCol w="812284"/>
                <a:gridCol w="2610914"/>
                <a:gridCol w="2610914"/>
                <a:gridCol w="1305456"/>
              </a:tblGrid>
              <a:tr h="214675">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Commenter Name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Implementation 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13310">
                <a:tc>
                  <a:txBody>
                    <a:bodyPr/>
                    <a:lstStyle/>
                    <a:p>
                      <a:pPr algn="ctr" fontAlgn="t"/>
                      <a:r>
                        <a:rPr lang="en-US" altLang="ja-JP" sz="1000" b="0" i="0" u="none" strike="noStrike">
                          <a:solidFill>
                            <a:srgbClr val="000000"/>
                          </a:solidFill>
                          <a:latin typeface="ＭＳ Ｐゴシック"/>
                        </a:rPr>
                        <a:t>81</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a:solidFill>
                            <a:srgbClr val="000000"/>
                          </a:solidFill>
                          <a:latin typeface="ＭＳ Ｐゴシック"/>
                        </a:rPr>
                        <a:t>Ranga Reddy</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a:solidFill>
                            <a:srgbClr val="000000"/>
                          </a:solidFill>
                          <a:latin typeface="ＭＳ Ｐゴシック"/>
                        </a:rPr>
                        <a:t>There is no description here as to what modifications/updates are needed to security sublayer, if needed to support new R-CPEs</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a:solidFill>
                            <a:srgbClr val="000000"/>
                          </a:solidFill>
                          <a:latin typeface="ＭＳ Ｐゴシック"/>
                        </a:rPr>
                        <a:t>Provided description and technical required for security sublayer concerning R-CPEs and MR-BS operation.</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000" b="0" i="0" u="none" strike="noStrike" dirty="0" smtClean="0">
                          <a:solidFill>
                            <a:srgbClr val="000000"/>
                          </a:solidFill>
                          <a:latin typeface="ＭＳ Ｐゴシック"/>
                        </a:rPr>
                        <a:t>22-14-82/r0,</a:t>
                      </a:r>
                    </a:p>
                    <a:p>
                      <a:pPr marL="0" marR="0" indent="0" algn="l" defTabSz="914400" rtl="0" eaLnBrk="1" fontAlgn="b" latinLnBrk="0" hangingPunct="1">
                        <a:lnSpc>
                          <a:spcPct val="100000"/>
                        </a:lnSpc>
                        <a:spcBef>
                          <a:spcPts val="0"/>
                        </a:spcBef>
                        <a:spcAft>
                          <a:spcPts val="0"/>
                        </a:spcAft>
                        <a:buClrTx/>
                        <a:buSzTx/>
                        <a:buFontTx/>
                        <a:buNone/>
                        <a:tabLst/>
                        <a:defRPr/>
                      </a:pPr>
                      <a:r>
                        <a:rPr lang="en-US" altLang="ja-JP" sz="1000" b="0" i="0" u="sng" strike="noStrike" dirty="0" smtClean="0">
                          <a:solidFill>
                            <a:srgbClr val="000000"/>
                          </a:solidFill>
                          <a:latin typeface="ＭＳ Ｐゴシック"/>
                        </a:rPr>
                        <a:t>22-14-109/r0</a:t>
                      </a:r>
                    </a:p>
                    <a:p>
                      <a:pPr marL="0" marR="0" indent="0" algn="l" defTabSz="914400" rtl="0" eaLnBrk="1" fontAlgn="b" latinLnBrk="0" hangingPunct="1">
                        <a:lnSpc>
                          <a:spcPct val="100000"/>
                        </a:lnSpc>
                        <a:spcBef>
                          <a:spcPts val="0"/>
                        </a:spcBef>
                        <a:spcAft>
                          <a:spcPts val="0"/>
                        </a:spcAft>
                        <a:buClrTx/>
                        <a:buSzTx/>
                        <a:buFontTx/>
                        <a:buNone/>
                        <a:tabLst/>
                        <a:defRPr/>
                      </a:pPr>
                      <a:r>
                        <a:rPr lang="en-US" altLang="ja-JP" sz="1000" b="0" i="0" u="sng" strike="noStrike" dirty="0" smtClean="0">
                          <a:solidFill>
                            <a:srgbClr val="000000"/>
                          </a:solidFill>
                          <a:latin typeface="ＭＳ Ｐゴシック"/>
                        </a:rPr>
                        <a:t>22-14-104/r2</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919042">
                <a:tc>
                  <a:txBody>
                    <a:bodyPr/>
                    <a:lstStyle/>
                    <a:p>
                      <a:pPr algn="ctr" fontAlgn="t"/>
                      <a:r>
                        <a:rPr lang="en-US" altLang="ja-JP" sz="1000" b="0" i="0" u="none" strike="noStrike">
                          <a:solidFill>
                            <a:srgbClr val="000000"/>
                          </a:solidFill>
                          <a:latin typeface="ＭＳ Ｐゴシック"/>
                        </a:rPr>
                        <a:t>82</a:t>
                      </a:r>
                    </a:p>
                  </a:txBody>
                  <a:tcPr marL="0" marR="0" marT="0" marB="0">
                    <a:lnL>
                      <a:noFill/>
                    </a:lnL>
                    <a:lnR>
                      <a:noFill/>
                    </a:lnR>
                    <a:lnT>
                      <a:noFill/>
                    </a:lnT>
                    <a:lnB>
                      <a:noFill/>
                    </a:lnB>
                    <a:solidFill>
                      <a:srgbClr val="92D050"/>
                    </a:solidFill>
                  </a:tcPr>
                </a:tc>
                <a:tc>
                  <a:txBody>
                    <a:bodyPr/>
                    <a:lstStyle/>
                    <a:p>
                      <a:pPr algn="l" fontAlgn="t"/>
                      <a:r>
                        <a:rPr lang="en-US" sz="1000" b="0" i="0" u="none" strike="noStrike">
                          <a:solidFill>
                            <a:srgbClr val="000000"/>
                          </a:solidFill>
                          <a:latin typeface="ＭＳ Ｐゴシック"/>
                        </a:rPr>
                        <a:t>Peter Flynn</a:t>
                      </a:r>
                    </a:p>
                  </a:txBody>
                  <a:tcPr marL="0" marR="0" marT="0" marB="0">
                    <a:lnL>
                      <a:noFill/>
                    </a:lnL>
                    <a:lnR>
                      <a:noFill/>
                    </a:lnR>
                    <a:lnT>
                      <a:noFill/>
                    </a:lnT>
                    <a:lnB>
                      <a:noFill/>
                    </a:lnB>
                    <a:solidFill>
                      <a:srgbClr val="92D050"/>
                    </a:solidFill>
                  </a:tcPr>
                </a:tc>
                <a:tc>
                  <a:txBody>
                    <a:bodyPr/>
                    <a:lstStyle/>
                    <a:p>
                      <a:pPr algn="l" fontAlgn="t"/>
                      <a:r>
                        <a:rPr lang="en-US" sz="1000" b="0" i="0" u="none" strike="noStrike" dirty="0">
                          <a:solidFill>
                            <a:srgbClr val="000000"/>
                          </a:solidFill>
                          <a:latin typeface="ＭＳ Ｐゴシック"/>
                        </a:rPr>
                        <a:t>A significant opportunity exists to use 802.22 for small cell backhaul applications. The ability to transport 3GPP frames efficiently over an 802.22 network will be a highly valuable objective. It would also be highly valuable to show how LTE MAC layer would inter-operate with 802.22 MAC layer. Closer alignment with this industry standard will promote adoption of the 802.22 in the existing market place by both device manufacturers and the wireless cellular carrier community.</a:t>
                      </a:r>
                    </a:p>
                  </a:txBody>
                  <a:tcPr marL="0" marR="0" marT="0" marB="0">
                    <a:lnL>
                      <a:noFill/>
                    </a:lnL>
                    <a:lnR>
                      <a:noFill/>
                    </a:lnR>
                    <a:lnT>
                      <a:noFill/>
                    </a:lnT>
                    <a:lnB>
                      <a:noFill/>
                    </a:lnB>
                    <a:solidFill>
                      <a:srgbClr val="92D050"/>
                    </a:solidFill>
                  </a:tcPr>
                </a:tc>
                <a:tc>
                  <a:txBody>
                    <a:bodyPr/>
                    <a:lstStyle/>
                    <a:p>
                      <a:pPr algn="l" fontAlgn="t"/>
                      <a:r>
                        <a:rPr lang="en-US" sz="1000" b="0" i="0" u="none" strike="noStrike">
                          <a:solidFill>
                            <a:srgbClr val="000000"/>
                          </a:solidFill>
                          <a:latin typeface="ＭＳ Ｐゴシック"/>
                        </a:rPr>
                        <a:t>Consider alignment with .5ms 3GPP frame size and super frame structure.  Consider a third PHY structure which would be aligned with 3GPP frames, which is a well established industry standard (http://www.3gpp.org),  to achieve a seemless integration and highest possible efficiency when used in LTE small cell backhaul.</a:t>
                      </a:r>
                    </a:p>
                  </a:txBody>
                  <a:tcPr marL="0" marR="0" marT="0" marB="0">
                    <a:lnL>
                      <a:noFill/>
                    </a:lnL>
                    <a:lnR>
                      <a:noFill/>
                    </a:lnR>
                    <a:lnT>
                      <a:noFill/>
                    </a:lnT>
                    <a:lnB>
                      <a:noFill/>
                    </a:lnB>
                    <a:solidFill>
                      <a:srgbClr val="92D050"/>
                    </a:solidFill>
                  </a:tcPr>
                </a:tc>
                <a:tc>
                  <a:txBody>
                    <a:bodyPr/>
                    <a:lstStyle/>
                    <a:p>
                      <a:pPr algn="l" fontAlgn="b"/>
                      <a:r>
                        <a:rPr lang="ja-JP" altLang="en-US" sz="1000" b="0" i="0" u="none" strike="noStrike" dirty="0">
                          <a:solidFill>
                            <a:srgbClr val="000000"/>
                          </a:solidFill>
                          <a:latin typeface="ＭＳ Ｐゴシック"/>
                        </a:rPr>
                        <a:t>　</a:t>
                      </a:r>
                    </a:p>
                  </a:txBody>
                  <a:tcPr marL="0" marR="0" marT="0" marB="0" anchor="b">
                    <a:lnL>
                      <a:noFill/>
                    </a:lnL>
                    <a:lnR>
                      <a:noFill/>
                    </a:lnR>
                    <a:lnT>
                      <a:noFill/>
                    </a:lnT>
                    <a:lnB>
                      <a:noFill/>
                    </a:lnB>
                    <a:solidFill>
                      <a:srgbClr val="92D050"/>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graphicFrame>
        <p:nvGraphicFramePr>
          <p:cNvPr id="15" name="表 14"/>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July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Aug</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Sep</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cxnSp>
        <p:nvCxnSpPr>
          <p:cNvPr id="16" name="直線コネクタ 15"/>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7" name="直線矢印コネクタ 16"/>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8" name="直線コネクタ 17"/>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9" name="直線矢印コネクタ 18"/>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
        <p:nvSpPr>
          <p:cNvPr id="3" name="Date Placeholder 2"/>
          <p:cNvSpPr>
            <a:spLocks noGrp="1"/>
          </p:cNvSpPr>
          <p:nvPr>
            <p:ph type="dt" sz="half" idx="10"/>
          </p:nvPr>
        </p:nvSpPr>
        <p:spPr>
          <a:xfrm>
            <a:off x="696913" y="334189"/>
            <a:ext cx="936154" cy="276999"/>
          </a:xfrm>
        </p:spPr>
        <p:txBody>
          <a:bodyPr/>
          <a:lstStyle/>
          <a:p>
            <a:pPr>
              <a:defRPr/>
            </a:pPr>
            <a:r>
              <a:rPr lang="en-US" altLang="ko-KR" dirty="0" smtClean="0"/>
              <a:t>Sep.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endParaRPr 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Calibri"/>
                        </a:rPr>
                        <a:t> </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Calibri"/>
                        </a:rPr>
                        <a:t> </a:t>
                      </a:r>
                      <a:r>
                        <a:rPr lang="en-US" altLang="ja-JP" sz="1000" b="0" i="0" u="none" strike="noStrike" dirty="0" smtClean="0">
                          <a:solidFill>
                            <a:srgbClr val="000000"/>
                          </a:solidFill>
                          <a:latin typeface="+mn-lt"/>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endParaRPr lang="ja-JP" alt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indent="0" algn="ctr" defTabSz="914400" rtl="0" eaLnBrk="1" fontAlgn="b" latinLnBrk="1"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latin typeface="+mn-lt"/>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t>
            </a:r>
            <a:r>
              <a:rPr lang="en-US" altLang="ko-KR" dirty="0" smtClean="0"/>
              <a:t>Sep, </a:t>
            </a:r>
            <a:r>
              <a:rPr lang="en-US" altLang="ko-KR" dirty="0" smtClean="0"/>
              <a:t>11</a:t>
            </a:r>
            <a:r>
              <a:rPr lang="en-US" altLang="ko-KR" baseline="30000" dirty="0" smtClean="0"/>
              <a:t>th</a:t>
            </a:r>
            <a:r>
              <a:rPr lang="en-US" altLang="ko-KR" dirty="0" smtClean="0"/>
              <a:t>  </a:t>
            </a:r>
            <a:r>
              <a:rPr lang="en-US" altLang="ko-KR" dirty="0" smtClean="0"/>
              <a:t>, </a:t>
            </a:r>
            <a:r>
              <a:rPr lang="en-US" altLang="ja-JP" dirty="0" smtClean="0">
                <a:ea typeface="ＭＳ Ｐゴシック" pitchFamily="50" charset="-128"/>
              </a:rPr>
              <a:t>2014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Sep. </a:t>
            </a:r>
            <a:r>
              <a:rPr lang="en-US" altLang="ja-JP" dirty="0" smtClean="0">
                <a:ea typeface="ＭＳ Ｐゴシック" charset="-128"/>
              </a:rPr>
              <a:t>11th</a:t>
            </a:r>
            <a:r>
              <a:rPr lang="en-US" altLang="ja-JP" dirty="0" smtClean="0">
                <a:ea typeface="ＭＳ Ｐゴシック" charset="-128"/>
              </a:rPr>
              <a:t>, 09:00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Comment Resolution for LB2</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Sep. </a:t>
            </a:r>
            <a:r>
              <a:rPr lang="en-US" altLang="ja-JP" sz="2000" dirty="0" smtClean="0">
                <a:ea typeface="ＭＳ Ｐゴシック" pitchFamily="50" charset="-128"/>
              </a:rPr>
              <a:t>11th</a:t>
            </a:r>
            <a:r>
              <a:rPr lang="en-US" altLang="ja-JP" sz="2000" dirty="0" smtClean="0">
                <a:ea typeface="ＭＳ Ｐゴシック" pitchFamily="50" charset="-128"/>
              </a:rPr>
              <a:t>, 2014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a:t>
            </a:r>
            <a:endParaRPr lang="en-US" altLang="ja-JP" dirty="0" smtClean="0">
              <a:ea typeface="ＭＳ Ｐゴシック" pitchFamily="50" charset="-128"/>
            </a:endParaRP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a:t>
            </a: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Comment Resolution</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Sep.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
        <p:nvSpPr>
          <p:cNvPr id="7" name="コンテンツ プレースホルダ 6"/>
          <p:cNvSpPr>
            <a:spLocks noGrp="1"/>
          </p:cNvSpPr>
          <p:nvPr>
            <p:ph idx="1"/>
          </p:nvPr>
        </p:nvSpPr>
        <p:spPr/>
        <p:txBody>
          <a:bodyPr/>
          <a:lstStyle/>
          <a:p>
            <a:r>
              <a:rPr kumimoji="1" lang="en-US" altLang="ja-JP" dirty="0" smtClean="0"/>
              <a:t>Current Comment Resolution Status</a:t>
            </a:r>
          </a:p>
          <a:p>
            <a:pPr lvl="1"/>
            <a:r>
              <a:rPr kumimoji="1" lang="en-US" altLang="ja-JP" dirty="0" err="1" smtClean="0"/>
              <a:t>Pyo</a:t>
            </a:r>
            <a:r>
              <a:rPr kumimoji="1" lang="en-US" altLang="ja-JP" dirty="0" smtClean="0"/>
              <a:t> : 14 comments</a:t>
            </a:r>
          </a:p>
          <a:p>
            <a:pPr lvl="1"/>
            <a:r>
              <a:rPr kumimoji="1" lang="en-US" altLang="ja-JP" dirty="0" smtClean="0"/>
              <a:t>Gabriel : 5 Comments</a:t>
            </a:r>
          </a:p>
          <a:p>
            <a:pPr lvl="1"/>
            <a:r>
              <a:rPr kumimoji="1" lang="en-US" altLang="ja-JP" dirty="0" err="1" smtClean="0"/>
              <a:t>Oodo</a:t>
            </a:r>
            <a:r>
              <a:rPr kumimoji="1" lang="en-US" altLang="ja-JP" dirty="0" smtClean="0"/>
              <a:t> : 7 Comments</a:t>
            </a:r>
          </a:p>
          <a:p>
            <a:pPr lvl="1"/>
            <a:r>
              <a:rPr kumimoji="1" lang="en-US" altLang="ja-JP" dirty="0" smtClean="0"/>
              <a:t>Hwang: 7 Comments</a:t>
            </a:r>
          </a:p>
          <a:p>
            <a:pPr lvl="1"/>
            <a:r>
              <a:rPr kumimoji="1" lang="en-US" altLang="ja-JP" dirty="0" err="1" smtClean="0"/>
              <a:t>Toh</a:t>
            </a:r>
            <a:r>
              <a:rPr kumimoji="1" lang="en-US" altLang="ja-JP" dirty="0" smtClean="0"/>
              <a:t> : 9 Comments</a:t>
            </a:r>
          </a:p>
          <a:p>
            <a:pPr lvl="1"/>
            <a:r>
              <a:rPr kumimoji="1" lang="en-US" altLang="ja-JP" dirty="0" smtClean="0"/>
              <a:t>Sasaki : 4 Comments</a:t>
            </a:r>
          </a:p>
          <a:p>
            <a:pPr lvl="1"/>
            <a:r>
              <a:rPr kumimoji="1" lang="en-US" altLang="ja-JP" dirty="0" err="1" smtClean="0"/>
              <a:t>Ranga</a:t>
            </a:r>
            <a:r>
              <a:rPr kumimoji="1" lang="en-US" altLang="ja-JP" dirty="0" smtClean="0"/>
              <a:t> : 2 Comments</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Pyo</a:t>
            </a:r>
            <a:r>
              <a:rPr kumimoji="1" lang="en-US" altLang="ja-JP" dirty="0" smtClean="0"/>
              <a:t> (14)</a:t>
            </a:r>
            <a:endParaRPr kumimoji="1" lang="ja-JP" altLang="en-US" dirty="0"/>
          </a:p>
        </p:txBody>
      </p:sp>
      <p:graphicFrame>
        <p:nvGraphicFramePr>
          <p:cNvPr id="5" name="表 4"/>
          <p:cNvGraphicFramePr>
            <a:graphicFrameLocks noGrp="1"/>
          </p:cNvGraphicFramePr>
          <p:nvPr/>
        </p:nvGraphicFramePr>
        <p:xfrm>
          <a:off x="251520" y="1628800"/>
          <a:ext cx="8748464" cy="4674941"/>
        </p:xfrm>
        <a:graphic>
          <a:graphicData uri="http://schemas.openxmlformats.org/drawingml/2006/table">
            <a:tbl>
              <a:tblPr/>
              <a:tblGrid>
                <a:gridCol w="321961"/>
                <a:gridCol w="932578"/>
                <a:gridCol w="2997570"/>
                <a:gridCol w="2997570"/>
                <a:gridCol w="1498785"/>
              </a:tblGrid>
              <a:tr h="200419">
                <a:tc>
                  <a:txBody>
                    <a:bodyPr/>
                    <a:lstStyle/>
                    <a:p>
                      <a:pPr algn="ctr" fontAlgn="ctr"/>
                      <a:r>
                        <a:rPr lang="en-US" sz="9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900" b="1" i="0" u="none" strike="noStrike" dirty="0">
                          <a:solidFill>
                            <a:srgbClr val="000000"/>
                          </a:solidFill>
                          <a:latin typeface="Arial"/>
                        </a:rPr>
                        <a:t>Commenter Name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000000"/>
                          </a:solidFill>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000000"/>
                          </a:solidFill>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900" b="1" i="0" u="none" strike="noStrike">
                          <a:solidFill>
                            <a:srgbClr val="000000"/>
                          </a:solidFill>
                          <a:latin typeface="Arial"/>
                        </a:rPr>
                        <a:t>Implementation 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585008">
                <a:tc>
                  <a:txBody>
                    <a:bodyPr/>
                    <a:lstStyle/>
                    <a:p>
                      <a:pPr algn="ctr" fontAlgn="t"/>
                      <a:r>
                        <a:rPr lang="en-US" altLang="ja-JP" sz="900" b="0" i="0" u="none" strike="noStrike" dirty="0">
                          <a:solidFill>
                            <a:srgbClr val="000000"/>
                          </a:solidFill>
                          <a:latin typeface="ＭＳ Ｐゴシック"/>
                        </a:rPr>
                        <a:t>5</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900" b="0" i="0" u="none" strike="noStrike" dirty="0" err="1">
                          <a:solidFill>
                            <a:srgbClr val="000000"/>
                          </a:solidFill>
                          <a:latin typeface="ＭＳ Ｐゴシック"/>
                        </a:rPr>
                        <a:t>Changwoo</a:t>
                      </a:r>
                      <a:r>
                        <a:rPr lang="en-US" sz="900" b="0" i="0" u="none" strike="noStrike" dirty="0">
                          <a:solidFill>
                            <a:srgbClr val="000000"/>
                          </a:solidFill>
                          <a:latin typeface="ＭＳ Ｐゴシック"/>
                        </a:rPr>
                        <a:t> </a:t>
                      </a:r>
                      <a:r>
                        <a:rPr lang="en-US" sz="900" b="0" i="0" u="none" strike="noStrike" dirty="0" err="1">
                          <a:solidFill>
                            <a:srgbClr val="000000"/>
                          </a:solidFill>
                          <a:latin typeface="ＭＳ Ｐゴシック"/>
                        </a:rPr>
                        <a:t>Pyo</a:t>
                      </a:r>
                      <a:endParaRPr lang="en-US" sz="900" b="0" i="0" u="none" strike="noStrike" dirty="0">
                        <a:solidFill>
                          <a:srgbClr val="000000"/>
                        </a:solidFill>
                        <a:latin typeface="ＭＳ Ｐゴシック"/>
                      </a:endParaRP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900" b="0" i="0" u="none" strike="noStrike" dirty="0">
                          <a:solidFill>
                            <a:srgbClr val="000000"/>
                          </a:solidFill>
                          <a:latin typeface="ＭＳ Ｐゴシック"/>
                        </a:rPr>
                        <a:t>Access Zone is used in both PHY mode 1 and PHY mode 2, but the description is not complete for PHY mode .</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900" b="0" i="0" u="none" strike="noStrike" dirty="0">
                          <a:solidFill>
                            <a:srgbClr val="000000"/>
                          </a:solidFill>
                          <a:latin typeface="ＭＳ Ｐゴシック"/>
                        </a:rPr>
                        <a:t>Add the following description at the </a:t>
                      </a:r>
                      <a:r>
                        <a:rPr lang="en-US" sz="900" b="0" i="0" u="none" strike="noStrike" dirty="0" err="1">
                          <a:solidFill>
                            <a:srgbClr val="000000"/>
                          </a:solidFill>
                          <a:latin typeface="ＭＳ Ｐゴシック"/>
                        </a:rPr>
                        <a:t>begining</a:t>
                      </a:r>
                      <a:r>
                        <a:rPr lang="en-US" sz="900" b="0" i="0" u="none" strike="noStrike" dirty="0">
                          <a:solidFill>
                            <a:srgbClr val="000000"/>
                          </a:solidFill>
                          <a:latin typeface="ＭＳ Ｐゴシック"/>
                        </a:rPr>
                        <a:t> "At the beginning of every </a:t>
                      </a:r>
                      <a:r>
                        <a:rPr lang="en-US" sz="900" b="0" i="0" u="none" strike="noStrike" dirty="0" err="1">
                          <a:solidFill>
                            <a:srgbClr val="000000"/>
                          </a:solidFill>
                          <a:latin typeface="ＭＳ Ｐゴシック"/>
                        </a:rPr>
                        <a:t>superframe</a:t>
                      </a:r>
                      <a:r>
                        <a:rPr lang="en-US" sz="900" b="0" i="0" u="none" strike="noStrike" dirty="0">
                          <a:solidFill>
                            <a:srgbClr val="000000"/>
                          </a:solidFill>
                          <a:latin typeface="ＭＳ Ｐゴシック"/>
                        </a:rPr>
                        <a:t> in AZ on PHY mode 1, the A-BS shall transmit the </a:t>
                      </a:r>
                      <a:r>
                        <a:rPr lang="en-US" sz="900" b="0" i="0" u="none" strike="noStrike" dirty="0" err="1">
                          <a:solidFill>
                            <a:srgbClr val="000000"/>
                          </a:solidFill>
                          <a:latin typeface="ＭＳ Ｐゴシック"/>
                        </a:rPr>
                        <a:t>superframe</a:t>
                      </a:r>
                      <a:r>
                        <a:rPr lang="en-US" sz="900" b="0" i="0" u="none" strike="noStrike" dirty="0">
                          <a:solidFill>
                            <a:srgbClr val="000000"/>
                          </a:solidFill>
                          <a:latin typeface="ＭＳ Ｐゴシック"/>
                        </a:rPr>
                        <a:t> preamble and the SCH on the operating channel using the modulation/coding specified in 9.4.1.2 and Table 202 respectively.."</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900" b="0" i="0" u="sng" strike="noStrike" dirty="0" smtClean="0">
                          <a:solidFill>
                            <a:srgbClr val="000000"/>
                          </a:solidFill>
                          <a:latin typeface="ＭＳ Ｐゴシック"/>
                        </a:rPr>
                        <a:t>22-14-81/r2</a:t>
                      </a:r>
                      <a:endParaRPr lang="en-US" sz="900" b="0" i="0" u="sng" strike="noStrike" dirty="0">
                        <a:solidFill>
                          <a:srgbClr val="000000"/>
                        </a:solidFill>
                        <a:latin typeface="ＭＳ Ｐゴシック"/>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195003">
                <a:tc>
                  <a:txBody>
                    <a:bodyPr/>
                    <a:lstStyle/>
                    <a:p>
                      <a:pPr algn="ctr" fontAlgn="t"/>
                      <a:r>
                        <a:rPr lang="en-US" altLang="ja-JP" sz="900" b="0" i="0" u="none" strike="noStrike">
                          <a:solidFill>
                            <a:srgbClr val="000000"/>
                          </a:solidFill>
                          <a:latin typeface="ＭＳ Ｐゴシック"/>
                        </a:rPr>
                        <a:t>8</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Changwoo Pyo</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err="1">
                          <a:solidFill>
                            <a:srgbClr val="000000"/>
                          </a:solidFill>
                          <a:latin typeface="ＭＳ Ｐゴシック"/>
                        </a:rPr>
                        <a:t>Permananent</a:t>
                      </a:r>
                      <a:r>
                        <a:rPr lang="en-US" sz="900" b="0" i="0" u="none" strike="noStrike" dirty="0">
                          <a:solidFill>
                            <a:srgbClr val="000000"/>
                          </a:solidFill>
                          <a:latin typeface="ＭＳ Ｐゴシック"/>
                        </a:rPr>
                        <a:t> Station ID is shown in 7.7.7.3.4.12</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Remove 7.7.7.3.6.12</a:t>
                      </a:r>
                    </a:p>
                  </a:txBody>
                  <a:tcPr marL="0" marR="0" marT="0" marB="0">
                    <a:lnL>
                      <a:noFill/>
                    </a:lnL>
                    <a:lnR>
                      <a:noFill/>
                    </a:lnR>
                    <a:lnT>
                      <a:noFill/>
                    </a:lnT>
                    <a:lnB>
                      <a:noFill/>
                    </a:lnB>
                    <a:solidFill>
                      <a:srgbClr val="FFFF00"/>
                    </a:solidFill>
                  </a:tcPr>
                </a:tc>
                <a:tc>
                  <a:txBody>
                    <a:bodyPr/>
                    <a:lstStyle/>
                    <a:p>
                      <a:pPr algn="l" fontAlgn="b"/>
                      <a:r>
                        <a:rPr lang="en-US" altLang="ja-JP" sz="900" b="0" i="0" u="sng" strike="noStrike" dirty="0" smtClean="0">
                          <a:solidFill>
                            <a:srgbClr val="000000"/>
                          </a:solidFill>
                          <a:latin typeface="ＭＳ Ｐゴシック"/>
                        </a:rPr>
                        <a:t>22-14-81/r2</a:t>
                      </a:r>
                      <a:endParaRPr lang="en-US" altLang="ja-JP"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195003">
                <a:tc>
                  <a:txBody>
                    <a:bodyPr/>
                    <a:lstStyle/>
                    <a:p>
                      <a:pPr algn="ctr" fontAlgn="t"/>
                      <a:r>
                        <a:rPr lang="en-US" altLang="ja-JP" sz="900" b="0" i="0" u="none" strike="noStrike">
                          <a:solidFill>
                            <a:srgbClr val="000000"/>
                          </a:solidFill>
                          <a:latin typeface="ＭＳ Ｐゴシック"/>
                        </a:rPr>
                        <a:t>9</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Changwoo Pyo</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CPE operational capability is shown in 7.7.7.3.4.13</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Remove 7.7.7.3.6.13</a:t>
                      </a:r>
                    </a:p>
                  </a:txBody>
                  <a:tcPr marL="0" marR="0" marT="0" marB="0">
                    <a:lnL>
                      <a:noFill/>
                    </a:lnL>
                    <a:lnR>
                      <a:noFill/>
                    </a:lnR>
                    <a:lnT>
                      <a:noFill/>
                    </a:lnT>
                    <a:lnB>
                      <a:noFill/>
                    </a:lnB>
                    <a:solidFill>
                      <a:srgbClr val="FFFF00"/>
                    </a:solidFill>
                  </a:tcPr>
                </a:tc>
                <a:tc>
                  <a:txBody>
                    <a:bodyPr/>
                    <a:lstStyle/>
                    <a:p>
                      <a:pPr algn="l" fontAlgn="b"/>
                      <a:r>
                        <a:rPr lang="en-US" altLang="ja-JP" sz="900" b="0" i="0" u="sng" strike="noStrike" dirty="0" smtClean="0">
                          <a:solidFill>
                            <a:srgbClr val="000000"/>
                          </a:solidFill>
                          <a:latin typeface="ＭＳ Ｐゴシック"/>
                        </a:rPr>
                        <a:t>22-14-81/r2</a:t>
                      </a:r>
                      <a:endParaRPr lang="en-US" altLang="ja-JP"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195003">
                <a:tc>
                  <a:txBody>
                    <a:bodyPr/>
                    <a:lstStyle/>
                    <a:p>
                      <a:pPr algn="ctr" fontAlgn="t"/>
                      <a:r>
                        <a:rPr lang="en-US" altLang="ja-JP" sz="900" b="0" i="0" u="none" strike="noStrike">
                          <a:solidFill>
                            <a:srgbClr val="000000"/>
                          </a:solidFill>
                          <a:latin typeface="ＭＳ Ｐゴシック"/>
                        </a:rPr>
                        <a:t>10</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Changwoo Pyo</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Message Type = xx in Table Y1 is not defined</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Remove it</a:t>
                      </a:r>
                    </a:p>
                  </a:txBody>
                  <a:tcPr marL="0" marR="0" marT="0" marB="0">
                    <a:lnL>
                      <a:noFill/>
                    </a:lnL>
                    <a:lnR>
                      <a:noFill/>
                    </a:lnR>
                    <a:lnT>
                      <a:noFill/>
                    </a:lnT>
                    <a:lnB>
                      <a:noFill/>
                    </a:lnB>
                    <a:solidFill>
                      <a:srgbClr val="FFFF00"/>
                    </a:solidFill>
                  </a:tcPr>
                </a:tc>
                <a:tc>
                  <a:txBody>
                    <a:bodyPr/>
                    <a:lstStyle/>
                    <a:p>
                      <a:pPr algn="l" fontAlgn="b"/>
                      <a:r>
                        <a:rPr lang="en-US" altLang="ja-JP" sz="900" b="0" i="0" u="sng" strike="noStrike" dirty="0" smtClean="0">
                          <a:solidFill>
                            <a:srgbClr val="000000"/>
                          </a:solidFill>
                          <a:latin typeface="ＭＳ Ｐゴシック"/>
                        </a:rPr>
                        <a:t>22-14-81/r2</a:t>
                      </a:r>
                      <a:endParaRPr lang="en-US" altLang="ja-JP"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195003">
                <a:tc>
                  <a:txBody>
                    <a:bodyPr/>
                    <a:lstStyle/>
                    <a:p>
                      <a:pPr algn="ctr" fontAlgn="t"/>
                      <a:r>
                        <a:rPr lang="en-US" altLang="ja-JP" sz="900" b="0" i="0" u="none" strike="noStrike">
                          <a:solidFill>
                            <a:srgbClr val="000000"/>
                          </a:solidFill>
                          <a:latin typeface="ＭＳ Ｐゴシック"/>
                        </a:rPr>
                        <a:t>11</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Changwoo Pyo</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Unnecessary Information elements (Ies) in Table Y1</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Remove IE</a:t>
                      </a:r>
                    </a:p>
                  </a:txBody>
                  <a:tcPr marL="0" marR="0" marT="0" marB="0">
                    <a:lnL>
                      <a:noFill/>
                    </a:lnL>
                    <a:lnR>
                      <a:noFill/>
                    </a:lnR>
                    <a:lnT>
                      <a:noFill/>
                    </a:lnT>
                    <a:lnB>
                      <a:noFill/>
                    </a:lnB>
                    <a:solidFill>
                      <a:srgbClr val="FFFF00"/>
                    </a:solidFill>
                  </a:tcPr>
                </a:tc>
                <a:tc>
                  <a:txBody>
                    <a:bodyPr/>
                    <a:lstStyle/>
                    <a:p>
                      <a:pPr algn="l" fontAlgn="b"/>
                      <a:r>
                        <a:rPr lang="en-US" altLang="ja-JP" sz="900" b="0" i="0" u="sng" strike="noStrike" dirty="0" smtClean="0">
                          <a:solidFill>
                            <a:srgbClr val="000000"/>
                          </a:solidFill>
                          <a:latin typeface="ＭＳ Ｐゴシック"/>
                        </a:rPr>
                        <a:t>22-14-81/r2</a:t>
                      </a:r>
                      <a:endParaRPr lang="en-US" altLang="ja-JP"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195003">
                <a:tc>
                  <a:txBody>
                    <a:bodyPr/>
                    <a:lstStyle/>
                    <a:p>
                      <a:pPr algn="ctr" fontAlgn="t"/>
                      <a:r>
                        <a:rPr lang="en-US" altLang="ja-JP" sz="900" b="0" i="0" u="none" strike="noStrike">
                          <a:solidFill>
                            <a:srgbClr val="000000"/>
                          </a:solidFill>
                          <a:latin typeface="ＭＳ Ｐゴシック"/>
                        </a:rPr>
                        <a:t>12</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Changwoo Pyo</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"Wait for Local Cell Update RSP " in figure AX1 is unncessary</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Change to "Done"</a:t>
                      </a:r>
                    </a:p>
                  </a:txBody>
                  <a:tcPr marL="0" marR="0" marT="0" marB="0">
                    <a:lnL>
                      <a:noFill/>
                    </a:lnL>
                    <a:lnR>
                      <a:noFill/>
                    </a:lnR>
                    <a:lnT>
                      <a:noFill/>
                    </a:lnT>
                    <a:lnB>
                      <a:noFill/>
                    </a:lnB>
                    <a:solidFill>
                      <a:srgbClr val="FFFF00"/>
                    </a:solidFill>
                  </a:tcPr>
                </a:tc>
                <a:tc>
                  <a:txBody>
                    <a:bodyPr/>
                    <a:lstStyle/>
                    <a:p>
                      <a:pPr algn="l" fontAlgn="b"/>
                      <a:r>
                        <a:rPr lang="en-US" altLang="ja-JP" sz="900" b="0" i="0" u="sng" strike="noStrike" dirty="0" smtClean="0">
                          <a:solidFill>
                            <a:srgbClr val="000000"/>
                          </a:solidFill>
                          <a:latin typeface="ＭＳ Ｐゴシック"/>
                        </a:rPr>
                        <a:t>22-14-81/r2</a:t>
                      </a:r>
                      <a:endParaRPr lang="en-US" altLang="ja-JP"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195003">
                <a:tc>
                  <a:txBody>
                    <a:bodyPr/>
                    <a:lstStyle/>
                    <a:p>
                      <a:pPr algn="ctr" fontAlgn="t"/>
                      <a:r>
                        <a:rPr lang="en-US" altLang="ja-JP" sz="900" b="0" i="0" u="none" strike="noStrike">
                          <a:solidFill>
                            <a:srgbClr val="000000"/>
                          </a:solidFill>
                          <a:latin typeface="ＭＳ Ｐゴシック"/>
                        </a:rPr>
                        <a:t>16</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Changwoo Pyo</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Timer "Txx" (Figure AQ1, Figure AR1) is not defined </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Define Timer "</a:t>
                      </a:r>
                      <a:r>
                        <a:rPr lang="en-US" sz="900" b="0" i="0" u="none" strike="noStrike" dirty="0" err="1">
                          <a:solidFill>
                            <a:srgbClr val="000000"/>
                          </a:solidFill>
                          <a:latin typeface="ＭＳ Ｐゴシック"/>
                        </a:rPr>
                        <a:t>Txx</a:t>
                      </a:r>
                      <a:r>
                        <a:rPr lang="en-US" sz="900" b="0" i="0" u="none" strike="noStrike" dirty="0">
                          <a:solidFill>
                            <a:srgbClr val="000000"/>
                          </a:solidFill>
                          <a:latin typeface="ＭＳ Ｐゴシック"/>
                        </a:rPr>
                        <a:t>"</a:t>
                      </a:r>
                    </a:p>
                  </a:txBody>
                  <a:tcPr marL="0" marR="0" marT="0" marB="0">
                    <a:lnL>
                      <a:noFill/>
                    </a:lnL>
                    <a:lnR>
                      <a:noFill/>
                    </a:lnR>
                    <a:lnT>
                      <a:noFill/>
                    </a:lnT>
                    <a:lnB>
                      <a:noFill/>
                    </a:lnB>
                    <a:solidFill>
                      <a:srgbClr val="FFFF00"/>
                    </a:solidFill>
                  </a:tcPr>
                </a:tc>
                <a:tc>
                  <a:txBody>
                    <a:bodyPr/>
                    <a:lstStyle/>
                    <a:p>
                      <a:pPr algn="l" fontAlgn="b"/>
                      <a:r>
                        <a:rPr lang="en-US" altLang="ja-JP" sz="900" b="0" i="0" u="sng" strike="noStrike" dirty="0" smtClean="0">
                          <a:solidFill>
                            <a:srgbClr val="000000"/>
                          </a:solidFill>
                          <a:latin typeface="ＭＳ Ｐゴシック"/>
                        </a:rPr>
                        <a:t>22-14-81/r2</a:t>
                      </a:r>
                      <a:endParaRPr lang="en-US" altLang="ja-JP"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195003">
                <a:tc>
                  <a:txBody>
                    <a:bodyPr/>
                    <a:lstStyle/>
                    <a:p>
                      <a:pPr algn="ctr" fontAlgn="t"/>
                      <a:r>
                        <a:rPr lang="en-US" altLang="ja-JP" sz="900" b="0" i="0" u="none" strike="noStrike">
                          <a:solidFill>
                            <a:srgbClr val="000000"/>
                          </a:solidFill>
                          <a:latin typeface="ＭＳ Ｐゴシック"/>
                        </a:rPr>
                        <a:t>17</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Changwoo Pyo</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Timer "Txx" (Figure AT1, AU1, AV1, AW1) is not defined </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Define Timer "</a:t>
                      </a:r>
                      <a:r>
                        <a:rPr lang="en-US" sz="900" b="0" i="0" u="none" strike="noStrike" dirty="0" err="1">
                          <a:solidFill>
                            <a:srgbClr val="000000"/>
                          </a:solidFill>
                          <a:latin typeface="ＭＳ Ｐゴシック"/>
                        </a:rPr>
                        <a:t>Txx</a:t>
                      </a:r>
                      <a:r>
                        <a:rPr lang="en-US" sz="900" b="0" i="0" u="none" strike="noStrike" dirty="0">
                          <a:solidFill>
                            <a:srgbClr val="000000"/>
                          </a:solidFill>
                          <a:latin typeface="ＭＳ Ｐゴシック"/>
                        </a:rPr>
                        <a:t>"</a:t>
                      </a:r>
                    </a:p>
                  </a:txBody>
                  <a:tcPr marL="0" marR="0" marT="0" marB="0">
                    <a:lnL>
                      <a:noFill/>
                    </a:lnL>
                    <a:lnR>
                      <a:noFill/>
                    </a:lnR>
                    <a:lnT>
                      <a:noFill/>
                    </a:lnT>
                    <a:lnB>
                      <a:noFill/>
                    </a:lnB>
                    <a:solidFill>
                      <a:srgbClr val="FFFF00"/>
                    </a:solidFill>
                  </a:tcPr>
                </a:tc>
                <a:tc>
                  <a:txBody>
                    <a:bodyPr/>
                    <a:lstStyle/>
                    <a:p>
                      <a:pPr algn="l" fontAlgn="b"/>
                      <a:r>
                        <a:rPr lang="en-US" altLang="ja-JP" sz="900" b="0" i="0" u="sng" strike="noStrike" dirty="0" smtClean="0">
                          <a:solidFill>
                            <a:srgbClr val="000000"/>
                          </a:solidFill>
                          <a:latin typeface="ＭＳ Ｐゴシック"/>
                        </a:rPr>
                        <a:t>22-14-81/r2</a:t>
                      </a:r>
                      <a:endParaRPr lang="en-US" altLang="ja-JP"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195003">
                <a:tc>
                  <a:txBody>
                    <a:bodyPr/>
                    <a:lstStyle/>
                    <a:p>
                      <a:pPr algn="ctr" fontAlgn="t"/>
                      <a:r>
                        <a:rPr lang="en-US" altLang="ja-JP" sz="900" b="0" i="0" u="none" strike="noStrike">
                          <a:solidFill>
                            <a:srgbClr val="000000"/>
                          </a:solidFill>
                          <a:latin typeface="ＭＳ Ｐゴシック"/>
                        </a:rPr>
                        <a:t>18</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Changwoo Pyo</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Timer "Txx" (Figure AY1, AZ1) is not defined </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Define Timer "</a:t>
                      </a:r>
                      <a:r>
                        <a:rPr lang="en-US" sz="900" b="0" i="0" u="none" strike="noStrike" dirty="0" err="1">
                          <a:solidFill>
                            <a:srgbClr val="000000"/>
                          </a:solidFill>
                          <a:latin typeface="ＭＳ Ｐゴシック"/>
                        </a:rPr>
                        <a:t>Txx</a:t>
                      </a:r>
                      <a:r>
                        <a:rPr lang="en-US" sz="900" b="0" i="0" u="none" strike="noStrike" dirty="0">
                          <a:solidFill>
                            <a:srgbClr val="000000"/>
                          </a:solidFill>
                          <a:latin typeface="ＭＳ Ｐゴシック"/>
                        </a:rPr>
                        <a:t>"</a:t>
                      </a:r>
                    </a:p>
                  </a:txBody>
                  <a:tcPr marL="0" marR="0" marT="0" marB="0">
                    <a:lnL>
                      <a:noFill/>
                    </a:lnL>
                    <a:lnR>
                      <a:noFill/>
                    </a:lnR>
                    <a:lnT>
                      <a:noFill/>
                    </a:lnT>
                    <a:lnB>
                      <a:noFill/>
                    </a:lnB>
                    <a:solidFill>
                      <a:srgbClr val="FFFF00"/>
                    </a:solidFill>
                  </a:tcPr>
                </a:tc>
                <a:tc>
                  <a:txBody>
                    <a:bodyPr/>
                    <a:lstStyle/>
                    <a:p>
                      <a:pPr algn="l" fontAlgn="b"/>
                      <a:r>
                        <a:rPr lang="en-US" altLang="ja-JP" sz="900" b="0" i="0" u="sng" strike="noStrike" dirty="0" smtClean="0">
                          <a:solidFill>
                            <a:srgbClr val="000000"/>
                          </a:solidFill>
                          <a:latin typeface="ＭＳ Ｐゴシック"/>
                        </a:rPr>
                        <a:t>22-14-81/r2</a:t>
                      </a:r>
                      <a:endParaRPr lang="en-US" altLang="ja-JP"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682509">
                <a:tc>
                  <a:txBody>
                    <a:bodyPr/>
                    <a:lstStyle/>
                    <a:p>
                      <a:pPr algn="ctr" fontAlgn="t"/>
                      <a:r>
                        <a:rPr lang="en-US" altLang="ja-JP" sz="900" b="0" i="0" u="none" strike="noStrike">
                          <a:solidFill>
                            <a:srgbClr val="000000"/>
                          </a:solidFill>
                          <a:latin typeface="ＭＳ Ｐゴシック"/>
                        </a:rPr>
                        <a:t>20</a:t>
                      </a:r>
                    </a:p>
                  </a:txBody>
                  <a:tcPr marL="0" marR="0" marT="0" marB="0">
                    <a:lnL>
                      <a:noFill/>
                    </a:lnL>
                    <a:lnR>
                      <a:noFill/>
                    </a:lnR>
                    <a:lnT>
                      <a:noFill/>
                    </a:lnT>
                    <a:lnB>
                      <a:noFill/>
                    </a:lnB>
                    <a:solidFill>
                      <a:srgbClr val="FFFF00"/>
                    </a:solidFill>
                  </a:tcPr>
                </a:tc>
                <a:tc>
                  <a:txBody>
                    <a:bodyPr/>
                    <a:lstStyle/>
                    <a:p>
                      <a:pPr algn="l" fontAlgn="t"/>
                      <a:r>
                        <a:rPr lang="en-US" sz="900" b="0" i="0" u="none" strike="noStrike">
                          <a:solidFill>
                            <a:srgbClr val="000000"/>
                          </a:solidFill>
                          <a:latin typeface="ＭＳ Ｐゴシック"/>
                        </a:rPr>
                        <a:t>Shigenobu Sasaki</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Additional definitions on Advanced BS (A-BS) and </a:t>
                      </a:r>
                      <a:r>
                        <a:rPr lang="en-US" sz="900" b="0" i="0" u="none" strike="noStrike" dirty="0" err="1">
                          <a:solidFill>
                            <a:srgbClr val="000000"/>
                          </a:solidFill>
                          <a:latin typeface="ＭＳ Ｐゴシック"/>
                        </a:rPr>
                        <a:t>Advenced</a:t>
                      </a:r>
                      <a:r>
                        <a:rPr lang="en-US" sz="900" b="0" i="0" u="none" strike="noStrike" dirty="0">
                          <a:solidFill>
                            <a:srgbClr val="000000"/>
                          </a:solidFill>
                          <a:latin typeface="ＭＳ Ｐゴシック"/>
                        </a:rPr>
                        <a:t> CPE (A-CPE) are necessary. It is also necessary to clarify the </a:t>
                      </a:r>
                      <a:r>
                        <a:rPr lang="en-US" sz="900" b="0" i="0" u="none" strike="noStrike" dirty="0" err="1">
                          <a:solidFill>
                            <a:srgbClr val="000000"/>
                          </a:solidFill>
                          <a:latin typeface="ＭＳ Ｐゴシック"/>
                        </a:rPr>
                        <a:t>diffrence</a:t>
                      </a:r>
                      <a:r>
                        <a:rPr lang="en-US" sz="900" b="0" i="0" u="none" strike="noStrike" dirty="0">
                          <a:solidFill>
                            <a:srgbClr val="000000"/>
                          </a:solidFill>
                          <a:latin typeface="ＭＳ Ｐゴシック"/>
                        </a:rPr>
                        <a:t> of these A-BS and A-CPE from conventional BS and CPE </a:t>
                      </a:r>
                      <a:r>
                        <a:rPr lang="en-US" sz="900" b="0" i="0" u="none" strike="noStrike" dirty="0" err="1">
                          <a:solidFill>
                            <a:srgbClr val="000000"/>
                          </a:solidFill>
                          <a:latin typeface="ＭＳ Ｐゴシック"/>
                        </a:rPr>
                        <a:t>defiend</a:t>
                      </a:r>
                      <a:r>
                        <a:rPr lang="en-US" sz="900" b="0" i="0" u="none" strike="noStrike" dirty="0">
                          <a:solidFill>
                            <a:srgbClr val="000000"/>
                          </a:solidFill>
                          <a:latin typeface="ＭＳ Ｐゴシック"/>
                        </a:rPr>
                        <a:t> in the IEEE 802.22-2011 main standard. </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Add additional definitions on Advanced BS (A-BS) and </a:t>
                      </a:r>
                      <a:r>
                        <a:rPr lang="en-US" sz="900" b="0" i="0" u="none" strike="noStrike" dirty="0" err="1">
                          <a:solidFill>
                            <a:srgbClr val="000000"/>
                          </a:solidFill>
                          <a:latin typeface="ＭＳ Ｐゴシック"/>
                        </a:rPr>
                        <a:t>Advenced</a:t>
                      </a:r>
                      <a:r>
                        <a:rPr lang="en-US" sz="900" b="0" i="0" u="none" strike="noStrike" dirty="0">
                          <a:solidFill>
                            <a:srgbClr val="000000"/>
                          </a:solidFill>
                          <a:latin typeface="ＭＳ Ｐゴシック"/>
                        </a:rPr>
                        <a:t> CPE (A-CPE) . Clarification of the </a:t>
                      </a:r>
                      <a:r>
                        <a:rPr lang="en-US" sz="900" b="0" i="0" u="none" strike="noStrike" dirty="0" err="1">
                          <a:solidFill>
                            <a:srgbClr val="000000"/>
                          </a:solidFill>
                          <a:latin typeface="ＭＳ Ｐゴシック"/>
                        </a:rPr>
                        <a:t>diffrence</a:t>
                      </a:r>
                      <a:r>
                        <a:rPr lang="en-US" sz="900" b="0" i="0" u="none" strike="noStrike" dirty="0">
                          <a:solidFill>
                            <a:srgbClr val="000000"/>
                          </a:solidFill>
                          <a:latin typeface="ＭＳ Ｐゴシック"/>
                        </a:rPr>
                        <a:t> of these A-BS and A-CPE from conventional BS and CPE </a:t>
                      </a:r>
                      <a:r>
                        <a:rPr lang="en-US" sz="900" b="0" i="0" u="none" strike="noStrike" dirty="0" err="1">
                          <a:solidFill>
                            <a:srgbClr val="000000"/>
                          </a:solidFill>
                          <a:latin typeface="ＭＳ Ｐゴシック"/>
                        </a:rPr>
                        <a:t>defiend</a:t>
                      </a:r>
                      <a:r>
                        <a:rPr lang="en-US" sz="900" b="0" i="0" u="none" strike="noStrike" dirty="0">
                          <a:solidFill>
                            <a:srgbClr val="000000"/>
                          </a:solidFill>
                          <a:latin typeface="ＭＳ Ｐゴシック"/>
                        </a:rPr>
                        <a:t> in the IEEE 802.22-2011 main standard should be described. Creating additional table to show the comparison of A-BS, A-CPE and conventional BS and CPE looks desirable. </a:t>
                      </a:r>
                    </a:p>
                  </a:txBody>
                  <a:tcPr marL="0" marR="0" marT="0" marB="0">
                    <a:lnL>
                      <a:noFill/>
                    </a:lnL>
                    <a:lnR>
                      <a:noFill/>
                    </a:lnR>
                    <a:lnT>
                      <a:noFill/>
                    </a:lnT>
                    <a:lnB>
                      <a:noFill/>
                    </a:lnB>
                    <a:solidFill>
                      <a:srgbClr val="FFFF00"/>
                    </a:solidFill>
                  </a:tcPr>
                </a:tc>
                <a:tc>
                  <a:txBody>
                    <a:bodyPr/>
                    <a:lstStyle/>
                    <a:p>
                      <a:pPr algn="l" fontAlgn="b"/>
                      <a:r>
                        <a:rPr lang="en-US" sz="900" b="0" i="0" u="none" strike="noStrike" dirty="0">
                          <a:solidFill>
                            <a:srgbClr val="000000"/>
                          </a:solidFill>
                          <a:latin typeface="ＭＳ Ｐゴシック"/>
                        </a:rPr>
                        <a:t>22-14-99/r0</a:t>
                      </a:r>
                    </a:p>
                  </a:txBody>
                  <a:tcPr marL="0" marR="0" marT="0" marB="0" anchor="b">
                    <a:lnL>
                      <a:noFill/>
                    </a:lnL>
                    <a:lnR>
                      <a:noFill/>
                    </a:lnR>
                    <a:lnT>
                      <a:noFill/>
                    </a:lnT>
                    <a:lnB>
                      <a:noFill/>
                    </a:lnB>
                    <a:solidFill>
                      <a:srgbClr val="FFFF00"/>
                    </a:solidFill>
                  </a:tcPr>
                </a:tc>
              </a:tr>
              <a:tr h="353533">
                <a:tc>
                  <a:txBody>
                    <a:bodyPr/>
                    <a:lstStyle/>
                    <a:p>
                      <a:pPr algn="ctr" fontAlgn="t"/>
                      <a:r>
                        <a:rPr lang="en-US" altLang="ja-JP" sz="900" b="0" i="0" u="none" strike="noStrike">
                          <a:solidFill>
                            <a:srgbClr val="000000"/>
                          </a:solidFill>
                          <a:latin typeface="ＭＳ Ｐゴシック"/>
                        </a:rPr>
                        <a:t>21</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err="1">
                          <a:solidFill>
                            <a:srgbClr val="000000"/>
                          </a:solidFill>
                          <a:latin typeface="ＭＳ Ｐゴシック"/>
                        </a:rPr>
                        <a:t>Shigenobu</a:t>
                      </a:r>
                      <a:r>
                        <a:rPr lang="en-US" sz="900" b="0" i="0" u="none" strike="noStrike" dirty="0">
                          <a:solidFill>
                            <a:srgbClr val="000000"/>
                          </a:solidFill>
                          <a:latin typeface="ＭＳ Ｐゴシック"/>
                        </a:rPr>
                        <a:t> Sasaki</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Add additional abbreviations and acronyms, if necessary.</a:t>
                      </a:r>
                    </a:p>
                  </a:txBody>
                  <a:tcPr marL="0" marR="0" marT="0" marB="0">
                    <a:lnL>
                      <a:noFill/>
                    </a:lnL>
                    <a:lnR>
                      <a:noFill/>
                    </a:lnR>
                    <a:lnT>
                      <a:noFill/>
                    </a:lnT>
                    <a:lnB>
                      <a:noFill/>
                    </a:lnB>
                    <a:solidFill>
                      <a:srgbClr val="FFFF00"/>
                    </a:solidFill>
                  </a:tcPr>
                </a:tc>
                <a:tc>
                  <a:txBody>
                    <a:bodyPr/>
                    <a:lstStyle/>
                    <a:p>
                      <a:pPr algn="l" fontAlgn="t"/>
                      <a:r>
                        <a:rPr lang="en-US" sz="900" b="0" i="0" u="none" strike="noStrike" dirty="0">
                          <a:solidFill>
                            <a:srgbClr val="000000"/>
                          </a:solidFill>
                          <a:latin typeface="ＭＳ Ｐゴシック"/>
                        </a:rPr>
                        <a:t>Add additional abbreviations and acronyms, if necessary.</a:t>
                      </a:r>
                    </a:p>
                  </a:txBody>
                  <a:tcPr marL="0" marR="0" marT="0" marB="0">
                    <a:lnL>
                      <a:noFill/>
                    </a:lnL>
                    <a:lnR>
                      <a:noFill/>
                    </a:lnR>
                    <a:lnT>
                      <a:noFill/>
                    </a:lnT>
                    <a:lnB>
                      <a:noFill/>
                    </a:lnB>
                    <a:solidFill>
                      <a:srgbClr val="FFFF00"/>
                    </a:solidFill>
                  </a:tcPr>
                </a:tc>
                <a:tc>
                  <a:txBody>
                    <a:bodyPr/>
                    <a:lstStyle/>
                    <a:p>
                      <a:pPr algn="l" fontAlgn="b"/>
                      <a:r>
                        <a:rPr lang="en-US" sz="900" b="0" i="0" u="sng" strike="noStrike" dirty="0" smtClean="0">
                          <a:solidFill>
                            <a:srgbClr val="000000"/>
                          </a:solidFill>
                          <a:latin typeface="ＭＳ Ｐゴシック"/>
                        </a:rPr>
                        <a:t>22-14-78/r1</a:t>
                      </a:r>
                      <a:endParaRPr lang="en-US" sz="900" b="0" i="0" u="sng"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195003">
                <a:tc>
                  <a:txBody>
                    <a:bodyPr/>
                    <a:lstStyle/>
                    <a:p>
                      <a:pPr algn="ctr" fontAlgn="t"/>
                      <a:r>
                        <a:rPr lang="en-US" altLang="ja-JP" sz="900" b="0" i="0" u="none" strike="noStrike" dirty="0">
                          <a:solidFill>
                            <a:srgbClr val="000000"/>
                          </a:solidFill>
                          <a:latin typeface="ＭＳ Ｐゴシック"/>
                        </a:rPr>
                        <a:t>47</a:t>
                      </a:r>
                    </a:p>
                  </a:txBody>
                  <a:tcPr marL="0" marR="0" marT="0" marB="0">
                    <a:lnL>
                      <a:noFill/>
                    </a:lnL>
                    <a:lnR>
                      <a:noFill/>
                    </a:lnR>
                    <a:lnT>
                      <a:noFill/>
                    </a:lnT>
                    <a:lnB>
                      <a:noFill/>
                    </a:lnB>
                    <a:solidFill>
                      <a:srgbClr val="FFFF00"/>
                    </a:solidFill>
                  </a:tcPr>
                </a:tc>
                <a:tc>
                  <a:txBody>
                    <a:bodyPr/>
                    <a:lstStyle/>
                    <a:p>
                      <a:pPr algn="ctr" fontAlgn="ctr"/>
                      <a:r>
                        <a:rPr lang="en-US" sz="900" b="0" i="0" u="none" strike="noStrike" dirty="0" err="1">
                          <a:solidFill>
                            <a:srgbClr val="000000"/>
                          </a:solidFill>
                          <a:latin typeface="ＭＳ Ｐゴシック"/>
                        </a:rPr>
                        <a:t>Sunghyun</a:t>
                      </a:r>
                      <a:r>
                        <a:rPr lang="en-US" sz="900" b="0" i="0" u="none" strike="noStrike" dirty="0">
                          <a:solidFill>
                            <a:srgbClr val="000000"/>
                          </a:solidFill>
                          <a:latin typeface="ＭＳ Ｐゴシック"/>
                        </a:rPr>
                        <a:t> Hwang</a:t>
                      </a:r>
                    </a:p>
                  </a:txBody>
                  <a:tcPr marL="0" marR="0" marT="0" marB="0" anchor="ctr">
                    <a:lnL>
                      <a:noFill/>
                    </a:lnL>
                    <a:lnR>
                      <a:noFill/>
                    </a:lnR>
                    <a:lnT>
                      <a:noFill/>
                    </a:lnT>
                    <a:lnB>
                      <a:noFill/>
                    </a:lnB>
                    <a:solidFill>
                      <a:srgbClr val="FFFF00"/>
                    </a:solidFill>
                  </a:tcPr>
                </a:tc>
                <a:tc>
                  <a:txBody>
                    <a:bodyPr/>
                    <a:lstStyle/>
                    <a:p>
                      <a:pPr algn="l" fontAlgn="ctr"/>
                      <a:r>
                        <a:rPr lang="en-US" sz="900" b="0" i="0" u="none" strike="noStrike" dirty="0">
                          <a:solidFill>
                            <a:srgbClr val="000000"/>
                          </a:solidFill>
                          <a:latin typeface="ＭＳ Ｐゴシック"/>
                        </a:rPr>
                        <a:t>The "Local SID Group" in Table P1 seems same as the "SID Bitmap of Group" in Table AR1.</a:t>
                      </a:r>
                    </a:p>
                  </a:txBody>
                  <a:tcPr marL="0" marR="0" marT="0" marB="0" anchor="ctr">
                    <a:lnL>
                      <a:noFill/>
                    </a:lnL>
                    <a:lnR>
                      <a:noFill/>
                    </a:lnR>
                    <a:lnT>
                      <a:noFill/>
                    </a:lnT>
                    <a:lnB>
                      <a:noFill/>
                    </a:lnB>
                    <a:solidFill>
                      <a:srgbClr val="FFFF00"/>
                    </a:solidFill>
                  </a:tcPr>
                </a:tc>
                <a:tc>
                  <a:txBody>
                    <a:bodyPr/>
                    <a:lstStyle/>
                    <a:p>
                      <a:pPr algn="l" fontAlgn="ctr"/>
                      <a:r>
                        <a:rPr lang="en-US" sz="900" b="0" i="0" u="none" strike="noStrike" dirty="0">
                          <a:solidFill>
                            <a:srgbClr val="000000"/>
                          </a:solidFill>
                          <a:latin typeface="ＭＳ Ｐゴシック"/>
                        </a:rPr>
                        <a:t>If right, remove </a:t>
                      </a:r>
                      <a:r>
                        <a:rPr lang="en-US" sz="900" b="0" i="0" u="none" strike="noStrike" dirty="0" err="1">
                          <a:solidFill>
                            <a:srgbClr val="000000"/>
                          </a:solidFill>
                          <a:latin typeface="ＭＳ Ｐゴシック"/>
                        </a:rPr>
                        <a:t>subclause</a:t>
                      </a:r>
                      <a:r>
                        <a:rPr lang="en-US" sz="900" b="0" i="0" u="none" strike="noStrike" dirty="0">
                          <a:solidFill>
                            <a:srgbClr val="000000"/>
                          </a:solidFill>
                          <a:latin typeface="ＭＳ Ｐゴシック"/>
                        </a:rPr>
                        <a:t> 7.7.7.3.6 and replace "Local SID Group" with "SID of Group".</a:t>
                      </a:r>
                    </a:p>
                  </a:txBody>
                  <a:tcPr marL="0" marR="0" marT="0" marB="0" anchor="ctr">
                    <a:lnL>
                      <a:noFill/>
                    </a:lnL>
                    <a:lnR>
                      <a:noFill/>
                    </a:lnR>
                    <a:lnT>
                      <a:noFill/>
                    </a:lnT>
                    <a:lnB>
                      <a:noFill/>
                    </a:lnB>
                    <a:solidFill>
                      <a:srgbClr val="FFFF00"/>
                    </a:solidFill>
                  </a:tcPr>
                </a:tc>
                <a:tc>
                  <a:txBody>
                    <a:bodyPr/>
                    <a:lstStyle/>
                    <a:p>
                      <a:pPr algn="l" fontAlgn="b"/>
                      <a:r>
                        <a:rPr lang="ja-JP" altLang="en-US" sz="900" b="0" i="0" u="none" strike="noStrike" dirty="0">
                          <a:solidFill>
                            <a:srgbClr val="000000"/>
                          </a:solidFill>
                          <a:latin typeface="ＭＳ Ｐゴシック"/>
                        </a:rPr>
                        <a:t>　</a:t>
                      </a:r>
                      <a:r>
                        <a:rPr lang="en-US" altLang="ja-JP" sz="900" b="0" i="0" u="none" strike="noStrike" dirty="0" smtClean="0">
                          <a:solidFill>
                            <a:srgbClr val="000000"/>
                          </a:solidFill>
                          <a:latin typeface="ＭＳ Ｐゴシック"/>
                        </a:rPr>
                        <a:t>Reject. Local Cell is not the same concept of  Group, thus Local SID Group is required</a:t>
                      </a:r>
                      <a:endParaRPr lang="ja-JP" altLang="en-US" sz="900" b="0" i="0" u="none"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r h="195003">
                <a:tc>
                  <a:txBody>
                    <a:bodyPr/>
                    <a:lstStyle/>
                    <a:p>
                      <a:pPr algn="ctr" fontAlgn="t"/>
                      <a:r>
                        <a:rPr lang="en-US" altLang="ja-JP" sz="900" b="0" i="0" u="none" strike="noStrike" dirty="0">
                          <a:solidFill>
                            <a:srgbClr val="000000"/>
                          </a:solidFill>
                          <a:latin typeface="ＭＳ Ｐゴシック"/>
                        </a:rPr>
                        <a:t>48</a:t>
                      </a:r>
                    </a:p>
                  </a:txBody>
                  <a:tcPr marL="0" marR="0" marT="0" marB="0">
                    <a:lnL>
                      <a:noFill/>
                    </a:lnL>
                    <a:lnR>
                      <a:noFill/>
                    </a:lnR>
                    <a:lnT>
                      <a:noFill/>
                    </a:lnT>
                    <a:lnB>
                      <a:noFill/>
                    </a:lnB>
                    <a:solidFill>
                      <a:srgbClr val="FFFF00"/>
                    </a:solidFill>
                  </a:tcPr>
                </a:tc>
                <a:tc>
                  <a:txBody>
                    <a:bodyPr/>
                    <a:lstStyle/>
                    <a:p>
                      <a:pPr algn="ctr" fontAlgn="ctr"/>
                      <a:r>
                        <a:rPr lang="en-US" sz="900" b="0" i="0" u="none" strike="noStrike" dirty="0" err="1">
                          <a:solidFill>
                            <a:srgbClr val="000000"/>
                          </a:solidFill>
                          <a:latin typeface="ＭＳ Ｐゴシック"/>
                        </a:rPr>
                        <a:t>Sunghyun</a:t>
                      </a:r>
                      <a:r>
                        <a:rPr lang="en-US" sz="900" b="0" i="0" u="none" strike="noStrike" dirty="0">
                          <a:solidFill>
                            <a:srgbClr val="000000"/>
                          </a:solidFill>
                          <a:latin typeface="ＭＳ Ｐゴシック"/>
                        </a:rPr>
                        <a:t> Hwang</a:t>
                      </a:r>
                    </a:p>
                  </a:txBody>
                  <a:tcPr marL="0" marR="0" marT="0" marB="0" anchor="ctr">
                    <a:lnL>
                      <a:noFill/>
                    </a:lnL>
                    <a:lnR>
                      <a:noFill/>
                    </a:lnR>
                    <a:lnT>
                      <a:noFill/>
                    </a:lnT>
                    <a:lnB>
                      <a:noFill/>
                    </a:lnB>
                    <a:solidFill>
                      <a:srgbClr val="FFFF00"/>
                    </a:solidFill>
                  </a:tcPr>
                </a:tc>
                <a:tc>
                  <a:txBody>
                    <a:bodyPr/>
                    <a:lstStyle/>
                    <a:p>
                      <a:pPr algn="l" fontAlgn="ctr"/>
                      <a:r>
                        <a:rPr lang="en-US" sz="900" b="0" i="0" u="none" strike="noStrike" dirty="0">
                          <a:solidFill>
                            <a:srgbClr val="000000"/>
                          </a:solidFill>
                          <a:latin typeface="ＭＳ Ｐゴシック"/>
                        </a:rPr>
                        <a:t>QPSK and code rate 1/2 are not defined. The coding scheme should also be defined.</a:t>
                      </a:r>
                    </a:p>
                  </a:txBody>
                  <a:tcPr marL="0" marR="0" marT="0" marB="0" anchor="ctr">
                    <a:lnL>
                      <a:noFill/>
                    </a:lnL>
                    <a:lnR>
                      <a:noFill/>
                    </a:lnR>
                    <a:lnT>
                      <a:noFill/>
                    </a:lnT>
                    <a:lnB>
                      <a:noFill/>
                    </a:lnB>
                    <a:solidFill>
                      <a:srgbClr val="FFFF00"/>
                    </a:solidFill>
                  </a:tcPr>
                </a:tc>
                <a:tc>
                  <a:txBody>
                    <a:bodyPr/>
                    <a:lstStyle/>
                    <a:p>
                      <a:pPr algn="l" fontAlgn="ctr"/>
                      <a:r>
                        <a:rPr lang="en-US" sz="900" b="0" i="0" u="none" strike="noStrike" dirty="0">
                          <a:solidFill>
                            <a:srgbClr val="000000"/>
                          </a:solidFill>
                          <a:latin typeface="ＭＳ Ｐゴシック"/>
                        </a:rPr>
                        <a:t>Define MCS scheme of QPSK-code rate 1/2 and coding scheme to the CPE demodulator capability IE.</a:t>
                      </a:r>
                    </a:p>
                  </a:txBody>
                  <a:tcPr marL="0" marR="0" marT="0" marB="0" anchor="ctr">
                    <a:lnL>
                      <a:noFill/>
                    </a:lnL>
                    <a:lnR>
                      <a:noFill/>
                    </a:lnR>
                    <a:lnT>
                      <a:noFill/>
                    </a:lnT>
                    <a:lnB>
                      <a:noFill/>
                    </a:lnB>
                    <a:solidFill>
                      <a:srgbClr val="FFFF00"/>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latin typeface="ＭＳ Ｐゴシック"/>
                        </a:rPr>
                        <a:t>　</a:t>
                      </a:r>
                      <a:r>
                        <a:rPr lang="en-US" altLang="ja-JP" sz="900" b="0" i="0" u="sng" strike="noStrike" dirty="0" smtClean="0">
                          <a:solidFill>
                            <a:srgbClr val="000000"/>
                          </a:solidFill>
                          <a:latin typeface="ＭＳ Ｐゴシック"/>
                        </a:rPr>
                        <a:t>22-14-81/r2</a:t>
                      </a:r>
                    </a:p>
                  </a:txBody>
                  <a:tcPr marL="0" marR="0" marT="0" marB="0" anchor="b">
                    <a:lnL>
                      <a:noFill/>
                    </a:lnL>
                    <a:lnR>
                      <a:noFill/>
                    </a:lnR>
                    <a:lnT>
                      <a:noFill/>
                    </a:lnT>
                    <a:lnB>
                      <a:noFill/>
                    </a:lnB>
                    <a:solidFill>
                      <a:srgbClr val="FFFF00"/>
                    </a:solidFill>
                  </a:tcPr>
                </a:tc>
              </a:tr>
              <a:tr h="292504">
                <a:tc>
                  <a:txBody>
                    <a:bodyPr/>
                    <a:lstStyle/>
                    <a:p>
                      <a:pPr algn="ctr" fontAlgn="t"/>
                      <a:r>
                        <a:rPr lang="en-US" altLang="ja-JP" sz="900" b="0" i="0" u="none" strike="noStrike">
                          <a:solidFill>
                            <a:srgbClr val="000000"/>
                          </a:solidFill>
                          <a:latin typeface="ＭＳ Ｐゴシック"/>
                        </a:rPr>
                        <a:t>49</a:t>
                      </a:r>
                    </a:p>
                  </a:txBody>
                  <a:tcPr marL="0" marR="0" marT="0" marB="0">
                    <a:lnL>
                      <a:noFill/>
                    </a:lnL>
                    <a:lnR>
                      <a:noFill/>
                    </a:lnR>
                    <a:lnT>
                      <a:noFill/>
                    </a:lnT>
                    <a:lnB>
                      <a:noFill/>
                    </a:lnB>
                    <a:solidFill>
                      <a:srgbClr val="FFFF00"/>
                    </a:solidFill>
                  </a:tcPr>
                </a:tc>
                <a:tc>
                  <a:txBody>
                    <a:bodyPr/>
                    <a:lstStyle/>
                    <a:p>
                      <a:pPr algn="ctr" fontAlgn="ctr"/>
                      <a:r>
                        <a:rPr lang="en-US" sz="900" b="0" i="0" u="none" strike="noStrike">
                          <a:solidFill>
                            <a:srgbClr val="000000"/>
                          </a:solidFill>
                          <a:latin typeface="ＭＳ Ｐゴシック"/>
                        </a:rPr>
                        <a:t>Sunghyun Hwang</a:t>
                      </a:r>
                    </a:p>
                  </a:txBody>
                  <a:tcPr marL="0" marR="0" marT="0" marB="0" anchor="ctr">
                    <a:lnL>
                      <a:noFill/>
                    </a:lnL>
                    <a:lnR>
                      <a:noFill/>
                    </a:lnR>
                    <a:lnT>
                      <a:noFill/>
                    </a:lnT>
                    <a:lnB>
                      <a:noFill/>
                    </a:lnB>
                    <a:solidFill>
                      <a:srgbClr val="FFFF00"/>
                    </a:solidFill>
                  </a:tcPr>
                </a:tc>
                <a:tc>
                  <a:txBody>
                    <a:bodyPr/>
                    <a:lstStyle/>
                    <a:p>
                      <a:pPr algn="l" fontAlgn="ctr"/>
                      <a:r>
                        <a:rPr lang="en-US" sz="900" b="0" i="0" u="none" strike="noStrike" dirty="0">
                          <a:solidFill>
                            <a:srgbClr val="000000"/>
                          </a:solidFill>
                          <a:latin typeface="ＭＳ Ｐゴシック"/>
                        </a:rPr>
                        <a:t>What is the purpose of "Local Cell Update" in </a:t>
                      </a:r>
                      <a:r>
                        <a:rPr lang="en-US" sz="900" b="0" i="0" u="none" strike="noStrike" dirty="0" err="1">
                          <a:solidFill>
                            <a:srgbClr val="000000"/>
                          </a:solidFill>
                          <a:latin typeface="ＭＳ Ｐゴシック"/>
                        </a:rPr>
                        <a:t>subcluase</a:t>
                      </a:r>
                      <a:r>
                        <a:rPr lang="en-US" sz="900" b="0" i="0" u="none" strike="noStrike" dirty="0">
                          <a:solidFill>
                            <a:srgbClr val="000000"/>
                          </a:solidFill>
                          <a:latin typeface="ＭＳ Ｐゴシック"/>
                        </a:rPr>
                        <a:t> 7.7.25? Is it same as the "GRA-UPD" in </a:t>
                      </a:r>
                      <a:r>
                        <a:rPr lang="en-US" sz="900" b="0" i="0" u="none" strike="noStrike" dirty="0" err="1">
                          <a:solidFill>
                            <a:srgbClr val="000000"/>
                          </a:solidFill>
                          <a:latin typeface="ＭＳ Ｐゴシック"/>
                        </a:rPr>
                        <a:t>subclause</a:t>
                      </a:r>
                      <a:r>
                        <a:rPr lang="en-US" sz="900" b="0" i="0" u="none" strike="noStrike" dirty="0">
                          <a:solidFill>
                            <a:srgbClr val="000000"/>
                          </a:solidFill>
                          <a:latin typeface="ＭＳ Ｐゴシック"/>
                        </a:rPr>
                        <a:t> 7.7.30.2?</a:t>
                      </a:r>
                    </a:p>
                  </a:txBody>
                  <a:tcPr marL="0" marR="0" marT="0" marB="0" anchor="ctr">
                    <a:lnL>
                      <a:noFill/>
                    </a:lnL>
                    <a:lnR>
                      <a:noFill/>
                    </a:lnR>
                    <a:lnT>
                      <a:noFill/>
                    </a:lnT>
                    <a:lnB>
                      <a:noFill/>
                    </a:lnB>
                    <a:solidFill>
                      <a:srgbClr val="FFFF00"/>
                    </a:solidFill>
                  </a:tcPr>
                </a:tc>
                <a:tc>
                  <a:txBody>
                    <a:bodyPr/>
                    <a:lstStyle/>
                    <a:p>
                      <a:pPr algn="l" fontAlgn="ctr"/>
                      <a:r>
                        <a:rPr lang="en-US" sz="900" b="0" i="0" u="none" strike="noStrike" dirty="0">
                          <a:solidFill>
                            <a:srgbClr val="000000"/>
                          </a:solidFill>
                          <a:latin typeface="ＭＳ Ｐゴシック"/>
                        </a:rPr>
                        <a:t>If right, remove </a:t>
                      </a:r>
                      <a:r>
                        <a:rPr lang="en-US" sz="900" b="0" i="0" u="none" strike="noStrike" dirty="0" err="1">
                          <a:solidFill>
                            <a:srgbClr val="000000"/>
                          </a:solidFill>
                          <a:latin typeface="ＭＳ Ｐゴシック"/>
                        </a:rPr>
                        <a:t>subclause</a:t>
                      </a:r>
                      <a:r>
                        <a:rPr lang="en-US" sz="900" b="0" i="0" u="none" strike="noStrike" dirty="0">
                          <a:solidFill>
                            <a:srgbClr val="000000"/>
                          </a:solidFill>
                          <a:latin typeface="ＭＳ Ｐゴシック"/>
                        </a:rPr>
                        <a:t> 7.7.25 and replace "Local Cell Update" with "GRA-UPD".</a:t>
                      </a:r>
                    </a:p>
                  </a:txBody>
                  <a:tcPr marL="0" marR="0" marT="0" marB="0" anchor="ctr">
                    <a:lnL>
                      <a:noFill/>
                    </a:lnL>
                    <a:lnR>
                      <a:noFill/>
                    </a:lnR>
                    <a:lnT>
                      <a:noFill/>
                    </a:lnT>
                    <a:lnB>
                      <a:noFill/>
                    </a:lnB>
                    <a:solidFill>
                      <a:srgbClr val="FFFF00"/>
                    </a:solidFill>
                  </a:tcPr>
                </a:tc>
                <a:tc>
                  <a:txBody>
                    <a:bodyPr/>
                    <a:lstStyle/>
                    <a:p>
                      <a:pPr algn="l" fontAlgn="b"/>
                      <a:r>
                        <a:rPr lang="ja-JP" altLang="en-US" sz="900" b="0" i="0" u="none" strike="noStrike" dirty="0">
                          <a:solidFill>
                            <a:srgbClr val="000000"/>
                          </a:solidFill>
                          <a:latin typeface="ＭＳ Ｐゴシック"/>
                        </a:rPr>
                        <a:t>　</a:t>
                      </a:r>
                      <a:r>
                        <a:rPr lang="en-US" altLang="ja-JP" sz="900" b="0" i="0" u="none" strike="noStrike" dirty="0" smtClean="0">
                          <a:solidFill>
                            <a:srgbClr val="000000"/>
                          </a:solidFill>
                          <a:latin typeface="ＭＳ Ｐゴシック"/>
                        </a:rPr>
                        <a:t>Reject. Local</a:t>
                      </a:r>
                      <a:r>
                        <a:rPr lang="en-US" altLang="ja-JP" sz="900" b="0" i="0" u="none" strike="noStrike" baseline="0" dirty="0" smtClean="0">
                          <a:solidFill>
                            <a:srgbClr val="000000"/>
                          </a:solidFill>
                          <a:latin typeface="ＭＳ Ｐゴシック"/>
                        </a:rPr>
                        <a:t> cell </a:t>
                      </a:r>
                      <a:r>
                        <a:rPr lang="en-US" altLang="ja-JP" sz="900" b="0" i="0" u="none" strike="noStrike" baseline="0" dirty="0" err="1" smtClean="0">
                          <a:solidFill>
                            <a:srgbClr val="000000"/>
                          </a:solidFill>
                          <a:latin typeface="ＭＳ Ｐゴシック"/>
                        </a:rPr>
                        <a:t>updata</a:t>
                      </a:r>
                      <a:r>
                        <a:rPr lang="en-US" altLang="ja-JP" sz="900" b="0" i="0" u="none" strike="noStrike" baseline="0" dirty="0" smtClean="0">
                          <a:solidFill>
                            <a:srgbClr val="000000"/>
                          </a:solidFill>
                          <a:latin typeface="ＭＳ Ｐゴシック"/>
                        </a:rPr>
                        <a:t> is </a:t>
                      </a:r>
                      <a:endParaRPr lang="ja-JP" altLang="en-US" sz="900" b="0" i="0" u="none" strike="noStrike" dirty="0">
                        <a:solidFill>
                          <a:srgbClr val="000000"/>
                        </a:solidFill>
                        <a:latin typeface="ＭＳ Ｐゴシック"/>
                      </a:endParaRPr>
                    </a:p>
                  </a:txBody>
                  <a:tcPr marL="0" marR="0" marT="0" marB="0" anchor="b">
                    <a:lnL>
                      <a:noFill/>
                    </a:lnL>
                    <a:lnR>
                      <a:noFill/>
                    </a:lnR>
                    <a:lnT>
                      <a:noFill/>
                    </a:lnT>
                    <a:lnB>
                      <a:noFill/>
                    </a:lnB>
                    <a:solidFill>
                      <a:srgbClr val="FFFF00"/>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Gabriel (5)</a:t>
            </a:r>
            <a:endParaRPr kumimoji="1" lang="ja-JP" altLang="en-US" dirty="0"/>
          </a:p>
        </p:txBody>
      </p:sp>
      <p:graphicFrame>
        <p:nvGraphicFramePr>
          <p:cNvPr id="4" name="表 3"/>
          <p:cNvGraphicFramePr>
            <a:graphicFrameLocks noGrp="1"/>
          </p:cNvGraphicFramePr>
          <p:nvPr/>
        </p:nvGraphicFramePr>
        <p:xfrm>
          <a:off x="1043608" y="2204864"/>
          <a:ext cx="7296473" cy="2438400"/>
        </p:xfrm>
        <a:graphic>
          <a:graphicData uri="http://schemas.openxmlformats.org/drawingml/2006/table">
            <a:tbl>
              <a:tblPr/>
              <a:tblGrid>
                <a:gridCol w="268525"/>
                <a:gridCol w="777796"/>
                <a:gridCol w="2500061"/>
                <a:gridCol w="2500061"/>
                <a:gridCol w="1250030"/>
              </a:tblGrid>
              <a:tr h="214675">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a:solidFill>
                            <a:srgbClr val="000000"/>
                          </a:solidFill>
                          <a:latin typeface="Arial"/>
                        </a:rPr>
                        <a:t>Commenter Name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Implementation 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08873">
                <a:tc>
                  <a:txBody>
                    <a:bodyPr/>
                    <a:lstStyle/>
                    <a:p>
                      <a:pPr algn="ctr" fontAlgn="t"/>
                      <a:r>
                        <a:rPr lang="en-US" altLang="ja-JP" sz="1000" b="0" i="0" u="none" strike="noStrike">
                          <a:solidFill>
                            <a:srgbClr val="000000"/>
                          </a:solidFill>
                          <a:latin typeface="ＭＳ Ｐゴシック"/>
                        </a:rPr>
                        <a:t>57</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ctr"/>
                      <a:r>
                        <a:rPr lang="en-US" sz="1000" b="0" i="0" u="none" strike="noStrike" dirty="0" err="1">
                          <a:solidFill>
                            <a:srgbClr val="000000"/>
                          </a:solidFill>
                          <a:latin typeface="ＭＳ Ｐゴシック"/>
                        </a:rPr>
                        <a:t>Sunghyun</a:t>
                      </a:r>
                      <a:r>
                        <a:rPr lang="en-US" sz="1000" b="0" i="0" u="none" strike="noStrike" dirty="0">
                          <a:solidFill>
                            <a:srgbClr val="000000"/>
                          </a:solidFill>
                          <a:latin typeface="ＭＳ Ｐゴシック"/>
                        </a:rPr>
                        <a:t> Hwang</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l" fontAlgn="ctr"/>
                      <a:r>
                        <a:rPr lang="en-US" sz="1000" b="0" i="0" u="none" strike="noStrike" dirty="0">
                          <a:solidFill>
                            <a:srgbClr val="000000"/>
                          </a:solidFill>
                          <a:latin typeface="ＭＳ Ｐゴシック"/>
                        </a:rPr>
                        <a:t>MIMO scheme is a kind of PHY layer technology.</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l" fontAlgn="ctr"/>
                      <a:r>
                        <a:rPr lang="en-US" sz="1000" b="0" i="0" u="none" strike="noStrike">
                          <a:solidFill>
                            <a:srgbClr val="000000"/>
                          </a:solidFill>
                          <a:latin typeface="ＭＳ Ｐゴシック"/>
                        </a:rPr>
                        <a:t>Move properly clause 14 to clause 9 or 9a. Refer to other IEEE 802 standard.</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l" fontAlgn="b"/>
                      <a:r>
                        <a:rPr lang="ja-JP" altLang="en-US" sz="1000" b="0" i="0" u="none" strike="noStrike">
                          <a:solidFill>
                            <a:srgbClr val="000000"/>
                          </a:solidFill>
                          <a:latin typeface="ＭＳ Ｐゴシック"/>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D8D8D8"/>
                    </a:solidFill>
                  </a:tcPr>
                </a:tc>
              </a:tr>
              <a:tr h="313310">
                <a:tc>
                  <a:txBody>
                    <a:bodyPr/>
                    <a:lstStyle/>
                    <a:p>
                      <a:pPr algn="ctr" fontAlgn="t"/>
                      <a:r>
                        <a:rPr lang="en-US" altLang="ja-JP" sz="1000" b="0" i="0" u="none" strike="noStrike">
                          <a:solidFill>
                            <a:srgbClr val="000000"/>
                          </a:solidFill>
                          <a:latin typeface="ＭＳ Ｐゴシック"/>
                        </a:rPr>
                        <a:t>63</a:t>
                      </a:r>
                    </a:p>
                  </a:txBody>
                  <a:tcPr marL="0" marR="0" marT="0" marB="0">
                    <a:lnL>
                      <a:noFill/>
                    </a:lnL>
                    <a:lnR>
                      <a:noFill/>
                    </a:lnR>
                    <a:lnT>
                      <a:noFill/>
                    </a:lnT>
                    <a:lnB>
                      <a:noFill/>
                    </a:lnB>
                    <a:solidFill>
                      <a:srgbClr val="D8D8D8"/>
                    </a:solidFill>
                  </a:tcPr>
                </a:tc>
                <a:tc>
                  <a:txBody>
                    <a:bodyPr/>
                    <a:lstStyle/>
                    <a:p>
                      <a:pPr algn="ctr" fontAlgn="ctr"/>
                      <a:r>
                        <a:rPr lang="en-US" sz="1000" b="0" i="0" u="none" strike="noStrike" dirty="0" err="1">
                          <a:solidFill>
                            <a:srgbClr val="000000"/>
                          </a:solidFill>
                          <a:latin typeface="ＭＳ Ｐゴシック"/>
                        </a:rPr>
                        <a:t>Sunghyun</a:t>
                      </a:r>
                      <a:r>
                        <a:rPr lang="en-US" sz="1000" b="0" i="0" u="none" strike="noStrike" dirty="0">
                          <a:solidFill>
                            <a:srgbClr val="000000"/>
                          </a:solidFill>
                          <a:latin typeface="ＭＳ Ｐゴシック"/>
                        </a:rPr>
                        <a:t> Hwang</a:t>
                      </a:r>
                    </a:p>
                  </a:txBody>
                  <a:tcPr marL="0" marR="0" marT="0" marB="0" anchor="ctr">
                    <a:lnL>
                      <a:noFill/>
                    </a:lnL>
                    <a:lnR>
                      <a:noFill/>
                    </a:lnR>
                    <a:lnT>
                      <a:noFill/>
                    </a:lnT>
                    <a:lnB>
                      <a:noFill/>
                    </a:lnB>
                    <a:solidFill>
                      <a:srgbClr val="D8D8D8"/>
                    </a:solidFill>
                  </a:tcPr>
                </a:tc>
                <a:tc>
                  <a:txBody>
                    <a:bodyPr/>
                    <a:lstStyle/>
                    <a:p>
                      <a:pPr algn="l" fontAlgn="ctr"/>
                      <a:r>
                        <a:rPr lang="en-US" sz="1000" b="0" i="0" u="none" strike="noStrike">
                          <a:solidFill>
                            <a:srgbClr val="000000"/>
                          </a:solidFill>
                          <a:latin typeface="ＭＳ Ｐゴシック"/>
                        </a:rPr>
                        <a:t>The receiver side is an implementation issue. There is no need to describe the implementation method in this subclause.</a:t>
                      </a:r>
                    </a:p>
                  </a:txBody>
                  <a:tcPr marL="0" marR="0" marT="0" marB="0" anchor="ctr">
                    <a:lnL>
                      <a:noFill/>
                    </a:lnL>
                    <a:lnR>
                      <a:noFill/>
                    </a:lnR>
                    <a:lnT>
                      <a:noFill/>
                    </a:lnT>
                    <a:lnB>
                      <a:noFill/>
                    </a:lnB>
                    <a:solidFill>
                      <a:srgbClr val="D8D8D8"/>
                    </a:solidFill>
                  </a:tcPr>
                </a:tc>
                <a:tc>
                  <a:txBody>
                    <a:bodyPr/>
                    <a:lstStyle/>
                    <a:p>
                      <a:pPr algn="l" fontAlgn="ctr"/>
                      <a:r>
                        <a:rPr lang="en-US" sz="1000" b="0" i="0" u="none" strike="noStrike">
                          <a:solidFill>
                            <a:srgbClr val="000000"/>
                          </a:solidFill>
                          <a:latin typeface="ＭＳ Ｐゴシック"/>
                        </a:rPr>
                        <a:t>Remove the implementation method, such as combiner, estimator, etc. Or move it to appendix as an informative text.</a:t>
                      </a:r>
                    </a:p>
                  </a:txBody>
                  <a:tcPr marL="0" marR="0" marT="0" marB="0" anchor="ctr">
                    <a:lnL>
                      <a:noFill/>
                    </a:lnL>
                    <a:lnR>
                      <a:noFill/>
                    </a:lnR>
                    <a:lnT>
                      <a:noFill/>
                    </a:lnT>
                    <a:lnB>
                      <a:noFill/>
                    </a:lnB>
                    <a:solidFill>
                      <a:srgbClr val="D8D8D8"/>
                    </a:solidFill>
                  </a:tcPr>
                </a:tc>
                <a:tc>
                  <a:txBody>
                    <a:bodyPr/>
                    <a:lstStyle/>
                    <a:p>
                      <a:pPr algn="l" fontAlgn="b"/>
                      <a:r>
                        <a:rPr lang="ja-JP" altLang="en-US" sz="1000" b="0" i="0" u="none" strike="noStrike">
                          <a:solidFill>
                            <a:srgbClr val="000000"/>
                          </a:solidFill>
                          <a:latin typeface="ＭＳ Ｐゴシック"/>
                        </a:rPr>
                        <a:t>　</a:t>
                      </a:r>
                    </a:p>
                  </a:txBody>
                  <a:tcPr marL="0" marR="0" marT="0" marB="0" anchor="b">
                    <a:lnL>
                      <a:noFill/>
                    </a:lnL>
                    <a:lnR>
                      <a:noFill/>
                    </a:lnR>
                    <a:lnT>
                      <a:noFill/>
                    </a:lnT>
                    <a:lnB>
                      <a:noFill/>
                    </a:lnB>
                    <a:solidFill>
                      <a:srgbClr val="D8D8D8"/>
                    </a:solidFill>
                  </a:tcPr>
                </a:tc>
              </a:tr>
              <a:tr h="313310">
                <a:tc>
                  <a:txBody>
                    <a:bodyPr/>
                    <a:lstStyle/>
                    <a:p>
                      <a:pPr algn="ctr" fontAlgn="t"/>
                      <a:r>
                        <a:rPr lang="en-US" altLang="ja-JP" sz="1000" b="0" i="0" u="none" strike="noStrike">
                          <a:solidFill>
                            <a:srgbClr val="000000"/>
                          </a:solidFill>
                          <a:latin typeface="ＭＳ Ｐゴシック"/>
                        </a:rPr>
                        <a:t>64</a:t>
                      </a:r>
                    </a:p>
                  </a:txBody>
                  <a:tcPr marL="0" marR="0" marT="0" marB="0">
                    <a:lnL>
                      <a:noFill/>
                    </a:lnL>
                    <a:lnR>
                      <a:noFill/>
                    </a:lnR>
                    <a:lnT>
                      <a:noFill/>
                    </a:lnT>
                    <a:lnB>
                      <a:noFill/>
                    </a:lnB>
                    <a:solidFill>
                      <a:srgbClr val="D8D8D8"/>
                    </a:solidFill>
                  </a:tcPr>
                </a:tc>
                <a:tc>
                  <a:txBody>
                    <a:bodyPr/>
                    <a:lstStyle/>
                    <a:p>
                      <a:pPr algn="ctr" fontAlgn="ctr"/>
                      <a:r>
                        <a:rPr lang="en-US" sz="1000" b="0" i="0" u="none" strike="noStrike">
                          <a:solidFill>
                            <a:srgbClr val="000000"/>
                          </a:solidFill>
                          <a:latin typeface="ＭＳ Ｐゴシック"/>
                        </a:rPr>
                        <a:t>Sunghyun Hwang</a:t>
                      </a:r>
                    </a:p>
                  </a:txBody>
                  <a:tcPr marL="0" marR="0" marT="0" marB="0" anchor="ctr">
                    <a:lnL>
                      <a:noFill/>
                    </a:lnL>
                    <a:lnR>
                      <a:noFill/>
                    </a:lnR>
                    <a:lnT>
                      <a:noFill/>
                    </a:lnT>
                    <a:lnB>
                      <a:noFill/>
                    </a:lnB>
                    <a:solidFill>
                      <a:srgbClr val="D8D8D8"/>
                    </a:solidFill>
                  </a:tcPr>
                </a:tc>
                <a:tc>
                  <a:txBody>
                    <a:bodyPr/>
                    <a:lstStyle/>
                    <a:p>
                      <a:pPr algn="l" fontAlgn="ctr"/>
                      <a:r>
                        <a:rPr lang="en-US" sz="1000" b="0" i="0" u="none" strike="noStrike">
                          <a:solidFill>
                            <a:srgbClr val="000000"/>
                          </a:solidFill>
                          <a:latin typeface="ＭＳ Ｐゴシック"/>
                        </a:rPr>
                        <a:t>The receiver side is an implementation issue. There is no need to describe the implementation method in this subclause.</a:t>
                      </a:r>
                    </a:p>
                  </a:txBody>
                  <a:tcPr marL="0" marR="0" marT="0" marB="0" anchor="ctr">
                    <a:lnL>
                      <a:noFill/>
                    </a:lnL>
                    <a:lnR>
                      <a:noFill/>
                    </a:lnR>
                    <a:lnT>
                      <a:noFill/>
                    </a:lnT>
                    <a:lnB>
                      <a:noFill/>
                    </a:lnB>
                    <a:solidFill>
                      <a:srgbClr val="D8D8D8"/>
                    </a:solidFill>
                  </a:tcPr>
                </a:tc>
                <a:tc>
                  <a:txBody>
                    <a:bodyPr/>
                    <a:lstStyle/>
                    <a:p>
                      <a:pPr algn="l" fontAlgn="ctr"/>
                      <a:r>
                        <a:rPr lang="en-US" sz="1000" b="0" i="0" u="none" strike="noStrike">
                          <a:solidFill>
                            <a:srgbClr val="000000"/>
                          </a:solidFill>
                          <a:latin typeface="ＭＳ Ｐゴシック"/>
                        </a:rPr>
                        <a:t>Remove the implementation method, such as combiner, estimator, etc. Or move it to appendix as an informative text.</a:t>
                      </a:r>
                    </a:p>
                  </a:txBody>
                  <a:tcPr marL="0" marR="0" marT="0" marB="0" anchor="ctr">
                    <a:lnL>
                      <a:noFill/>
                    </a:lnL>
                    <a:lnR>
                      <a:noFill/>
                    </a:lnR>
                    <a:lnT>
                      <a:noFill/>
                    </a:lnT>
                    <a:lnB>
                      <a:noFill/>
                    </a:lnB>
                    <a:solidFill>
                      <a:srgbClr val="D8D8D8"/>
                    </a:solidFill>
                  </a:tcPr>
                </a:tc>
                <a:tc>
                  <a:txBody>
                    <a:bodyPr/>
                    <a:lstStyle/>
                    <a:p>
                      <a:pPr algn="l" fontAlgn="b"/>
                      <a:r>
                        <a:rPr lang="ja-JP" altLang="en-US" sz="1000" b="0" i="0" u="none" strike="noStrike">
                          <a:solidFill>
                            <a:srgbClr val="000000"/>
                          </a:solidFill>
                          <a:latin typeface="ＭＳ Ｐゴシック"/>
                        </a:rPr>
                        <a:t>　</a:t>
                      </a:r>
                    </a:p>
                  </a:txBody>
                  <a:tcPr marL="0" marR="0" marT="0" marB="0" anchor="b">
                    <a:lnL>
                      <a:noFill/>
                    </a:lnL>
                    <a:lnR>
                      <a:noFill/>
                    </a:lnR>
                    <a:lnT>
                      <a:noFill/>
                    </a:lnT>
                    <a:lnB>
                      <a:noFill/>
                    </a:lnB>
                    <a:solidFill>
                      <a:srgbClr val="D8D8D8"/>
                    </a:solidFill>
                  </a:tcPr>
                </a:tc>
              </a:tr>
              <a:tr h="313310">
                <a:tc>
                  <a:txBody>
                    <a:bodyPr/>
                    <a:lstStyle/>
                    <a:p>
                      <a:pPr algn="ctr" fontAlgn="t"/>
                      <a:r>
                        <a:rPr lang="en-US" altLang="ja-JP" sz="1000" b="0" i="0" u="none" strike="noStrike">
                          <a:solidFill>
                            <a:srgbClr val="000000"/>
                          </a:solidFill>
                          <a:latin typeface="ＭＳ Ｐゴシック"/>
                        </a:rPr>
                        <a:t>67</a:t>
                      </a:r>
                    </a:p>
                  </a:txBody>
                  <a:tcPr marL="0" marR="0" marT="0" marB="0">
                    <a:lnL>
                      <a:noFill/>
                    </a:lnL>
                    <a:lnR>
                      <a:noFill/>
                    </a:lnR>
                    <a:lnT>
                      <a:noFill/>
                    </a:lnT>
                    <a:lnB>
                      <a:noFill/>
                    </a:lnB>
                    <a:solidFill>
                      <a:srgbClr val="D8D8D8"/>
                    </a:solidFill>
                  </a:tcPr>
                </a:tc>
                <a:tc>
                  <a:txBody>
                    <a:bodyPr/>
                    <a:lstStyle/>
                    <a:p>
                      <a:pPr algn="ctr" fontAlgn="ctr"/>
                      <a:r>
                        <a:rPr lang="en-US" sz="1000" b="0" i="0" u="none" strike="noStrike">
                          <a:solidFill>
                            <a:srgbClr val="000000"/>
                          </a:solidFill>
                          <a:latin typeface="ＭＳ Ｐゴシック"/>
                        </a:rPr>
                        <a:t>Sunghyun Hwang</a:t>
                      </a:r>
                    </a:p>
                  </a:txBody>
                  <a:tcPr marL="0" marR="0" marT="0" marB="0" anchor="ctr">
                    <a:lnL>
                      <a:noFill/>
                    </a:lnL>
                    <a:lnR>
                      <a:noFill/>
                    </a:lnR>
                    <a:lnT>
                      <a:noFill/>
                    </a:lnT>
                    <a:lnB>
                      <a:noFill/>
                    </a:lnB>
                    <a:solidFill>
                      <a:srgbClr val="D8D8D8"/>
                    </a:solidFill>
                  </a:tcPr>
                </a:tc>
                <a:tc>
                  <a:txBody>
                    <a:bodyPr/>
                    <a:lstStyle/>
                    <a:p>
                      <a:pPr algn="l" fontAlgn="ctr"/>
                      <a:r>
                        <a:rPr lang="en-US" sz="1000" b="0" i="0" u="none" strike="noStrike">
                          <a:solidFill>
                            <a:srgbClr val="000000"/>
                          </a:solidFill>
                          <a:latin typeface="ＭＳ Ｐゴシック"/>
                        </a:rPr>
                        <a:t>The receiver side is an implementation issue. There is no need to describe the implementation method in this subclause.</a:t>
                      </a:r>
                    </a:p>
                  </a:txBody>
                  <a:tcPr marL="0" marR="0" marT="0" marB="0" anchor="ctr">
                    <a:lnL>
                      <a:noFill/>
                    </a:lnL>
                    <a:lnR>
                      <a:noFill/>
                    </a:lnR>
                    <a:lnT>
                      <a:noFill/>
                    </a:lnT>
                    <a:lnB>
                      <a:noFill/>
                    </a:lnB>
                    <a:solidFill>
                      <a:srgbClr val="D8D8D8"/>
                    </a:solidFill>
                  </a:tcPr>
                </a:tc>
                <a:tc>
                  <a:txBody>
                    <a:bodyPr/>
                    <a:lstStyle/>
                    <a:p>
                      <a:pPr algn="l" fontAlgn="ctr"/>
                      <a:r>
                        <a:rPr lang="en-US" sz="1000" b="0" i="0" u="none" strike="noStrike">
                          <a:solidFill>
                            <a:srgbClr val="000000"/>
                          </a:solidFill>
                          <a:latin typeface="ＭＳ Ｐゴシック"/>
                        </a:rPr>
                        <a:t>Remove the implementation method, such as detection, etc. Or move it to appendix as an informative text.</a:t>
                      </a:r>
                    </a:p>
                  </a:txBody>
                  <a:tcPr marL="0" marR="0" marT="0" marB="0" anchor="ctr">
                    <a:lnL>
                      <a:noFill/>
                    </a:lnL>
                    <a:lnR>
                      <a:noFill/>
                    </a:lnR>
                    <a:lnT>
                      <a:noFill/>
                    </a:lnT>
                    <a:lnB>
                      <a:noFill/>
                    </a:lnB>
                    <a:solidFill>
                      <a:srgbClr val="D8D8D8"/>
                    </a:solidFill>
                  </a:tcPr>
                </a:tc>
                <a:tc>
                  <a:txBody>
                    <a:bodyPr/>
                    <a:lstStyle/>
                    <a:p>
                      <a:pPr algn="l" fontAlgn="b"/>
                      <a:r>
                        <a:rPr lang="ja-JP" altLang="en-US" sz="1000" b="0" i="0" u="none" strike="noStrike">
                          <a:solidFill>
                            <a:srgbClr val="000000"/>
                          </a:solidFill>
                          <a:latin typeface="ＭＳ Ｐゴシック"/>
                        </a:rPr>
                        <a:t>　</a:t>
                      </a:r>
                    </a:p>
                  </a:txBody>
                  <a:tcPr marL="0" marR="0" marT="0" marB="0" anchor="b">
                    <a:lnL>
                      <a:noFill/>
                    </a:lnL>
                    <a:lnR>
                      <a:noFill/>
                    </a:lnR>
                    <a:lnT>
                      <a:noFill/>
                    </a:lnT>
                    <a:lnB>
                      <a:noFill/>
                    </a:lnB>
                    <a:solidFill>
                      <a:srgbClr val="D8D8D8"/>
                    </a:solidFill>
                  </a:tcPr>
                </a:tc>
              </a:tr>
              <a:tr h="313310">
                <a:tc>
                  <a:txBody>
                    <a:bodyPr/>
                    <a:lstStyle/>
                    <a:p>
                      <a:pPr algn="ctr" fontAlgn="t"/>
                      <a:r>
                        <a:rPr lang="en-US" altLang="ja-JP" sz="1000" b="0" i="0" u="none" strike="noStrike">
                          <a:solidFill>
                            <a:srgbClr val="000000"/>
                          </a:solidFill>
                          <a:latin typeface="ＭＳ Ｐゴシック"/>
                        </a:rPr>
                        <a:t>68</a:t>
                      </a:r>
                    </a:p>
                  </a:txBody>
                  <a:tcPr marL="0" marR="0" marT="0" marB="0">
                    <a:lnL>
                      <a:noFill/>
                    </a:lnL>
                    <a:lnR>
                      <a:noFill/>
                    </a:lnR>
                    <a:lnT>
                      <a:noFill/>
                    </a:lnT>
                    <a:lnB>
                      <a:noFill/>
                    </a:lnB>
                    <a:solidFill>
                      <a:srgbClr val="D8D8D8"/>
                    </a:solidFill>
                  </a:tcPr>
                </a:tc>
                <a:tc>
                  <a:txBody>
                    <a:bodyPr/>
                    <a:lstStyle/>
                    <a:p>
                      <a:pPr algn="ctr" fontAlgn="ctr"/>
                      <a:r>
                        <a:rPr lang="en-US" sz="1000" b="0" i="0" u="none" strike="noStrike">
                          <a:solidFill>
                            <a:srgbClr val="000000"/>
                          </a:solidFill>
                          <a:latin typeface="ＭＳ Ｐゴシック"/>
                        </a:rPr>
                        <a:t>Sunghyun Hwang</a:t>
                      </a:r>
                    </a:p>
                  </a:txBody>
                  <a:tcPr marL="0" marR="0" marT="0" marB="0" anchor="ctr">
                    <a:lnL>
                      <a:noFill/>
                    </a:lnL>
                    <a:lnR>
                      <a:noFill/>
                    </a:lnR>
                    <a:lnT>
                      <a:noFill/>
                    </a:lnT>
                    <a:lnB>
                      <a:noFill/>
                    </a:lnB>
                    <a:solidFill>
                      <a:srgbClr val="D8D8D8"/>
                    </a:solidFill>
                  </a:tcPr>
                </a:tc>
                <a:tc>
                  <a:txBody>
                    <a:bodyPr/>
                    <a:lstStyle/>
                    <a:p>
                      <a:pPr algn="l" fontAlgn="ctr"/>
                      <a:r>
                        <a:rPr lang="en-US" sz="1000" b="0" i="0" u="none" strike="noStrike">
                          <a:solidFill>
                            <a:srgbClr val="000000"/>
                          </a:solidFill>
                          <a:latin typeface="ＭＳ Ｐゴシック"/>
                        </a:rPr>
                        <a:t>The receiver side is an implementation issue. There is no need to describe the implementation method in this subclause.</a:t>
                      </a:r>
                    </a:p>
                  </a:txBody>
                  <a:tcPr marL="0" marR="0" marT="0" marB="0" anchor="ctr">
                    <a:lnL>
                      <a:noFill/>
                    </a:lnL>
                    <a:lnR>
                      <a:noFill/>
                    </a:lnR>
                    <a:lnT>
                      <a:noFill/>
                    </a:lnT>
                    <a:lnB>
                      <a:noFill/>
                    </a:lnB>
                    <a:solidFill>
                      <a:srgbClr val="D8D8D8"/>
                    </a:solidFill>
                  </a:tcPr>
                </a:tc>
                <a:tc>
                  <a:txBody>
                    <a:bodyPr/>
                    <a:lstStyle/>
                    <a:p>
                      <a:pPr algn="l" fontAlgn="ctr"/>
                      <a:r>
                        <a:rPr lang="en-US" sz="1000" b="0" i="0" u="none" strike="noStrike">
                          <a:solidFill>
                            <a:srgbClr val="000000"/>
                          </a:solidFill>
                          <a:latin typeface="ＭＳ Ｐゴシック"/>
                        </a:rPr>
                        <a:t>Remove the implementation method, such as detection, etc. Or move it to appendix as an informative text.</a:t>
                      </a:r>
                    </a:p>
                  </a:txBody>
                  <a:tcPr marL="0" marR="0" marT="0" marB="0" anchor="ctr">
                    <a:lnL>
                      <a:noFill/>
                    </a:lnL>
                    <a:lnR>
                      <a:noFill/>
                    </a:lnR>
                    <a:lnT>
                      <a:noFill/>
                    </a:lnT>
                    <a:lnB>
                      <a:noFill/>
                    </a:lnB>
                    <a:solidFill>
                      <a:srgbClr val="D8D8D8"/>
                    </a:solidFill>
                  </a:tcPr>
                </a:tc>
                <a:tc>
                  <a:txBody>
                    <a:bodyPr/>
                    <a:lstStyle/>
                    <a:p>
                      <a:pPr algn="l" fontAlgn="b"/>
                      <a:r>
                        <a:rPr lang="ja-JP" altLang="en-US" sz="1000" b="0" i="0" u="none" strike="noStrike" dirty="0">
                          <a:solidFill>
                            <a:srgbClr val="000000"/>
                          </a:solidFill>
                          <a:latin typeface="ＭＳ Ｐゴシック"/>
                        </a:rPr>
                        <a:t>　</a:t>
                      </a:r>
                    </a:p>
                  </a:txBody>
                  <a:tcPr marL="0" marR="0" marT="0" marB="0" anchor="b">
                    <a:lnL>
                      <a:noFill/>
                    </a:lnL>
                    <a:lnR>
                      <a:noFill/>
                    </a:lnR>
                    <a:lnT>
                      <a:noFill/>
                    </a:lnT>
                    <a:lnB>
                      <a:noFill/>
                    </a:lnB>
                    <a:solidFill>
                      <a:srgbClr val="D8D8D8"/>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Oodo</a:t>
            </a:r>
            <a:r>
              <a:rPr kumimoji="1" lang="en-US" altLang="ja-JP" dirty="0" smtClean="0"/>
              <a:t> (7)</a:t>
            </a:r>
            <a:endParaRPr kumimoji="1" lang="ja-JP" altLang="en-US" dirty="0"/>
          </a:p>
        </p:txBody>
      </p:sp>
      <p:graphicFrame>
        <p:nvGraphicFramePr>
          <p:cNvPr id="5" name="表 4"/>
          <p:cNvGraphicFramePr>
            <a:graphicFrameLocks noGrp="1"/>
          </p:cNvGraphicFramePr>
          <p:nvPr/>
        </p:nvGraphicFramePr>
        <p:xfrm>
          <a:off x="683568" y="1556792"/>
          <a:ext cx="7920880" cy="4572000"/>
        </p:xfrm>
        <a:graphic>
          <a:graphicData uri="http://schemas.openxmlformats.org/drawingml/2006/table">
            <a:tbl>
              <a:tblPr/>
              <a:tblGrid>
                <a:gridCol w="291505"/>
                <a:gridCol w="844357"/>
                <a:gridCol w="2714007"/>
                <a:gridCol w="2714007"/>
                <a:gridCol w="1357004"/>
              </a:tblGrid>
              <a:tr h="214675">
                <a:tc>
                  <a:txBody>
                    <a:bodyPr/>
                    <a:lstStyle/>
                    <a:p>
                      <a:pPr algn="ctr" fontAlgn="ctr"/>
                      <a:r>
                        <a:rPr lang="en-US" sz="1000" b="1" i="0" u="none" strike="noStrike" dirty="0">
                          <a:solidFill>
                            <a:srgbClr val="000000"/>
                          </a:solidFill>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t"/>
                      <a:r>
                        <a:rPr lang="en-US" sz="1000" b="1" i="0" u="none" strike="noStrike" dirty="0">
                          <a:solidFill>
                            <a:srgbClr val="000000"/>
                          </a:solidFill>
                          <a:latin typeface="Arial"/>
                        </a:rPr>
                        <a:t>Commenter Name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dirty="0">
                          <a:solidFill>
                            <a:srgbClr val="000000"/>
                          </a:solidFill>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dirty="0">
                          <a:solidFill>
                            <a:srgbClr val="000000"/>
                          </a:solidFill>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000000"/>
                          </a:solidFill>
                          <a:latin typeface="Arial"/>
                        </a:rPr>
                        <a:t>Implementation Status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08873">
                <a:tc>
                  <a:txBody>
                    <a:bodyPr/>
                    <a:lstStyle/>
                    <a:p>
                      <a:pPr algn="ctr" fontAlgn="t"/>
                      <a:r>
                        <a:rPr lang="en-US" altLang="ja-JP" sz="1000" b="0" i="0" u="none" strike="noStrike" dirty="0">
                          <a:solidFill>
                            <a:srgbClr val="000000"/>
                          </a:solidFill>
                          <a:latin typeface="ＭＳ Ｐゴシック"/>
                        </a:rPr>
                        <a:t>38</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l" fontAlgn="t"/>
                      <a:r>
                        <a:rPr lang="en-US" sz="1000" b="0" i="0" u="none" strike="noStrike" dirty="0" err="1">
                          <a:solidFill>
                            <a:srgbClr val="000000"/>
                          </a:solidFill>
                          <a:latin typeface="ＭＳ Ｐゴシック"/>
                        </a:rPr>
                        <a:t>Shigenobu</a:t>
                      </a:r>
                      <a:r>
                        <a:rPr lang="en-US" sz="1000" b="0" i="0" u="none" strike="noStrike" dirty="0">
                          <a:solidFill>
                            <a:srgbClr val="000000"/>
                          </a:solidFill>
                          <a:latin typeface="ＭＳ Ｐゴシック"/>
                        </a:rPr>
                        <a:t> Sasaki</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l" fontAlgn="t"/>
                      <a:r>
                        <a:rPr lang="en-US" sz="1000" b="0" i="0" u="none" strike="noStrike" dirty="0">
                          <a:solidFill>
                            <a:srgbClr val="000000"/>
                          </a:solidFill>
                          <a:latin typeface="ＭＳ Ｐゴシック"/>
                        </a:rPr>
                        <a:t>Consider to add the optional PHY mode as in </a:t>
                      </a:r>
                      <a:r>
                        <a:rPr lang="en-US" sz="1000" b="0" i="0" u="none" strike="noStrike" dirty="0" err="1">
                          <a:solidFill>
                            <a:srgbClr val="000000"/>
                          </a:solidFill>
                          <a:latin typeface="ＭＳ Ｐゴシック"/>
                        </a:rPr>
                        <a:t>subclause</a:t>
                      </a:r>
                      <a:r>
                        <a:rPr lang="en-US" sz="1000" b="0" i="0" u="none" strike="noStrike" dirty="0">
                          <a:solidFill>
                            <a:srgbClr val="000000"/>
                          </a:solidFill>
                          <a:latin typeface="ＭＳ Ｐゴシック"/>
                        </a:rPr>
                        <a:t> 9.2 in this table.</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l" fontAlgn="t"/>
                      <a:r>
                        <a:rPr lang="en-US" sz="1000" b="0" i="0" u="none" strike="noStrike" dirty="0">
                          <a:solidFill>
                            <a:srgbClr val="000000"/>
                          </a:solidFill>
                          <a:latin typeface="ＭＳ Ｐゴシック"/>
                        </a:rPr>
                        <a:t>Consider to add the optional PHY mode as in </a:t>
                      </a:r>
                      <a:r>
                        <a:rPr lang="en-US" sz="1000" b="0" i="0" u="none" strike="noStrike" dirty="0" err="1">
                          <a:solidFill>
                            <a:srgbClr val="000000"/>
                          </a:solidFill>
                          <a:latin typeface="ＭＳ Ｐゴシック"/>
                        </a:rPr>
                        <a:t>subclause</a:t>
                      </a:r>
                      <a:r>
                        <a:rPr lang="en-US" sz="1000" b="0" i="0" u="none" strike="noStrike" dirty="0">
                          <a:solidFill>
                            <a:srgbClr val="000000"/>
                          </a:solidFill>
                          <a:latin typeface="ＭＳ Ｐゴシック"/>
                        </a:rPr>
                        <a:t> 9.2 in this table.</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ＭＳ Ｐゴシック"/>
                        </a:rPr>
                        <a:t>　</a:t>
                      </a:r>
                      <a:r>
                        <a:rPr lang="en-US" altLang="ja-JP" sz="1000" b="0" i="0" u="none" strike="noStrike" dirty="0" smtClean="0">
                          <a:solidFill>
                            <a:srgbClr val="000000"/>
                          </a:solidFill>
                          <a:latin typeface="ＭＳ Ｐゴシック"/>
                        </a:rPr>
                        <a:t>22-14-xx/r0</a:t>
                      </a:r>
                    </a:p>
                    <a:p>
                      <a:pPr algn="l" fontAlgn="b"/>
                      <a:endParaRPr lang="ja-JP" altLang="en-US" sz="1000" b="0" i="0" u="none" strike="noStrike" dirty="0">
                        <a:solidFill>
                          <a:srgbClr val="000000"/>
                        </a:solidFill>
                        <a:latin typeface="ＭＳ Ｐゴシック"/>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r>
              <a:tr h="208873">
                <a:tc>
                  <a:txBody>
                    <a:bodyPr/>
                    <a:lstStyle/>
                    <a:p>
                      <a:pPr algn="ctr" fontAlgn="t"/>
                      <a:r>
                        <a:rPr lang="en-US" altLang="ja-JP" sz="1000" b="0" i="0" u="none" strike="noStrike">
                          <a:solidFill>
                            <a:srgbClr val="000000"/>
                          </a:solidFill>
                          <a:latin typeface="ＭＳ Ｐゴシック"/>
                        </a:rPr>
                        <a:t>53</a:t>
                      </a:r>
                    </a:p>
                  </a:txBody>
                  <a:tcPr marL="0" marR="0" marT="0" marB="0">
                    <a:lnL>
                      <a:noFill/>
                    </a:lnL>
                    <a:lnR>
                      <a:noFill/>
                    </a:lnR>
                    <a:lnT>
                      <a:noFill/>
                    </a:lnT>
                    <a:lnB>
                      <a:noFill/>
                    </a:lnB>
                    <a:solidFill>
                      <a:srgbClr val="FFC000"/>
                    </a:solidFill>
                  </a:tcPr>
                </a:tc>
                <a:tc>
                  <a:txBody>
                    <a:bodyPr/>
                    <a:lstStyle/>
                    <a:p>
                      <a:pPr algn="ctr" fontAlgn="ctr"/>
                      <a:r>
                        <a:rPr lang="en-US" sz="1000" b="0" i="0" u="none" strike="noStrike" dirty="0" err="1">
                          <a:solidFill>
                            <a:srgbClr val="000000"/>
                          </a:solidFill>
                          <a:latin typeface="ＭＳ Ｐゴシック"/>
                        </a:rPr>
                        <a:t>Sunghyun</a:t>
                      </a:r>
                      <a:r>
                        <a:rPr lang="en-US" sz="1000" b="0" i="0" u="none" strike="noStrike" dirty="0">
                          <a:solidFill>
                            <a:srgbClr val="000000"/>
                          </a:solidFill>
                          <a:latin typeface="ＭＳ Ｐゴシック"/>
                        </a:rPr>
                        <a:t> Hwang</a:t>
                      </a:r>
                    </a:p>
                  </a:txBody>
                  <a:tcPr marL="0" marR="0" marT="0" marB="0" anchor="ctr">
                    <a:lnL>
                      <a:noFill/>
                    </a:lnL>
                    <a:lnR>
                      <a:noFill/>
                    </a:lnR>
                    <a:lnT>
                      <a:noFill/>
                    </a:lnT>
                    <a:lnB>
                      <a:noFill/>
                    </a:lnB>
                    <a:solidFill>
                      <a:srgbClr val="FFC000"/>
                    </a:solidFill>
                  </a:tcPr>
                </a:tc>
                <a:tc>
                  <a:txBody>
                    <a:bodyPr/>
                    <a:lstStyle/>
                    <a:p>
                      <a:pPr algn="l" fontAlgn="ctr"/>
                      <a:r>
                        <a:rPr lang="en-US" sz="1000" b="0" i="0" u="none" strike="noStrike" dirty="0">
                          <a:solidFill>
                            <a:srgbClr val="000000"/>
                          </a:solidFill>
                          <a:latin typeface="ＭＳ Ｐゴシック"/>
                        </a:rPr>
                        <a:t>There is no data rate and spectral efficiency for MIMO and multiple channel operation.</a:t>
                      </a:r>
                    </a:p>
                  </a:txBody>
                  <a:tcPr marL="0" marR="0" marT="0" marB="0" anchor="ctr">
                    <a:lnL>
                      <a:noFill/>
                    </a:lnL>
                    <a:lnR>
                      <a:noFill/>
                    </a:lnR>
                    <a:lnT>
                      <a:noFill/>
                    </a:lnT>
                    <a:lnB>
                      <a:noFill/>
                    </a:lnB>
                    <a:solidFill>
                      <a:srgbClr val="FFC000"/>
                    </a:solidFill>
                  </a:tcPr>
                </a:tc>
                <a:tc>
                  <a:txBody>
                    <a:bodyPr/>
                    <a:lstStyle/>
                    <a:p>
                      <a:pPr algn="l" fontAlgn="ctr"/>
                      <a:r>
                        <a:rPr lang="en-US" sz="1000" b="0" i="0" u="none" strike="noStrike" dirty="0">
                          <a:solidFill>
                            <a:srgbClr val="000000"/>
                          </a:solidFill>
                          <a:latin typeface="ＭＳ Ｐゴシック"/>
                        </a:rPr>
                        <a:t>Add the data rate and spectral efficiency for MIMO and multiple channel operation.</a:t>
                      </a:r>
                    </a:p>
                  </a:txBody>
                  <a:tcPr marL="0" marR="0" marT="0" marB="0" anchor="ctr">
                    <a:lnL>
                      <a:noFill/>
                    </a:lnL>
                    <a:lnR>
                      <a:noFill/>
                    </a:lnR>
                    <a:lnT>
                      <a:noFill/>
                    </a:lnT>
                    <a:lnB>
                      <a:noFill/>
                    </a:lnB>
                    <a:solidFill>
                      <a:srgbClr val="FFC000"/>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latin typeface="ＭＳ Ｐゴシック"/>
                        </a:rPr>
                        <a:t>　</a:t>
                      </a:r>
                      <a:r>
                        <a:rPr lang="en-US" altLang="ja-JP" sz="1000" b="0" i="0" u="none" strike="noStrike" dirty="0" smtClean="0">
                          <a:solidFill>
                            <a:srgbClr val="000000"/>
                          </a:solidFill>
                          <a:latin typeface="ＭＳ Ｐゴシック"/>
                        </a:rPr>
                        <a:t>22-14-xx/r0</a:t>
                      </a:r>
                    </a:p>
                    <a:p>
                      <a:pPr algn="l" fontAlgn="b"/>
                      <a:endParaRPr lang="ja-JP" altLang="en-US" sz="1000" b="0" i="0" u="none" strike="noStrike" dirty="0">
                        <a:solidFill>
                          <a:srgbClr val="000000"/>
                        </a:solidFill>
                        <a:latin typeface="ＭＳ Ｐゴシック"/>
                      </a:endParaRPr>
                    </a:p>
                  </a:txBody>
                  <a:tcPr marL="0" marR="0" marT="0" marB="0" anchor="b">
                    <a:lnL>
                      <a:noFill/>
                    </a:lnL>
                    <a:lnR>
                      <a:noFill/>
                    </a:lnR>
                    <a:lnT>
                      <a:noFill/>
                    </a:lnT>
                    <a:lnB>
                      <a:noFill/>
                    </a:lnB>
                    <a:solidFill>
                      <a:srgbClr val="FFC000"/>
                    </a:solidFill>
                  </a:tcPr>
                </a:tc>
              </a:tr>
              <a:tr h="313310">
                <a:tc>
                  <a:txBody>
                    <a:bodyPr/>
                    <a:lstStyle/>
                    <a:p>
                      <a:pPr algn="ctr" fontAlgn="t"/>
                      <a:r>
                        <a:rPr lang="en-US" altLang="ja-JP" sz="1000" b="0" i="0" u="none" strike="noStrike">
                          <a:solidFill>
                            <a:srgbClr val="000000"/>
                          </a:solidFill>
                          <a:latin typeface="ＭＳ Ｐゴシック"/>
                        </a:rPr>
                        <a:t>56</a:t>
                      </a:r>
                    </a:p>
                  </a:txBody>
                  <a:tcPr marL="0" marR="0" marT="0" marB="0">
                    <a:lnL>
                      <a:noFill/>
                    </a:lnL>
                    <a:lnR>
                      <a:noFill/>
                    </a:lnR>
                    <a:lnT>
                      <a:noFill/>
                    </a:lnT>
                    <a:lnB>
                      <a:noFill/>
                    </a:lnB>
                    <a:solidFill>
                      <a:srgbClr val="FFFF00"/>
                    </a:solidFill>
                  </a:tcPr>
                </a:tc>
                <a:tc>
                  <a:txBody>
                    <a:bodyPr/>
                    <a:lstStyle/>
                    <a:p>
                      <a:pPr algn="ctr" fontAlgn="ctr"/>
                      <a:r>
                        <a:rPr lang="en-US" sz="1000" b="0" i="0" u="none" strike="noStrike">
                          <a:solidFill>
                            <a:srgbClr val="000000"/>
                          </a:solidFill>
                          <a:latin typeface="ＭＳ Ｐゴシック"/>
                        </a:rPr>
                        <a:t>Sunghyun Hwang</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There is an incomplete </a:t>
                      </a:r>
                      <a:r>
                        <a:rPr lang="en-US" sz="1000" b="0" i="0" u="none" strike="noStrike" dirty="0" err="1">
                          <a:solidFill>
                            <a:srgbClr val="000000"/>
                          </a:solidFill>
                          <a:latin typeface="ＭＳ Ｐゴシック"/>
                        </a:rPr>
                        <a:t>subcluase</a:t>
                      </a:r>
                      <a:r>
                        <a:rPr lang="en-US" sz="1000" b="0" i="0" u="none" strike="noStrike" dirty="0">
                          <a:solidFill>
                            <a:srgbClr val="000000"/>
                          </a:solidFill>
                          <a:latin typeface="ＭＳ Ｐゴシック"/>
                        </a:rPr>
                        <a:t>, such as 9a.7.1, 9a.8.1, 9a.8.2, 9a.9.1, 9a.9.2, 9a.9.4, 9a.10, 9a.11, 9a.12, and 9a.13.</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a:solidFill>
                            <a:srgbClr val="000000"/>
                          </a:solidFill>
                          <a:latin typeface="ＭＳ Ｐゴシック"/>
                        </a:rPr>
                        <a:t>Complete the subclase in sentences.</a:t>
                      </a:r>
                    </a:p>
                  </a:txBody>
                  <a:tcPr marL="0" marR="0" marT="0" marB="0" anchor="ctr">
                    <a:lnL>
                      <a:noFill/>
                    </a:lnL>
                    <a:lnR>
                      <a:noFill/>
                    </a:lnR>
                    <a:lnT>
                      <a:noFill/>
                    </a:lnT>
                    <a:lnB>
                      <a:noFill/>
                    </a:lnB>
                    <a:solidFill>
                      <a:srgbClr val="FFFF00"/>
                    </a:solidFill>
                  </a:tcPr>
                </a:tc>
                <a:tc>
                  <a:txBody>
                    <a:bodyPr/>
                    <a:lstStyle/>
                    <a:p>
                      <a:pPr algn="l" fontAlgn="b"/>
                      <a:r>
                        <a:rPr lang="en-US" sz="1000" b="0" i="0" u="none" strike="noStrike" dirty="0">
                          <a:solidFill>
                            <a:srgbClr val="000000"/>
                          </a:solidFill>
                          <a:latin typeface="ＭＳ Ｐゴシック"/>
                        </a:rPr>
                        <a:t>22-14-83/r0</a:t>
                      </a:r>
                    </a:p>
                  </a:txBody>
                  <a:tcPr marL="0" marR="0" marT="0" marB="0" anchor="b">
                    <a:lnL>
                      <a:noFill/>
                    </a:lnL>
                    <a:lnR>
                      <a:noFill/>
                    </a:lnR>
                    <a:lnT>
                      <a:noFill/>
                    </a:lnT>
                    <a:lnB>
                      <a:noFill/>
                    </a:lnB>
                    <a:solidFill>
                      <a:srgbClr val="FFFF00"/>
                    </a:solidFill>
                  </a:tcPr>
                </a:tc>
              </a:tr>
              <a:tr h="208873">
                <a:tc>
                  <a:txBody>
                    <a:bodyPr/>
                    <a:lstStyle/>
                    <a:p>
                      <a:pPr algn="ctr" fontAlgn="t"/>
                      <a:r>
                        <a:rPr lang="en-US" altLang="ja-JP" sz="1000" b="0" i="0" u="none" strike="noStrike">
                          <a:solidFill>
                            <a:srgbClr val="000000"/>
                          </a:solidFill>
                          <a:latin typeface="ＭＳ Ｐゴシック"/>
                        </a:rPr>
                        <a:t>59</a:t>
                      </a:r>
                    </a:p>
                  </a:txBody>
                  <a:tcPr marL="0" marR="0" marT="0" marB="0">
                    <a:lnL>
                      <a:noFill/>
                    </a:lnL>
                    <a:lnR>
                      <a:noFill/>
                    </a:lnR>
                    <a:lnT>
                      <a:noFill/>
                    </a:lnT>
                    <a:lnB>
                      <a:noFill/>
                    </a:lnB>
                    <a:solidFill>
                      <a:srgbClr val="FFFF00"/>
                    </a:solidFill>
                  </a:tcPr>
                </a:tc>
                <a:tc>
                  <a:txBody>
                    <a:bodyPr/>
                    <a:lstStyle/>
                    <a:p>
                      <a:pPr algn="ctr" fontAlgn="ctr"/>
                      <a:r>
                        <a:rPr lang="en-US" sz="1000" b="0" i="0" u="none" strike="noStrike">
                          <a:solidFill>
                            <a:srgbClr val="000000"/>
                          </a:solidFill>
                          <a:latin typeface="ＭＳ Ｐゴシック"/>
                        </a:rPr>
                        <a:t>Sunghyun Hwang</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The pilot allocation should be orthogonal for each antenna.</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a:solidFill>
                            <a:srgbClr val="000000"/>
                          </a:solidFill>
                          <a:latin typeface="ＭＳ Ｐゴシック"/>
                        </a:rPr>
                        <a:t>In the rightmost pilot pattern of Figure CE1, the pilot of symbol 0 should be null subcarrier.</a:t>
                      </a:r>
                    </a:p>
                  </a:txBody>
                  <a:tcPr marL="0" marR="0" marT="0" marB="0" anchor="ctr">
                    <a:lnL>
                      <a:noFill/>
                    </a:lnL>
                    <a:lnR>
                      <a:noFill/>
                    </a:lnR>
                    <a:lnT>
                      <a:noFill/>
                    </a:lnT>
                    <a:lnB>
                      <a:noFill/>
                    </a:lnB>
                    <a:solidFill>
                      <a:srgbClr val="FFFF00"/>
                    </a:solidFill>
                  </a:tcPr>
                </a:tc>
                <a:tc>
                  <a:txBody>
                    <a:bodyPr/>
                    <a:lstStyle/>
                    <a:p>
                      <a:pPr algn="l" fontAlgn="b"/>
                      <a:r>
                        <a:rPr lang="en-US" sz="1000" b="0" i="0" u="none" strike="noStrike">
                          <a:solidFill>
                            <a:srgbClr val="000000"/>
                          </a:solidFill>
                          <a:latin typeface="ＭＳ Ｐゴシック"/>
                        </a:rPr>
                        <a:t>22-14-84/r0</a:t>
                      </a:r>
                    </a:p>
                  </a:txBody>
                  <a:tcPr marL="0" marR="0" marT="0" marB="0" anchor="b">
                    <a:lnL>
                      <a:noFill/>
                    </a:lnL>
                    <a:lnR>
                      <a:noFill/>
                    </a:lnR>
                    <a:lnT>
                      <a:noFill/>
                    </a:lnT>
                    <a:lnB>
                      <a:noFill/>
                    </a:lnB>
                    <a:solidFill>
                      <a:srgbClr val="FFFF00"/>
                    </a:solidFill>
                  </a:tcPr>
                </a:tc>
              </a:tr>
              <a:tr h="208873">
                <a:tc>
                  <a:txBody>
                    <a:bodyPr/>
                    <a:lstStyle/>
                    <a:p>
                      <a:pPr algn="ctr" fontAlgn="t"/>
                      <a:r>
                        <a:rPr lang="en-US" altLang="ja-JP" sz="1000" b="0" i="0" u="none" strike="noStrike">
                          <a:solidFill>
                            <a:srgbClr val="000000"/>
                          </a:solidFill>
                          <a:latin typeface="ＭＳ Ｐゴシック"/>
                        </a:rPr>
                        <a:t>60</a:t>
                      </a:r>
                    </a:p>
                  </a:txBody>
                  <a:tcPr marL="0" marR="0" marT="0" marB="0">
                    <a:lnL>
                      <a:noFill/>
                    </a:lnL>
                    <a:lnR>
                      <a:noFill/>
                    </a:lnR>
                    <a:lnT>
                      <a:noFill/>
                    </a:lnT>
                    <a:lnB>
                      <a:noFill/>
                    </a:lnB>
                    <a:solidFill>
                      <a:srgbClr val="FFFF00"/>
                    </a:solidFill>
                  </a:tcPr>
                </a:tc>
                <a:tc>
                  <a:txBody>
                    <a:bodyPr/>
                    <a:lstStyle/>
                    <a:p>
                      <a:pPr algn="ctr" fontAlgn="ctr"/>
                      <a:r>
                        <a:rPr lang="en-US" sz="1000" b="0" i="0" u="none" strike="noStrike">
                          <a:solidFill>
                            <a:srgbClr val="000000"/>
                          </a:solidFill>
                          <a:latin typeface="ＭＳ Ｐゴシック"/>
                        </a:rPr>
                        <a:t>Sunghyun Hwang</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The pilot allocation should be orthogonal for each antenna.</a:t>
                      </a:r>
                    </a:p>
                  </a:txBody>
                  <a:tcPr marL="0" marR="0" marT="0" marB="0" anchor="ctr">
                    <a:lnL>
                      <a:noFill/>
                    </a:lnL>
                    <a:lnR>
                      <a:noFill/>
                    </a:lnR>
                    <a:lnT>
                      <a:noFill/>
                    </a:lnT>
                    <a:lnB>
                      <a:noFill/>
                    </a:lnB>
                    <a:solidFill>
                      <a:srgbClr val="FFFF00"/>
                    </a:solidFill>
                  </a:tcPr>
                </a:tc>
                <a:tc>
                  <a:txBody>
                    <a:bodyPr/>
                    <a:lstStyle/>
                    <a:p>
                      <a:pPr algn="l" fontAlgn="ctr"/>
                      <a:r>
                        <a:rPr lang="en-US" sz="1000" b="0" i="0" u="none" strike="noStrike" dirty="0">
                          <a:solidFill>
                            <a:srgbClr val="000000"/>
                          </a:solidFill>
                          <a:latin typeface="ＭＳ Ｐゴシック"/>
                        </a:rPr>
                        <a:t>In the rightmost pilot pattern of Figure CF1, the pilot of symbol 0 should be null subcarrier.</a:t>
                      </a:r>
                    </a:p>
                  </a:txBody>
                  <a:tcPr marL="0" marR="0" marT="0" marB="0" anchor="ctr">
                    <a:lnL>
                      <a:noFill/>
                    </a:lnL>
                    <a:lnR>
                      <a:noFill/>
                    </a:lnR>
                    <a:lnT>
                      <a:noFill/>
                    </a:lnT>
                    <a:lnB>
                      <a:noFill/>
                    </a:lnB>
                    <a:solidFill>
                      <a:srgbClr val="FFFF00"/>
                    </a:solidFill>
                  </a:tcPr>
                </a:tc>
                <a:tc>
                  <a:txBody>
                    <a:bodyPr/>
                    <a:lstStyle/>
                    <a:p>
                      <a:pPr algn="l" fontAlgn="b"/>
                      <a:r>
                        <a:rPr lang="en-US" sz="1000" b="0" i="0" u="none" strike="noStrike">
                          <a:solidFill>
                            <a:srgbClr val="000000"/>
                          </a:solidFill>
                          <a:latin typeface="ＭＳ Ｐゴシック"/>
                        </a:rPr>
                        <a:t>22-14-84/r0</a:t>
                      </a:r>
                    </a:p>
                  </a:txBody>
                  <a:tcPr marL="0" marR="0" marT="0" marB="0" anchor="b">
                    <a:lnL>
                      <a:noFill/>
                    </a:lnL>
                    <a:lnR>
                      <a:noFill/>
                    </a:lnR>
                    <a:lnT>
                      <a:noFill/>
                    </a:lnT>
                    <a:lnB>
                      <a:noFill/>
                    </a:lnB>
                    <a:solidFill>
                      <a:srgbClr val="FFFF00"/>
                    </a:solidFill>
                  </a:tcPr>
                </a:tc>
              </a:tr>
              <a:tr h="612694">
                <a:tc>
                  <a:txBody>
                    <a:bodyPr/>
                    <a:lstStyle/>
                    <a:p>
                      <a:pPr algn="ctr" fontAlgn="t"/>
                      <a:r>
                        <a:rPr lang="en-US" altLang="ja-JP" sz="1000" b="0" i="0" u="none" strike="noStrike" dirty="0">
                          <a:solidFill>
                            <a:srgbClr val="000000"/>
                          </a:solidFill>
                          <a:latin typeface="ＭＳ Ｐゴシック"/>
                        </a:rPr>
                        <a:t>79</a:t>
                      </a:r>
                    </a:p>
                  </a:txBody>
                  <a:tcPr marL="0" marR="0" marT="0" marB="0">
                    <a:lnL>
                      <a:noFill/>
                    </a:lnL>
                    <a:lnR>
                      <a:noFill/>
                    </a:lnR>
                    <a:lnT>
                      <a:noFill/>
                    </a:lnT>
                    <a:lnB>
                      <a:noFill/>
                    </a:lnB>
                    <a:solidFill>
                      <a:srgbClr val="FFC000"/>
                    </a:solidFill>
                  </a:tcPr>
                </a:tc>
                <a:tc>
                  <a:txBody>
                    <a:bodyPr/>
                    <a:lstStyle/>
                    <a:p>
                      <a:pPr algn="l" fontAlgn="t"/>
                      <a:r>
                        <a:rPr lang="en-US" sz="1000" b="0" i="0" u="none" strike="noStrike" dirty="0">
                          <a:solidFill>
                            <a:srgbClr val="000000"/>
                          </a:solidFill>
                          <a:latin typeface="ＭＳ Ｐゴシック"/>
                        </a:rPr>
                        <a:t>Masayuki </a:t>
                      </a:r>
                      <a:r>
                        <a:rPr lang="en-US" sz="1000" b="0" i="0" u="none" strike="noStrike" dirty="0" err="1">
                          <a:solidFill>
                            <a:srgbClr val="000000"/>
                          </a:solidFill>
                          <a:latin typeface="ＭＳ Ｐゴシック"/>
                        </a:rPr>
                        <a:t>Oodo</a:t>
                      </a:r>
                      <a:endParaRPr lang="en-US" sz="1000" b="0" i="0" u="none" strike="noStrike" dirty="0">
                        <a:solidFill>
                          <a:srgbClr val="000000"/>
                        </a:solidFill>
                        <a:latin typeface="ＭＳ Ｐゴシック"/>
                      </a:endParaRPr>
                    </a:p>
                  </a:txBody>
                  <a:tcPr marL="0" marR="0" marT="0" marB="0">
                    <a:lnL>
                      <a:noFill/>
                    </a:lnL>
                    <a:lnR>
                      <a:noFill/>
                    </a:lnR>
                    <a:lnT>
                      <a:noFill/>
                    </a:lnT>
                    <a:lnB>
                      <a:noFill/>
                    </a:lnB>
                    <a:solidFill>
                      <a:srgbClr val="FFC000"/>
                    </a:solidFill>
                  </a:tcPr>
                </a:tc>
                <a:tc>
                  <a:txBody>
                    <a:bodyPr/>
                    <a:lstStyle/>
                    <a:p>
                      <a:pPr algn="l" fontAlgn="t"/>
                      <a:r>
                        <a:rPr lang="en-US" sz="1000" b="0" i="0" u="none" strike="noStrike" dirty="0">
                          <a:solidFill>
                            <a:srgbClr val="000000"/>
                          </a:solidFill>
                          <a:latin typeface="ＭＳ Ｐゴシック"/>
                        </a:rPr>
                        <a:t>In Table 198, on the row of "Data rate", the </a:t>
                      </a:r>
                      <a:r>
                        <a:rPr lang="en-US" sz="1000" b="0" i="0" u="none" strike="noStrike" dirty="0" err="1">
                          <a:solidFill>
                            <a:srgbClr val="000000"/>
                          </a:solidFill>
                          <a:latin typeface="ＭＳ Ｐゴシック"/>
                        </a:rPr>
                        <a:t>maximumm</a:t>
                      </a:r>
                      <a:r>
                        <a:rPr lang="en-US" sz="1000" b="0" i="0" u="none" strike="noStrike" dirty="0">
                          <a:solidFill>
                            <a:srgbClr val="000000"/>
                          </a:solidFill>
                          <a:latin typeface="ＭＳ Ｐゴシック"/>
                        </a:rPr>
                        <a:t> data rate is 31.78 </a:t>
                      </a:r>
                      <a:r>
                        <a:rPr lang="en-US" sz="1000" b="0" i="0" u="none" strike="noStrike" dirty="0" err="1">
                          <a:solidFill>
                            <a:srgbClr val="000000"/>
                          </a:solidFill>
                          <a:latin typeface="ＭＳ Ｐゴシック"/>
                        </a:rPr>
                        <a:t>Mbit</a:t>
                      </a:r>
                      <a:r>
                        <a:rPr lang="en-US" sz="1000" b="0" i="0" u="none" strike="noStrike" dirty="0">
                          <a:solidFill>
                            <a:srgbClr val="000000"/>
                          </a:solidFill>
                          <a:latin typeface="ＭＳ Ｐゴシック"/>
                        </a:rPr>
                        <a:t>/s. In Table GQ1, on the other hand, on the column of 1/16CP of 6MHz BW, the maximum data rate is 32.12 </a:t>
                      </a:r>
                      <a:r>
                        <a:rPr lang="en-US" sz="1000" b="0" i="0" u="none" strike="noStrike" dirty="0" err="1">
                          <a:solidFill>
                            <a:srgbClr val="000000"/>
                          </a:solidFill>
                          <a:latin typeface="ＭＳ Ｐゴシック"/>
                        </a:rPr>
                        <a:t>Mbit</a:t>
                      </a:r>
                      <a:r>
                        <a:rPr lang="en-US" sz="1000" b="0" i="0" u="none" strike="noStrike" dirty="0">
                          <a:solidFill>
                            <a:srgbClr val="000000"/>
                          </a:solidFill>
                          <a:latin typeface="ＭＳ Ｐゴシック"/>
                        </a:rPr>
                        <a:t>/s. The maximum data rate should be the same value. This may affect the data rate in PHY Mode2.</a:t>
                      </a:r>
                    </a:p>
                  </a:txBody>
                  <a:tcPr marL="0" marR="0" marT="0" marB="0">
                    <a:lnL>
                      <a:noFill/>
                    </a:lnL>
                    <a:lnR>
                      <a:noFill/>
                    </a:lnR>
                    <a:lnT>
                      <a:noFill/>
                    </a:lnT>
                    <a:lnB>
                      <a:noFill/>
                    </a:lnB>
                    <a:solidFill>
                      <a:srgbClr val="FFC000"/>
                    </a:solidFill>
                  </a:tcPr>
                </a:tc>
                <a:tc>
                  <a:txBody>
                    <a:bodyPr/>
                    <a:lstStyle/>
                    <a:p>
                      <a:pPr algn="l" fontAlgn="t"/>
                      <a:r>
                        <a:rPr lang="en-US" sz="1000" b="0" i="0" u="none" strike="noStrike" dirty="0">
                          <a:solidFill>
                            <a:srgbClr val="000000"/>
                          </a:solidFill>
                          <a:latin typeface="ＭＳ Ｐゴシック"/>
                        </a:rPr>
                        <a:t>How to calculate the maximum data rate (for 4D-</a:t>
                      </a:r>
                      <a:br>
                        <a:rPr lang="en-US" sz="1000" b="0" i="0" u="none" strike="noStrike" dirty="0">
                          <a:solidFill>
                            <a:srgbClr val="000000"/>
                          </a:solidFill>
                          <a:latin typeface="ＭＳ Ｐゴシック"/>
                        </a:rPr>
                      </a:br>
                      <a:r>
                        <a:rPr lang="en-US" sz="1000" b="0" i="0" u="none" strike="noStrike" dirty="0">
                          <a:solidFill>
                            <a:srgbClr val="000000"/>
                          </a:solidFill>
                          <a:latin typeface="ＭＳ Ｐゴシック"/>
                        </a:rPr>
                        <a:t>192TCM) should be made clear and the maximum data rate in Table 198 and in Table GQ1 should be the same.  </a:t>
                      </a:r>
                    </a:p>
                  </a:txBody>
                  <a:tcPr marL="0" marR="0" marT="0" marB="0">
                    <a:lnL>
                      <a:noFill/>
                    </a:lnL>
                    <a:lnR>
                      <a:noFill/>
                    </a:lnR>
                    <a:lnT>
                      <a:noFill/>
                    </a:lnT>
                    <a:lnB>
                      <a:noFill/>
                    </a:lnB>
                    <a:solidFill>
                      <a:srgbClr val="FFC000"/>
                    </a:solidFill>
                  </a:tcPr>
                </a:tc>
                <a:tc>
                  <a:txBody>
                    <a:bodyPr/>
                    <a:lstStyle/>
                    <a:p>
                      <a:pPr algn="l" fontAlgn="b"/>
                      <a:r>
                        <a:rPr lang="ja-JP" altLang="en-US" sz="1000" b="0" i="0" u="none" strike="noStrike" dirty="0">
                          <a:solidFill>
                            <a:srgbClr val="000000"/>
                          </a:solidFill>
                          <a:latin typeface="ＭＳ Ｐゴシック"/>
                        </a:rPr>
                        <a:t>　</a:t>
                      </a:r>
                      <a:r>
                        <a:rPr lang="en-US" altLang="ja-JP" sz="1000" b="0" i="0" u="none" strike="noStrike" dirty="0" smtClean="0">
                          <a:solidFill>
                            <a:srgbClr val="000000"/>
                          </a:solidFill>
                          <a:latin typeface="ＭＳ Ｐゴシック"/>
                        </a:rPr>
                        <a:t>22-14-xx/r0</a:t>
                      </a:r>
                      <a:endParaRPr lang="ja-JP" altLang="en-US" sz="1000" b="0" i="0" u="none" strike="noStrike" dirty="0">
                        <a:solidFill>
                          <a:srgbClr val="000000"/>
                        </a:solidFill>
                        <a:latin typeface="ＭＳ Ｐゴシック"/>
                      </a:endParaRPr>
                    </a:p>
                  </a:txBody>
                  <a:tcPr marL="0" marR="0" marT="0" marB="0" anchor="b">
                    <a:lnL>
                      <a:noFill/>
                    </a:lnL>
                    <a:lnR>
                      <a:noFill/>
                    </a:lnR>
                    <a:lnT>
                      <a:noFill/>
                    </a:lnT>
                    <a:lnB>
                      <a:noFill/>
                    </a:lnB>
                    <a:solidFill>
                      <a:srgbClr val="FFC000"/>
                    </a:solidFill>
                  </a:tcPr>
                </a:tc>
              </a:tr>
              <a:tr h="1044365">
                <a:tc>
                  <a:txBody>
                    <a:bodyPr/>
                    <a:lstStyle/>
                    <a:p>
                      <a:pPr algn="ctr" fontAlgn="t"/>
                      <a:r>
                        <a:rPr lang="en-US" altLang="ja-JP" sz="1000" b="0" i="0" u="none" strike="noStrike">
                          <a:solidFill>
                            <a:srgbClr val="000000"/>
                          </a:solidFill>
                          <a:latin typeface="ＭＳ Ｐゴシック"/>
                        </a:rPr>
                        <a:t>83</a:t>
                      </a:r>
                    </a:p>
                  </a:txBody>
                  <a:tcPr marL="0" marR="0" marT="0" marB="0">
                    <a:lnL>
                      <a:noFill/>
                    </a:lnL>
                    <a:lnR>
                      <a:noFill/>
                    </a:lnR>
                    <a:lnT>
                      <a:noFill/>
                    </a:lnT>
                    <a:lnB>
                      <a:noFill/>
                    </a:lnB>
                    <a:solidFill>
                      <a:srgbClr val="FFFF00"/>
                    </a:solidFill>
                  </a:tcPr>
                </a:tc>
                <a:tc>
                  <a:txBody>
                    <a:bodyPr/>
                    <a:lstStyle/>
                    <a:p>
                      <a:pPr algn="l" fontAlgn="t"/>
                      <a:r>
                        <a:rPr lang="en-US" sz="1000" b="0" i="0" u="none" strike="noStrike">
                          <a:solidFill>
                            <a:srgbClr val="000000"/>
                          </a:solidFill>
                          <a:latin typeface="ＭＳ Ｐゴシック"/>
                        </a:rPr>
                        <a:t>Ivan Reed</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My major disagreement with the draft as it stands is the fact that the 2k FFT has been reduced to a 1k FFT. This causes problems on both channel B operation and on filtering in compliance to the FCC spectrum mask. In order to convince me of the contrary, one would have to show me </a:t>
                      </a:r>
                      <a:r>
                        <a:rPr lang="en-US" sz="1000" b="0" i="0" u="none" strike="noStrike" dirty="0" err="1">
                          <a:solidFill>
                            <a:srgbClr val="000000"/>
                          </a:solidFill>
                          <a:latin typeface="ＭＳ Ｐゴシック"/>
                        </a:rPr>
                        <a:t>simultations</a:t>
                      </a:r>
                      <a:r>
                        <a:rPr lang="en-US" sz="1000" b="0" i="0" u="none" strike="noStrike" dirty="0">
                          <a:solidFill>
                            <a:srgbClr val="000000"/>
                          </a:solidFill>
                          <a:latin typeface="ＭＳ Ｐゴシック"/>
                        </a:rPr>
                        <a:t> of a 802.22b transmitter, operating within the spectral mask requirements set forth by the FCC, transmitting through channel B and properly recovering the transmitted data. This, in our opinion, will NOT work.</a:t>
                      </a:r>
                    </a:p>
                  </a:txBody>
                  <a:tcPr marL="0" marR="0" marT="0" marB="0">
                    <a:lnL>
                      <a:noFill/>
                    </a:lnL>
                    <a:lnR>
                      <a:noFill/>
                    </a:lnR>
                    <a:lnT>
                      <a:noFill/>
                    </a:lnT>
                    <a:lnB>
                      <a:noFill/>
                    </a:lnB>
                    <a:solidFill>
                      <a:srgbClr val="FFFF00"/>
                    </a:solidFill>
                  </a:tcPr>
                </a:tc>
                <a:tc>
                  <a:txBody>
                    <a:bodyPr/>
                    <a:lstStyle/>
                    <a:p>
                      <a:pPr algn="l" fontAlgn="t"/>
                      <a:r>
                        <a:rPr lang="en-US" sz="1000" b="0" i="0" u="none" strike="noStrike">
                          <a:solidFill>
                            <a:srgbClr val="000000"/>
                          </a:solidFill>
                          <a:latin typeface="ＭＳ Ｐゴシック"/>
                        </a:rPr>
                        <a:t>Accept in principle. Add a paragraph in the purpose of 802.22b to th e effect that "The standard has been deisgned to meet the needs required by channels A &amp; C (check up please). In the rare cases where propagation conditions are as severe as those expressed by channels B and D, it may be required to revert to the base 802.22 2K modulation scheme.</a:t>
                      </a:r>
                    </a:p>
                  </a:txBody>
                  <a:tcPr marL="0" marR="0" marT="0" marB="0">
                    <a:lnL>
                      <a:noFill/>
                    </a:lnL>
                    <a:lnR>
                      <a:noFill/>
                    </a:lnR>
                    <a:lnT>
                      <a:noFill/>
                    </a:lnT>
                    <a:lnB>
                      <a:noFill/>
                    </a:lnB>
                    <a:solidFill>
                      <a:srgbClr val="FFFF00"/>
                    </a:solidFill>
                  </a:tcPr>
                </a:tc>
                <a:tc>
                  <a:txBody>
                    <a:bodyPr/>
                    <a:lstStyle/>
                    <a:p>
                      <a:pPr algn="l" fontAlgn="t"/>
                      <a:r>
                        <a:rPr lang="en-US" sz="1000" b="0" i="0" u="none" strike="noStrike" dirty="0">
                          <a:solidFill>
                            <a:srgbClr val="000000"/>
                          </a:solidFill>
                          <a:latin typeface="ＭＳ Ｐゴシック"/>
                        </a:rPr>
                        <a:t>22-14-85/r0</a:t>
                      </a:r>
                    </a:p>
                  </a:txBody>
                  <a:tcPr marL="0" marR="0" marT="0" marB="0">
                    <a:lnL>
                      <a:noFill/>
                    </a:lnL>
                    <a:lnR>
                      <a:noFill/>
                    </a:lnR>
                    <a:lnT>
                      <a:noFill/>
                    </a:lnT>
                    <a:lnB>
                      <a:noFill/>
                    </a:lnB>
                    <a:solidFill>
                      <a:srgbClr val="FFFF00"/>
                    </a:solidFill>
                  </a:tcPr>
                </a:tc>
              </a:tr>
            </a:tbl>
          </a:graphicData>
        </a:graphic>
      </p:graphicFrame>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65920</TotalTime>
  <Words>2620</Words>
  <Application>Microsoft Office PowerPoint</Application>
  <PresentationFormat>画面に合わせる (4:3)</PresentationFormat>
  <Paragraphs>854</Paragraphs>
  <Slides>15</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17" baseType="lpstr">
      <vt:lpstr>802-22b-Submission</vt:lpstr>
      <vt:lpstr>Document</vt:lpstr>
      <vt:lpstr>IEEE P802.22b  Teleconferences</vt:lpstr>
      <vt:lpstr>Abstract</vt:lpstr>
      <vt:lpstr>Agenda: Teleconference Sep. 11th, 09:00 PM-10:00 PM EDT</vt:lpstr>
      <vt:lpstr>Introduction</vt:lpstr>
      <vt:lpstr>IEEE Patent Policy</vt:lpstr>
      <vt:lpstr>Comment Resolution</vt:lpstr>
      <vt:lpstr>Pyo (14)</vt:lpstr>
      <vt:lpstr>Gabriel (5)</vt:lpstr>
      <vt:lpstr>Oodo (7)</vt:lpstr>
      <vt:lpstr>Hwang (7)</vt:lpstr>
      <vt:lpstr>Toh (9)</vt:lpstr>
      <vt:lpstr>Sasaki (4)</vt:lpstr>
      <vt:lpstr>Ranga (2)</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1448</cp:revision>
  <cp:lastPrinted>1998-02-10T13:28:06Z</cp:lastPrinted>
  <dcterms:created xsi:type="dcterms:W3CDTF">2006-06-26T04:34:43Z</dcterms:created>
  <dcterms:modified xsi:type="dcterms:W3CDTF">2014-09-12T00:58:05Z</dcterms:modified>
</cp:coreProperties>
</file>