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7" r:id="rId3"/>
    <p:sldId id="283" r:id="rId4"/>
    <p:sldId id="278" r:id="rId5"/>
    <p:sldId id="284" r:id="rId6"/>
    <p:sldId id="279" r:id="rId7"/>
    <p:sldId id="280" r:id="rId8"/>
    <p:sldId id="285" r:id="rId9"/>
    <p:sldId id="281" r:id="rId10"/>
    <p:sldId id="282" r:id="rId11"/>
    <p:sldId id="264"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43" autoAdjust="0"/>
  </p:normalViewPr>
  <p:slideViewPr>
    <p:cSldViewPr>
      <p:cViewPr varScale="1">
        <p:scale>
          <a:sx n="83" d="100"/>
          <a:sy n="83" d="100"/>
        </p:scale>
        <p:origin x="-1488" y="-90"/>
      </p:cViewPr>
      <p:guideLst>
        <p:guide orient="horz" pos="2160"/>
        <p:guide pos="2880"/>
      </p:guideLst>
    </p:cSldViewPr>
  </p:slideViewPr>
  <p:outlineViewPr>
    <p:cViewPr varScale="1">
      <p:scale>
        <a:sx n="33" d="100"/>
        <a:sy n="33" d="100"/>
      </p:scale>
      <p:origin x="0" y="51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802.11-14/0897r0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9268789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802.11-14/0897r0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37585752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802.11-14/0897r0</a:t>
            </a:r>
            <a:endParaRPr lang="en-US" dirty="0"/>
          </a:p>
        </p:txBody>
      </p:sp>
      <p:sp>
        <p:nvSpPr>
          <p:cNvPr id="5" name="Rectangle 3"/>
          <p:cNvSpPr>
            <a:spLocks noGrp="1" noChangeArrowheads="1"/>
          </p:cNvSpPr>
          <p:nvPr>
            <p:ph type="dt"/>
          </p:nvPr>
        </p:nvSpPr>
        <p:spPr>
          <a:ln/>
        </p:spPr>
        <p:txBody>
          <a:bodyPr/>
          <a:lstStyle/>
          <a:p>
            <a:r>
              <a:rPr lang="en-US" smtClean="0"/>
              <a:t>July 2014</a:t>
            </a:r>
            <a:endParaRPr lang="en-US" dirty="0"/>
          </a:p>
        </p:txBody>
      </p:sp>
      <p:sp>
        <p:nvSpPr>
          <p:cNvPr id="6" name="Rectangle 6"/>
          <p:cNvSpPr>
            <a:spLocks noGrp="1" noChangeArrowheads="1"/>
          </p:cNvSpPr>
          <p:nvPr>
            <p:ph type="ftr"/>
          </p:nvPr>
        </p:nvSpPr>
        <p:spPr>
          <a:ln/>
        </p:spPr>
        <p:txBody>
          <a:bodyPr/>
          <a:lstStyle/>
          <a:p>
            <a:r>
              <a:rPr lang="en-US" smtClean="0"/>
              <a:t>Jon Rosdahl, CSR</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7"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WhiteSpace Alliance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14-22/0098r0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P80.22.3 PAR and CSD Comment Resolution</a:t>
            </a:r>
            <a:endParaRPr lang="en-GB" dirty="0"/>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2014-07-16</a:t>
            </a:r>
            <a:endParaRPr lang="en-GB" sz="2000" b="0" dirty="0"/>
          </a:p>
        </p:txBody>
      </p:sp>
      <p:sp>
        <p:nvSpPr>
          <p:cNvPr id="3076" name="Rectangle 4"/>
          <p:cNvSpPr>
            <a:spLocks noChangeArrowheads="1"/>
          </p:cNvSpPr>
          <p:nvPr/>
        </p:nvSpPr>
        <p:spPr bwMode="auto">
          <a:xfrm>
            <a:off x="533400" y="2454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1"/>
          <p:cNvGraphicFramePr>
            <a:graphicFrameLocks noChangeAspect="1"/>
          </p:cNvGraphicFramePr>
          <p:nvPr>
            <p:extLst>
              <p:ext uri="{D42A27DB-BD31-4B8C-83A1-F6EECF244321}">
                <p14:modId xmlns:p14="http://schemas.microsoft.com/office/powerpoint/2010/main" val="4271424273"/>
              </p:ext>
            </p:extLst>
          </p:nvPr>
        </p:nvGraphicFramePr>
        <p:xfrm>
          <a:off x="504825" y="2884488"/>
          <a:ext cx="7788275" cy="2413000"/>
        </p:xfrm>
        <a:graphic>
          <a:graphicData uri="http://schemas.openxmlformats.org/presentationml/2006/ole">
            <mc:AlternateContent xmlns:mc="http://schemas.openxmlformats.org/markup-compatibility/2006">
              <mc:Choice xmlns:v="urn:schemas-microsoft-com:vml" Requires="v">
                <p:oleObj spid="_x0000_s3114" name="Document" r:id="rId4" imgW="8574038" imgH="2669958" progId="Word.Document.8">
                  <p:embed/>
                </p:oleObj>
              </mc:Choice>
              <mc:Fallback>
                <p:oleObj name="Document" r:id="rId4" imgW="8574038" imgH="2669958" progId="Word.Document.8">
                  <p:embed/>
                  <p:pic>
                    <p:nvPicPr>
                      <p:cNvPr id="0" name="Object 3"/>
                      <p:cNvPicPr>
                        <a:picLocks noChangeAspect="1" noChangeArrowheads="1"/>
                      </p:cNvPicPr>
                      <p:nvPr/>
                    </p:nvPicPr>
                    <p:blipFill>
                      <a:blip r:embed="rId5"/>
                      <a:srcRect/>
                      <a:stretch>
                        <a:fillRect/>
                      </a:stretch>
                    </p:blipFill>
                    <p:spPr bwMode="auto">
                      <a:xfrm>
                        <a:off x="504825" y="2884488"/>
                        <a:ext cx="7788275" cy="24130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David Law</a:t>
            </a:r>
            <a:endParaRPr lang="en-US" sz="4000" dirty="0"/>
          </a:p>
        </p:txBody>
      </p:sp>
      <p:sp>
        <p:nvSpPr>
          <p:cNvPr id="3" name="Content Placeholder 2"/>
          <p:cNvSpPr>
            <a:spLocks noGrp="1"/>
          </p:cNvSpPr>
          <p:nvPr>
            <p:ph idx="1"/>
          </p:nvPr>
        </p:nvSpPr>
        <p:spPr>
          <a:xfrm>
            <a:off x="381000" y="1524000"/>
            <a:ext cx="8534400" cy="4495800"/>
          </a:xfrm>
        </p:spPr>
        <p:txBody>
          <a:bodyPr/>
          <a:lstStyle/>
          <a:p>
            <a:r>
              <a:rPr lang="en-US" sz="2000" b="0" dirty="0"/>
              <a:t>802.22.3: This PAR has a very long 8.1 that does not point to any PAR item (as indicated in the parenthetical instruction).  I guess it could point to 5.5 Need</a:t>
            </a:r>
            <a:r>
              <a:rPr lang="en-US" sz="2000" b="0" dirty="0" smtClean="0"/>
              <a:t>.</a:t>
            </a:r>
          </a:p>
          <a:p>
            <a:r>
              <a:rPr lang="en-US" sz="2000" b="0" dirty="0" smtClean="0">
                <a:solidFill>
                  <a:srgbClr val="3333CC"/>
                </a:solidFill>
              </a:rPr>
              <a:t>Response</a:t>
            </a:r>
            <a:r>
              <a:rPr lang="en-US" sz="2000" b="0" smtClean="0"/>
              <a:t>: Accept</a:t>
            </a:r>
            <a:r>
              <a:rPr lang="en-US" sz="2000" b="0" dirty="0"/>
              <a:t>. Some of the contents from Section 8.1 has been moved back to Section 5.5 Need for the Standard and the new Section 8.1 only contains a reference</a:t>
            </a:r>
          </a:p>
          <a:p>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526220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11</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Comments from the 802.11 Working Group</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2.1 Title – Consider that “SOS” is a internationally recognized acronym for emergency requests.  Consider changing or eliminating the acronym</a:t>
            </a:r>
            <a:r>
              <a:rPr lang="en-US" sz="2000" b="0" dirty="0" smtClean="0"/>
              <a:t>…</a:t>
            </a:r>
          </a:p>
          <a:p>
            <a:r>
              <a:rPr lang="en-US" sz="2000" b="0" dirty="0" smtClean="0">
                <a:solidFill>
                  <a:srgbClr val="3333CC"/>
                </a:solidFill>
              </a:rPr>
              <a:t>Respons</a:t>
            </a:r>
            <a:r>
              <a:rPr lang="en-US" sz="2000" b="0" dirty="0" smtClean="0"/>
              <a:t>e: Accept: Eliminated the acronym </a:t>
            </a:r>
          </a:p>
          <a:p>
            <a:r>
              <a:rPr lang="en-US" sz="2000" b="0" dirty="0" smtClean="0"/>
              <a:t>5.2 </a:t>
            </a:r>
            <a:r>
              <a:rPr lang="en-US" sz="2000" b="0" dirty="0" smtClean="0"/>
              <a:t>The Scope should not talk about the “project”, but rather describe the document that will be created.  Please remove project specific definitions and instead describe what the standard will be defining</a:t>
            </a:r>
            <a:r>
              <a:rPr lang="en-US" sz="2000" b="0" dirty="0" smtClean="0"/>
              <a:t>.</a:t>
            </a:r>
          </a:p>
          <a:p>
            <a:r>
              <a:rPr lang="en-US" sz="2000" b="0" dirty="0" smtClean="0">
                <a:solidFill>
                  <a:srgbClr val="3333CC"/>
                </a:solidFill>
              </a:rPr>
              <a:t>Response</a:t>
            </a:r>
            <a:r>
              <a:rPr lang="en-US" sz="2000" b="0" dirty="0" smtClean="0"/>
              <a:t>: Accept, the word Project has been changed to ‘Standard’</a:t>
            </a:r>
            <a:endParaRPr lang="en-US" sz="2000" b="0" dirty="0" smtClean="0"/>
          </a:p>
          <a:p>
            <a:r>
              <a:rPr lang="en-US" sz="2000" b="0" dirty="0" smtClean="0"/>
              <a:t>5.2 “initially” defines?  The Standard will have a set definition that as far as this revision is concerned is the only one that will exist.  Do not describe or promise future enhancements</a:t>
            </a:r>
            <a:r>
              <a:rPr lang="en-US" sz="2000" b="0" dirty="0" smtClean="0"/>
              <a:t>.</a:t>
            </a:r>
          </a:p>
          <a:p>
            <a:r>
              <a:rPr lang="en-US" sz="2000" b="0" dirty="0" smtClean="0">
                <a:solidFill>
                  <a:srgbClr val="3333CC"/>
                </a:solidFill>
              </a:rPr>
              <a:t>Response</a:t>
            </a:r>
            <a:r>
              <a:rPr lang="en-US" sz="2000" b="0" dirty="0" smtClean="0"/>
              <a:t>: Accept. The word ‘initially’ has been removed</a:t>
            </a:r>
            <a:endParaRPr lang="en-US" sz="2000"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sz="2800" dirty="0" smtClean="0"/>
              <a:t>Comments from the 802.11 Working Group</a:t>
            </a:r>
            <a:endParaRPr lang="en-US" sz="4000" dirty="0"/>
          </a:p>
        </p:txBody>
      </p:sp>
      <p:sp>
        <p:nvSpPr>
          <p:cNvPr id="3" name="Content Placeholder 2"/>
          <p:cNvSpPr>
            <a:spLocks noGrp="1"/>
          </p:cNvSpPr>
          <p:nvPr>
            <p:ph idx="1"/>
          </p:nvPr>
        </p:nvSpPr>
        <p:spPr>
          <a:xfrm>
            <a:off x="304800" y="1524000"/>
            <a:ext cx="8534400" cy="4495800"/>
          </a:xfrm>
        </p:spPr>
        <p:txBody>
          <a:bodyPr/>
          <a:lstStyle/>
          <a:p>
            <a:r>
              <a:rPr lang="en-US" sz="2000" b="0" dirty="0" smtClean="0"/>
              <a:t>8.1 </a:t>
            </a:r>
            <a:r>
              <a:rPr lang="en-US" sz="2000" b="0" dirty="0" smtClean="0"/>
              <a:t>is for extra explanation for identified clauses.  The clause id is not included.  Generally a history is not included in </a:t>
            </a:r>
            <a:r>
              <a:rPr lang="en-US" sz="2000" b="0" dirty="0" smtClean="0"/>
              <a:t>8.1</a:t>
            </a:r>
          </a:p>
          <a:p>
            <a:r>
              <a:rPr lang="en-US" sz="2000" b="0" dirty="0" smtClean="0">
                <a:solidFill>
                  <a:srgbClr val="3333CC"/>
                </a:solidFill>
              </a:rPr>
              <a:t>Response</a:t>
            </a:r>
            <a:r>
              <a:rPr lang="en-US" sz="2000" b="0" dirty="0" smtClean="0"/>
              <a:t>: Accept. Some of the contents from Section 8.1 has been moved back to Section 5.5 Need for the Standard and the new Section 8.1 only contains a reference</a:t>
            </a:r>
            <a:endParaRPr lang="en-US" sz="2000" b="0" dirty="0" smtClean="0"/>
          </a:p>
          <a:p>
            <a:r>
              <a:rPr lang="en-US" sz="2000" b="0" dirty="0" smtClean="0"/>
              <a:t>CSD: 1.2.2 – Cite standards correctly</a:t>
            </a:r>
            <a:r>
              <a:rPr lang="en-US" sz="2000" b="0" dirty="0" smtClean="0"/>
              <a:t>.</a:t>
            </a:r>
          </a:p>
          <a:p>
            <a:r>
              <a:rPr lang="en-US" sz="2000" b="0" dirty="0" smtClean="0">
                <a:solidFill>
                  <a:srgbClr val="3333CC"/>
                </a:solidFill>
              </a:rPr>
              <a:t>Response</a:t>
            </a:r>
            <a:r>
              <a:rPr lang="en-US" sz="2000" b="0" dirty="0" smtClean="0"/>
              <a:t>: Accept</a:t>
            </a:r>
            <a:endParaRPr lang="en-US" sz="2000" b="0" dirty="0" smtClean="0"/>
          </a:p>
          <a:p>
            <a:r>
              <a:rPr lang="en-US" sz="2000" b="0" dirty="0" smtClean="0"/>
              <a:t>CSD: Seems the History is repeated for several responses</a:t>
            </a:r>
            <a:r>
              <a:rPr lang="en-US" sz="2000" b="0" dirty="0" smtClean="0"/>
              <a:t>.</a:t>
            </a:r>
          </a:p>
          <a:p>
            <a:r>
              <a:rPr lang="en-US" sz="2000" b="0" dirty="0" smtClean="0">
                <a:solidFill>
                  <a:srgbClr val="3333CC"/>
                </a:solidFill>
              </a:rPr>
              <a:t>Response</a:t>
            </a:r>
            <a:r>
              <a:rPr lang="en-US" sz="2000" b="0" dirty="0" smtClean="0"/>
              <a:t>: Accept. Redundant information has been removed</a:t>
            </a:r>
            <a:endParaRPr lang="en-US" sz="2000" b="0" dirty="0" smtClean="0"/>
          </a:p>
          <a:p>
            <a:r>
              <a:rPr lang="en-US" sz="2000" b="0" dirty="0" smtClean="0"/>
              <a:t>CSD: Seems overly </a:t>
            </a:r>
            <a:r>
              <a:rPr lang="en-US" sz="2000" b="0" dirty="0" smtClean="0"/>
              <a:t>verbose</a:t>
            </a:r>
          </a:p>
          <a:p>
            <a:r>
              <a:rPr lang="en-US" sz="2000" b="0" dirty="0" smtClean="0">
                <a:solidFill>
                  <a:srgbClr val="3333CC"/>
                </a:solidFill>
              </a:rPr>
              <a:t>Response</a:t>
            </a:r>
            <a:r>
              <a:rPr lang="en-US" sz="2000" b="0" dirty="0" smtClean="0"/>
              <a:t>: Reduced the verbosity by eliminating repetitions</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02895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buFont typeface="Arial" panose="020B0604020202020204" pitchFamily="34" charset="0"/>
              <a:buChar char="•"/>
            </a:pPr>
            <a:r>
              <a:rPr lang="en-US" sz="2000" b="0" dirty="0"/>
              <a:t>Your title is too long.  Please shorten the title to something more </a:t>
            </a:r>
            <a:r>
              <a:rPr lang="en-US" sz="2000" b="0" dirty="0" smtClean="0"/>
              <a:t>concise</a:t>
            </a:r>
          </a:p>
          <a:p>
            <a:pPr marL="0" lvl="0" indent="0"/>
            <a:r>
              <a:rPr lang="en-US" sz="2000" b="0" dirty="0" smtClean="0">
                <a:solidFill>
                  <a:srgbClr val="3333CC"/>
                </a:solidFill>
              </a:rPr>
              <a:t>Response</a:t>
            </a:r>
            <a:r>
              <a:rPr lang="en-US" sz="2000" b="0" dirty="0" smtClean="0"/>
              <a:t>: Accept. The new title has been considerably shortened to ‘Standard for Spectrum </a:t>
            </a:r>
            <a:r>
              <a:rPr lang="en-US" sz="2000" b="0" dirty="0"/>
              <a:t>Occupancy </a:t>
            </a:r>
            <a:r>
              <a:rPr lang="en-US" sz="2000" b="0" dirty="0" smtClean="0"/>
              <a:t>Sensing’ </a:t>
            </a:r>
            <a:endParaRPr lang="en-US" sz="2000" b="0" dirty="0"/>
          </a:p>
          <a:p>
            <a:pPr lvl="0">
              <a:buFont typeface="Arial" panose="020B0604020202020204" pitchFamily="34" charset="0"/>
              <a:buChar char="•"/>
            </a:pPr>
            <a:r>
              <a:rPr lang="en-US" sz="2000" b="0" dirty="0"/>
              <a:t>Since the scope of the project will become the scope of the actual standard, you should delete comments about the “SOS Project” since when the standard is published, there will no longer be an SOS Project, just and SOS standard</a:t>
            </a:r>
            <a:r>
              <a:rPr lang="en-US" sz="2000" b="0" dirty="0" smtClean="0"/>
              <a:t>.</a:t>
            </a:r>
          </a:p>
          <a:p>
            <a:pPr marL="0" indent="0"/>
            <a:r>
              <a:rPr lang="en-US" sz="2000" b="0" dirty="0">
                <a:solidFill>
                  <a:srgbClr val="3333CC"/>
                </a:solidFill>
              </a:rPr>
              <a:t>Response</a:t>
            </a:r>
            <a:r>
              <a:rPr lang="en-US" sz="2000" b="0" dirty="0"/>
              <a:t>: Accept, the word Project has been changed to ‘Standard’</a:t>
            </a:r>
          </a:p>
          <a:p>
            <a:pPr lvl="0">
              <a:buFont typeface="Arial" panose="020B0604020202020204" pitchFamily="34" charset="0"/>
              <a:buChar char="•"/>
            </a:pPr>
            <a:r>
              <a:rPr lang="en-US" sz="2000" b="0" dirty="0" smtClean="0"/>
              <a:t>The </a:t>
            </a:r>
            <a:r>
              <a:rPr lang="en-US" sz="2000" b="0" dirty="0"/>
              <a:t>standard should not specify “measurement devices” it should specify “measurement parameters and device behaviors</a:t>
            </a:r>
            <a:r>
              <a:rPr lang="en-US" sz="2000" b="0" dirty="0" smtClean="0"/>
              <a:t>”</a:t>
            </a:r>
          </a:p>
          <a:p>
            <a:pPr marL="0" lvl="0" indent="0"/>
            <a:r>
              <a:rPr lang="en-US" sz="2000" b="0" dirty="0" smtClean="0">
                <a:solidFill>
                  <a:srgbClr val="3333CC"/>
                </a:solidFill>
              </a:rPr>
              <a:t>Response</a:t>
            </a:r>
            <a:r>
              <a:rPr lang="en-US" sz="2000" b="0" dirty="0" smtClean="0"/>
              <a:t>: Accept. </a:t>
            </a:r>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13043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buFont typeface="Arial" panose="020B0604020202020204" pitchFamily="34" charset="0"/>
              <a:buChar char="•"/>
            </a:pPr>
            <a:r>
              <a:rPr lang="en-US" sz="2000" b="0" dirty="0" smtClean="0"/>
              <a:t>The </a:t>
            </a:r>
            <a:r>
              <a:rPr lang="en-US" sz="2000" b="0" dirty="0"/>
              <a:t>phrase “means that enable coalescing the results from multiple such devices” is quite wordy and does not seem to convey a clear message.   Is this intended to say “the standard includes protocols for exchanging measurement information</a:t>
            </a:r>
            <a:r>
              <a:rPr lang="en-US" sz="2000" b="0" dirty="0" smtClean="0"/>
              <a:t>?”</a:t>
            </a:r>
          </a:p>
          <a:p>
            <a:pPr marL="0" lvl="0" indent="0"/>
            <a:r>
              <a:rPr lang="en-US" sz="2000" b="0" dirty="0" smtClean="0">
                <a:solidFill>
                  <a:srgbClr val="3333CC"/>
                </a:solidFill>
              </a:rPr>
              <a:t>Response</a:t>
            </a:r>
            <a:r>
              <a:rPr lang="en-US" sz="2000" b="0" dirty="0" smtClean="0"/>
              <a:t>: Accept in Principal: Comment has been accepted with a few modifications - </a:t>
            </a:r>
            <a:r>
              <a:rPr lang="en-US" sz="2000" b="0" dirty="0"/>
              <a:t>The Spectrum Occupancy and Characterization Sensing (SOCS) Standard creates a system specifying measurement parameters and device behaviors. </a:t>
            </a:r>
            <a:r>
              <a:rPr lang="en-US" sz="2000" b="0" dirty="0"/>
              <a:t>It includes protocols for reporting measurement information that enable coalescing the results from multiple such devices. </a:t>
            </a:r>
            <a:endParaRPr lang="en-US" sz="2000" b="0" dirty="0" smtClean="0"/>
          </a:p>
          <a:p>
            <a:pPr lvl="0">
              <a:buFont typeface="Arial" panose="020B0604020202020204" pitchFamily="34" charset="0"/>
              <a:buChar char="•"/>
            </a:pPr>
            <a:r>
              <a:rPr lang="en-US" sz="2000" b="0" dirty="0"/>
              <a:t>Since when the standard is published the project scope will be the standard scope, you should delete the word “initially” from the scope, so that the scope specifies what is in the standard.  In an amendment this could be expanded.</a:t>
            </a:r>
          </a:p>
          <a:p>
            <a:pPr marL="0" indent="0"/>
            <a:r>
              <a:rPr lang="en-US" sz="2000" b="0" dirty="0">
                <a:solidFill>
                  <a:srgbClr val="3333CC"/>
                </a:solidFill>
              </a:rPr>
              <a:t>Response</a:t>
            </a:r>
            <a:r>
              <a:rPr lang="en-US" sz="2000" b="0" dirty="0"/>
              <a:t>: Accept. The word ‘initially’ has been removed</a:t>
            </a:r>
          </a:p>
          <a:p>
            <a:pPr marL="0" lvl="0" indent="0"/>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4025921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838200"/>
          </a:xfrm>
        </p:spPr>
        <p:txBody>
          <a:bodyPr/>
          <a:lstStyle/>
          <a:p>
            <a:r>
              <a:rPr lang="en-US" sz="2800" dirty="0" smtClean="0"/>
              <a:t>Comments from the 802.19 Working Group</a:t>
            </a:r>
            <a:endParaRPr lang="en-US" sz="4000" dirty="0"/>
          </a:p>
        </p:txBody>
      </p:sp>
      <p:sp>
        <p:nvSpPr>
          <p:cNvPr id="3" name="Content Placeholder 2"/>
          <p:cNvSpPr>
            <a:spLocks noGrp="1"/>
          </p:cNvSpPr>
          <p:nvPr>
            <p:ph idx="1"/>
          </p:nvPr>
        </p:nvSpPr>
        <p:spPr>
          <a:xfrm>
            <a:off x="381000" y="1295400"/>
            <a:ext cx="8534400" cy="5029200"/>
          </a:xfrm>
        </p:spPr>
        <p:txBody>
          <a:bodyPr/>
          <a:lstStyle/>
          <a:p>
            <a:pPr lvl="0">
              <a:buFont typeface="Arial" panose="020B0604020202020204" pitchFamily="34" charset="0"/>
              <a:buChar char="•"/>
            </a:pPr>
            <a:r>
              <a:rPr lang="en-US" sz="2000" b="0" dirty="0" smtClean="0"/>
              <a:t>The </a:t>
            </a:r>
            <a:r>
              <a:rPr lang="en-US" sz="2000" b="0" dirty="0"/>
              <a:t>sentence “This standard may specify interfaces and primitives to provide value added sensing information to various spectrum sharing database services” seems to describe some commercial benefits that might fit better into the Need section rather than the Scope section of the PAR</a:t>
            </a:r>
            <a:r>
              <a:rPr lang="en-US" sz="2000" b="0" dirty="0" smtClean="0"/>
              <a:t>.</a:t>
            </a:r>
          </a:p>
          <a:p>
            <a:pPr marL="0" lvl="0" indent="0"/>
            <a:r>
              <a:rPr lang="en-US" sz="2000" b="0" dirty="0" smtClean="0">
                <a:solidFill>
                  <a:srgbClr val="3333CC"/>
                </a:solidFill>
              </a:rPr>
              <a:t>Response</a:t>
            </a:r>
            <a:r>
              <a:rPr lang="en-US" sz="2000" b="0" dirty="0" smtClean="0"/>
              <a:t>: Accept in Principal – We removed ‘may’ but kept this in the Scope section</a:t>
            </a:r>
            <a:endParaRPr lang="en-US" sz="2000" b="0" dirty="0"/>
          </a:p>
          <a:p>
            <a:pPr lvl="0">
              <a:buFont typeface="Arial" panose="020B0604020202020204" pitchFamily="34" charset="0"/>
              <a:buChar char="•"/>
            </a:pPr>
            <a:r>
              <a:rPr lang="en-US" sz="2000" b="0" dirty="0"/>
              <a:t>In the Need section of the PAR change “low cost sensors” to ““low-cost spectrum occupancy sensors</a:t>
            </a:r>
            <a:r>
              <a:rPr lang="en-US" sz="2000" b="0" dirty="0" smtClean="0"/>
              <a:t>”</a:t>
            </a:r>
          </a:p>
          <a:p>
            <a:pPr marL="0" lvl="0" indent="0"/>
            <a:r>
              <a:rPr lang="en-US" sz="2000" b="0" dirty="0" smtClean="0">
                <a:solidFill>
                  <a:srgbClr val="3333CC"/>
                </a:solidFill>
              </a:rPr>
              <a:t>Response</a:t>
            </a:r>
            <a:r>
              <a:rPr lang="en-US" sz="2000" b="0" dirty="0" smtClean="0"/>
              <a:t>: Accept in Principal – But reconciled this with 802.18 TAG comments</a:t>
            </a:r>
            <a:endParaRPr lang="en-US" sz="2000" b="0" dirty="0"/>
          </a:p>
          <a:p>
            <a:pPr lvl="0">
              <a:buFont typeface="Arial" panose="020B0604020202020204" pitchFamily="34" charset="0"/>
              <a:buChar char="•"/>
            </a:pPr>
            <a:r>
              <a:rPr lang="en-US" sz="2000" b="0" dirty="0"/>
              <a:t>The Explanatory Notes Section is used to provide additional information about specific sections in the PAR above.   Instead in this PAR it seems to provide a lot of other information but does not explain a specific section above</a:t>
            </a:r>
            <a:r>
              <a:rPr lang="en-US" sz="2000" b="0" dirty="0" smtClean="0"/>
              <a:t>.</a:t>
            </a:r>
          </a:p>
          <a:p>
            <a:r>
              <a:rPr lang="en-US" sz="2000" b="0" dirty="0" smtClean="0">
                <a:solidFill>
                  <a:srgbClr val="3333CC"/>
                </a:solidFill>
              </a:rPr>
              <a:t>Response</a:t>
            </a:r>
            <a:r>
              <a:rPr lang="en-US" sz="2000" b="0" dirty="0" smtClean="0"/>
              <a:t>: </a:t>
            </a:r>
            <a:r>
              <a:rPr lang="en-US" sz="2000" b="0" dirty="0"/>
              <a:t>Accept. Some of the contents from Section 8.1 has been moved back to Section 5.5 Need for the Standard and the new Section 8.1 only contains a reference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43988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r>
              <a:rPr lang="en-US" sz="2000" b="0" dirty="0"/>
              <a:t>For the 802.22.3 PAR: </a:t>
            </a:r>
          </a:p>
          <a:p>
            <a:pPr lvl="0"/>
            <a:r>
              <a:rPr lang="en-US" sz="2000" b="0" dirty="0"/>
              <a:t>For the PAR:  We suggest to delete the phrase “creation of low cost sensors for”.  in the following line.  Low cost would be vendor sensitive.  </a:t>
            </a:r>
          </a:p>
          <a:p>
            <a:pPr lvl="0"/>
            <a:r>
              <a:rPr lang="en-US" sz="2000" b="0" dirty="0"/>
              <a:t>From: “5.5 Need for the Project: This project will enable creation of low cost sensors for improved spectrum utilization and other shared spectrum applications.”</a:t>
            </a:r>
          </a:p>
          <a:p>
            <a:pPr lvl="0"/>
            <a:r>
              <a:rPr lang="en-US" sz="2000" b="0" dirty="0"/>
              <a:t>To: “5.5 Need for the Project: This project will enable improved spectrum utilization and other shared spectrum applications</a:t>
            </a:r>
            <a:r>
              <a:rPr lang="en-US" sz="2000" b="0" dirty="0" smtClean="0"/>
              <a:t>.”</a:t>
            </a:r>
          </a:p>
          <a:p>
            <a:pPr lvl="0"/>
            <a:r>
              <a:rPr lang="en-US" sz="2000" b="0" dirty="0" smtClean="0">
                <a:solidFill>
                  <a:srgbClr val="3333CC"/>
                </a:solidFill>
              </a:rPr>
              <a:t>Respons</a:t>
            </a:r>
            <a:r>
              <a:rPr lang="en-US" sz="2000" b="0" dirty="0" smtClean="0"/>
              <a:t>e: Accept in Principal – Changed to </a:t>
            </a:r>
            <a:r>
              <a:rPr lang="en-US" sz="2000" b="0" dirty="0"/>
              <a:t>This project will enable improved spectrum utilization and support for other shared spectrum applications. </a:t>
            </a:r>
            <a:r>
              <a:rPr lang="en-US" sz="2000" b="0" dirty="0"/>
              <a:t>This will benefit the primary users as well as the opportunistic users of the spectrum</a:t>
            </a:r>
            <a:r>
              <a:rPr lang="en-US" sz="2000" b="0" dirty="0" smtClean="0"/>
              <a:t>.</a:t>
            </a:r>
            <a:r>
              <a:rPr lang="en-US" sz="2000" b="0" dirty="0"/>
              <a:t> </a:t>
            </a:r>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2046428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295400"/>
            <a:ext cx="8534400" cy="4495800"/>
          </a:xfrm>
        </p:spPr>
        <p:txBody>
          <a:bodyPr/>
          <a:lstStyle/>
          <a:p>
            <a:pPr lvl="0"/>
            <a:r>
              <a:rPr lang="en-US" sz="2000" b="0" dirty="0" smtClean="0"/>
              <a:t>For </a:t>
            </a:r>
            <a:r>
              <a:rPr lang="en-US" sz="2000" b="0" dirty="0"/>
              <a:t>the CSD we have a couple of suggestions: </a:t>
            </a:r>
          </a:p>
          <a:p>
            <a:pPr lvl="0"/>
            <a:r>
              <a:rPr lang="en-US" sz="2000" b="0" dirty="0"/>
              <a:t>In 1.2.3 a) </a:t>
            </a:r>
          </a:p>
          <a:p>
            <a:pPr lvl="0"/>
            <a:r>
              <a:rPr lang="en-US" sz="2000" b="0" dirty="0"/>
              <a:t>b. IEEE P1900.6a, should not have the ‘P’,  should say “ b. IEEE 1900.6a…</a:t>
            </a:r>
          </a:p>
          <a:p>
            <a:pPr lvl="0"/>
            <a:r>
              <a:rPr lang="en-US" sz="2000" b="0" dirty="0"/>
              <a:t>Also further down in paragraph 3, the same.  </a:t>
            </a:r>
          </a:p>
          <a:p>
            <a:pPr lvl="0"/>
            <a:r>
              <a:rPr lang="en-US" sz="2000" b="0" dirty="0"/>
              <a:t>“… emerging P1900.6a Standard.”  </a:t>
            </a:r>
          </a:p>
          <a:p>
            <a:pPr lvl="0"/>
            <a:r>
              <a:rPr lang="en-US" sz="2000" b="0" dirty="0"/>
              <a:t>should read:  “… emerging 1900.6a Standard</a:t>
            </a:r>
            <a:r>
              <a:rPr lang="en-US" sz="2000" b="0" dirty="0" smtClean="0"/>
              <a:t>.”</a:t>
            </a:r>
          </a:p>
          <a:p>
            <a:pPr lvl="0"/>
            <a:r>
              <a:rPr lang="en-US" sz="2000" b="0" dirty="0" smtClean="0">
                <a:solidFill>
                  <a:srgbClr val="3333CC"/>
                </a:solidFill>
              </a:rPr>
              <a:t>Response</a:t>
            </a:r>
            <a:r>
              <a:rPr lang="en-US" sz="2000" b="0" dirty="0" smtClean="0"/>
              <a:t>: Accept in Principal. Reference changed to the published IEEE Std. 1900.6a-2014</a:t>
            </a:r>
            <a:endParaRPr lang="en-US" sz="2000" b="0" dirty="0"/>
          </a:p>
          <a:p>
            <a:r>
              <a:rPr lang="en-US" sz="2000" b="0" dirty="0"/>
              <a:t> </a:t>
            </a:r>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4287308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Comments from the 802.18 Working Group</a:t>
            </a:r>
            <a:endParaRPr lang="en-US" sz="4000" dirty="0"/>
          </a:p>
        </p:txBody>
      </p:sp>
      <p:sp>
        <p:nvSpPr>
          <p:cNvPr id="3" name="Content Placeholder 2"/>
          <p:cNvSpPr>
            <a:spLocks noGrp="1"/>
          </p:cNvSpPr>
          <p:nvPr>
            <p:ph idx="1"/>
          </p:nvPr>
        </p:nvSpPr>
        <p:spPr>
          <a:xfrm>
            <a:off x="381000" y="1371600"/>
            <a:ext cx="8534400" cy="5105400"/>
          </a:xfrm>
        </p:spPr>
        <p:txBody>
          <a:bodyPr/>
          <a:lstStyle/>
          <a:p>
            <a:pPr lvl="0"/>
            <a:r>
              <a:rPr lang="en-US" sz="2000" b="0" dirty="0" smtClean="0"/>
              <a:t>In </a:t>
            </a:r>
            <a:r>
              <a:rPr lang="en-US" sz="2000" b="0" dirty="0"/>
              <a:t>1.2.4 a) we suggest the term “Companies” be changed to “Organizations” when referring to NICT, ETRI, etc.  </a:t>
            </a:r>
          </a:p>
          <a:p>
            <a:r>
              <a:rPr lang="en-US" sz="2000" b="0" dirty="0" smtClean="0">
                <a:solidFill>
                  <a:srgbClr val="3333CC"/>
                </a:solidFill>
              </a:rPr>
              <a:t>Response</a:t>
            </a:r>
            <a:r>
              <a:rPr lang="en-US" sz="2000" b="0" dirty="0" smtClean="0"/>
              <a:t>: Accept. </a:t>
            </a:r>
            <a:r>
              <a:rPr lang="en-US" sz="2000" b="0" dirty="0"/>
              <a:t> </a:t>
            </a:r>
          </a:p>
          <a:p>
            <a:pPr lvl="0"/>
            <a:r>
              <a:rPr lang="en-US" sz="2000" b="0" dirty="0"/>
              <a:t>Also in 1.2.4.a) the paragraph starting with: </a:t>
            </a:r>
          </a:p>
          <a:p>
            <a:pPr lvl="0"/>
            <a:r>
              <a:rPr lang="en-US" sz="2000" b="0" dirty="0"/>
              <a:t>“Systems </a:t>
            </a:r>
            <a:r>
              <a:rPr lang="en-US" sz="2000" b="0" dirty="0" err="1"/>
              <a:t>simiar</a:t>
            </a:r>
            <a:r>
              <a:rPr lang="en-US" sz="2000" b="0" dirty="0"/>
              <a:t> to the proposed SOS has been</a:t>
            </a:r>
            <a:r>
              <a:rPr lang="en-US" sz="2000" b="0" dirty="0" smtClean="0"/>
              <a:t>…”</a:t>
            </a:r>
            <a:endParaRPr lang="en-US" sz="2000" b="0" dirty="0"/>
          </a:p>
          <a:p>
            <a:pPr lvl="0"/>
            <a:r>
              <a:rPr lang="en-US" sz="2000" b="0" dirty="0"/>
              <a:t>should read: “Systems similar to the proposed SOS have been…”</a:t>
            </a:r>
          </a:p>
          <a:p>
            <a:r>
              <a:rPr lang="en-US" sz="2000" b="0" dirty="0" smtClean="0">
                <a:solidFill>
                  <a:srgbClr val="3333CC"/>
                </a:solidFill>
              </a:rPr>
              <a:t>Response</a:t>
            </a:r>
            <a:r>
              <a:rPr lang="en-US" sz="2000" b="0" dirty="0" smtClean="0"/>
              <a:t>: Accept. </a:t>
            </a:r>
            <a:endParaRPr lang="en-US" sz="2000" b="0" dirty="0"/>
          </a:p>
          <a:p>
            <a:pPr lvl="0"/>
            <a:r>
              <a:rPr lang="en-US" sz="2000" b="0" dirty="0"/>
              <a:t>In 1.2.5 a), the first line should remove ‘low cost’ to be consistent with comment above.  </a:t>
            </a:r>
          </a:p>
          <a:p>
            <a:pPr lvl="0"/>
            <a:r>
              <a:rPr lang="en-US" sz="2000" b="0" dirty="0"/>
              <a:t>From: “This standard aims at creating economies of scale through uniform and consistent operation of low cost spectrum sensors.”</a:t>
            </a:r>
          </a:p>
          <a:p>
            <a:pPr lvl="0"/>
            <a:r>
              <a:rPr lang="en-US" sz="2000" b="0" dirty="0"/>
              <a:t>To: “This standard aims at creating economies of scale through uniform and consistent operation of spectrum sensors</a:t>
            </a:r>
            <a:r>
              <a:rPr lang="en-US" sz="2000" b="0" dirty="0" smtClean="0"/>
              <a:t>.”</a:t>
            </a:r>
          </a:p>
          <a:p>
            <a:pPr lvl="0"/>
            <a:r>
              <a:rPr lang="en-US" sz="2000" b="0" dirty="0" smtClean="0">
                <a:solidFill>
                  <a:srgbClr val="3333CC"/>
                </a:solidFill>
              </a:rPr>
              <a:t>Response</a:t>
            </a:r>
            <a:r>
              <a:rPr lang="en-US" sz="2000" b="0" dirty="0" smtClean="0"/>
              <a:t>: Accept</a:t>
            </a:r>
            <a:endParaRPr lang="en-US" sz="2000" b="0" dirty="0"/>
          </a:p>
          <a:p>
            <a:pPr lvl="0"/>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val="576840015"/>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2372</TotalTime>
  <Words>635</Words>
  <Application>Microsoft Office PowerPoint</Application>
  <PresentationFormat>On-screen Show (4:3)</PresentationFormat>
  <Paragraphs>98</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Microsoft Word 97 - 2003 Document</vt:lpstr>
      <vt:lpstr>P80.22.3 PAR and CSD Comment Resolution</vt:lpstr>
      <vt:lpstr>Comments from the 802.11 Working Group</vt:lpstr>
      <vt:lpstr>Comments from the 802.11 Working Group</vt:lpstr>
      <vt:lpstr>Comments from the 802.19 Working Group</vt:lpstr>
      <vt:lpstr>Comments from the 802.19 Working Group</vt:lpstr>
      <vt:lpstr>Comments from the 802.19 Working Group</vt:lpstr>
      <vt:lpstr>Comments from the 802.18 Working Group</vt:lpstr>
      <vt:lpstr>Comments from the 802.18 Working Group</vt:lpstr>
      <vt:lpstr>Comments from the 802.18 Working Group</vt:lpstr>
      <vt:lpstr>Comments from David Law</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July 2014</dc:title>
  <dc:subject>July 2014</dc:subject>
  <dc:creator>Jon Rosdahl</dc:creator>
  <cp:lastModifiedBy>Mody, Apurva (US SSA)</cp:lastModifiedBy>
  <cp:revision>38</cp:revision>
  <cp:lastPrinted>1601-01-01T00:00:00Z</cp:lastPrinted>
  <dcterms:created xsi:type="dcterms:W3CDTF">2014-07-14T22:59:53Z</dcterms:created>
  <dcterms:modified xsi:type="dcterms:W3CDTF">2014-07-16T22:52:58Z</dcterms:modified>
</cp:coreProperties>
</file>