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commentAuthors.xml" ContentType="application/vnd.openxmlformats-officedocument.presentationml.commentAuthor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565" r:id="rId2"/>
    <p:sldId id="566" r:id="rId3"/>
    <p:sldId id="567" r:id="rId4"/>
    <p:sldId id="568" r:id="rId5"/>
    <p:sldId id="569" r:id="rId6"/>
    <p:sldId id="581" r:id="rId7"/>
    <p:sldId id="582" r:id="rId8"/>
    <p:sldId id="580" r:id="rId9"/>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wpyo" initials="c"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00"/>
    <a:srgbClr val="008000"/>
    <a:srgbClr val="CCFFCC"/>
    <a:srgbClr val="99FF99"/>
    <a:srgbClr val="CCECFF"/>
    <a:srgbClr val="FFCC99"/>
    <a:srgbClr val="FFFFC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1944" y="-3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3274" y="-91"/>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201613"/>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4300"/>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1045158" cy="276999"/>
          </a:xfrm>
        </p:spPr>
        <p:txBody>
          <a:bodyPr/>
          <a:lstStyle>
            <a:lvl1pPr>
              <a:defRPr/>
            </a:lvl1pPr>
          </a:lstStyle>
          <a:p>
            <a:pPr>
              <a:defRPr/>
            </a:pPr>
            <a:r>
              <a:rPr lang="en-US" altLang="ko-KR" dirty="0" smtClean="0"/>
              <a:t>April 2014</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 xmlns:p14="http://schemas.microsoft.com/office/powerpoint/2010/main"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1045158" cy="276999"/>
          </a:xfrm>
        </p:spPr>
        <p:txBody>
          <a:bodyPr/>
          <a:lstStyle>
            <a:lvl1pPr>
              <a:defRPr/>
            </a:lvl1pPr>
          </a:lstStyle>
          <a:p>
            <a:pPr>
              <a:defRPr/>
            </a:pPr>
            <a:r>
              <a:rPr lang="en-US" altLang="ko-KR" dirty="0" smtClean="0"/>
              <a:t>April 2014</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 xmlns:p14="http://schemas.microsoft.com/office/powerpoint/2010/main"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April 2014</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5508799" y="334189"/>
            <a:ext cx="2936701"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smtClean="0"/>
              <a:t>doc.: </a:t>
            </a:r>
            <a:r>
              <a:rPr lang="en-US" altLang="ja-JP" sz="1800" b="1" dirty="0" smtClean="0"/>
              <a:t>22-14-0064-00-000b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b-bylaws.pdf"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Microsoft_Office_Word_97-2003___1.doc"/><Relationship Id="rId5" Type="http://schemas.openxmlformats.org/officeDocument/2006/relationships/hyperlink" Target="mailto:patcom@ieee.org" TargetMode="External"/><Relationship Id="rId4" Type="http://schemas.openxmlformats.org/officeDocument/2006/relationships/hyperlink" Target="mailto:apurva.mody@ieee.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zhang@iee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tandards.ieee.org/board/pat/pat-slideset.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IEEE P802.22b  </a:t>
            </a:r>
            <a:r>
              <a:rPr lang="en-US" altLang="ja-JP" dirty="0" smtClean="0">
                <a:ea typeface="ＭＳ Ｐゴシック" charset="-128"/>
              </a:rPr>
              <a:t>Teleconferences</a:t>
            </a:r>
            <a:endParaRPr kumimoji="1" lang="ja-JP" altLang="en-US" dirty="0"/>
          </a:p>
        </p:txBody>
      </p:sp>
      <p:sp>
        <p:nvSpPr>
          <p:cNvPr id="4" name="日付プレースホルダ 3"/>
          <p:cNvSpPr>
            <a:spLocks noGrp="1"/>
          </p:cNvSpPr>
          <p:nvPr>
            <p:ph type="dt" sz="half" idx="10"/>
          </p:nvPr>
        </p:nvSpPr>
        <p:spPr>
          <a:xfrm>
            <a:off x="696913" y="334189"/>
            <a:ext cx="1045158" cy="276999"/>
          </a:xfrm>
        </p:spPr>
        <p:txBody>
          <a:bodyPr/>
          <a:lstStyle/>
          <a:p>
            <a:pPr>
              <a:defRPr/>
            </a:pPr>
            <a:r>
              <a:rPr lang="en-US" altLang="ko-KR" dirty="0" smtClean="0"/>
              <a:t>April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正方形/長方形 6"/>
          <p:cNvSpPr/>
          <p:nvPr/>
        </p:nvSpPr>
        <p:spPr>
          <a:xfrm>
            <a:off x="1752128" y="1628800"/>
            <a:ext cx="5244064" cy="369332"/>
          </a:xfrm>
          <a:prstGeom prst="rect">
            <a:avLst/>
          </a:prstGeom>
        </p:spPr>
        <p:txBody>
          <a:bodyPr wrap="none">
            <a:spAutoFit/>
          </a:bodyPr>
          <a:lstStyle/>
          <a:p>
            <a:pPr algn="ctr">
              <a:buFontTx/>
              <a:buNone/>
            </a:pPr>
            <a:r>
              <a:rPr lang="en-US" altLang="ko-KR" sz="1800" dirty="0" smtClean="0"/>
              <a:t>IEEE P802.22 Wireless RANs          Date:</a:t>
            </a:r>
            <a:r>
              <a:rPr lang="en-US" altLang="ko-KR" sz="1800" b="0" dirty="0" smtClean="0"/>
              <a:t> </a:t>
            </a:r>
            <a:r>
              <a:rPr lang="en-US" altLang="ko-KR" sz="1800" b="0" dirty="0" smtClean="0"/>
              <a:t>2014-4-10</a:t>
            </a:r>
            <a:endParaRPr lang="en-US" altLang="ko-KR" sz="1800" b="0" dirty="0"/>
          </a:p>
        </p:txBody>
      </p:sp>
      <p:sp>
        <p:nvSpPr>
          <p:cNvPr id="8"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dirty="0"/>
              <a:t>Authors:</a:t>
            </a:r>
            <a:endParaRPr lang="en-US" altLang="ko-KR" sz="2000" b="0" dirty="0"/>
          </a:p>
        </p:txBody>
      </p:sp>
      <p:sp>
        <p:nvSpPr>
          <p:cNvPr id="9" name="Text Box 13"/>
          <p:cNvSpPr txBox="1">
            <a:spLocks noChangeArrowheads="1"/>
          </p:cNvSpPr>
          <p:nvPr/>
        </p:nvSpPr>
        <p:spPr bwMode="auto">
          <a:xfrm>
            <a:off x="609600" y="3933056"/>
            <a:ext cx="8001000" cy="23089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3"/>
              </a:rPr>
              <a:t>http://standards.ieee.org/guides/bylaws/sb-bylaws.pdf</a:t>
            </a:r>
            <a:r>
              <a:rPr lang="en-GB" altLang="ja-JP" sz="900" b="0" dirty="0" smtClean="0"/>
              <a:t>&gt;,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4"/>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5"/>
              </a:rPr>
              <a:t>patcom@ieee.org</a:t>
            </a:r>
            <a:r>
              <a:rPr lang="en-GB" altLang="ja-JP" sz="900" b="0" dirty="0" smtClean="0"/>
              <a:t>&gt;.</a:t>
            </a:r>
            <a:endParaRPr lang="ja-JP" altLang="ja-JP" sz="900" b="0" dirty="0"/>
          </a:p>
        </p:txBody>
      </p:sp>
      <p:graphicFrame>
        <p:nvGraphicFramePr>
          <p:cNvPr id="10" name="Object 16"/>
          <p:cNvGraphicFramePr>
            <a:graphicFrameLocks noChangeAspect="1"/>
          </p:cNvGraphicFramePr>
          <p:nvPr/>
        </p:nvGraphicFramePr>
        <p:xfrm>
          <a:off x="612775" y="2713038"/>
          <a:ext cx="7897813" cy="703262"/>
        </p:xfrm>
        <a:graphic>
          <a:graphicData uri="http://schemas.openxmlformats.org/presentationml/2006/ole">
            <p:oleObj spid="_x0000_s36866" name="Document" r:id="rId6" imgW="8452204" imgH="756314" progId="Word.Document.8">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Abstract</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This presentation is the agenda for the April </a:t>
            </a:r>
            <a:r>
              <a:rPr lang="en-US" altLang="ja-JP" dirty="0" smtClean="0">
                <a:ea typeface="ＭＳ Ｐゴシック" pitchFamily="50" charset="-128"/>
              </a:rPr>
              <a:t>10th</a:t>
            </a:r>
            <a:r>
              <a:rPr lang="en-US" altLang="ja-JP" dirty="0" smtClean="0">
                <a:ea typeface="ＭＳ Ｐゴシック" pitchFamily="50" charset="-128"/>
              </a:rPr>
              <a:t>, 2014 IEEE 802.22b teleconference.</a:t>
            </a:r>
          </a:p>
          <a:p>
            <a:endParaRPr kumimoji="1" lang="ja-JP" altLang="en-US" dirty="0" smtClean="0"/>
          </a:p>
          <a:p>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1045158" cy="276999"/>
          </a:xfrm>
        </p:spPr>
        <p:txBody>
          <a:bodyPr/>
          <a:lstStyle/>
          <a:p>
            <a:pPr>
              <a:defRPr/>
            </a:pPr>
            <a:r>
              <a:rPr lang="en-US" altLang="ko-KR" dirty="0" smtClean="0"/>
              <a:t>April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Agenda: Teleconference</a:t>
            </a:r>
            <a:br>
              <a:rPr lang="en-US" altLang="ja-JP" dirty="0" smtClean="0">
                <a:ea typeface="ＭＳ Ｐゴシック" charset="-128"/>
              </a:rPr>
            </a:br>
            <a:r>
              <a:rPr lang="en-US" altLang="ja-JP" dirty="0" smtClean="0">
                <a:ea typeface="ＭＳ Ｐゴシック" charset="-128"/>
              </a:rPr>
              <a:t>April </a:t>
            </a:r>
            <a:r>
              <a:rPr lang="en-US" altLang="ja-JP" dirty="0" smtClean="0">
                <a:ea typeface="ＭＳ Ｐゴシック" charset="-128"/>
              </a:rPr>
              <a:t>10th</a:t>
            </a:r>
            <a:r>
              <a:rPr lang="en-US" altLang="ja-JP" dirty="0" smtClean="0">
                <a:ea typeface="ＭＳ Ｐゴシック" charset="-128"/>
              </a:rPr>
              <a:t>, </a:t>
            </a:r>
            <a:r>
              <a:rPr lang="en-US" altLang="ja-JP" dirty="0" smtClean="0">
                <a:ea typeface="ＭＳ Ｐゴシック" charset="-128"/>
              </a:rPr>
              <a:t>09:00 PM-10:00 </a:t>
            </a:r>
            <a:r>
              <a:rPr lang="en-US" altLang="ja-JP" dirty="0" smtClean="0">
                <a:ea typeface="ＭＳ Ｐゴシック" charset="-128"/>
              </a:rPr>
              <a:t>PM EDT</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Introduction (1min)</a:t>
            </a:r>
          </a:p>
          <a:p>
            <a:r>
              <a:rPr lang="en-US" altLang="ja-JP" dirty="0" smtClean="0">
                <a:ea typeface="ＭＳ Ｐゴシック" charset="-128"/>
              </a:rPr>
              <a:t>IEEE patent policy (1min)</a:t>
            </a:r>
          </a:p>
          <a:p>
            <a:r>
              <a:rPr lang="en-US" altLang="ja-JP" dirty="0" smtClean="0">
                <a:ea typeface="ＭＳ Ｐゴシック" pitchFamily="50" charset="-128"/>
              </a:rPr>
              <a:t>Issues to discuss</a:t>
            </a:r>
          </a:p>
          <a:p>
            <a:pPr lvl="1"/>
            <a:r>
              <a:rPr lang="en-US" altLang="ja-JP" dirty="0" smtClean="0">
                <a:ea typeface="ＭＳ Ｐゴシック" pitchFamily="50" charset="-128"/>
              </a:rPr>
              <a:t>Comment Resolution</a:t>
            </a:r>
          </a:p>
          <a:p>
            <a:r>
              <a:rPr lang="en-US" altLang="ja-JP" dirty="0" smtClean="0">
                <a:ea typeface="ＭＳ Ｐゴシック" charset="-128"/>
              </a:rPr>
              <a:t>Any other business</a:t>
            </a:r>
          </a:p>
          <a:p>
            <a:r>
              <a:rPr lang="en-US" altLang="ja-JP" dirty="0" smtClean="0">
                <a:ea typeface="ＭＳ Ｐゴシック" charset="-128"/>
              </a:rPr>
              <a:t>Adjourn (1min)</a:t>
            </a:r>
          </a:p>
          <a:p>
            <a:endParaRPr kumimoji="1" lang="ja-JP" altLang="en-US" sz="1800" dirty="0" smtClean="0"/>
          </a:p>
          <a:p>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1045158" cy="276999"/>
          </a:xfrm>
        </p:spPr>
        <p:txBody>
          <a:bodyPr/>
          <a:lstStyle/>
          <a:p>
            <a:pPr>
              <a:defRPr/>
            </a:pPr>
            <a:r>
              <a:rPr lang="en-US" altLang="ko-KR" dirty="0" smtClean="0"/>
              <a:t>April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Introduction</a:t>
            </a:r>
            <a:endParaRPr kumimoji="1" lang="ja-JP" altLang="en-US" dirty="0"/>
          </a:p>
        </p:txBody>
      </p:sp>
      <p:sp>
        <p:nvSpPr>
          <p:cNvPr id="3" name="コンテンツ プレースホルダ 2"/>
          <p:cNvSpPr>
            <a:spLocks noGrp="1"/>
          </p:cNvSpPr>
          <p:nvPr>
            <p:ph idx="1"/>
          </p:nvPr>
        </p:nvSpPr>
        <p:spPr/>
        <p:txBody>
          <a:bodyPr/>
          <a:lstStyle/>
          <a:p>
            <a:r>
              <a:rPr lang="en-US" altLang="ja-JP" sz="2000" dirty="0" smtClean="0">
                <a:ea typeface="ＭＳ Ｐゴシック" pitchFamily="50" charset="-128"/>
              </a:rPr>
              <a:t>Welcome to the IEEE P802.22b April </a:t>
            </a:r>
            <a:r>
              <a:rPr lang="en-US" altLang="ja-JP" sz="2000" dirty="0" smtClean="0">
                <a:ea typeface="ＭＳ Ｐゴシック" pitchFamily="50" charset="-128"/>
              </a:rPr>
              <a:t>10th</a:t>
            </a:r>
            <a:r>
              <a:rPr lang="en-US" altLang="ja-JP" sz="2000" dirty="0" smtClean="0">
                <a:ea typeface="ＭＳ Ｐゴシック" pitchFamily="50" charset="-128"/>
              </a:rPr>
              <a:t>, 2014 teleconference</a:t>
            </a:r>
          </a:p>
          <a:p>
            <a:r>
              <a:rPr lang="en-US" altLang="ja-JP" sz="2000" dirty="0" smtClean="0">
                <a:ea typeface="ＭＳ Ｐゴシック" pitchFamily="50" charset="-128"/>
              </a:rPr>
              <a:t>Chairs and secretary</a:t>
            </a:r>
          </a:p>
          <a:p>
            <a:pPr lvl="1"/>
            <a:r>
              <a:rPr lang="en-US" altLang="ja-JP" b="1" dirty="0" smtClean="0">
                <a:ea typeface="ＭＳ Ｐゴシック" pitchFamily="50" charset="-128"/>
              </a:rPr>
              <a:t>Chair:</a:t>
            </a:r>
            <a:r>
              <a:rPr lang="en-US" altLang="ja-JP" dirty="0" smtClean="0">
                <a:ea typeface="ＭＳ Ｐゴシック" pitchFamily="50" charset="-128"/>
              </a:rPr>
              <a:t> Chang-woo </a:t>
            </a:r>
            <a:r>
              <a:rPr lang="en-US" altLang="ja-JP" dirty="0" err="1" smtClean="0">
                <a:ea typeface="ＭＳ Ｐゴシック" pitchFamily="50" charset="-128"/>
              </a:rPr>
              <a:t>Pyo</a:t>
            </a:r>
            <a:r>
              <a:rPr lang="en-US" altLang="ja-JP" dirty="0" smtClean="0">
                <a:ea typeface="ＭＳ Ｐゴシック" pitchFamily="50" charset="-128"/>
              </a:rPr>
              <a:t> (NICT)</a:t>
            </a:r>
            <a:endParaRPr lang="en-US" altLang="ja-JP" dirty="0" smtClean="0">
              <a:solidFill>
                <a:srgbClr val="FF0000"/>
              </a:solidFill>
              <a:ea typeface="ＭＳ Ｐゴシック" pitchFamily="50" charset="-128"/>
            </a:endParaRPr>
          </a:p>
          <a:p>
            <a:pPr lvl="1"/>
            <a:r>
              <a:rPr lang="en-US" altLang="ja-JP" b="1" dirty="0" smtClean="0">
                <a:ea typeface="ＭＳ Ｐゴシック" pitchFamily="50" charset="-128"/>
              </a:rPr>
              <a:t>Vice-chair : </a:t>
            </a:r>
            <a:r>
              <a:rPr lang="en-US" altLang="ja-JP" dirty="0" err="1" smtClean="0">
                <a:ea typeface="ＭＳ Ｐゴシック" pitchFamily="50" charset="-128"/>
              </a:rPr>
              <a:t>Syunghyun</a:t>
            </a:r>
            <a:r>
              <a:rPr lang="en-US" altLang="ja-JP" dirty="0" smtClean="0">
                <a:ea typeface="ＭＳ Ｐゴシック" pitchFamily="50" charset="-128"/>
              </a:rPr>
              <a:t> Hwang (ETRI)</a:t>
            </a:r>
          </a:p>
          <a:p>
            <a:pPr lvl="1"/>
            <a:r>
              <a:rPr lang="en-US" altLang="ja-JP" b="1" dirty="0" smtClean="0">
                <a:ea typeface="ＭＳ Ｐゴシック" pitchFamily="50" charset="-128"/>
              </a:rPr>
              <a:t>Recording Secretary:  </a:t>
            </a:r>
            <a:r>
              <a:rPr lang="en-US" altLang="ja-JP" dirty="0" smtClean="0">
                <a:ea typeface="ＭＳ Ｐゴシック" pitchFamily="50" charset="-128"/>
              </a:rPr>
              <a:t>Zhang </a:t>
            </a:r>
            <a:r>
              <a:rPr lang="en-US" altLang="ja-JP" dirty="0" err="1" smtClean="0">
                <a:ea typeface="ＭＳ Ｐゴシック" pitchFamily="50" charset="-128"/>
              </a:rPr>
              <a:t>Xin</a:t>
            </a:r>
            <a:r>
              <a:rPr lang="en-US" altLang="ja-JP" dirty="0" smtClean="0">
                <a:ea typeface="ＭＳ Ｐゴシック" pitchFamily="50" charset="-128"/>
              </a:rPr>
              <a:t>(NICT)</a:t>
            </a:r>
          </a:p>
          <a:p>
            <a:r>
              <a:rPr lang="en-US" altLang="ja-JP" sz="2000" dirty="0" smtClean="0">
                <a:ea typeface="ＭＳ Ｐゴシック" pitchFamily="50" charset="-128"/>
              </a:rPr>
              <a:t>Recording your attendance</a:t>
            </a:r>
          </a:p>
          <a:p>
            <a:pPr lvl="1"/>
            <a:r>
              <a:rPr lang="en-US" altLang="ja-JP" dirty="0" smtClean="0">
                <a:ea typeface="ＭＳ Ｐゴシック" pitchFamily="50" charset="-128"/>
              </a:rPr>
              <a:t>Send email to: </a:t>
            </a:r>
            <a:r>
              <a:rPr lang="en-US" altLang="ja-JP" dirty="0" smtClean="0">
                <a:ea typeface="ＭＳ Ｐゴシック" charset="-128"/>
                <a:hlinkClick r:id="rId2"/>
              </a:rPr>
              <a:t>zhang@ieee.org</a:t>
            </a:r>
            <a:endParaRPr lang="en-US" altLang="ja-JP" dirty="0" smtClean="0">
              <a:ea typeface="ＭＳ Ｐゴシック" pitchFamily="50" charset="-128"/>
            </a:endParaRPr>
          </a:p>
          <a:p>
            <a:endParaRPr kumimoji="1" lang="ja-JP" altLang="en-US" sz="2000" dirty="0" smtClean="0"/>
          </a:p>
          <a:p>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1045158" cy="276999"/>
          </a:xfrm>
        </p:spPr>
        <p:txBody>
          <a:bodyPr/>
          <a:lstStyle/>
          <a:p>
            <a:pPr>
              <a:defRPr/>
            </a:pPr>
            <a:r>
              <a:rPr lang="en-US" altLang="ko-KR" dirty="0" smtClean="0"/>
              <a:t>April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IEEE Patent Policy</a:t>
            </a:r>
            <a:endParaRPr kumimoji="1" lang="ja-JP" altLang="en-US" dirty="0"/>
          </a:p>
        </p:txBody>
      </p:sp>
      <p:sp>
        <p:nvSpPr>
          <p:cNvPr id="3" name="コンテンツ プレースホルダ 2"/>
          <p:cNvSpPr>
            <a:spLocks noGrp="1"/>
          </p:cNvSpPr>
          <p:nvPr>
            <p:ph idx="1"/>
          </p:nvPr>
        </p:nvSpPr>
        <p:spPr/>
        <p:txBody>
          <a:bodyPr/>
          <a:lstStyle/>
          <a:p>
            <a:r>
              <a:rPr lang="en-US" altLang="ja-JP" u="sng" dirty="0" smtClean="0">
                <a:ea typeface="ＭＳ Ｐゴシック" charset="-128"/>
                <a:hlinkClick r:id="rId2"/>
              </a:rPr>
              <a:t>http://standards.ieee.org/board/pat/pat-slideset.pdf</a:t>
            </a:r>
            <a:endParaRPr lang="en-US" altLang="ja-JP" dirty="0" smtClean="0">
              <a:ea typeface="ＭＳ Ｐゴシック" charset="-128"/>
            </a:endParaRPr>
          </a:p>
          <a:p>
            <a:endParaRPr kumimoji="1" lang="ja-JP" altLang="en-US" dirty="0"/>
          </a:p>
        </p:txBody>
      </p:sp>
      <p:sp>
        <p:nvSpPr>
          <p:cNvPr id="4" name="日付プレースホルダ 3"/>
          <p:cNvSpPr>
            <a:spLocks noGrp="1"/>
          </p:cNvSpPr>
          <p:nvPr>
            <p:ph type="dt" sz="half" idx="10"/>
          </p:nvPr>
        </p:nvSpPr>
        <p:spPr>
          <a:xfrm>
            <a:off x="696913" y="334189"/>
            <a:ext cx="1045158" cy="276999"/>
          </a:xfrm>
        </p:spPr>
        <p:txBody>
          <a:bodyPr/>
          <a:lstStyle/>
          <a:p>
            <a:pPr>
              <a:defRPr/>
            </a:pPr>
            <a:r>
              <a:rPr lang="en-US" altLang="ko-KR" dirty="0" smtClean="0"/>
              <a:t>April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Comment Resolution</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Segmentation</a:t>
            </a:r>
          </a:p>
          <a:p>
            <a:r>
              <a:rPr kumimoji="1" lang="en-US" altLang="ja-JP" dirty="0" smtClean="0"/>
              <a:t>Review Draft2.0</a:t>
            </a:r>
            <a:endParaRPr kumimoji="1" lang="en-US" altLang="ja-JP" dirty="0" smtClean="0"/>
          </a:p>
          <a:p>
            <a:pPr lvl="1"/>
            <a:endParaRPr kumimoji="1" lang="en-US" altLang="ja-JP" dirty="0" smtClean="0"/>
          </a:p>
          <a:p>
            <a:endParaRPr kumimoji="1" lang="en-US" altLang="ja-JP" dirty="0" smtClean="0"/>
          </a:p>
        </p:txBody>
      </p:sp>
      <p:sp>
        <p:nvSpPr>
          <p:cNvPr id="4" name="日付プレースホルダ 3"/>
          <p:cNvSpPr>
            <a:spLocks noGrp="1"/>
          </p:cNvSpPr>
          <p:nvPr>
            <p:ph type="dt" sz="half" idx="10"/>
          </p:nvPr>
        </p:nvSpPr>
        <p:spPr>
          <a:xfrm>
            <a:off x="696913" y="334189"/>
            <a:ext cx="1045158" cy="276999"/>
          </a:xfrm>
        </p:spPr>
        <p:txBody>
          <a:bodyPr/>
          <a:lstStyle/>
          <a:p>
            <a:pPr>
              <a:defRPr/>
            </a:pPr>
            <a:r>
              <a:rPr lang="en-US" altLang="ko-KR" dirty="0" smtClean="0"/>
              <a:t>April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6</a:t>
            </a:fld>
            <a:endParaRPr lang="en-US" altLang="ko-K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Teleconference Plan</a:t>
            </a:r>
            <a:endParaRPr kumimoji="1" lang="ja-JP" altLang="en-US" dirty="0"/>
          </a:p>
        </p:txBody>
      </p:sp>
      <p:sp>
        <p:nvSpPr>
          <p:cNvPr id="3" name="コンテンツ プレースホルダ 2"/>
          <p:cNvSpPr>
            <a:spLocks noGrp="1"/>
          </p:cNvSpPr>
          <p:nvPr>
            <p:ph idx="1"/>
          </p:nvPr>
        </p:nvSpPr>
        <p:spPr>
          <a:xfrm>
            <a:off x="1043608" y="5301208"/>
            <a:ext cx="7414592" cy="1226840"/>
          </a:xfrm>
        </p:spPr>
        <p:txBody>
          <a:bodyPr/>
          <a:lstStyle/>
          <a:p>
            <a:r>
              <a:rPr kumimoji="1" lang="en-US" altLang="ja-JP" dirty="0" smtClean="0"/>
              <a:t>Eastern Time </a:t>
            </a:r>
            <a:r>
              <a:rPr kumimoji="1" lang="en-US" altLang="ja-JP" dirty="0" smtClean="0"/>
              <a:t>9pm</a:t>
            </a:r>
            <a:endParaRPr kumimoji="1" lang="en-US" altLang="ja-JP" dirty="0" smtClean="0"/>
          </a:p>
          <a:p>
            <a:r>
              <a:rPr kumimoji="1" lang="en-US" altLang="ja-JP" dirty="0" smtClean="0"/>
              <a:t>(Japan/Korean Time 10am)</a:t>
            </a:r>
            <a:endParaRPr kumimoji="1" lang="ja-JP" altLang="en-US" dirty="0"/>
          </a:p>
        </p:txBody>
      </p:sp>
      <p:sp>
        <p:nvSpPr>
          <p:cNvPr id="4" name="日付プレースホルダ 3"/>
          <p:cNvSpPr>
            <a:spLocks noGrp="1"/>
          </p:cNvSpPr>
          <p:nvPr>
            <p:ph type="dt" sz="half" idx="10"/>
          </p:nvPr>
        </p:nvSpPr>
        <p:spPr>
          <a:xfrm>
            <a:off x="696913" y="334189"/>
            <a:ext cx="1045158" cy="276999"/>
          </a:xfrm>
        </p:spPr>
        <p:txBody>
          <a:bodyPr/>
          <a:lstStyle/>
          <a:p>
            <a:pPr>
              <a:defRPr/>
            </a:pPr>
            <a:r>
              <a:rPr lang="en-US" altLang="ko-KR" dirty="0" smtClean="0"/>
              <a:t>April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7</a:t>
            </a:fld>
            <a:endParaRPr lang="en-US" altLang="ko-KR"/>
          </a:p>
        </p:txBody>
      </p:sp>
      <p:graphicFrame>
        <p:nvGraphicFramePr>
          <p:cNvPr id="7" name="表 6"/>
          <p:cNvGraphicFramePr>
            <a:graphicFrameLocks noGrp="1"/>
          </p:cNvGraphicFramePr>
          <p:nvPr/>
        </p:nvGraphicFramePr>
        <p:xfrm>
          <a:off x="755576" y="1556792"/>
          <a:ext cx="7488832" cy="3420380"/>
        </p:xfrm>
        <a:graphic>
          <a:graphicData uri="http://schemas.openxmlformats.org/drawingml/2006/table">
            <a:tbl>
              <a:tblPr/>
              <a:tblGrid>
                <a:gridCol w="936104"/>
                <a:gridCol w="936104"/>
                <a:gridCol w="936104"/>
                <a:gridCol w="936104"/>
                <a:gridCol w="936104"/>
                <a:gridCol w="936104"/>
                <a:gridCol w="936104"/>
                <a:gridCol w="936104"/>
              </a:tblGrid>
              <a:tr h="342038">
                <a:tc>
                  <a:txBody>
                    <a:bodyPr/>
                    <a:lstStyle/>
                    <a:p>
                      <a:pPr algn="ctr" fontAlgn="ctr"/>
                      <a:endParaRPr lang="ja-JP" alt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800" b="0" i="0" u="none" strike="noStrike" dirty="0">
                          <a:solidFill>
                            <a:srgbClr val="000000"/>
                          </a:solidFill>
                          <a:latin typeface="ＭＳ Ｐゴシック"/>
                        </a:rPr>
                        <a:t>Mod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Tue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Wed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Thu</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Fri</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Sat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Sun</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a:txBody>
                    <a:bodyPr/>
                    <a:lstStyle/>
                    <a:p>
                      <a:pPr algn="ctr" fontAlgn="ctr"/>
                      <a:r>
                        <a:rPr lang="en-US" sz="1800" b="0" i="0" u="none" strike="noStrike" dirty="0" smtClean="0">
                          <a:solidFill>
                            <a:srgbClr val="000000"/>
                          </a:solidFill>
                          <a:latin typeface="ＭＳ Ｐゴシック"/>
                        </a:rPr>
                        <a:t>Mar</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24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30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rowSpan="5">
                  <a:txBody>
                    <a:bodyPr/>
                    <a:lstStyle/>
                    <a:p>
                      <a:pPr algn="ctr" fontAlgn="ctr"/>
                      <a:r>
                        <a:rPr lang="en-US" sz="1800" b="0" i="0" u="none" strike="noStrike" dirty="0" smtClean="0">
                          <a:solidFill>
                            <a:srgbClr val="000000"/>
                          </a:solidFill>
                          <a:latin typeface="ＭＳ Ｐゴシック"/>
                        </a:rPr>
                        <a:t>Apr</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31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11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14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18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21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25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28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30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a:txBody>
                    <a:bodyPr/>
                    <a:lstStyle/>
                    <a:p>
                      <a:pPr algn="ctr" fontAlgn="ctr"/>
                      <a:r>
                        <a:rPr lang="en-US" sz="1800" b="0" i="0" u="none" strike="noStrike" dirty="0" smtClean="0">
                          <a:solidFill>
                            <a:srgbClr val="000000"/>
                          </a:solidFill>
                          <a:latin typeface="ＭＳ Ｐゴシック"/>
                        </a:rPr>
                        <a:t>May</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a:txBody>
                    <a:bodyPr/>
                    <a:lstStyle/>
                    <a:p>
                      <a:pPr algn="ctr" fontAlgn="ct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12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ctr"/>
                      <a:r>
                        <a:rPr lang="en-US" altLang="ja-JP" sz="1800" b="0" i="0" u="none" strike="noStrike" dirty="0" smtClean="0">
                          <a:solidFill>
                            <a:srgbClr val="000000"/>
                          </a:solidFill>
                          <a:latin typeface="ＭＳ Ｐゴシック"/>
                        </a:rPr>
                        <a:t>13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ctr"/>
                      <a:r>
                        <a:rPr lang="en-US" altLang="ja-JP" sz="1800" b="0" i="0" u="none" strike="noStrike" dirty="0" smtClean="0">
                          <a:solidFill>
                            <a:srgbClr val="000000"/>
                          </a:solidFill>
                          <a:latin typeface="ＭＳ Ｐゴシック"/>
                        </a:rPr>
                        <a:t>14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ctr"/>
                      <a:r>
                        <a:rPr lang="en-US" altLang="ja-JP" sz="1800" b="0" i="0" u="none" strike="noStrike" dirty="0" smtClean="0">
                          <a:solidFill>
                            <a:srgbClr val="000000"/>
                          </a:solidFill>
                          <a:latin typeface="ＭＳ Ｐゴシック"/>
                        </a:rPr>
                        <a:t>15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ctr"/>
                      <a:r>
                        <a:rPr lang="en-US" altLang="ja-JP" sz="1800" b="0" i="0" u="none" strike="noStrike" dirty="0" smtClean="0">
                          <a:solidFill>
                            <a:srgbClr val="000000"/>
                          </a:solidFill>
                          <a:latin typeface="ＭＳ Ｐゴシック"/>
                        </a:rPr>
                        <a:t>16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ctr"/>
                      <a:r>
                        <a:rPr lang="en-US" altLang="ja-JP" sz="1800" b="0" i="0" u="none" strike="noStrike" dirty="0" smtClean="0">
                          <a:solidFill>
                            <a:srgbClr val="000000"/>
                          </a:solidFill>
                          <a:latin typeface="ＭＳ Ｐゴシック"/>
                        </a:rPr>
                        <a:t>17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ctr"/>
                      <a:r>
                        <a:rPr lang="en-US" altLang="ja-JP" sz="1800" b="0" i="0" u="none" strike="noStrike" dirty="0" smtClean="0">
                          <a:solidFill>
                            <a:srgbClr val="000000"/>
                          </a:solidFill>
                          <a:latin typeface="ＭＳ Ｐゴシック"/>
                        </a:rPr>
                        <a:t>18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r>
              <a:tr h="342038">
                <a:tc>
                  <a:txBody>
                    <a:bodyPr/>
                    <a:lstStyle/>
                    <a:p>
                      <a:pPr algn="ctr" fontAlgn="ct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cxnSp>
        <p:nvCxnSpPr>
          <p:cNvPr id="10" name="直線コネクタ 9"/>
          <p:cNvCxnSpPr/>
          <p:nvPr/>
        </p:nvCxnSpPr>
        <p:spPr bwMode="auto">
          <a:xfrm>
            <a:off x="3923928" y="5589240"/>
            <a:ext cx="1008112" cy="0"/>
          </a:xfrm>
          <a:prstGeom prst="line">
            <a:avLst/>
          </a:prstGeom>
          <a:noFill/>
          <a:ln w="9525" cap="flat" cmpd="sng" algn="ctr">
            <a:solidFill>
              <a:schemeClr val="tx2"/>
            </a:solidFill>
            <a:prstDash val="solid"/>
            <a:round/>
            <a:headEnd type="none" w="med" len="med"/>
            <a:tailEnd type="none" w="med" len="med"/>
          </a:ln>
          <a:effectLst/>
        </p:spPr>
      </p:cxnSp>
      <p:cxnSp>
        <p:nvCxnSpPr>
          <p:cNvPr id="12" name="直線矢印コネクタ 11"/>
          <p:cNvCxnSpPr/>
          <p:nvPr/>
        </p:nvCxnSpPr>
        <p:spPr bwMode="auto">
          <a:xfrm flipV="1">
            <a:off x="4932040" y="4941168"/>
            <a:ext cx="0" cy="648072"/>
          </a:xfrm>
          <a:prstGeom prst="straightConnector1">
            <a:avLst/>
          </a:prstGeom>
          <a:noFill/>
          <a:ln w="9525" cap="flat" cmpd="sng" algn="ctr">
            <a:solidFill>
              <a:schemeClr val="tx2"/>
            </a:solidFill>
            <a:prstDash val="solid"/>
            <a:round/>
            <a:headEnd type="none" w="med" len="med"/>
            <a:tailEnd type="arrow"/>
          </a:ln>
          <a:effectLst/>
        </p:spPr>
      </p:cxnSp>
      <p:cxnSp>
        <p:nvCxnSpPr>
          <p:cNvPr id="13" name="直線コネクタ 12"/>
          <p:cNvCxnSpPr/>
          <p:nvPr/>
        </p:nvCxnSpPr>
        <p:spPr bwMode="auto">
          <a:xfrm>
            <a:off x="5076056" y="6021288"/>
            <a:ext cx="1008112" cy="0"/>
          </a:xfrm>
          <a:prstGeom prst="line">
            <a:avLst/>
          </a:prstGeom>
          <a:noFill/>
          <a:ln w="9525" cap="flat" cmpd="sng" algn="ctr">
            <a:solidFill>
              <a:schemeClr val="tx2"/>
            </a:solidFill>
            <a:prstDash val="solid"/>
            <a:round/>
            <a:headEnd type="none" w="med" len="med"/>
            <a:tailEnd type="none" w="med" len="med"/>
          </a:ln>
          <a:effectLst/>
        </p:spPr>
      </p:cxnSp>
      <p:cxnSp>
        <p:nvCxnSpPr>
          <p:cNvPr id="14" name="直線矢印コネクタ 13"/>
          <p:cNvCxnSpPr/>
          <p:nvPr/>
        </p:nvCxnSpPr>
        <p:spPr bwMode="auto">
          <a:xfrm flipV="1">
            <a:off x="6084168" y="4941168"/>
            <a:ext cx="0" cy="1080120"/>
          </a:xfrm>
          <a:prstGeom prst="straightConnector1">
            <a:avLst/>
          </a:prstGeom>
          <a:noFill/>
          <a:ln w="9525" cap="flat" cmpd="sng" algn="ctr">
            <a:solidFill>
              <a:schemeClr val="tx2"/>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r>
              <a:rPr lang="en-US" dirty="0">
                <a:latin typeface="Times New Roman" charset="0"/>
              </a:rPr>
              <a:t>802.22b Task Group </a:t>
            </a:r>
            <a:r>
              <a:rPr lang="en-US" dirty="0" smtClean="0">
                <a:latin typeface="Times New Roman" charset="0"/>
              </a:rPr>
              <a:t>Updated Timeline </a:t>
            </a:r>
            <a:endParaRPr lang="en-US" dirty="0">
              <a:latin typeface="Times New Roman" charset="0"/>
            </a:endParaRPr>
          </a:p>
        </p:txBody>
      </p:sp>
      <p:sp>
        <p:nvSpPr>
          <p:cNvPr id="21874" name="바닥글 개체 틀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a:defRPr/>
            </a:pPr>
            <a:r>
              <a:rPr lang="en-US" altLang="ko-KR" sz="1200" b="0" dirty="0" smtClean="0"/>
              <a:t>Chang-woo </a:t>
            </a:r>
            <a:r>
              <a:rPr lang="en-US" altLang="ko-KR" sz="1200" b="0" dirty="0" err="1" smtClean="0"/>
              <a:t>Pyo</a:t>
            </a:r>
            <a:r>
              <a:rPr lang="en-US" altLang="ko-KR" sz="1200" b="0" dirty="0" smtClean="0"/>
              <a:t> (NICT)</a:t>
            </a:r>
            <a:endParaRPr lang="en-US" altLang="ko-KR" sz="1200" b="0" dirty="0"/>
          </a:p>
        </p:txBody>
      </p:sp>
      <p:sp>
        <p:nvSpPr>
          <p:cNvPr id="2" name="Slide Number Placeholder 1"/>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8</a:t>
            </a:fld>
            <a:endParaRPr lang="en-US" altLang="ko-KR"/>
          </a:p>
        </p:txBody>
      </p:sp>
      <p:sp>
        <p:nvSpPr>
          <p:cNvPr id="3" name="Date Placeholder 2"/>
          <p:cNvSpPr>
            <a:spLocks noGrp="1"/>
          </p:cNvSpPr>
          <p:nvPr>
            <p:ph type="dt" sz="half" idx="10"/>
          </p:nvPr>
        </p:nvSpPr>
        <p:spPr>
          <a:xfrm>
            <a:off x="696913" y="334189"/>
            <a:ext cx="1045158" cy="276999"/>
          </a:xfrm>
        </p:spPr>
        <p:txBody>
          <a:bodyPr/>
          <a:lstStyle/>
          <a:p>
            <a:pPr>
              <a:defRPr/>
            </a:pPr>
            <a:r>
              <a:rPr lang="en-US" altLang="ko-KR" dirty="0" smtClean="0"/>
              <a:t>April 2014</a:t>
            </a:r>
            <a:endParaRPr lang="en-US" altLang="ko-KR" dirty="0"/>
          </a:p>
        </p:txBody>
      </p:sp>
      <p:graphicFrame>
        <p:nvGraphicFramePr>
          <p:cNvPr id="7" name="表 6"/>
          <p:cNvGraphicFramePr>
            <a:graphicFrameLocks noGrp="1"/>
          </p:cNvGraphicFramePr>
          <p:nvPr/>
        </p:nvGraphicFramePr>
        <p:xfrm>
          <a:off x="1403648" y="1700808"/>
          <a:ext cx="7128786" cy="4392484"/>
        </p:xfrm>
        <a:graphic>
          <a:graphicData uri="http://schemas.openxmlformats.org/drawingml/2006/table">
            <a:tbl>
              <a:tblPr/>
              <a:tblGrid>
                <a:gridCol w="2193744"/>
                <a:gridCol w="188901"/>
                <a:gridCol w="188901"/>
                <a:gridCol w="224320"/>
                <a:gridCol w="224320"/>
                <a:gridCol w="188901"/>
                <a:gridCol w="271546"/>
                <a:gridCol w="188901"/>
                <a:gridCol w="188901"/>
                <a:gridCol w="188901"/>
                <a:gridCol w="188901"/>
                <a:gridCol w="188901"/>
                <a:gridCol w="271546"/>
                <a:gridCol w="188901"/>
                <a:gridCol w="188901"/>
                <a:gridCol w="188901"/>
                <a:gridCol w="188901"/>
                <a:gridCol w="188901"/>
                <a:gridCol w="271546"/>
                <a:gridCol w="188901"/>
                <a:gridCol w="188901"/>
                <a:gridCol w="188901"/>
                <a:gridCol w="188901"/>
                <a:gridCol w="188901"/>
                <a:gridCol w="271546"/>
              </a:tblGrid>
              <a:tr h="238471">
                <a:tc>
                  <a:txBody>
                    <a:bodyPr/>
                    <a:lstStyle/>
                    <a:p>
                      <a:pPr algn="l" rtl="0" fontAlgn="b"/>
                      <a:r>
                        <a:rPr lang="ja-JP" altLang="en-US" sz="600" b="0" i="0" u="none" strike="noStrike" dirty="0">
                          <a:solidFill>
                            <a:srgbClr val="000000"/>
                          </a:solidFill>
                          <a:latin typeface="Calibri"/>
                        </a:rPr>
                        <a:t> </a:t>
                      </a:r>
                      <a:r>
                        <a:rPr lang="ja-JP" altLang="en-US" sz="600" b="0" i="0" u="none" strike="noStrike" dirty="0">
                          <a:solidFill>
                            <a:srgbClr val="000000"/>
                          </a:solidFill>
                          <a:latin typeface="Times New Roman"/>
                        </a:rPr>
                        <a:t> </a:t>
                      </a:r>
                      <a:endParaRPr lang="ja-JP" altLang="en-US" sz="6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6">
                  <a:txBody>
                    <a:bodyPr/>
                    <a:lstStyle/>
                    <a:p>
                      <a:pPr algn="ctr" rtl="0" fontAlgn="b"/>
                      <a:r>
                        <a:rPr lang="en-US" altLang="ja-JP" sz="1000" b="0" i="0" u="none" strike="noStrike">
                          <a:solidFill>
                            <a:srgbClr val="000000"/>
                          </a:solidFill>
                          <a:latin typeface="Calibri"/>
                        </a:rPr>
                        <a:t>2012</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2014</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38471">
                <a:tc>
                  <a:txBody>
                    <a:bodyPr/>
                    <a:lstStyle/>
                    <a:p>
                      <a:pPr algn="l"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r>
              <a:tr h="246164">
                <a:tc>
                  <a:txBody>
                    <a:bodyPr/>
                    <a:lstStyle/>
                    <a:p>
                      <a:pPr algn="l" rtl="0" fontAlgn="t"/>
                      <a:r>
                        <a:rPr lang="en-US" sz="1000" b="0" i="0" u="none" strike="noStrike">
                          <a:solidFill>
                            <a:srgbClr val="000000"/>
                          </a:solidFill>
                          <a:latin typeface="Times New Roman"/>
                        </a:rPr>
                        <a:t>Task Group formed</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Process document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Functional Requirements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Call for Proposals issued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Selection Criteria</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 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Technical/Informative Contributions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Proposal presentations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dirty="0">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dirty="0" smtClean="0">
                          <a:solidFill>
                            <a:srgbClr val="000000"/>
                          </a:solidFill>
                          <a:latin typeface="Times New Roman"/>
                        </a:rPr>
                        <a:t>Processing  to create</a:t>
                      </a:r>
                      <a:r>
                        <a:rPr lang="en-US" sz="1000" b="0" i="0" u="none" strike="noStrike" baseline="0" dirty="0" smtClean="0">
                          <a:solidFill>
                            <a:srgbClr val="000000"/>
                          </a:solidFill>
                          <a:latin typeface="Times New Roman"/>
                        </a:rPr>
                        <a:t> a working document</a:t>
                      </a:r>
                      <a:endParaRPr lang="en-US" sz="1000" b="0" i="0" u="none" strike="noStrike" dirty="0">
                        <a:solidFill>
                          <a:srgbClr val="000000"/>
                        </a:solidFill>
                        <a:latin typeface="Times New Roman"/>
                      </a:endParaRP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Draft for 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endParaRPr lang="en-US" sz="1000" b="0" i="0" u="none" strike="noStrike" dirty="0">
                        <a:solidFill>
                          <a:srgbClr val="000000"/>
                        </a:solidFill>
                        <a:latin typeface="Times New Roman"/>
                      </a:endParaRP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1000" b="0" i="0" u="none" strike="noStrike" dirty="0">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2</a:t>
                      </a:r>
                      <a:r>
                        <a:rPr lang="en-US" sz="1000" b="0" i="0" u="none" strike="noStrike" baseline="30000">
                          <a:solidFill>
                            <a:srgbClr val="000000"/>
                          </a:solidFill>
                          <a:latin typeface="Times New Roman"/>
                        </a:rPr>
                        <a:t>nd</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en-US" sz="1000" b="0" i="0" u="none" strike="noStrike">
                          <a:solidFill>
                            <a:srgbClr val="000000"/>
                          </a:solidFill>
                          <a:latin typeface="Calibri"/>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Sponsor ballot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dirty="0">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RevCom/NesCom Approval</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802-22b-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65879</TotalTime>
  <Words>431</Words>
  <Application>Microsoft Office PowerPoint</Application>
  <PresentationFormat>画面に合わせる (4:3)</PresentationFormat>
  <Paragraphs>557</Paragraphs>
  <Slides>8</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8</vt:i4>
      </vt:variant>
    </vt:vector>
  </HeadingPairs>
  <TitlesOfParts>
    <vt:vector size="10" baseType="lpstr">
      <vt:lpstr>802-22b-Submission</vt:lpstr>
      <vt:lpstr>Document</vt:lpstr>
      <vt:lpstr>IEEE P802.22b  Teleconferences</vt:lpstr>
      <vt:lpstr>Abstract</vt:lpstr>
      <vt:lpstr>Agenda: Teleconference April 10th, 09:00 PM-10:00 PM EDT</vt:lpstr>
      <vt:lpstr>Introduction</vt:lpstr>
      <vt:lpstr>IEEE Patent Policy</vt:lpstr>
      <vt:lpstr>Comment Resolution</vt:lpstr>
      <vt:lpstr>Teleconference Plan</vt:lpstr>
      <vt:lpstr>802.22b Task Group Updated Timeline </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ETRI OFDMA Parameters</dc:title>
  <dc:creator>"Chang-woo Pyo" &lt;cwpyo@nict.go.jp&gt;</dc:creator>
  <cp:lastModifiedBy>cwpyo</cp:lastModifiedBy>
  <cp:revision>1433</cp:revision>
  <cp:lastPrinted>1998-02-10T13:28:06Z</cp:lastPrinted>
  <dcterms:created xsi:type="dcterms:W3CDTF">2006-06-26T04:34:43Z</dcterms:created>
  <dcterms:modified xsi:type="dcterms:W3CDTF">2014-04-11T00:33:38Z</dcterms:modified>
</cp:coreProperties>
</file>