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565" r:id="rId2"/>
    <p:sldId id="566" r:id="rId3"/>
    <p:sldId id="572" r:id="rId4"/>
    <p:sldId id="574" r:id="rId5"/>
  </p:sldIdLst>
  <p:sldSz cx="9144000" cy="6858000" type="screen4x3"/>
  <p:notesSz cx="6735763" cy="98663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962" autoAdjust="0"/>
    <p:restoredTop sz="94660"/>
  </p:normalViewPr>
  <p:slideViewPr>
    <p:cSldViewPr>
      <p:cViewPr>
        <p:scale>
          <a:sx n="90" d="100"/>
          <a:sy n="90" d="100"/>
        </p:scale>
        <p:origin x="-582"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358319" y="199288"/>
            <a:ext cx="27026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15250" eaLnBrk="0" latinLnBrk="0" hangingPunct="0">
              <a:lnSpc>
                <a:spcPct val="100000"/>
              </a:lnSpc>
              <a:spcBef>
                <a:spcPct val="0"/>
              </a:spcBef>
              <a:defRPr sz="14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674781" y="199288"/>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15250" eaLnBrk="0" latinLnBrk="0" hangingPunct="0">
              <a:defRPr sz="14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4738378" y="9549525"/>
            <a:ext cx="13994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15250" eaLnBrk="0" latinLnBrk="0" hangingPunct="0">
              <a:defRPr sz="12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2999926" y="9549525"/>
            <a:ext cx="5883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15250" eaLnBrk="0" latinLnBrk="0" hangingPunct="0">
              <a:defRPr sz="12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673276" y="413201"/>
            <a:ext cx="53892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7572" tIns="43786" rIns="87572" bIns="43786" anchor="ctr"/>
          <a:lstStyle/>
          <a:p>
            <a:endParaRPr lang="en-US"/>
          </a:p>
        </p:txBody>
      </p:sp>
      <p:sp>
        <p:nvSpPr>
          <p:cNvPr id="14343" name="Rectangle 7"/>
          <p:cNvSpPr>
            <a:spLocks noChangeArrowheads="1"/>
          </p:cNvSpPr>
          <p:nvPr/>
        </p:nvSpPr>
        <p:spPr bwMode="auto">
          <a:xfrm>
            <a:off x="673276" y="9549526"/>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5250" eaLnBrk="0" latinLnBrk="0" hangingPunct="0"/>
            <a:r>
              <a:rPr lang="en-US" altLang="ko-KR" sz="1200" b="0" dirty="0"/>
              <a:t>Submission</a:t>
            </a:r>
          </a:p>
        </p:txBody>
      </p:sp>
      <p:sp>
        <p:nvSpPr>
          <p:cNvPr id="14344" name="Line 8"/>
          <p:cNvSpPr>
            <a:spLocks noChangeShapeType="1"/>
          </p:cNvSpPr>
          <p:nvPr/>
        </p:nvSpPr>
        <p:spPr bwMode="auto">
          <a:xfrm>
            <a:off x="673276" y="9537282"/>
            <a:ext cx="553832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7572" tIns="43786" rIns="87572" bIns="43786"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0493" y="115117"/>
            <a:ext cx="27026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15250" eaLnBrk="0" latinLnBrk="0" hangingPunct="0">
              <a:lnSpc>
                <a:spcPct val="100000"/>
              </a:lnSpc>
              <a:spcBef>
                <a:spcPct val="0"/>
              </a:spcBef>
              <a:defRPr sz="14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35620" y="115117"/>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15250" eaLnBrk="0" latinLnBrk="0" hangingPunct="0">
              <a:defRPr sz="14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897700" y="4686002"/>
            <a:ext cx="4940363" cy="4442672"/>
          </a:xfrm>
          <a:prstGeom prst="rect">
            <a:avLst/>
          </a:prstGeom>
          <a:noFill/>
          <a:ln w="9525">
            <a:noFill/>
            <a:miter lim="800000"/>
            <a:headEnd/>
            <a:tailEnd/>
          </a:ln>
          <a:effectLst/>
        </p:spPr>
        <p:txBody>
          <a:bodyPr vert="horz" wrap="square" lIns="91810" tIns="45128" rIns="91810" bIns="451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4252328" y="9552586"/>
            <a:ext cx="18508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6983" lvl="4" algn="r" defTabSz="915250" eaLnBrk="0" latinLnBrk="0" hangingPunct="0">
              <a:defRPr sz="12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040154" y="9552586"/>
            <a:ext cx="5883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15250" eaLnBrk="0" latinLnBrk="0" hangingPunct="0">
              <a:defRPr sz="12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03400" y="9552587"/>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897006" eaLnBrk="0" latinLnBrk="0" hangingPunct="0"/>
            <a:r>
              <a:rPr lang="en-US" altLang="ko-KR" sz="1200" b="0" dirty="0"/>
              <a:t>Submission</a:t>
            </a:r>
          </a:p>
        </p:txBody>
      </p:sp>
      <p:sp>
        <p:nvSpPr>
          <p:cNvPr id="15369" name="Line 9"/>
          <p:cNvSpPr>
            <a:spLocks noChangeShapeType="1"/>
          </p:cNvSpPr>
          <p:nvPr/>
        </p:nvSpPr>
        <p:spPr bwMode="auto">
          <a:xfrm>
            <a:off x="703400" y="9551056"/>
            <a:ext cx="532896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7572" tIns="43786" rIns="87572" bIns="43786" anchor="ctr"/>
          <a:lstStyle/>
          <a:p>
            <a:endParaRPr lang="en-US"/>
          </a:p>
        </p:txBody>
      </p:sp>
      <p:sp>
        <p:nvSpPr>
          <p:cNvPr id="15370" name="Line 10"/>
          <p:cNvSpPr>
            <a:spLocks noChangeShapeType="1"/>
          </p:cNvSpPr>
          <p:nvPr/>
        </p:nvSpPr>
        <p:spPr bwMode="auto">
          <a:xfrm>
            <a:off x="629595" y="315257"/>
            <a:ext cx="547657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7572" tIns="43786" rIns="87572" bIns="43786"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a:xfrm>
            <a:off x="3213280" y="9552586"/>
            <a:ext cx="415177" cy="184666"/>
          </a:xfrm>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a:xfrm>
            <a:off x="3213280" y="9552586"/>
            <a:ext cx="415177" cy="184666"/>
          </a:xfrm>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a:xfrm>
            <a:off x="3213280" y="9552586"/>
            <a:ext cx="415177" cy="184666"/>
          </a:xfrm>
        </p:spPr>
        <p:txBody>
          <a:bodyPr/>
          <a:lstStyle/>
          <a:p>
            <a:pPr>
              <a:defRPr/>
            </a:pPr>
            <a:r>
              <a:rPr lang="en-US" altLang="ko-KR" smtClean="0"/>
              <a:t>Page </a:t>
            </a:r>
            <a:fld id="{F032E6D2-CDC3-2849-BF7D-4A3704537A52}" type="slidenum">
              <a:rPr lang="en-US" altLang="ko-KR" smtClean="0"/>
              <a:pPr>
                <a:defRPr/>
              </a:pPr>
              <a:t>3</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a:xfrm>
            <a:off x="3213280" y="9552586"/>
            <a:ext cx="415177" cy="184666"/>
          </a:xfrm>
        </p:spPr>
        <p:txBody>
          <a:bodyPr/>
          <a:lstStyle/>
          <a:p>
            <a:pPr>
              <a:defRPr/>
            </a:pPr>
            <a:r>
              <a:rPr lang="en-US" altLang="ko-KR" smtClean="0"/>
              <a:t>Page </a:t>
            </a:r>
            <a:fld id="{F032E6D2-CDC3-2849-BF7D-4A3704537A52}" type="slidenum">
              <a:rPr lang="en-US" altLang="ko-KR" smtClean="0"/>
              <a:pPr>
                <a:defRPr/>
              </a:pPr>
              <a:t>4</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2014</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2014</a:t>
            </a:r>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2014</a:t>
            </a:r>
            <a:endParaRPr lang="en-US" altLang="ko-KR" dirty="0"/>
          </a:p>
        </p:txBody>
      </p:sp>
      <p:sp>
        <p:nvSpPr>
          <p:cNvPr id="1029" name="Rectangle 5"/>
          <p:cNvSpPr>
            <a:spLocks noGrp="1" noChangeArrowheads="1"/>
          </p:cNvSpPr>
          <p:nvPr>
            <p:ph type="ftr" sz="quarter" idx="3"/>
          </p:nvPr>
        </p:nvSpPr>
        <p:spPr bwMode="auto">
          <a:xfrm>
            <a:off x="7125267" y="6475413"/>
            <a:ext cx="14186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err="1" smtClean="0"/>
              <a:t>Masyuki</a:t>
            </a:r>
            <a:r>
              <a:rPr lang="en-US" altLang="ko-KR" dirty="0" smtClean="0"/>
              <a:t>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22-14-0052-00-000b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936104"/>
          </a:xfrm>
        </p:spPr>
        <p:txBody>
          <a:bodyPr/>
          <a:lstStyle/>
          <a:p>
            <a:r>
              <a:rPr lang="en-US" altLang="ko-KR" sz="2800" dirty="0" smtClean="0">
                <a:latin typeface="Times New Roman" charset="0"/>
                <a:ea typeface="굴림" charset="0"/>
                <a:cs typeface="굴림" charset="0"/>
              </a:rPr>
              <a:t>Comment Resolution related to </a:t>
            </a:r>
            <a:br>
              <a:rPr lang="en-US" altLang="ko-KR" sz="2800" dirty="0" smtClean="0">
                <a:latin typeface="Times New Roman" charset="0"/>
                <a:ea typeface="굴림" charset="0"/>
                <a:cs typeface="굴림" charset="0"/>
              </a:rPr>
            </a:br>
            <a:r>
              <a:rPr lang="en-US" altLang="ko-KR" sz="2800" dirty="0" smtClean="0">
                <a:latin typeface="Times New Roman" charset="0"/>
                <a:ea typeface="굴림" charset="0"/>
                <a:cs typeface="굴림" charset="0"/>
              </a:rPr>
              <a:t>PHY Mode 2 (CID 206-208)</a:t>
            </a:r>
            <a:endParaRPr kumimoji="1" lang="ja-JP" altLang="en-US" sz="28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21"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2014-03-18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09600" y="2714625"/>
          <a:ext cx="7839075" cy="695325"/>
        </p:xfrm>
        <a:graphic>
          <a:graphicData uri="http://schemas.openxmlformats.org/presentationml/2006/ole">
            <mc:AlternateContent xmlns:mc="http://schemas.openxmlformats.org/markup-compatibility/2006">
              <mc:Choice xmlns:v="urn:schemas-microsoft-com:vml" Requires="v">
                <p:oleObj spid="_x0000_s37103" name="Document" r:id="rId7" imgW="8452204" imgH="756314" progId="Word.Document.8">
                  <p:embed/>
                </p:oleObj>
              </mc:Choice>
              <mc:Fallback>
                <p:oleObj name="Document" r:id="rId7" imgW="8452204" imgH="756314" progId="Word.Document.8">
                  <p:embed/>
                  <p:pic>
                    <p:nvPicPr>
                      <p:cNvPr id="0" name="Picture 14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714625"/>
                        <a:ext cx="783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90656" cy="438944"/>
          </a:xfrm>
        </p:spPr>
        <p:txBody>
          <a:bodyPr/>
          <a:lstStyle/>
          <a:p>
            <a:r>
              <a:rPr lang="en-US" altLang="ko-KR" sz="2000" dirty="0" smtClean="0">
                <a:latin typeface="Times New Roman" charset="0"/>
                <a:ea typeface="굴림" charset="0"/>
                <a:cs typeface="굴림" charset="0"/>
              </a:rPr>
              <a:t>Comment Resolution related to PHY Mode2 (CID 206)</a:t>
            </a:r>
            <a:endParaRPr kumimoji="1" lang="ja-JP" altLang="en-US" sz="20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pic>
        <p:nvPicPr>
          <p:cNvPr id="58369" name="Picture 1"/>
          <p:cNvPicPr>
            <a:picLocks noChangeAspect="1" noChangeArrowheads="1"/>
          </p:cNvPicPr>
          <p:nvPr/>
        </p:nvPicPr>
        <p:blipFill>
          <a:blip r:embed="rId3" cstate="print"/>
          <a:srcRect t="14000" r="47147"/>
          <a:stretch>
            <a:fillRect/>
          </a:stretch>
        </p:blipFill>
        <p:spPr bwMode="auto">
          <a:xfrm>
            <a:off x="539552" y="1196752"/>
            <a:ext cx="7848872" cy="464240"/>
          </a:xfrm>
          <a:prstGeom prst="rect">
            <a:avLst/>
          </a:prstGeom>
          <a:noFill/>
          <a:ln w="9525">
            <a:noFill/>
            <a:miter lim="800000"/>
            <a:headEnd/>
            <a:tailEnd/>
          </a:ln>
          <a:effectLst/>
        </p:spPr>
      </p:pic>
      <p:pic>
        <p:nvPicPr>
          <p:cNvPr id="58370" name="Picture 2"/>
          <p:cNvPicPr>
            <a:picLocks noChangeAspect="1" noChangeArrowheads="1"/>
          </p:cNvPicPr>
          <p:nvPr/>
        </p:nvPicPr>
        <p:blipFill>
          <a:blip r:embed="rId4" cstate="print"/>
          <a:srcRect b="71440"/>
          <a:stretch>
            <a:fillRect/>
          </a:stretch>
        </p:blipFill>
        <p:spPr bwMode="auto">
          <a:xfrm>
            <a:off x="323528" y="1639094"/>
            <a:ext cx="8133229" cy="1368152"/>
          </a:xfrm>
          <a:prstGeom prst="rect">
            <a:avLst/>
          </a:prstGeom>
          <a:noFill/>
          <a:ln w="9525">
            <a:noFill/>
            <a:miter lim="800000"/>
            <a:headEnd/>
            <a:tailEnd/>
          </a:ln>
          <a:effectLst/>
        </p:spPr>
      </p:pic>
      <p:sp>
        <p:nvSpPr>
          <p:cNvPr id="8" name="コンテンツ プレースホルダ 2"/>
          <p:cNvSpPr txBox="1">
            <a:spLocks/>
          </p:cNvSpPr>
          <p:nvPr/>
        </p:nvSpPr>
        <p:spPr bwMode="auto">
          <a:xfrm>
            <a:off x="683568" y="3429000"/>
            <a:ext cx="7848872"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eaLnBrk="0" latinLnBrk="0" hangingPunct="0">
              <a:spcBef>
                <a:spcPct val="20000"/>
              </a:spcBef>
            </a:pPr>
            <a:r>
              <a:rPr kumimoji="1" lang="en-US" altLang="ja-JP" sz="16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rPr>
              <a:t>Maximum excess delay for Channel B is 11 [</a:t>
            </a:r>
            <a:r>
              <a:rPr kumimoji="1" lang="en-US" altLang="ja-JP" sz="1600" kern="0" dirty="0" err="1" smtClean="0">
                <a:latin typeface="Symbol" pitchFamily="18" charset="2"/>
                <a:ea typeface="ＭＳ Ｐゴシック" charset="0"/>
                <a:cs typeface="ＭＳ Ｐゴシック" charset="0"/>
              </a:rPr>
              <a:t>m</a:t>
            </a:r>
            <a:r>
              <a:rPr kumimoji="1" lang="en-US" altLang="ja-JP" sz="1600" kern="0" dirty="0" err="1" smtClean="0">
                <a:latin typeface="+mn-lt"/>
                <a:ea typeface="ＭＳ Ｐゴシック" charset="0"/>
                <a:cs typeface="ＭＳ Ｐゴシック" charset="0"/>
              </a:rPr>
              <a:t>sec</a:t>
            </a:r>
            <a:r>
              <a:rPr kumimoji="1" lang="en-US" altLang="ja-JP" sz="1600" kern="0" dirty="0" smtClean="0">
                <a:latin typeface="+mn-lt"/>
                <a:ea typeface="ＭＳ Ｐゴシック" charset="0"/>
                <a:cs typeface="ＭＳ Ｐゴシック" charset="0"/>
              </a:rPr>
              <a:t>]. Since PHY Mode 2 has 22.9</a:t>
            </a:r>
            <a:r>
              <a:rPr kumimoji="1" lang="en-US" altLang="ja-JP" sz="1600" kern="0" dirty="0" smtClean="0">
                <a:ea typeface="ＭＳ Ｐゴシック" charset="0"/>
                <a:cs typeface="ＭＳ Ｐゴシック" charset="0"/>
              </a:rPr>
              <a:t> [</a:t>
            </a:r>
            <a:r>
              <a:rPr kumimoji="1" lang="en-US" altLang="ja-JP" sz="1600" kern="0" dirty="0" err="1" smtClean="0">
                <a:latin typeface="Symbol" pitchFamily="18" charset="2"/>
                <a:ea typeface="ＭＳ Ｐゴシック" charset="0"/>
                <a:cs typeface="ＭＳ Ｐゴシック" charset="0"/>
              </a:rPr>
              <a:t>m</a:t>
            </a:r>
            <a:r>
              <a:rPr kumimoji="1" lang="en-US" altLang="ja-JP" sz="1600" kern="0" dirty="0" err="1" smtClean="0">
                <a:ea typeface="ＭＳ Ｐゴシック" charset="0"/>
                <a:cs typeface="ＭＳ Ｐゴシック" charset="0"/>
              </a:rPr>
              <a:t>sec</a:t>
            </a:r>
            <a:r>
              <a:rPr kumimoji="1" lang="en-US" altLang="ja-JP" sz="1600" kern="0" dirty="0" smtClean="0">
                <a:ea typeface="ＭＳ Ｐゴシック" charset="0"/>
                <a:cs typeface="ＭＳ Ｐゴシック" charset="0"/>
              </a:rPr>
              <a:t>] guard interval for 1/8 CP mode,  PHY Mode 2</a:t>
            </a:r>
            <a:r>
              <a:rPr kumimoji="1" lang="en-US" altLang="ja-JP" sz="1600" kern="0" dirty="0" smtClean="0">
                <a:latin typeface="+mn-lt"/>
                <a:ea typeface="ＭＳ Ｐゴシック" charset="0"/>
                <a:cs typeface="ＭＳ Ｐゴシック" charset="0"/>
              </a:rPr>
              <a:t> can support the Channel  B. The simulation results (provided by Doc. 22-13-0013-00-000b) shows that PHY Mode 2 can provide the throughput performance similar t to the legacy (2K-FFT PHY). </a:t>
            </a:r>
          </a:p>
          <a:p>
            <a:pPr lvl="0" eaLnBrk="0" latinLnBrk="0" hangingPunct="0">
              <a:spcBef>
                <a:spcPct val="20000"/>
              </a:spcBef>
            </a:pPr>
            <a:endParaRPr kumimoji="1" lang="en-US" altLang="ja-JP" sz="1600" kern="0" dirty="0" smtClean="0">
              <a:latin typeface="+mn-lt"/>
              <a:ea typeface="ＭＳ Ｐゴシック" charset="0"/>
              <a:cs typeface="ＭＳ Ｐゴシック" charset="0"/>
            </a:endParaRPr>
          </a:p>
          <a:p>
            <a:pPr lvl="0" eaLnBrk="0" latinLnBrk="0" hangingPunct="0">
              <a:spcBef>
                <a:spcPct val="20000"/>
              </a:spcBef>
            </a:pPr>
            <a:r>
              <a:rPr kumimoji="1" lang="en-US" altLang="ja-JP" sz="1600" kern="0" dirty="0" smtClean="0">
                <a:latin typeface="+mn-lt"/>
                <a:ea typeface="ＭＳ Ｐゴシック" charset="0"/>
                <a:cs typeface="ＭＳ Ｐゴシック" charset="0"/>
              </a:rPr>
              <a:t>Regarding FCC spectrum mask, the occupied </a:t>
            </a:r>
            <a:r>
              <a:rPr kumimoji="1" lang="en-US" altLang="ja-JP" sz="1600" kern="0" dirty="0">
                <a:latin typeface="+mn-lt"/>
                <a:ea typeface="ＭＳ Ｐゴシック" charset="0"/>
                <a:cs typeface="ＭＳ Ｐゴシック" charset="0"/>
              </a:rPr>
              <a:t>(i.e. active subcarriers) bandwidth </a:t>
            </a:r>
            <a:r>
              <a:rPr kumimoji="1" lang="en-US" altLang="ja-JP" sz="1600" kern="0" dirty="0" smtClean="0">
                <a:latin typeface="+mn-lt"/>
                <a:ea typeface="ＭＳ Ｐゴシック" charset="0"/>
                <a:cs typeface="ＭＳ Ｐゴシック" charset="0"/>
              </a:rPr>
              <a:t>of PHY Mode 2 is 4.6 [MHz] that is much narrower than PHY Mode 1 with 5.6 [MHz] occupied bandwidth. Therefore it is more feasible for PHY Mode 2 to achieve the FCC spectrum compared to PHY Mode1.</a:t>
            </a:r>
          </a:p>
          <a:p>
            <a:pPr lvl="0" eaLnBrk="0" latinLnBrk="0" hangingPunct="0">
              <a:spcBef>
                <a:spcPct val="20000"/>
              </a:spcBef>
            </a:pPr>
            <a:endParaRPr kumimoji="1" lang="en-US" altLang="ja-JP" sz="1600" kern="0" dirty="0" smtClean="0">
              <a:latin typeface="+mn-lt"/>
              <a:ea typeface="ＭＳ Ｐゴシック" charset="0"/>
              <a:cs typeface="ＭＳ Ｐゴシック" charset="0"/>
            </a:endParaRPr>
          </a:p>
          <a:p>
            <a:pPr marL="0" marR="0" lvl="0" indent="0" defTabSz="914400" rtl="0" eaLnBrk="0" fontAlgn="base" latinLnBrk="0" hangingPunct="0">
              <a:lnSpc>
                <a:spcPct val="100000"/>
              </a:lnSpc>
              <a:spcBef>
                <a:spcPct val="20000"/>
              </a:spcBef>
              <a:spcAft>
                <a:spcPct val="0"/>
              </a:spcAft>
              <a:buClrTx/>
              <a:buSzTx/>
              <a:buFontTx/>
              <a:buNone/>
              <a:tabLst/>
              <a:defRPr/>
            </a:pPr>
            <a:endParaRPr kumimoji="1" lang="en-US" altLang="ja-JP" sz="1600" kern="0" dirty="0" smtClean="0">
              <a:latin typeface="+mn-lt"/>
              <a:ea typeface="ＭＳ Ｐゴシック" charset="0"/>
              <a:cs typeface="ＭＳ Ｐゴシック" charset="0"/>
            </a:endParaRPr>
          </a:p>
          <a:p>
            <a:pPr marL="0" marR="0" lvl="0" indent="0" defTabSz="914400" rtl="0" eaLnBrk="0" fontAlgn="base" latinLnBrk="0" hangingPunct="0">
              <a:lnSpc>
                <a:spcPct val="100000"/>
              </a:lnSpc>
              <a:spcBef>
                <a:spcPct val="20000"/>
              </a:spcBef>
              <a:spcAft>
                <a:spcPct val="0"/>
              </a:spcAft>
              <a:buClrTx/>
              <a:buSzTx/>
              <a:buFontTx/>
              <a:buNone/>
              <a:tabLst/>
              <a:defRPr/>
            </a:pPr>
            <a:endParaRPr kumimoji="1" lang="en-US" altLang="ja-JP" sz="16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1" lang="en-US" altLang="ja-JP" sz="20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1" lang="en-US" altLang="ja-JP" sz="20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90656" cy="366936"/>
          </a:xfrm>
        </p:spPr>
        <p:txBody>
          <a:bodyPr/>
          <a:lstStyle/>
          <a:p>
            <a:r>
              <a:rPr lang="en-US" altLang="ko-KR" sz="2000" dirty="0" smtClean="0">
                <a:latin typeface="Times New Roman" charset="0"/>
                <a:ea typeface="굴림" charset="0"/>
                <a:cs typeface="굴림" charset="0"/>
              </a:rPr>
              <a:t>Comment Resolution related to PHY Mode2 (CID 207)</a:t>
            </a:r>
            <a:endParaRPr kumimoji="1" lang="ja-JP" altLang="en-US" sz="20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pic>
        <p:nvPicPr>
          <p:cNvPr id="58369" name="Picture 1"/>
          <p:cNvPicPr>
            <a:picLocks noChangeAspect="1" noChangeArrowheads="1"/>
          </p:cNvPicPr>
          <p:nvPr/>
        </p:nvPicPr>
        <p:blipFill>
          <a:blip r:embed="rId3" cstate="print"/>
          <a:srcRect t="14000" r="47147"/>
          <a:stretch>
            <a:fillRect/>
          </a:stretch>
        </p:blipFill>
        <p:spPr bwMode="auto">
          <a:xfrm>
            <a:off x="611560" y="1052736"/>
            <a:ext cx="7848872" cy="442342"/>
          </a:xfrm>
          <a:prstGeom prst="rect">
            <a:avLst/>
          </a:prstGeom>
          <a:noFill/>
          <a:ln w="9525">
            <a:noFill/>
            <a:miter lim="800000"/>
            <a:headEnd/>
            <a:tailEnd/>
          </a:ln>
          <a:effectLst/>
        </p:spPr>
      </p:pic>
      <p:pic>
        <p:nvPicPr>
          <p:cNvPr id="64514" name="Picture 2"/>
          <p:cNvPicPr>
            <a:picLocks noChangeAspect="1" noChangeArrowheads="1"/>
          </p:cNvPicPr>
          <p:nvPr/>
        </p:nvPicPr>
        <p:blipFill>
          <a:blip r:embed="rId4" cstate="print"/>
          <a:srcRect t="28560" b="42881"/>
          <a:stretch>
            <a:fillRect/>
          </a:stretch>
        </p:blipFill>
        <p:spPr bwMode="auto">
          <a:xfrm>
            <a:off x="471219" y="1412776"/>
            <a:ext cx="8133229" cy="1368152"/>
          </a:xfrm>
          <a:prstGeom prst="rect">
            <a:avLst/>
          </a:prstGeom>
          <a:noFill/>
          <a:ln w="9525">
            <a:noFill/>
            <a:miter lim="800000"/>
            <a:headEnd/>
            <a:tailEnd/>
          </a:ln>
          <a:effectLst/>
        </p:spPr>
      </p:pic>
      <p:sp>
        <p:nvSpPr>
          <p:cNvPr id="11" name="コンテンツ プレースホルダ 2"/>
          <p:cNvSpPr txBox="1">
            <a:spLocks/>
          </p:cNvSpPr>
          <p:nvPr/>
        </p:nvSpPr>
        <p:spPr bwMode="auto">
          <a:xfrm>
            <a:off x="884634" y="3284984"/>
            <a:ext cx="7488832"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eaLnBrk="0" latinLnBrk="0" hangingPunct="0">
              <a:spcBef>
                <a:spcPct val="20000"/>
              </a:spcBef>
            </a:pPr>
            <a:r>
              <a:rPr kumimoji="1" lang="en-US" altLang="ja-JP" sz="16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rPr>
              <a:t>It</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 is true that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one </a:t>
            </a:r>
            <a:r>
              <a:rPr kumimoji="1" lang="en-US" altLang="ja-JP" sz="1600" kern="0" dirty="0" smtClean="0">
                <a:latin typeface="+mn-lt"/>
                <a:ea typeface="ＭＳ Ｐゴシック" charset="0"/>
                <a:cs typeface="ＭＳ Ｐゴシック" charset="0"/>
              </a:rPr>
              <a:t>hop</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communication distance by PHY Mode 2 is shorter than PHY Mode 1 (legacy) due to shorter guard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interval.  GI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length of PHY Mode 2 is around 2/3 compared to the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legacy.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However, PHY Mode 2 can still provide the service coverage around 10 [km</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 radius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or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wider in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one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hop. In </a:t>
            </a:r>
            <a:r>
              <a:rPr kumimoji="1" lang="en-US" altLang="ja-JP" sz="1600" kern="0" dirty="0" smtClean="0">
                <a:ea typeface="ＭＳ Ｐゴシック" charset="0"/>
                <a:cs typeface="ＭＳ Ｐゴシック" charset="0"/>
              </a:rPr>
              <a:t>Doc</a:t>
            </a:r>
            <a:r>
              <a:rPr kumimoji="1" lang="en-US" altLang="ja-JP" sz="1600" kern="0" dirty="0">
                <a:ea typeface="ＭＳ Ｐゴシック" charset="0"/>
                <a:cs typeface="ＭＳ Ｐゴシック" charset="0"/>
              </a:rPr>
              <a:t>. </a:t>
            </a:r>
            <a:r>
              <a:rPr kumimoji="1" lang="en-US" altLang="ja-JP" sz="1600" kern="0" dirty="0" smtClean="0">
                <a:ea typeface="ＭＳ Ｐゴシック" charset="0"/>
                <a:cs typeface="ＭＳ Ｐゴシック" charset="0"/>
              </a:rPr>
              <a:t>22-13-0013-00-000b, the simulation results show that PHY Mode 2 provides the throughput similar to PHY Mode1(legacy) for Channel Models A and B.  </a:t>
            </a:r>
            <a:endPar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endParaRPr>
          </a:p>
          <a:p>
            <a:pPr lvl="0" eaLnBrk="0" latinLnBrk="0" hangingPunct="0">
              <a:spcBef>
                <a:spcPct val="20000"/>
              </a:spcBef>
            </a:pP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By </a:t>
            </a: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using </a:t>
            </a:r>
            <a:r>
              <a:rPr kumimoji="1" lang="en-US" altLang="ja-JP" sz="1600" kern="0" dirty="0" smtClean="0">
                <a:latin typeface="+mn-lt"/>
                <a:ea typeface="ＭＳ Ｐゴシック" charset="0"/>
                <a:cs typeface="ＭＳ Ｐゴシック" charset="0"/>
              </a:rPr>
              <a:t>relay, MIMO, channel aggregation that are </a:t>
            </a:r>
            <a:r>
              <a:rPr kumimoji="1" lang="en-US" altLang="ja-JP" sz="1600" kern="0" dirty="0" smtClean="0">
                <a:latin typeface="+mn-lt"/>
                <a:ea typeface="ＭＳ Ｐゴシック" charset="0"/>
                <a:cs typeface="ＭＳ Ｐゴシック" charset="0"/>
              </a:rPr>
              <a:t>supported by </a:t>
            </a:r>
            <a:r>
              <a:rPr kumimoji="1" lang="en-US" altLang="ja-JP" sz="1600" kern="0" dirty="0" smtClean="0">
                <a:latin typeface="+mn-lt"/>
                <a:ea typeface="ＭＳ Ｐゴシック" charset="0"/>
                <a:cs typeface="ＭＳ Ｐゴシック" charset="0"/>
              </a:rPr>
              <a:t>802.22b,</a:t>
            </a:r>
          </a:p>
          <a:p>
            <a:pPr lvl="0" eaLnBrk="0" latinLnBrk="0" hangingPunct="0">
              <a:spcBef>
                <a:spcPct val="20000"/>
              </a:spcBef>
            </a:pPr>
            <a:r>
              <a:rPr kumimoji="1" lang="en-US" altLang="ja-JP" sz="1600" kern="0" dirty="0" smtClean="0">
                <a:latin typeface="+mn-lt"/>
                <a:ea typeface="ＭＳ Ｐゴシック" charset="0"/>
                <a:cs typeface="ＭＳ Ｐゴシック" charset="0"/>
              </a:rPr>
              <a:t>PHY Mode 2 can provide required throughput (over two times compared to the legacy) in the service </a:t>
            </a:r>
            <a:r>
              <a:rPr kumimoji="1" lang="en-US" altLang="ja-JP" sz="1600" kern="0" smtClean="0">
                <a:latin typeface="+mn-lt"/>
                <a:ea typeface="ＭＳ Ｐゴシック" charset="0"/>
                <a:cs typeface="ＭＳ Ｐゴシック" charset="0"/>
              </a:rPr>
              <a:t>coverage similar to </a:t>
            </a:r>
            <a:r>
              <a:rPr kumimoji="1" lang="en-US" altLang="ja-JP" sz="1600" kern="0" dirty="0" smtClean="0">
                <a:latin typeface="+mn-lt"/>
                <a:ea typeface="ＭＳ Ｐゴシック" charset="0"/>
                <a:cs typeface="ＭＳ Ｐゴシック" charset="0"/>
              </a:rPr>
              <a:t>the </a:t>
            </a:r>
            <a:r>
              <a:rPr kumimoji="1" lang="en-US" altLang="ja-JP" sz="1600" kern="0" dirty="0" smtClean="0">
                <a:latin typeface="+mn-lt"/>
                <a:ea typeface="ＭＳ Ｐゴシック" charset="0"/>
                <a:cs typeface="ＭＳ Ｐゴシック" charset="0"/>
              </a:rPr>
              <a:t>legacy</a:t>
            </a:r>
            <a:r>
              <a:rPr kumimoji="1" lang="en-US" altLang="ja-JP" sz="1600" kern="0" dirty="0" smtClean="0">
                <a:latin typeface="+mn-lt"/>
                <a:ea typeface="ＭＳ Ｐゴシック" charset="0"/>
                <a:cs typeface="ＭＳ Ｐゴシック" charset="0"/>
              </a:rPr>
              <a:t>.</a:t>
            </a:r>
            <a:endParaRPr kumimoji="1" lang="en-US" altLang="ja-JP" sz="1600" kern="0" dirty="0" smtClean="0">
              <a:latin typeface="+mn-lt"/>
              <a:ea typeface="ＭＳ Ｐゴシック" charset="0"/>
              <a:cs typeface="ＭＳ Ｐゴシック" charset="0"/>
            </a:endParaRPr>
          </a:p>
          <a:p>
            <a:pPr lvl="0" eaLnBrk="0" latinLnBrk="0" hangingPunct="0">
              <a:spcBef>
                <a:spcPct val="20000"/>
              </a:spcBef>
            </a:pPr>
            <a:endParaRPr kumimoji="1" lang="en-US" altLang="ja-JP" kern="0" dirty="0" smtClean="0">
              <a:latin typeface="+mn-lt"/>
              <a:ea typeface="ＭＳ Ｐゴシック" charset="0"/>
              <a:cs typeface="ＭＳ Ｐゴシック" charset="0"/>
            </a:endParaRPr>
          </a:p>
          <a:p>
            <a:pPr lvl="0" eaLnBrk="0" latinLnBrk="0" hangingPunct="0">
              <a:spcBef>
                <a:spcPct val="20000"/>
              </a:spcBef>
            </a:pPr>
            <a:endPar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90656" cy="510952"/>
          </a:xfrm>
        </p:spPr>
        <p:txBody>
          <a:bodyPr/>
          <a:lstStyle/>
          <a:p>
            <a:r>
              <a:rPr lang="en-US" altLang="ko-KR" sz="2000" dirty="0" smtClean="0">
                <a:latin typeface="Times New Roman" charset="0"/>
                <a:ea typeface="굴림" charset="0"/>
                <a:cs typeface="굴림" charset="0"/>
              </a:rPr>
              <a:t>Comment Resolution related to PHY Mode2 (CID 208)</a:t>
            </a:r>
            <a:endParaRPr kumimoji="1" lang="ja-JP" altLang="en-US" sz="20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pic>
        <p:nvPicPr>
          <p:cNvPr id="58369" name="Picture 1"/>
          <p:cNvPicPr>
            <a:picLocks noChangeAspect="1" noChangeArrowheads="1"/>
          </p:cNvPicPr>
          <p:nvPr/>
        </p:nvPicPr>
        <p:blipFill>
          <a:blip r:embed="rId3" cstate="print"/>
          <a:srcRect t="14000" r="47147"/>
          <a:stretch>
            <a:fillRect/>
          </a:stretch>
        </p:blipFill>
        <p:spPr bwMode="auto">
          <a:xfrm>
            <a:off x="431540" y="1268760"/>
            <a:ext cx="8053408" cy="442342"/>
          </a:xfrm>
          <a:prstGeom prst="rect">
            <a:avLst/>
          </a:prstGeom>
          <a:noFill/>
          <a:ln w="9525">
            <a:noFill/>
            <a:miter lim="800000"/>
            <a:headEnd/>
            <a:tailEnd/>
          </a:ln>
          <a:effectLst/>
        </p:spPr>
      </p:pic>
      <p:pic>
        <p:nvPicPr>
          <p:cNvPr id="65538" name="Picture 2"/>
          <p:cNvPicPr>
            <a:picLocks noChangeAspect="1" noChangeArrowheads="1"/>
          </p:cNvPicPr>
          <p:nvPr/>
        </p:nvPicPr>
        <p:blipFill>
          <a:blip r:embed="rId4" cstate="print"/>
          <a:srcRect t="57119" b="5921"/>
          <a:stretch>
            <a:fillRect/>
          </a:stretch>
        </p:blipFill>
        <p:spPr bwMode="auto">
          <a:xfrm>
            <a:off x="323528" y="1628800"/>
            <a:ext cx="8269432" cy="1800200"/>
          </a:xfrm>
          <a:prstGeom prst="rect">
            <a:avLst/>
          </a:prstGeom>
          <a:noFill/>
          <a:ln w="9525">
            <a:noFill/>
            <a:miter lim="800000"/>
            <a:headEnd/>
            <a:tailEnd/>
          </a:ln>
          <a:effectLst/>
        </p:spPr>
      </p:pic>
      <p:sp>
        <p:nvSpPr>
          <p:cNvPr id="11" name="コンテンツ プレースホルダ 2"/>
          <p:cNvSpPr txBox="1">
            <a:spLocks/>
          </p:cNvSpPr>
          <p:nvPr/>
        </p:nvSpPr>
        <p:spPr bwMode="auto">
          <a:xfrm>
            <a:off x="847842" y="3717032"/>
            <a:ext cx="7488832" cy="230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eaLnBrk="0" latinLnBrk="0" hangingPunct="0">
              <a:spcBef>
                <a:spcPct val="20000"/>
              </a:spcBef>
            </a:pPr>
            <a:r>
              <a:rPr kumimoji="1" lang="en-US" altLang="ja-JP" sz="1600" b="1" i="0" u="none" strike="noStrike" kern="0" cap="none" spc="0" normalizeH="0" noProof="0" dirty="0" smtClean="0">
                <a:ln>
                  <a:noFill/>
                </a:ln>
                <a:solidFill>
                  <a:schemeClr val="tx1"/>
                </a:solidFill>
                <a:effectLst/>
                <a:uLnTx/>
                <a:uFillTx/>
                <a:latin typeface="+mn-lt"/>
                <a:ea typeface="ＭＳ Ｐゴシック" charset="0"/>
                <a:cs typeface="ＭＳ Ｐゴシック" charset="0"/>
              </a:rPr>
              <a:t>PHY Mode 2 has narrower occupied (i.e. active subcarriers) bandwidth (4.6 [MHz]) than PHY Mode1 (5.6 [MHz]). Therefore it is more feasible for Mode 2 to meet the FCC spectrum mask than </a:t>
            </a:r>
            <a:r>
              <a:rPr kumimoji="1" lang="en-US" altLang="ja-JP" sz="1600" kern="0" dirty="0" smtClean="0">
                <a:latin typeface="+mn-lt"/>
                <a:ea typeface="ＭＳ Ｐゴシック" charset="0"/>
                <a:cs typeface="ＭＳ Ｐゴシック" charset="0"/>
              </a:rPr>
              <a:t>PHY Mode 1.</a:t>
            </a:r>
          </a:p>
          <a:p>
            <a:pPr lvl="0" eaLnBrk="0" latinLnBrk="0" hangingPunct="0">
              <a:spcBef>
                <a:spcPct val="20000"/>
              </a:spcBef>
            </a:pPr>
            <a:r>
              <a:rPr kumimoji="1" lang="en-US" altLang="ja-JP" sz="1600" kern="0" dirty="0" smtClean="0">
                <a:latin typeface="+mn-lt"/>
                <a:ea typeface="ＭＳ Ｐゴシック" charset="0"/>
                <a:cs typeface="ＭＳ Ｐゴシック" charset="0"/>
              </a:rPr>
              <a:t>Although communication distance by PHY Mode 2 in one hop is shorter than PHY Mode 1,  PHY Mode 2 still can provide coverage around 10 km radius </a:t>
            </a:r>
            <a:r>
              <a:rPr kumimoji="1" lang="en-US" altLang="ja-JP" sz="1600" kern="0" dirty="0" smtClean="0">
                <a:latin typeface="+mn-lt"/>
                <a:ea typeface="ＭＳ Ｐゴシック" charset="0"/>
                <a:cs typeface="ＭＳ Ｐゴシック" charset="0"/>
              </a:rPr>
              <a:t>or wider in </a:t>
            </a:r>
            <a:r>
              <a:rPr kumimoji="1" lang="en-US" altLang="ja-JP" sz="1600" kern="0" dirty="0" smtClean="0">
                <a:latin typeface="+mn-lt"/>
                <a:ea typeface="ＭＳ Ｐゴシック" charset="0"/>
                <a:cs typeface="ＭＳ Ｐゴシック" charset="0"/>
              </a:rPr>
              <a:t>one hop. </a:t>
            </a:r>
          </a:p>
          <a:p>
            <a:pPr lvl="0" eaLnBrk="0" latinLnBrk="0" hangingPunct="0">
              <a:spcBef>
                <a:spcPct val="20000"/>
              </a:spcBef>
            </a:pPr>
            <a:r>
              <a:rPr kumimoji="1" lang="en-US" altLang="ja-JP" sz="1600" kern="0" dirty="0" smtClean="0">
                <a:latin typeface="+mn-lt"/>
                <a:ea typeface="ＭＳ Ｐゴシック" charset="0"/>
                <a:cs typeface="ＭＳ Ｐゴシック" charset="0"/>
              </a:rPr>
              <a:t>By using the relay scheme supported by 802.22b, total service coverage can be equivalent to the legacy 22 system. </a:t>
            </a:r>
            <a:endParaRPr kumimoji="1" lang="en-US" altLang="ja-JP" sz="20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endParaRPr>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56308</TotalTime>
  <Words>551</Words>
  <Application>Microsoft Office PowerPoint</Application>
  <PresentationFormat>画面に合わせる (4:3)</PresentationFormat>
  <Paragraphs>52</Paragraphs>
  <Slides>4</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802-22b-Submission</vt:lpstr>
      <vt:lpstr>Document</vt:lpstr>
      <vt:lpstr>Comment Resolution related to  PHY Mode 2 (CID 206-208)</vt:lpstr>
      <vt:lpstr>Comment Resolution related to PHY Mode2 (CID 206)</vt:lpstr>
      <vt:lpstr>Comment Resolution related to PHY Mode2 (CID 207)</vt:lpstr>
      <vt:lpstr>Comment Resolution related to PHY Mode2 (CID 208)</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Masayuki Oodo</cp:lastModifiedBy>
  <cp:revision>1632</cp:revision>
  <cp:lastPrinted>1998-02-10T13:28:06Z</cp:lastPrinted>
  <dcterms:created xsi:type="dcterms:W3CDTF">2006-06-26T04:34:43Z</dcterms:created>
  <dcterms:modified xsi:type="dcterms:W3CDTF">2014-03-18T02:32:56Z</dcterms:modified>
</cp:coreProperties>
</file>