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5"/>
  </p:notesMasterIdLst>
  <p:handoutMasterIdLst>
    <p:handoutMasterId r:id="rId26"/>
  </p:handoutMasterIdLst>
  <p:sldIdLst>
    <p:sldId id="269" r:id="rId3"/>
    <p:sldId id="281"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301" r:id="rId19"/>
    <p:sldId id="300" r:id="rId20"/>
    <p:sldId id="302" r:id="rId21"/>
    <p:sldId id="303" r:id="rId22"/>
    <p:sldId id="304" r:id="rId23"/>
    <p:sldId id="305" r:id="rId24"/>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25" autoAdjust="0"/>
  </p:normalViewPr>
  <p:slideViewPr>
    <p:cSldViewPr>
      <p:cViewPr varScale="1">
        <p:scale>
          <a:sx n="86" d="100"/>
          <a:sy n="86" d="100"/>
        </p:scale>
        <p:origin x="-137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802.22-14/0045r0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_-_2003_Document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1182055" cy="276999"/>
          </a:xfrm>
          <a:noFill/>
        </p:spPr>
        <p:txBody>
          <a:bodyPr/>
          <a:lstStyle/>
          <a:p>
            <a:pPr>
              <a:defRPr/>
            </a:pPr>
            <a:r>
              <a:rPr lang="en-US" altLang="ja-JP" dirty="0" smtClean="0"/>
              <a:t>March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a:t>
            </a:r>
            <a:r>
              <a:rPr lang="en-US" altLang="ja-JP" dirty="0">
                <a:ea typeface="ＭＳ Ｐゴシック" charset="-128"/>
              </a:rPr>
              <a:t>r</a:t>
            </a:r>
            <a:r>
              <a:rPr lang="en-US" altLang="ja-JP" dirty="0" smtClean="0">
                <a:ea typeface="ＭＳ Ｐゴシック" charset="-128"/>
              </a:rPr>
              <a:t>elated to Multi-channel operation (CID 120)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2014-3-18</a:t>
            </a: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61"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10</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7.24.1.2.12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BS-CHU2 broadcasts SCH</a:t>
            </a:r>
            <a:r>
              <a:rPr lang="en-US" altLang="ja-JP" dirty="0" smtClean="0"/>
              <a:t>.</a:t>
            </a:r>
          </a:p>
          <a:p>
            <a:pPr lvl="1"/>
            <a:r>
              <a:rPr lang="en-US" altLang="ja-JP" dirty="0"/>
              <a:t>The BS-CHU shall periodically broadcast a radio frame which included the SCH information</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BS-CHU2 broadcasts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2</a:t>
            </a:r>
            <a:r>
              <a:rPr lang="en-US" altLang="ja-JP" dirty="0" smtClean="0"/>
              <a:t>.</a:t>
            </a:r>
          </a:p>
          <a:p>
            <a:pPr lvl="1"/>
            <a:r>
              <a:rPr lang="en-US" altLang="ja-JP" dirty="0"/>
              <a:t>The </a:t>
            </a:r>
            <a:r>
              <a:rPr lang="en-US" altLang="ja-JP" dirty="0" smtClean="0">
                <a:solidFill>
                  <a:schemeClr val="accent6"/>
                </a:solidFill>
              </a:rPr>
              <a:t>BS-CHU2</a:t>
            </a:r>
            <a:r>
              <a:rPr lang="en-US" altLang="ja-JP" dirty="0" smtClean="0"/>
              <a:t> </a:t>
            </a:r>
            <a:r>
              <a:rPr lang="en-US" altLang="ja-JP" dirty="0"/>
              <a:t>shall periodically broadcast a radio frame which included the SCH </a:t>
            </a:r>
            <a:r>
              <a:rPr lang="en-US" altLang="ja-JP" dirty="0" smtClean="0"/>
              <a:t>information</a:t>
            </a:r>
            <a:r>
              <a:rPr lang="en-US" altLang="ja-JP" dirty="0"/>
              <a:t> </a:t>
            </a:r>
            <a:r>
              <a:rPr lang="en-US" altLang="ja-JP" dirty="0">
                <a:solidFill>
                  <a:schemeClr val="accent6"/>
                </a:solidFill>
              </a:rPr>
              <a:t>on PHY Mode 1 or FCH </a:t>
            </a:r>
            <a:r>
              <a:rPr lang="en-US" altLang="ja-JP" dirty="0" smtClean="0">
                <a:solidFill>
                  <a:schemeClr val="accent6"/>
                </a:solidFill>
              </a:rPr>
              <a:t>information on </a:t>
            </a:r>
            <a:r>
              <a:rPr lang="en-US" altLang="ja-JP" dirty="0">
                <a:solidFill>
                  <a:schemeClr val="accent6"/>
                </a:solidFill>
              </a:rPr>
              <a:t>PHY Mode 2</a:t>
            </a:r>
            <a:r>
              <a:rPr lang="en-US" altLang="ja-JP" dirty="0"/>
              <a:t>.</a:t>
            </a:r>
            <a:endParaRPr lang="en-US" altLang="ja-JP" dirty="0" smtClean="0"/>
          </a:p>
          <a:p>
            <a:pPr lvl="1"/>
            <a:endParaRPr kumimoji="1" lang="ja-JP" altLang="en-US" dirty="0"/>
          </a:p>
        </p:txBody>
      </p:sp>
    </p:spTree>
    <p:extLst>
      <p:ext uri="{BB962C8B-B14F-4D97-AF65-F5344CB8AC3E}">
        <p14:creationId xmlns:p14="http://schemas.microsoft.com/office/powerpoint/2010/main" val="2044618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11</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7.24.1.2.16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CPE-CHU shall perform the BS search command by attempting to detect the radio signal (preamble and SCH) from BS at the target frequency of BS search command</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perform the BS search command by attempting to detect the radio signal (preamble and </a:t>
            </a:r>
            <a:r>
              <a:rPr lang="en-US" altLang="ja-JP" dirty="0" smtClean="0"/>
              <a:t>SCH</a:t>
            </a:r>
            <a:r>
              <a:rPr lang="en-US" altLang="ja-JP" dirty="0">
                <a:solidFill>
                  <a:schemeClr val="accent6"/>
                </a:solidFill>
              </a:rPr>
              <a:t> on PHY Mode 1 or </a:t>
            </a:r>
            <a:r>
              <a:rPr lang="en-US" altLang="ja-JP" dirty="0" smtClean="0">
                <a:solidFill>
                  <a:schemeClr val="accent6"/>
                </a:solidFill>
              </a:rPr>
              <a:t>preamble and FCH </a:t>
            </a:r>
            <a:r>
              <a:rPr lang="en-US" altLang="ja-JP" dirty="0">
                <a:solidFill>
                  <a:schemeClr val="accent6"/>
                </a:solidFill>
              </a:rPr>
              <a:t>on PHY Mode 2</a:t>
            </a:r>
            <a:r>
              <a:rPr lang="en-US" altLang="ja-JP" dirty="0" smtClean="0"/>
              <a:t>) </a:t>
            </a:r>
            <a:r>
              <a:rPr lang="en-US" altLang="ja-JP" dirty="0"/>
              <a:t>from BS at the target frequency of BS search command</a:t>
            </a:r>
            <a:r>
              <a:rPr lang="en-US" altLang="ja-JP" dirty="0" smtClean="0"/>
              <a:t>.</a:t>
            </a:r>
            <a:endParaRPr kumimoji="1" lang="ja-JP" altLang="en-US" dirty="0"/>
          </a:p>
        </p:txBody>
      </p:sp>
    </p:spTree>
    <p:extLst>
      <p:ext uri="{BB962C8B-B14F-4D97-AF65-F5344CB8AC3E}">
        <p14:creationId xmlns:p14="http://schemas.microsoft.com/office/powerpoint/2010/main" val="1888201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12</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7.24.1.2.17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BS detected notification shall include the BSID which is obtained by decoding the SCH information</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BS detected notification shall include the BSID which is obtained by decoding the SCH </a:t>
            </a:r>
            <a:r>
              <a:rPr lang="en-US" altLang="ja-JP" dirty="0" smtClean="0"/>
              <a:t>information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information on </a:t>
            </a:r>
            <a:r>
              <a:rPr lang="en-US" altLang="ja-JP" dirty="0">
                <a:solidFill>
                  <a:schemeClr val="accent6"/>
                </a:solidFill>
              </a:rPr>
              <a:t>PHY Mode </a:t>
            </a:r>
            <a:r>
              <a:rPr lang="en-US" altLang="ja-JP" dirty="0" smtClean="0">
                <a:solidFill>
                  <a:schemeClr val="accent6"/>
                </a:solidFill>
              </a:rPr>
              <a:t>2.</a:t>
            </a:r>
            <a:endParaRPr kumimoji="1" lang="ja-JP" altLang="en-US" dirty="0"/>
          </a:p>
        </p:txBody>
      </p:sp>
    </p:spTree>
    <p:extLst>
      <p:ext uri="{BB962C8B-B14F-4D97-AF65-F5344CB8AC3E}">
        <p14:creationId xmlns:p14="http://schemas.microsoft.com/office/powerpoint/2010/main" val="2621896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13</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7.24.1.2.22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CPE-CHU shall continue with the synchronization procedure with the frequency which is detected in SCH.</a:t>
            </a:r>
            <a:endParaRPr lang="ja-JP" altLang="ja-JP" dirty="0"/>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continue with the synchronization procedure with the frequency which is detected in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a:t>
            </a:r>
            <a:r>
              <a:rPr lang="en-US" altLang="ja-JP" dirty="0" smtClean="0">
                <a:solidFill>
                  <a:schemeClr val="accent6"/>
                </a:solidFill>
              </a:rPr>
              <a:t>2.</a:t>
            </a:r>
            <a:endParaRPr kumimoji="1" lang="ja-JP" altLang="en-US" dirty="0"/>
          </a:p>
        </p:txBody>
      </p:sp>
    </p:spTree>
    <p:extLst>
      <p:ext uri="{BB962C8B-B14F-4D97-AF65-F5344CB8AC3E}">
        <p14:creationId xmlns:p14="http://schemas.microsoft.com/office/powerpoint/2010/main" val="2674792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14</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BS-CHU broadcasts SCH</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BS-CHU broadcasts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a:t>
            </a:r>
            <a:r>
              <a:rPr lang="en-US" altLang="ja-JP" dirty="0" smtClean="0">
                <a:solidFill>
                  <a:schemeClr val="accent6"/>
                </a:solidFill>
              </a:rPr>
              <a:t>2.</a:t>
            </a:r>
            <a:endParaRPr kumimoji="1" lang="ja-JP" altLang="en-US" dirty="0"/>
          </a:p>
        </p:txBody>
      </p:sp>
    </p:spTree>
    <p:extLst>
      <p:ext uri="{BB962C8B-B14F-4D97-AF65-F5344CB8AC3E}">
        <p14:creationId xmlns:p14="http://schemas.microsoft.com/office/powerpoint/2010/main" val="1201624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15</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7.24.1.4.12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BS-CHU </a:t>
            </a:r>
            <a:r>
              <a:rPr lang="en-US" altLang="ja-JP" dirty="0"/>
              <a:t>broadcasts SCH</a:t>
            </a:r>
            <a:r>
              <a:rPr lang="en-US" altLang="ja-JP" dirty="0" smtClean="0"/>
              <a:t>.</a:t>
            </a:r>
          </a:p>
          <a:p>
            <a:pPr lvl="1"/>
            <a:r>
              <a:rPr lang="en-US" altLang="ja-JP" dirty="0"/>
              <a:t>The BS-CHU shall periodically broadcast a radio frame which included the SCH information</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BS-CHU </a:t>
            </a:r>
            <a:r>
              <a:rPr lang="en-US" altLang="ja-JP" dirty="0"/>
              <a:t>broadcasts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2</a:t>
            </a:r>
            <a:r>
              <a:rPr lang="en-US" altLang="ja-JP" dirty="0" smtClean="0"/>
              <a:t>.</a:t>
            </a:r>
          </a:p>
          <a:p>
            <a:pPr lvl="1"/>
            <a:r>
              <a:rPr lang="en-US" altLang="ja-JP" dirty="0"/>
              <a:t>The BS-CHU shall periodically broadcast a radio frame which included the SCH </a:t>
            </a:r>
            <a:r>
              <a:rPr lang="en-US" altLang="ja-JP" dirty="0" smtClean="0"/>
              <a:t>information</a:t>
            </a:r>
            <a:r>
              <a:rPr lang="en-US" altLang="ja-JP" dirty="0"/>
              <a:t> </a:t>
            </a:r>
            <a:r>
              <a:rPr lang="en-US" altLang="ja-JP" dirty="0">
                <a:solidFill>
                  <a:schemeClr val="accent6"/>
                </a:solidFill>
              </a:rPr>
              <a:t>on PHY Mode 1 or FCH </a:t>
            </a:r>
            <a:r>
              <a:rPr lang="en-US" altLang="ja-JP" dirty="0" smtClean="0">
                <a:solidFill>
                  <a:schemeClr val="accent6"/>
                </a:solidFill>
              </a:rPr>
              <a:t>information on </a:t>
            </a:r>
            <a:r>
              <a:rPr lang="en-US" altLang="ja-JP" dirty="0">
                <a:solidFill>
                  <a:schemeClr val="accent6"/>
                </a:solidFill>
              </a:rPr>
              <a:t>PHY Mode 2</a:t>
            </a:r>
            <a:r>
              <a:rPr lang="en-US" altLang="ja-JP" dirty="0"/>
              <a:t>.</a:t>
            </a:r>
            <a:endParaRPr lang="en-US" altLang="ja-JP" dirty="0" smtClean="0"/>
          </a:p>
          <a:p>
            <a:pPr lvl="1"/>
            <a:endParaRPr kumimoji="1" lang="ja-JP" altLang="en-US" dirty="0"/>
          </a:p>
        </p:txBody>
      </p:sp>
    </p:spTree>
    <p:extLst>
      <p:ext uri="{BB962C8B-B14F-4D97-AF65-F5344CB8AC3E}">
        <p14:creationId xmlns:p14="http://schemas.microsoft.com/office/powerpoint/2010/main" val="725808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16</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7.24.1.4.14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CPE-CHU shall send the channel switch completed </a:t>
            </a:r>
            <a:r>
              <a:rPr lang="en-US" altLang="ja-JP" dirty="0" smtClean="0"/>
              <a:t>notification </a:t>
            </a:r>
            <a:r>
              <a:rPr lang="en-US" altLang="ja-JP" dirty="0"/>
              <a:t>to CPE-CAM when the frame containing SCH, etc. is received correctly</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send the channel switch completed notification to CPE-CAM when the frame containing </a:t>
            </a:r>
            <a:r>
              <a:rPr lang="en-US" altLang="ja-JP" dirty="0" smtClean="0"/>
              <a:t>SCH </a:t>
            </a:r>
            <a:r>
              <a:rPr lang="en-US" altLang="ja-JP" dirty="0">
                <a:solidFill>
                  <a:schemeClr val="accent6"/>
                </a:solidFill>
              </a:rPr>
              <a:t>on PHY Mode 1 or FCH on PHY Mode 2</a:t>
            </a:r>
            <a:r>
              <a:rPr lang="en-US" altLang="ja-JP" dirty="0" smtClean="0"/>
              <a:t>, </a:t>
            </a:r>
            <a:r>
              <a:rPr lang="en-US" altLang="ja-JP" dirty="0"/>
              <a:t>etc. is received correctly</a:t>
            </a:r>
            <a:r>
              <a:rPr lang="en-US" altLang="ja-JP" dirty="0" smtClean="0"/>
              <a:t>.</a:t>
            </a:r>
            <a:endParaRPr lang="en-US" altLang="ja-JP" dirty="0"/>
          </a:p>
        </p:txBody>
      </p:sp>
    </p:spTree>
    <p:extLst>
      <p:ext uri="{BB962C8B-B14F-4D97-AF65-F5344CB8AC3E}">
        <p14:creationId xmlns:p14="http://schemas.microsoft.com/office/powerpoint/2010/main" val="620052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17</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Modify</a:t>
            </a:r>
            <a:r>
              <a:rPr kumimoji="1" lang="en-US" altLang="ja-JP" dirty="0" smtClean="0"/>
              <a:t> the </a:t>
            </a:r>
            <a:r>
              <a:rPr lang="en-US" altLang="ja-JP" dirty="0"/>
              <a:t>description text in the </a:t>
            </a:r>
            <a:r>
              <a:rPr lang="en-US" altLang="ja-JP" dirty="0" smtClean="0"/>
              <a:t>Operation flow for adding new operating channel  in Figure AQ1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SCH.</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SCH </a:t>
            </a:r>
            <a:r>
              <a:rPr lang="en-US" altLang="ja-JP" dirty="0" smtClean="0">
                <a:solidFill>
                  <a:schemeClr val="accent6"/>
                </a:solidFill>
              </a:rPr>
              <a:t>or FCH</a:t>
            </a:r>
            <a:r>
              <a:rPr lang="en-US" altLang="ja-JP" dirty="0" smtClean="0"/>
              <a:t>.</a:t>
            </a:r>
            <a:endParaRPr kumimoji="1" lang="ja-JP" altLang="en-US"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760018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18</a:t>
            </a:fld>
            <a:endParaRPr lang="en-US"/>
          </a:p>
        </p:txBody>
      </p:sp>
      <p:sp>
        <p:nvSpPr>
          <p:cNvPr id="144" name="テキスト ボックス 143"/>
          <p:cNvSpPr txBox="1"/>
          <p:nvPr/>
        </p:nvSpPr>
        <p:spPr>
          <a:xfrm>
            <a:off x="1973806" y="6149971"/>
            <a:ext cx="5046190" cy="307777"/>
          </a:xfrm>
          <a:prstGeom prst="rect">
            <a:avLst/>
          </a:prstGeom>
          <a:noFill/>
        </p:spPr>
        <p:txBody>
          <a:bodyPr wrap="none" rtlCol="0">
            <a:spAutoFit/>
          </a:bodyPr>
          <a:lstStyle/>
          <a:p>
            <a:r>
              <a:rPr kumimoji="1" lang="en-US" altLang="ja-JP" sz="1400" dirty="0"/>
              <a:t>Figure AQ1—Operation flow for adding new operating channel</a:t>
            </a:r>
            <a:endParaRPr kumimoji="1" lang="ja-JP" altLang="en-US" sz="1400" dirty="0"/>
          </a:p>
        </p:txBody>
      </p:sp>
      <p:pic>
        <p:nvPicPr>
          <p:cNvPr id="317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8140" y="621344"/>
            <a:ext cx="6281589" cy="553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4641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19</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Modify</a:t>
            </a:r>
            <a:r>
              <a:rPr kumimoji="1" lang="en-US" altLang="ja-JP" dirty="0" smtClean="0"/>
              <a:t> the </a:t>
            </a:r>
            <a:r>
              <a:rPr lang="en-US" altLang="ja-JP" dirty="0"/>
              <a:t>description text in the </a:t>
            </a:r>
            <a:r>
              <a:rPr lang="en-US" altLang="ja-JP" dirty="0" smtClean="0"/>
              <a:t>Operation flow for adding new </a:t>
            </a:r>
            <a:r>
              <a:rPr lang="en-US" altLang="ja-JP" dirty="0"/>
              <a:t>operating </a:t>
            </a:r>
            <a:r>
              <a:rPr lang="en-US" altLang="ja-JP" dirty="0" smtClean="0"/>
              <a:t>channel by </a:t>
            </a:r>
            <a:r>
              <a:rPr lang="en-US" altLang="ja-JP" dirty="0"/>
              <a:t>using BS search command (specific channel)  </a:t>
            </a:r>
            <a:r>
              <a:rPr lang="en-US" altLang="ja-JP" dirty="0" smtClean="0"/>
              <a:t>in Figure AR1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SCH.</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SCH </a:t>
            </a:r>
            <a:r>
              <a:rPr lang="en-US" altLang="ja-JP" dirty="0" smtClean="0">
                <a:solidFill>
                  <a:schemeClr val="accent6"/>
                </a:solidFill>
              </a:rPr>
              <a:t>or FCH</a:t>
            </a:r>
            <a:r>
              <a:rPr lang="en-US" altLang="ja-JP" dirty="0" smtClean="0"/>
              <a:t>.</a:t>
            </a:r>
            <a:endParaRPr kumimoji="1" lang="ja-JP" altLang="en-US"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3114626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182055" cy="276999"/>
          </a:xfrm>
        </p:spPr>
        <p:txBody>
          <a:bodyPr/>
          <a:lstStyle/>
          <a:p>
            <a:pPr>
              <a:defRPr/>
            </a:pPr>
            <a:r>
              <a:rPr lang="en-US" dirty="0"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related to Multi-channel operation for CID #120.</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20</a:t>
            </a:fld>
            <a:endParaRPr lang="en-US"/>
          </a:p>
        </p:txBody>
      </p:sp>
      <p:pic>
        <p:nvPicPr>
          <p:cNvPr id="327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620688"/>
            <a:ext cx="5777532" cy="5462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76341" y="6149971"/>
            <a:ext cx="8707384" cy="307777"/>
          </a:xfrm>
          <a:prstGeom prst="rect">
            <a:avLst/>
          </a:prstGeom>
          <a:noFill/>
        </p:spPr>
        <p:txBody>
          <a:bodyPr wrap="none" rtlCol="0">
            <a:spAutoFit/>
          </a:bodyPr>
          <a:lstStyle/>
          <a:p>
            <a:r>
              <a:rPr kumimoji="1" lang="en-US" altLang="ja-JP" sz="1400" dirty="0"/>
              <a:t>Figure </a:t>
            </a:r>
            <a:r>
              <a:rPr kumimoji="1" lang="en-US" altLang="ja-JP" sz="1400" dirty="0" smtClean="0"/>
              <a:t>AR1—Operation </a:t>
            </a:r>
            <a:r>
              <a:rPr kumimoji="1" lang="en-US" altLang="ja-JP" sz="1400" dirty="0"/>
              <a:t>flow for adding new operating </a:t>
            </a:r>
            <a:r>
              <a:rPr kumimoji="1" lang="en-US" altLang="ja-JP" sz="1400" dirty="0" smtClean="0"/>
              <a:t>channel by using BS search command (specific channel)</a:t>
            </a:r>
            <a:endParaRPr kumimoji="1" lang="ja-JP" altLang="en-US" sz="1400" dirty="0"/>
          </a:p>
        </p:txBody>
      </p:sp>
    </p:spTree>
    <p:extLst>
      <p:ext uri="{BB962C8B-B14F-4D97-AF65-F5344CB8AC3E}">
        <p14:creationId xmlns:p14="http://schemas.microsoft.com/office/powerpoint/2010/main" val="1235691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21</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Modify</a:t>
            </a:r>
            <a:r>
              <a:rPr kumimoji="1" lang="en-US" altLang="ja-JP" dirty="0" smtClean="0"/>
              <a:t> the </a:t>
            </a:r>
            <a:r>
              <a:rPr lang="en-US" altLang="ja-JP" dirty="0"/>
              <a:t>description text in the </a:t>
            </a:r>
            <a:r>
              <a:rPr lang="en-US" altLang="ja-JP" dirty="0" smtClean="0"/>
              <a:t>Operation flow for switching </a:t>
            </a:r>
            <a:r>
              <a:rPr lang="en-US" altLang="ja-JP" dirty="0"/>
              <a:t>operating </a:t>
            </a:r>
            <a:r>
              <a:rPr lang="en-US" altLang="ja-JP" dirty="0" smtClean="0"/>
              <a:t>channel in Figure AT1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SCH.</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SCH </a:t>
            </a:r>
            <a:r>
              <a:rPr lang="en-US" altLang="ja-JP" dirty="0" smtClean="0">
                <a:solidFill>
                  <a:schemeClr val="accent6"/>
                </a:solidFill>
              </a:rPr>
              <a:t>or FCH</a:t>
            </a:r>
            <a:r>
              <a:rPr lang="en-US" altLang="ja-JP" dirty="0" smtClean="0"/>
              <a:t>.</a:t>
            </a:r>
            <a:endParaRPr kumimoji="1" lang="ja-JP" altLang="en-US" dirty="0" smtClean="0">
              <a:solidFill>
                <a:srgbClr val="3333FF"/>
              </a:solidFill>
            </a:endParaRPr>
          </a:p>
        </p:txBody>
      </p:sp>
    </p:spTree>
    <p:extLst>
      <p:ext uri="{BB962C8B-B14F-4D97-AF65-F5344CB8AC3E}">
        <p14:creationId xmlns:p14="http://schemas.microsoft.com/office/powerpoint/2010/main" val="3513170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22</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620688"/>
            <a:ext cx="4770165" cy="546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1547664" y="6149971"/>
            <a:ext cx="4919039" cy="307777"/>
          </a:xfrm>
          <a:prstGeom prst="rect">
            <a:avLst/>
          </a:prstGeom>
          <a:noFill/>
        </p:spPr>
        <p:txBody>
          <a:bodyPr wrap="none" rtlCol="0">
            <a:spAutoFit/>
          </a:bodyPr>
          <a:lstStyle/>
          <a:p>
            <a:r>
              <a:rPr kumimoji="1" lang="en-US" altLang="ja-JP" sz="1400" dirty="0"/>
              <a:t>Figure </a:t>
            </a:r>
            <a:r>
              <a:rPr kumimoji="1" lang="en-US" altLang="ja-JP" sz="1400" dirty="0" smtClean="0"/>
              <a:t>AT1—Operation </a:t>
            </a:r>
            <a:r>
              <a:rPr kumimoji="1" lang="en-US" altLang="ja-JP" sz="1400" dirty="0"/>
              <a:t>flow for </a:t>
            </a:r>
            <a:r>
              <a:rPr kumimoji="1" lang="en-US" altLang="ja-JP" sz="1400" dirty="0" smtClean="0"/>
              <a:t>switching </a:t>
            </a:r>
            <a:r>
              <a:rPr kumimoji="1" lang="en-US" altLang="ja-JP" sz="1400" dirty="0"/>
              <a:t>operating </a:t>
            </a:r>
            <a:r>
              <a:rPr kumimoji="1" lang="en-US" altLang="ja-JP" sz="1400" dirty="0" smtClean="0"/>
              <a:t>channel</a:t>
            </a:r>
            <a:endParaRPr kumimoji="1" lang="ja-JP" altLang="en-US" sz="1400" dirty="0"/>
          </a:p>
        </p:txBody>
      </p:sp>
    </p:spTree>
    <p:extLst>
      <p:ext uri="{BB962C8B-B14F-4D97-AF65-F5344CB8AC3E}">
        <p14:creationId xmlns:p14="http://schemas.microsoft.com/office/powerpoint/2010/main" val="3662267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685800" y="685800"/>
            <a:ext cx="7772400" cy="1066800"/>
          </a:xfrm>
        </p:spPr>
        <p:txBody>
          <a:bodyPr/>
          <a:lstStyle/>
          <a:p>
            <a:pPr eaLnBrk="1" hangingPunct="1"/>
            <a:r>
              <a:rPr lang="en-US" altLang="ko-KR" dirty="0">
                <a:latin typeface="Times New Roman" charset="0"/>
                <a:ea typeface="굴림" charset="0"/>
                <a:cs typeface="굴림" charset="0"/>
              </a:rPr>
              <a:t>Comment Resolution related to CID </a:t>
            </a:r>
            <a:r>
              <a:rPr lang="en-US" altLang="ko-KR" dirty="0" smtClean="0">
                <a:latin typeface="Times New Roman" charset="0"/>
                <a:ea typeface="굴림" charset="0"/>
                <a:cs typeface="굴림" charset="0"/>
              </a:rPr>
              <a:t>#120</a:t>
            </a:r>
            <a:endParaRPr lang="en-US" altLang="ja-JP" dirty="0" smtClean="0">
              <a:ea typeface="ＭＳ Ｐゴシック" charset="-128"/>
            </a:endParaRPr>
          </a:p>
        </p:txBody>
      </p:sp>
      <p:sp>
        <p:nvSpPr>
          <p:cNvPr id="10" name="テキスト ボックス 9"/>
          <p:cNvSpPr txBox="1"/>
          <p:nvPr/>
        </p:nvSpPr>
        <p:spPr>
          <a:xfrm>
            <a:off x="317831" y="2848709"/>
            <a:ext cx="7950446" cy="1569660"/>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a:p>
          <a:p>
            <a:r>
              <a:rPr kumimoji="1" lang="en-US" altLang="ja-JP" sz="2400" dirty="0" smtClean="0"/>
              <a:t>Modify description text in each sub-clause and figure that </a:t>
            </a:r>
          </a:p>
          <a:p>
            <a:r>
              <a:rPr kumimoji="1" lang="en-US" altLang="ja-JP" sz="2400" dirty="0" smtClean="0"/>
              <a:t>related to the multi-channel operation for PHY mode 2.  </a:t>
            </a:r>
            <a:endParaRPr kumimoji="1"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899289306"/>
              </p:ext>
            </p:extLst>
          </p:nvPr>
        </p:nvGraphicFramePr>
        <p:xfrm>
          <a:off x="317831" y="1772816"/>
          <a:ext cx="8070593" cy="917666"/>
        </p:xfrm>
        <a:graphic>
          <a:graphicData uri="http://schemas.openxmlformats.org/drawingml/2006/table">
            <a:tbl>
              <a:tblPr/>
              <a:tblGrid>
                <a:gridCol w="440214"/>
                <a:gridCol w="4108666"/>
                <a:gridCol w="3521713"/>
              </a:tblGrid>
              <a:tr h="277586">
                <a:tc>
                  <a:txBody>
                    <a:bodyPr/>
                    <a:lstStyle/>
                    <a:p>
                      <a:pPr algn="ctr" fontAlgn="ctr"/>
                      <a:r>
                        <a:rPr lang="en-US" sz="1400" b="1" i="0" u="none" strike="noStrike" dirty="0">
                          <a:effectLst/>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400" b="1" i="0" u="none" strike="noStrike">
                          <a:effectLst/>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33103">
                <a:tc>
                  <a:txBody>
                    <a:bodyPr/>
                    <a:lstStyle/>
                    <a:p>
                      <a:pPr algn="ctr" fontAlgn="t"/>
                      <a:r>
                        <a:rPr lang="en-US" altLang="ja-JP" sz="1400" b="0" i="0" u="none" strike="noStrike">
                          <a:effectLst/>
                          <a:latin typeface="Arial"/>
                        </a:rPr>
                        <a:t>120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a:effectLst/>
                          <a:latin typeface="Arial"/>
                        </a:rPr>
                        <a:t>This multilchannel operation is described for PHY mode 1 only. Eor example 7.24.1.1.9 "BS-CHU broadcasts </a:t>
                      </a:r>
                      <a:r>
                        <a:rPr lang="en-US" sz="1400" b="0" i="0" u="sng" strike="noStrike">
                          <a:solidFill>
                            <a:srgbClr val="000000"/>
                          </a:solidFill>
                          <a:effectLst/>
                          <a:latin typeface="ＭＳ Ｐゴシック"/>
                        </a:rPr>
                        <a:t>SCH</a:t>
                      </a:r>
                      <a:r>
                        <a:rPr lang="en-US" sz="1400" b="0" i="0" u="none" strike="noStrike">
                          <a:effectLst/>
                          <a:latin typeface="Arial"/>
                        </a:rPr>
                        <a: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400" b="0" i="0" u="none" strike="noStrike" dirty="0">
                          <a:effectLst/>
                          <a:latin typeface="Arial"/>
                        </a:rPr>
                        <a:t>Add </a:t>
                      </a:r>
                      <a:r>
                        <a:rPr lang="en-US" sz="1400" b="0" i="0" u="none" strike="noStrike" dirty="0" smtClean="0">
                          <a:effectLst/>
                          <a:latin typeface="Arial"/>
                        </a:rPr>
                        <a:t>multi-channel </a:t>
                      </a:r>
                      <a:r>
                        <a:rPr lang="en-US" sz="1400" b="0" i="0" u="none" strike="noStrike" dirty="0">
                          <a:effectLst/>
                          <a:latin typeface="Arial"/>
                        </a:rPr>
                        <a:t>operation for PHY mode 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bl>
          </a:graphicData>
        </a:graphic>
      </p:graphicFrame>
    </p:spTree>
    <p:extLst>
      <p:ext uri="{BB962C8B-B14F-4D97-AF65-F5344CB8AC3E}">
        <p14:creationId xmlns:p14="http://schemas.microsoft.com/office/powerpoint/2010/main" val="30447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BS-CHU </a:t>
            </a:r>
            <a:r>
              <a:rPr lang="en-US" altLang="ja-JP" dirty="0"/>
              <a:t>broadcasts SCH</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BS-CHU broadcasts SCH </a:t>
            </a:r>
            <a:r>
              <a:rPr lang="en-US" altLang="ja-JP" dirty="0" smtClean="0">
                <a:solidFill>
                  <a:schemeClr val="accent6"/>
                </a:solidFill>
              </a:rPr>
              <a:t>on PHY Mode 1 or FCH on PHY Mode </a:t>
            </a:r>
            <a:r>
              <a:rPr lang="en-US" altLang="ja-JP" sz="1600" dirty="0" smtClean="0">
                <a:solidFill>
                  <a:schemeClr val="accent6"/>
                </a:solidFill>
              </a:rPr>
              <a:t>2</a:t>
            </a:r>
            <a:r>
              <a:rPr lang="en-US" altLang="ja-JP" sz="1600" dirty="0" smtClean="0"/>
              <a:t>.</a:t>
            </a:r>
          </a:p>
          <a:p>
            <a:pPr marL="457200" lvl="1" indent="0">
              <a:buNone/>
            </a:pP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56594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7.24.1.1.9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BS-CHU </a:t>
            </a:r>
            <a:r>
              <a:rPr lang="en-US" altLang="ja-JP" dirty="0"/>
              <a:t>broadcasts SCH</a:t>
            </a:r>
            <a:r>
              <a:rPr lang="en-US" altLang="ja-JP" dirty="0" smtClean="0"/>
              <a:t>. </a:t>
            </a:r>
          </a:p>
          <a:p>
            <a:pPr lvl="1"/>
            <a:r>
              <a:rPr lang="en-US" altLang="ja-JP" dirty="0"/>
              <a:t>The BS-CHU shall periodically broadcast a radio frame which included the SCH information</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smtClean="0"/>
              <a:t>BS-CHU </a:t>
            </a:r>
            <a:r>
              <a:rPr lang="en-US" altLang="ja-JP" dirty="0"/>
              <a:t>broadcasts SCH </a:t>
            </a:r>
            <a:r>
              <a:rPr lang="en-US" altLang="ja-JP" dirty="0">
                <a:solidFill>
                  <a:schemeClr val="accent6"/>
                </a:solidFill>
              </a:rPr>
              <a:t>on PHY Mode 1 or FCH on PHY Mode </a:t>
            </a:r>
            <a:r>
              <a:rPr lang="en-US" altLang="ja-JP" dirty="0" smtClean="0">
                <a:solidFill>
                  <a:schemeClr val="accent6"/>
                </a:solidFill>
              </a:rPr>
              <a:t>2</a:t>
            </a:r>
            <a:r>
              <a:rPr lang="en-US" altLang="ja-JP" dirty="0" smtClean="0"/>
              <a:t>.</a:t>
            </a:r>
          </a:p>
          <a:p>
            <a:pPr lvl="1"/>
            <a:r>
              <a:rPr lang="en-US" altLang="ja-JP" dirty="0"/>
              <a:t>The BS-CHU shall periodically broadcast a radio frame which included the SCH </a:t>
            </a:r>
            <a:r>
              <a:rPr lang="en-US" altLang="ja-JP" dirty="0" smtClean="0"/>
              <a:t>information </a:t>
            </a:r>
            <a:r>
              <a:rPr lang="en-US" altLang="ja-JP" dirty="0">
                <a:solidFill>
                  <a:schemeClr val="accent6"/>
                </a:solidFill>
              </a:rPr>
              <a:t>on PHY Mode 1 or FCH </a:t>
            </a:r>
            <a:r>
              <a:rPr lang="en-US" altLang="ja-JP" dirty="0" smtClean="0">
                <a:solidFill>
                  <a:schemeClr val="accent6"/>
                </a:solidFill>
              </a:rPr>
              <a:t>information on </a:t>
            </a:r>
            <a:r>
              <a:rPr lang="en-US" altLang="ja-JP" dirty="0">
                <a:solidFill>
                  <a:schemeClr val="accent6"/>
                </a:solidFill>
              </a:rPr>
              <a:t>PHY Mode </a:t>
            </a:r>
            <a:r>
              <a:rPr lang="en-US" altLang="ja-JP" dirty="0" smtClean="0">
                <a:solidFill>
                  <a:schemeClr val="accent6"/>
                </a:solidFill>
              </a:rPr>
              <a:t>2</a:t>
            </a:r>
            <a:r>
              <a:rPr lang="en-US" altLang="ja-JP" dirty="0" smtClean="0"/>
              <a:t>.</a:t>
            </a:r>
            <a:endParaRPr kumimoji="1" lang="ja-JP" altLang="en-US" dirty="0" smtClean="0"/>
          </a:p>
          <a:p>
            <a:pPr lvl="1"/>
            <a:endParaRPr kumimoji="1" lang="ja-JP" altLang="en-US" dirty="0"/>
          </a:p>
        </p:txBody>
      </p:sp>
    </p:spTree>
    <p:extLst>
      <p:ext uri="{BB962C8B-B14F-4D97-AF65-F5344CB8AC3E}">
        <p14:creationId xmlns:p14="http://schemas.microsoft.com/office/powerpoint/2010/main" val="573517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6</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7.24.1.1.13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CPE-CHU shall perform the BS search command by attempting to detect the radio signal (preamble and SCH) from BS at the target frequency of BS search command</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perform the BS search command by attempting to detect the radio signal (preamble and </a:t>
            </a:r>
            <a:r>
              <a:rPr lang="en-US" altLang="ja-JP" dirty="0" smtClean="0"/>
              <a:t>SCH</a:t>
            </a:r>
            <a:r>
              <a:rPr lang="en-US" altLang="ja-JP" dirty="0">
                <a:solidFill>
                  <a:schemeClr val="accent6"/>
                </a:solidFill>
              </a:rPr>
              <a:t> on PHY Mode 1 or </a:t>
            </a:r>
            <a:r>
              <a:rPr lang="en-US" altLang="ja-JP" dirty="0" smtClean="0">
                <a:solidFill>
                  <a:schemeClr val="accent6"/>
                </a:solidFill>
              </a:rPr>
              <a:t>preamble and FCH </a:t>
            </a:r>
            <a:r>
              <a:rPr lang="en-US" altLang="ja-JP" dirty="0">
                <a:solidFill>
                  <a:schemeClr val="accent6"/>
                </a:solidFill>
              </a:rPr>
              <a:t>on PHY Mode 2</a:t>
            </a:r>
            <a:r>
              <a:rPr lang="en-US" altLang="ja-JP" dirty="0" smtClean="0"/>
              <a:t>) </a:t>
            </a:r>
            <a:r>
              <a:rPr lang="en-US" altLang="ja-JP" dirty="0"/>
              <a:t>from BS at the target frequency of BS search command</a:t>
            </a:r>
            <a:r>
              <a:rPr lang="en-US" altLang="ja-JP" dirty="0" smtClean="0"/>
              <a:t>.</a:t>
            </a:r>
            <a:endParaRPr kumimoji="1" lang="ja-JP" altLang="en-US" dirty="0"/>
          </a:p>
        </p:txBody>
      </p:sp>
    </p:spTree>
    <p:extLst>
      <p:ext uri="{BB962C8B-B14F-4D97-AF65-F5344CB8AC3E}">
        <p14:creationId xmlns:p14="http://schemas.microsoft.com/office/powerpoint/2010/main" val="2456628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7.24.1.1.14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BS detected notification shall include the BSID which is obtained by decoding the SCH information</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BS detected notification shall include the BSID which is obtained by decoding the SCH </a:t>
            </a:r>
            <a:r>
              <a:rPr lang="en-US" altLang="ja-JP" dirty="0" smtClean="0"/>
              <a:t>information </a:t>
            </a:r>
            <a:r>
              <a:rPr lang="en-US" altLang="ja-JP" dirty="0">
                <a:solidFill>
                  <a:schemeClr val="accent6"/>
                </a:solidFill>
              </a:rPr>
              <a:t>on PHY Mode 1 or </a:t>
            </a:r>
            <a:r>
              <a:rPr lang="en-US" altLang="ja-JP" dirty="0" smtClean="0">
                <a:solidFill>
                  <a:schemeClr val="accent6"/>
                </a:solidFill>
              </a:rPr>
              <a:t>FCH information on </a:t>
            </a:r>
            <a:r>
              <a:rPr lang="en-US" altLang="ja-JP" dirty="0">
                <a:solidFill>
                  <a:schemeClr val="accent6"/>
                </a:solidFill>
              </a:rPr>
              <a:t>PHY Mode 2</a:t>
            </a:r>
            <a:r>
              <a:rPr lang="en-US" altLang="ja-JP" dirty="0" smtClean="0"/>
              <a:t>.</a:t>
            </a:r>
            <a:endParaRPr kumimoji="1" lang="ja-JP" altLang="en-US" dirty="0"/>
          </a:p>
        </p:txBody>
      </p:sp>
    </p:spTree>
    <p:extLst>
      <p:ext uri="{BB962C8B-B14F-4D97-AF65-F5344CB8AC3E}">
        <p14:creationId xmlns:p14="http://schemas.microsoft.com/office/powerpoint/2010/main" val="3528285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7.24.1.1.19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The CPE-CHU shall continue with the synchronization procedure with the frequency which is detected in SCH</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The CPE-CHU shall continue with the synchronization procedure with the frequency which is detected in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2</a:t>
            </a:r>
            <a:r>
              <a:rPr lang="en-US" altLang="ja-JP" dirty="0" smtClean="0"/>
              <a:t>.</a:t>
            </a:r>
            <a:endParaRPr kumimoji="1" lang="ja-JP" altLang="en-US" dirty="0"/>
          </a:p>
        </p:txBody>
      </p:sp>
    </p:spTree>
    <p:extLst>
      <p:ext uri="{BB962C8B-B14F-4D97-AF65-F5344CB8AC3E}">
        <p14:creationId xmlns:p14="http://schemas.microsoft.com/office/powerpoint/2010/main" val="2189110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March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9</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BS-CHU2 broadcasts SCH</a:t>
            </a:r>
            <a:r>
              <a:rPr lang="en-US" altLang="ja-JP" dirty="0" smtClean="0"/>
              <a:t>.</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BS-CHU2 broadcasts </a:t>
            </a:r>
            <a:r>
              <a:rPr lang="en-US" altLang="ja-JP" dirty="0" smtClean="0"/>
              <a:t>SCH </a:t>
            </a:r>
            <a:r>
              <a:rPr lang="en-US" altLang="ja-JP" dirty="0" smtClean="0">
                <a:solidFill>
                  <a:schemeClr val="accent6"/>
                </a:solidFill>
              </a:rPr>
              <a:t>on </a:t>
            </a:r>
            <a:r>
              <a:rPr lang="en-US" altLang="ja-JP" dirty="0">
                <a:solidFill>
                  <a:schemeClr val="accent6"/>
                </a:solidFill>
              </a:rPr>
              <a:t>PHY Mode 1 or </a:t>
            </a:r>
            <a:r>
              <a:rPr lang="en-US" altLang="ja-JP" dirty="0" smtClean="0">
                <a:solidFill>
                  <a:schemeClr val="accent6"/>
                </a:solidFill>
              </a:rPr>
              <a:t>FCH on </a:t>
            </a:r>
            <a:r>
              <a:rPr lang="en-US" altLang="ja-JP" dirty="0">
                <a:solidFill>
                  <a:schemeClr val="accent6"/>
                </a:solidFill>
              </a:rPr>
              <a:t>PHY Mode 2</a:t>
            </a:r>
            <a:r>
              <a:rPr lang="en-US" altLang="ja-JP" dirty="0" smtClean="0"/>
              <a:t>.</a:t>
            </a:r>
            <a:endParaRPr kumimoji="1" lang="ja-JP" altLang="en-US" dirty="0"/>
          </a:p>
        </p:txBody>
      </p:sp>
    </p:spTree>
    <p:extLst>
      <p:ext uri="{BB962C8B-B14F-4D97-AF65-F5344CB8AC3E}">
        <p14:creationId xmlns:p14="http://schemas.microsoft.com/office/powerpoint/2010/main" val="316398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8565</TotalTime>
  <Words>1700</Words>
  <Application>Microsoft Office PowerPoint</Application>
  <PresentationFormat>画面に合わせる (4:3)</PresentationFormat>
  <Paragraphs>181</Paragraphs>
  <Slides>22</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22</vt:i4>
      </vt:variant>
    </vt:vector>
  </HeadingPairs>
  <TitlesOfParts>
    <vt:vector size="25" baseType="lpstr">
      <vt:lpstr>802-22-Submission</vt:lpstr>
      <vt:lpstr>標準デザイン</vt:lpstr>
      <vt:lpstr>Document</vt:lpstr>
      <vt:lpstr>[Comment Resolution related to Multi-channel operation (CID 120) ]</vt:lpstr>
      <vt:lpstr>Abstract</vt:lpstr>
      <vt:lpstr>Comment Resolution related to CID #120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390</cp:revision>
  <cp:lastPrinted>1998-02-10T13:28:06Z</cp:lastPrinted>
  <dcterms:created xsi:type="dcterms:W3CDTF">2012-08-21T07:11:34Z</dcterms:created>
  <dcterms:modified xsi:type="dcterms:W3CDTF">2014-03-14T02:03:03Z</dcterms:modified>
</cp:coreProperties>
</file>