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565" r:id="rId2"/>
    <p:sldId id="567" r:id="rId3"/>
    <p:sldId id="568" r:id="rId4"/>
    <p:sldId id="569" r:id="rId5"/>
    <p:sldId id="570" r:id="rId6"/>
    <p:sldId id="571" r:id="rId7"/>
    <p:sldId id="572" r:id="rId8"/>
    <p:sldId id="573" r:id="rId9"/>
    <p:sldId id="577" r:id="rId10"/>
    <p:sldId id="574" r:id="rId11"/>
    <p:sldId id="576" r:id="rId12"/>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0066FF"/>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22-14-0024-00-000b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 </a:t>
            </a:r>
            <a:r>
              <a:rPr lang="en-US" altLang="ko-KR" dirty="0" smtClean="0">
                <a:latin typeface="Times New Roman" charset="0"/>
                <a:ea typeface="굴림" charset="0"/>
                <a:cs typeface="굴림" charset="0"/>
              </a:rPr>
              <a:t>MAC</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a:t>
            </a:r>
            <a:r>
              <a:rPr lang="en-US" altLang="ko-KR" dirty="0" smtClean="0"/>
              <a:t>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2014-2-12</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229)</a:t>
            </a:r>
            <a:endParaRPr kumimoji="1" lang="ja-JP" altLang="en-US" dirty="0"/>
          </a:p>
        </p:txBody>
      </p:sp>
      <p:graphicFrame>
        <p:nvGraphicFramePr>
          <p:cNvPr id="7" name="コンテンツ プレースホルダ 6"/>
          <p:cNvGraphicFramePr>
            <a:graphicFrameLocks noGrp="1"/>
          </p:cNvGraphicFramePr>
          <p:nvPr>
            <p:ph idx="1"/>
          </p:nvPr>
        </p:nvGraphicFramePr>
        <p:xfrm>
          <a:off x="827584" y="2564904"/>
          <a:ext cx="7488832" cy="647700"/>
        </p:xfrm>
        <a:graphic>
          <a:graphicData uri="http://schemas.openxmlformats.org/drawingml/2006/table">
            <a:tbl>
              <a:tblPr/>
              <a:tblGrid>
                <a:gridCol w="381680"/>
                <a:gridCol w="3553576"/>
                <a:gridCol w="3553576"/>
              </a:tblGrid>
              <a:tr h="647700">
                <a:tc>
                  <a:txBody>
                    <a:bodyPr/>
                    <a:lstStyle/>
                    <a:p>
                      <a:pPr algn="ctr" fontAlgn="t"/>
                      <a:r>
                        <a:rPr lang="en-US" altLang="ja-JP" sz="1050" b="0" i="0" u="none" strike="noStrike" dirty="0">
                          <a:latin typeface="Arial"/>
                        </a:rPr>
                        <a:t>229</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Can't R-CPEs request bandwidth from MR-BS and transmit MAC management messages to the MR-BS directly? What added </a:t>
                      </a:r>
                      <a:r>
                        <a:rPr lang="en-US" sz="1050" b="0" i="0" u="none" strike="noStrike" dirty="0" err="1">
                          <a:latin typeface="Arial"/>
                        </a:rPr>
                        <a:t>funcitonality</a:t>
                      </a:r>
                      <a:r>
                        <a:rPr lang="en-US" sz="1050" b="0" i="0" u="none" strike="noStrike" dirty="0">
                          <a:latin typeface="Arial"/>
                        </a:rPr>
                        <a:t> does the Container Message provided</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If there is not added functionality provide with this message that can't be accomplished with messaging scheme, then it's suggested this section be removed.</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graphicFrame>
        <p:nvGraphicFramePr>
          <p:cNvPr id="8" name="表 7"/>
          <p:cNvGraphicFramePr>
            <a:graphicFrameLocks noGrp="1"/>
          </p:cNvGraphicFramePr>
          <p:nvPr/>
        </p:nvGraphicFramePr>
        <p:xfrm>
          <a:off x="827584" y="2132856"/>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899592" y="3645024"/>
            <a:ext cx="7560840" cy="2862322"/>
          </a:xfrm>
          <a:prstGeom prst="rect">
            <a:avLst/>
          </a:prstGeom>
          <a:noFill/>
        </p:spPr>
        <p:txBody>
          <a:bodyPr wrap="square" rtlCol="0">
            <a:spAutoFit/>
          </a:bodyPr>
          <a:lstStyle/>
          <a:p>
            <a:r>
              <a:rPr kumimoji="1" lang="en-US" altLang="ja-JP" sz="2000" dirty="0" smtClean="0"/>
              <a:t>R-CPE can send request messages to MR-BS.</a:t>
            </a:r>
          </a:p>
          <a:p>
            <a:r>
              <a:rPr kumimoji="1" lang="en-US" altLang="ja-JP" sz="2000" dirty="0" smtClean="0"/>
              <a:t>In particular,  a c</a:t>
            </a:r>
            <a:r>
              <a:rPr kumimoji="1" lang="en-US" altLang="ja-JP" sz="2000" dirty="0" smtClean="0"/>
              <a:t>ontainer message </a:t>
            </a:r>
            <a:r>
              <a:rPr kumimoji="1" lang="en-US" altLang="ja-JP" sz="2000" dirty="0" smtClean="0"/>
              <a:t>contains more than one requests (Bandwidth request, basic capability request, registration request) or other messages </a:t>
            </a:r>
            <a:r>
              <a:rPr kumimoji="1" lang="en-US" altLang="ja-JP" sz="2000" dirty="0" smtClean="0"/>
              <a:t>received from S-CPEs, and </a:t>
            </a:r>
            <a:r>
              <a:rPr kumimoji="1" lang="en-US" altLang="ja-JP" sz="2000" dirty="0" smtClean="0"/>
              <a:t>R-CPE sends the container message grouped by messages to BS that may reduce the overhead to transmit an individual message.</a:t>
            </a:r>
          </a:p>
          <a:p>
            <a:endParaRPr kumimoji="1" lang="en-US" altLang="ja-JP" sz="2000" dirty="0" smtClean="0"/>
          </a:p>
          <a:p>
            <a:r>
              <a:rPr kumimoji="1" lang="en-US" altLang="ja-JP" sz="2000" dirty="0" smtClean="0"/>
              <a:t>Proposed Resolution</a:t>
            </a:r>
          </a:p>
          <a:p>
            <a:r>
              <a:rPr kumimoji="1" lang="en-US" altLang="ja-JP" sz="2000" dirty="0" smtClean="0"/>
              <a:t>: Reject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231)</a:t>
            </a:r>
            <a:endParaRPr kumimoji="1" lang="ja-JP" altLang="en-US" dirty="0"/>
          </a:p>
        </p:txBody>
      </p:sp>
      <p:graphicFrame>
        <p:nvGraphicFramePr>
          <p:cNvPr id="7" name="コンテンツ プレースホルダ 6"/>
          <p:cNvGraphicFramePr>
            <a:graphicFrameLocks noGrp="1"/>
          </p:cNvGraphicFramePr>
          <p:nvPr>
            <p:ph idx="1"/>
          </p:nvPr>
        </p:nvGraphicFramePr>
        <p:xfrm>
          <a:off x="827584" y="2564904"/>
          <a:ext cx="7416824" cy="485775"/>
        </p:xfrm>
        <a:graphic>
          <a:graphicData uri="http://schemas.openxmlformats.org/drawingml/2006/table">
            <a:tbl>
              <a:tblPr/>
              <a:tblGrid>
                <a:gridCol w="378010"/>
                <a:gridCol w="3519407"/>
                <a:gridCol w="3519407"/>
              </a:tblGrid>
              <a:tr h="485775">
                <a:tc>
                  <a:txBody>
                    <a:bodyPr/>
                    <a:lstStyle/>
                    <a:p>
                      <a:pPr algn="ctr" fontAlgn="t"/>
                      <a:r>
                        <a:rPr lang="en-US" altLang="ja-JP" sz="1050" b="0" i="0" u="none" strike="noStrike" dirty="0">
                          <a:latin typeface="Arial"/>
                        </a:rPr>
                        <a:t>231</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There is no description here as to what modifications/updates are needed to security </a:t>
                      </a:r>
                      <a:r>
                        <a:rPr lang="en-US" sz="1050" b="0" i="0" u="none" strike="noStrike" dirty="0" err="1">
                          <a:latin typeface="Arial"/>
                        </a:rPr>
                        <a:t>sublayer</a:t>
                      </a:r>
                      <a:r>
                        <a:rPr lang="en-US" sz="1050" b="0" i="0" u="none" strike="noStrike" dirty="0">
                          <a:latin typeface="Arial"/>
                        </a:rPr>
                        <a:t>, if needed to support new R-CPEs</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Provided description and technical required for security </a:t>
                      </a:r>
                      <a:r>
                        <a:rPr lang="en-US" sz="1050" b="0" i="0" u="none" strike="noStrike" dirty="0" err="1">
                          <a:latin typeface="Arial"/>
                        </a:rPr>
                        <a:t>sublayer</a:t>
                      </a:r>
                      <a:r>
                        <a:rPr lang="en-US" sz="1050" b="0" i="0" u="none" strike="noStrike" dirty="0">
                          <a:latin typeface="Arial"/>
                        </a:rPr>
                        <a:t> concerning R-CPEs and MR-BS operation.</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graphicFrame>
        <p:nvGraphicFramePr>
          <p:cNvPr id="8" name="表 7"/>
          <p:cNvGraphicFramePr>
            <a:graphicFrameLocks noGrp="1"/>
          </p:cNvGraphicFramePr>
          <p:nvPr/>
        </p:nvGraphicFramePr>
        <p:xfrm>
          <a:off x="827584" y="2132856"/>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1043608" y="4293096"/>
            <a:ext cx="6077498" cy="707886"/>
          </a:xfrm>
          <a:prstGeom prst="rect">
            <a:avLst/>
          </a:prstGeom>
          <a:noFill/>
        </p:spPr>
        <p:txBody>
          <a:bodyPr wrap="none" rtlCol="0">
            <a:spAutoFit/>
          </a:bodyPr>
          <a:lstStyle/>
          <a:p>
            <a:r>
              <a:rPr kumimoji="1" lang="en-US" altLang="ja-JP" sz="2000" dirty="0" smtClean="0"/>
              <a:t>Proposed Resolution</a:t>
            </a:r>
          </a:p>
          <a:p>
            <a:r>
              <a:rPr kumimoji="1" lang="en-US" altLang="ja-JP" sz="2000" dirty="0" smtClean="0"/>
              <a:t>: Reject since no extension of security layer is needed.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87)</a:t>
            </a:r>
            <a:endParaRPr kumimoji="1" lang="ja-JP" altLang="en-US" dirty="0"/>
          </a:p>
        </p:txBody>
      </p:sp>
      <p:graphicFrame>
        <p:nvGraphicFramePr>
          <p:cNvPr id="8" name="コンテンツ プレースホルダ 7"/>
          <p:cNvGraphicFramePr>
            <a:graphicFrameLocks noGrp="1"/>
          </p:cNvGraphicFramePr>
          <p:nvPr>
            <p:ph idx="1"/>
          </p:nvPr>
        </p:nvGraphicFramePr>
        <p:xfrm>
          <a:off x="1043608" y="2470408"/>
          <a:ext cx="7488832" cy="670560"/>
        </p:xfrm>
        <a:graphic>
          <a:graphicData uri="http://schemas.openxmlformats.org/drawingml/2006/table">
            <a:tbl>
              <a:tblPr/>
              <a:tblGrid>
                <a:gridCol w="381680"/>
                <a:gridCol w="3553576"/>
                <a:gridCol w="3553576"/>
              </a:tblGrid>
              <a:tr h="647700">
                <a:tc>
                  <a:txBody>
                    <a:bodyPr/>
                    <a:lstStyle/>
                    <a:p>
                      <a:pPr algn="ctr" fontAlgn="t"/>
                      <a:r>
                        <a:rPr lang="en-US" altLang="ja-JP" sz="1100" b="0" i="0" u="none" strike="noStrike" dirty="0">
                          <a:latin typeface="Arial"/>
                        </a:rPr>
                        <a:t>87</a:t>
                      </a:r>
                    </a:p>
                  </a:txBody>
                  <a:tcPr marL="0" marR="0" marT="0" marB="0">
                    <a:lnL>
                      <a:noFill/>
                    </a:lnL>
                    <a:lnR>
                      <a:noFill/>
                    </a:lnR>
                    <a:lnT>
                      <a:noFill/>
                    </a:lnT>
                    <a:lnB>
                      <a:noFill/>
                    </a:lnB>
                    <a:solidFill>
                      <a:srgbClr val="FFFF00"/>
                    </a:solidFill>
                  </a:tcPr>
                </a:tc>
                <a:tc>
                  <a:txBody>
                    <a:bodyPr/>
                    <a:lstStyle/>
                    <a:p>
                      <a:pPr algn="l" fontAlgn="t"/>
                      <a:r>
                        <a:rPr lang="en-US" sz="1100" b="0" i="0" u="none" strike="noStrike" dirty="0">
                          <a:latin typeface="Arial"/>
                        </a:rPr>
                        <a:t>"If indicated, the Bandwidth Request </a:t>
                      </a:r>
                      <a:r>
                        <a:rPr lang="en-US" sz="1100" b="0" i="0" u="none" strike="noStrike" dirty="0" err="1">
                          <a:latin typeface="Arial"/>
                        </a:rPr>
                        <a:t>subheader</a:t>
                      </a:r>
                      <a:r>
                        <a:rPr lang="en-US" sz="1100" b="0" i="0" u="none" strike="noStrike" dirty="0">
                          <a:latin typeface="Arial"/>
                        </a:rPr>
                        <a:t> … the Generic MAC header" If both Bandwidth request </a:t>
                      </a:r>
                      <a:r>
                        <a:rPr lang="en-US" sz="1100" b="0" i="0" u="none" strike="noStrike" dirty="0" err="1">
                          <a:latin typeface="Arial"/>
                        </a:rPr>
                        <a:t>subheader</a:t>
                      </a:r>
                      <a:r>
                        <a:rPr lang="en-US" sz="1100" b="0" i="0" u="none" strike="noStrike" dirty="0">
                          <a:latin typeface="Arial"/>
                        </a:rPr>
                        <a:t> and Extended bandwidth request </a:t>
                      </a:r>
                      <a:r>
                        <a:rPr lang="en-US" sz="1100" b="0" i="0" u="none" strike="noStrike" dirty="0" err="1">
                          <a:latin typeface="Arial"/>
                        </a:rPr>
                        <a:t>subheader</a:t>
                      </a:r>
                      <a:r>
                        <a:rPr lang="en-US" sz="1100" b="0" i="0" u="none" strike="noStrike" dirty="0">
                          <a:latin typeface="Arial"/>
                        </a:rPr>
                        <a:t> appear at the same time, how to know which is first or later.</a:t>
                      </a:r>
                    </a:p>
                  </a:txBody>
                  <a:tcPr marL="0" marR="0" marT="0" marB="0">
                    <a:lnL>
                      <a:noFill/>
                    </a:lnL>
                    <a:lnR>
                      <a:noFill/>
                    </a:lnR>
                    <a:lnT>
                      <a:noFill/>
                    </a:lnT>
                    <a:lnB>
                      <a:noFill/>
                    </a:lnB>
                    <a:solidFill>
                      <a:srgbClr val="FFFF00"/>
                    </a:solidFill>
                  </a:tcPr>
                </a:tc>
                <a:tc>
                  <a:txBody>
                    <a:bodyPr/>
                    <a:lstStyle/>
                    <a:p>
                      <a:pPr algn="l" fontAlgn="t"/>
                      <a:r>
                        <a:rPr lang="en-US" sz="1100" b="0" i="0" u="none" strike="noStrike" dirty="0">
                          <a:latin typeface="Arial"/>
                        </a:rPr>
                        <a:t>Add the following rule. "the Generic MAC header, </a:t>
                      </a:r>
                      <a:r>
                        <a:rPr lang="en-US" sz="1400" b="0" i="0" u="sng" strike="noStrike" dirty="0">
                          <a:solidFill>
                            <a:srgbClr val="000000"/>
                          </a:solidFill>
                          <a:latin typeface="ＭＳ Ｐゴシック"/>
                        </a:rPr>
                        <a:t>the Bandwidth Request </a:t>
                      </a:r>
                      <a:r>
                        <a:rPr lang="en-US" sz="1400" b="0" i="0" u="sng" strike="noStrike" dirty="0" err="1">
                          <a:solidFill>
                            <a:srgbClr val="000000"/>
                          </a:solidFill>
                          <a:latin typeface="ＭＳ Ｐゴシック"/>
                        </a:rPr>
                        <a:t>subheader</a:t>
                      </a:r>
                      <a:r>
                        <a:rPr lang="en-US" sz="1400" b="0" i="0" u="sng" strike="noStrike" dirty="0">
                          <a:solidFill>
                            <a:srgbClr val="000000"/>
                          </a:solidFill>
                          <a:latin typeface="ＭＳ Ｐゴシック"/>
                        </a:rPr>
                        <a:t> shall come first</a:t>
                      </a:r>
                      <a:r>
                        <a:rPr lang="en-US" sz="1100" b="0" i="0" u="none" strike="noStrike" dirty="0">
                          <a:latin typeface="Arial"/>
                        </a:rPr>
                        <a:t>."</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7" name="表 6"/>
          <p:cNvGraphicFramePr>
            <a:graphicFrameLocks noGrp="1"/>
          </p:cNvGraphicFramePr>
          <p:nvPr/>
        </p:nvGraphicFramePr>
        <p:xfrm>
          <a:off x="1043608" y="2038360"/>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1043608" y="3861048"/>
            <a:ext cx="6733125" cy="1323439"/>
          </a:xfrm>
          <a:prstGeom prst="rect">
            <a:avLst/>
          </a:prstGeom>
          <a:noFill/>
        </p:spPr>
        <p:txBody>
          <a:bodyPr wrap="none" rtlCol="0">
            <a:spAutoFit/>
          </a:bodyPr>
          <a:lstStyle/>
          <a:p>
            <a:r>
              <a:rPr kumimoji="1" lang="en-US" altLang="ja-JP" sz="2000" dirty="0" smtClean="0"/>
              <a:t>Proposed Resolution</a:t>
            </a:r>
          </a:p>
          <a:p>
            <a:r>
              <a:rPr kumimoji="1" lang="en-US" altLang="ja-JP" sz="2000" dirty="0" smtClean="0"/>
              <a:t>: </a:t>
            </a:r>
            <a:r>
              <a:rPr kumimoji="1" lang="en-US" altLang="ja-JP" sz="2000" dirty="0" smtClean="0"/>
              <a:t>Accept in principle. </a:t>
            </a:r>
            <a:endParaRPr kumimoji="1" lang="en-US" altLang="ja-JP" sz="2000" dirty="0" smtClean="0"/>
          </a:p>
          <a:p>
            <a:endParaRPr kumimoji="1" lang="en-US" altLang="ja-JP" sz="2000" dirty="0" smtClean="0"/>
          </a:p>
          <a:p>
            <a:r>
              <a:rPr kumimoji="1" lang="en-US" altLang="ja-JP" sz="2000" dirty="0" err="1" smtClean="0"/>
              <a:t>Subheader</a:t>
            </a:r>
            <a:r>
              <a:rPr kumimoji="1" lang="en-US" altLang="ja-JP" sz="2000" dirty="0" smtClean="0"/>
              <a:t> </a:t>
            </a:r>
            <a:r>
              <a:rPr kumimoji="1" lang="en-US" altLang="ja-JP" sz="2000" dirty="0" smtClean="0"/>
              <a:t>format is </a:t>
            </a:r>
            <a:r>
              <a:rPr kumimoji="1" lang="en-US" altLang="ja-JP" sz="2000" dirty="0" smtClean="0"/>
              <a:t>modified as described in </a:t>
            </a:r>
            <a:r>
              <a:rPr kumimoji="1" lang="en-US" altLang="ja-JP" sz="2000" dirty="0" smtClean="0"/>
              <a:t>22-13-0182-00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87)</a:t>
            </a:r>
            <a:endParaRPr kumimoji="1" lang="ja-JP" altLang="en-US" dirty="0"/>
          </a:p>
        </p:txBody>
      </p:sp>
      <p:graphicFrame>
        <p:nvGraphicFramePr>
          <p:cNvPr id="7" name="コンテンツ プレースホルダ 6"/>
          <p:cNvGraphicFramePr>
            <a:graphicFrameLocks noGrp="1"/>
          </p:cNvGraphicFramePr>
          <p:nvPr>
            <p:ph idx="1"/>
          </p:nvPr>
        </p:nvGraphicFramePr>
        <p:xfrm>
          <a:off x="1043608" y="2420888"/>
          <a:ext cx="7442324" cy="1457325"/>
        </p:xfrm>
        <a:graphic>
          <a:graphicData uri="http://schemas.openxmlformats.org/drawingml/2006/table">
            <a:tbl>
              <a:tblPr/>
              <a:tblGrid>
                <a:gridCol w="379310"/>
                <a:gridCol w="3531507"/>
                <a:gridCol w="3531507"/>
              </a:tblGrid>
              <a:tr h="1457325">
                <a:tc>
                  <a:txBody>
                    <a:bodyPr/>
                    <a:lstStyle/>
                    <a:p>
                      <a:pPr algn="ctr" fontAlgn="t"/>
                      <a:r>
                        <a:rPr lang="en-US" altLang="ja-JP" sz="1050" b="0" i="0" u="none" strike="noStrike" dirty="0">
                          <a:latin typeface="Arial"/>
                        </a:rPr>
                        <a:t>215</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There may be a problem with the way the ranging/BW request/UCS notification control region is depicted in the Figure B1 (and all other frame structure figures for that matter). According to step 2 in section 9.6.4 on page 327 of IEEE Std 802.22-2011, the indices that correspond to the control region span from {-840 -830 -820 ... -10 10 ... 820 830 840}. This seems to indicate that </a:t>
                      </a:r>
                      <a:r>
                        <a:rPr lang="en-US" sz="1050" b="0" i="0" u="none" strike="noStrike" dirty="0" err="1">
                          <a:latin typeface="Arial"/>
                        </a:rPr>
                        <a:t>subchannels</a:t>
                      </a:r>
                      <a:r>
                        <a:rPr lang="en-US" sz="1050" b="0" i="0" u="none" strike="noStrike" dirty="0">
                          <a:latin typeface="Arial"/>
                        </a:rPr>
                        <a:t> allocated for the US control region actually cover </a:t>
                      </a:r>
                      <a:r>
                        <a:rPr lang="en-US" sz="1050" b="0" i="0" u="none" strike="noStrike" dirty="0" err="1">
                          <a:latin typeface="Arial"/>
                        </a:rPr>
                        <a:t>subchannels</a:t>
                      </a:r>
                      <a:r>
                        <a:rPr lang="en-US" sz="1050" b="0" i="0" u="none" strike="noStrike" dirty="0">
                          <a:latin typeface="Arial"/>
                        </a:rPr>
                        <a:t> at both the upper and lower band-edges of the channel. </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If the intention is to properly depict where the time frequency resource allocated to the control region in these frame structure diagrams, then update  the frame structure diagrams (starting with B1) to indicate a portion of the US control region at each band edge.</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graphicFrame>
        <p:nvGraphicFramePr>
          <p:cNvPr id="8" name="表 7"/>
          <p:cNvGraphicFramePr>
            <a:graphicFrameLocks noGrp="1"/>
          </p:cNvGraphicFramePr>
          <p:nvPr/>
        </p:nvGraphicFramePr>
        <p:xfrm>
          <a:off x="1043608" y="2038360"/>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1043608" y="4293096"/>
            <a:ext cx="7807330" cy="1323439"/>
          </a:xfrm>
          <a:prstGeom prst="rect">
            <a:avLst/>
          </a:prstGeom>
          <a:noFill/>
        </p:spPr>
        <p:txBody>
          <a:bodyPr wrap="none" rtlCol="0">
            <a:spAutoFit/>
          </a:bodyPr>
          <a:lstStyle/>
          <a:p>
            <a:r>
              <a:rPr kumimoji="1" lang="en-US" altLang="ja-JP" sz="2000" dirty="0" smtClean="0"/>
              <a:t>Proposed Resolution</a:t>
            </a:r>
          </a:p>
          <a:p>
            <a:r>
              <a:rPr kumimoji="1" lang="en-US" altLang="ja-JP" sz="2000" dirty="0" smtClean="0"/>
              <a:t>: </a:t>
            </a:r>
            <a:r>
              <a:rPr kumimoji="1" lang="en-US" altLang="ja-JP" sz="2000" dirty="0" smtClean="0"/>
              <a:t>Reject</a:t>
            </a:r>
          </a:p>
          <a:p>
            <a:endParaRPr kumimoji="1" lang="en-US" altLang="ja-JP" sz="2000" dirty="0" smtClean="0"/>
          </a:p>
          <a:p>
            <a:r>
              <a:rPr kumimoji="1" lang="en-US" altLang="ja-JP" sz="2000" dirty="0" smtClean="0"/>
              <a:t>Modification of figure makes a confusion, then the figure keeps as it is.</a:t>
            </a:r>
            <a:endParaRPr kumimoji="1" lang="en-US" altLang="ja-JP"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216)</a:t>
            </a:r>
            <a:endParaRPr kumimoji="1" lang="ja-JP" altLang="en-US" dirty="0"/>
          </a:p>
        </p:txBody>
      </p:sp>
      <p:graphicFrame>
        <p:nvGraphicFramePr>
          <p:cNvPr id="7" name="コンテンツ プレースホルダ 6"/>
          <p:cNvGraphicFramePr>
            <a:graphicFrameLocks noGrp="1"/>
          </p:cNvGraphicFramePr>
          <p:nvPr>
            <p:ph idx="1"/>
          </p:nvPr>
        </p:nvGraphicFramePr>
        <p:xfrm>
          <a:off x="1043608" y="2492896"/>
          <a:ext cx="7416824" cy="1133475"/>
        </p:xfrm>
        <a:graphic>
          <a:graphicData uri="http://schemas.openxmlformats.org/drawingml/2006/table">
            <a:tbl>
              <a:tblPr/>
              <a:tblGrid>
                <a:gridCol w="378010"/>
                <a:gridCol w="3519407"/>
                <a:gridCol w="3519407"/>
              </a:tblGrid>
              <a:tr h="1133475">
                <a:tc>
                  <a:txBody>
                    <a:bodyPr/>
                    <a:lstStyle/>
                    <a:p>
                      <a:pPr algn="ctr" fontAlgn="t"/>
                      <a:r>
                        <a:rPr lang="en-US" altLang="ja-JP" sz="1050" b="0" i="0" u="none" strike="noStrike" dirty="0">
                          <a:latin typeface="Arial"/>
                        </a:rPr>
                        <a:t>216</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Here the OFDM slot is defined as 4 symbols by 1 </a:t>
                      </a:r>
                      <a:r>
                        <a:rPr lang="en-US" sz="1050" b="0" i="0" u="none" strike="noStrike" dirty="0" err="1">
                          <a:latin typeface="Arial"/>
                        </a:rPr>
                        <a:t>subchannel</a:t>
                      </a:r>
                      <a:r>
                        <a:rPr lang="en-US" sz="1050" b="0" i="0" u="none" strike="noStrike" dirty="0">
                          <a:latin typeface="Arial"/>
                        </a:rPr>
                        <a:t>. If a slot is constructed this way, it breaks compatibility with legacy CPEs. Future deployments may have to consider legacy/1st generation CPEs connecting to R-CPEs or MR-BS directly. MAPs/MAP IEs define allocations in terms of slots. A legacy CPE will not be able to process MAPs issued by a R-CPE or MR-BS</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Use original definition of OFDM slot to ensure </a:t>
                      </a:r>
                      <a:r>
                        <a:rPr lang="en-US" sz="1050" b="0" i="0" u="none" strike="noStrike" dirty="0" err="1">
                          <a:latin typeface="Arial"/>
                        </a:rPr>
                        <a:t>compatiblity</a:t>
                      </a:r>
                      <a:r>
                        <a:rPr lang="en-US" sz="1050" b="0" i="0" u="none" strike="noStrike" dirty="0">
                          <a:latin typeface="Arial"/>
                        </a:rPr>
                        <a:t> with base std IEEE 802.22-2011.</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graphicFrame>
        <p:nvGraphicFramePr>
          <p:cNvPr id="8" name="表 7"/>
          <p:cNvGraphicFramePr>
            <a:graphicFrameLocks noGrp="1"/>
          </p:cNvGraphicFramePr>
          <p:nvPr/>
        </p:nvGraphicFramePr>
        <p:xfrm>
          <a:off x="1043608" y="2038360"/>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1043608" y="3861048"/>
            <a:ext cx="7488832" cy="2554545"/>
          </a:xfrm>
          <a:prstGeom prst="rect">
            <a:avLst/>
          </a:prstGeom>
          <a:noFill/>
        </p:spPr>
        <p:txBody>
          <a:bodyPr wrap="square" rtlCol="0">
            <a:spAutoFit/>
          </a:bodyPr>
          <a:lstStyle/>
          <a:p>
            <a:r>
              <a:rPr kumimoji="1" lang="en-US" altLang="ja-JP" sz="2000" dirty="0" smtClean="0"/>
              <a:t>802.22b Draft defines two modes of PHY such as Mode 1 and Mode 2. Mode 1 is fully compatible with IEEE Std. 802.22-2011, then 802.22b Draft is still compatible with IEEE Std. 802.22-2011 on PHY mode </a:t>
            </a:r>
            <a:r>
              <a:rPr kumimoji="1" lang="en-US" altLang="ja-JP" sz="2000" dirty="0" smtClean="0"/>
              <a:t>1. Also, the legacy CPE can communicate R-CPE or MR-BS on PHY Mode 1.</a:t>
            </a:r>
            <a:endParaRPr kumimoji="1" lang="en-US" altLang="ja-JP" sz="2000" dirty="0" smtClean="0"/>
          </a:p>
          <a:p>
            <a:endParaRPr kumimoji="1" lang="en-US" altLang="ja-JP" sz="2000" dirty="0" smtClean="0"/>
          </a:p>
          <a:p>
            <a:r>
              <a:rPr kumimoji="1" lang="en-US" altLang="ja-JP" sz="2000" dirty="0" smtClean="0"/>
              <a:t>Proposed Resolution</a:t>
            </a:r>
          </a:p>
          <a:p>
            <a:r>
              <a:rPr kumimoji="1" lang="en-US" altLang="ja-JP" sz="2000" dirty="0" smtClean="0"/>
              <a:t>: Reject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216)</a:t>
            </a:r>
            <a:endParaRPr kumimoji="1" lang="ja-JP" altLang="en-US" dirty="0"/>
          </a:p>
        </p:txBody>
      </p:sp>
      <p:graphicFrame>
        <p:nvGraphicFramePr>
          <p:cNvPr id="7" name="コンテンツ プレースホルダ 6"/>
          <p:cNvGraphicFramePr>
            <a:graphicFrameLocks noGrp="1"/>
          </p:cNvGraphicFramePr>
          <p:nvPr>
            <p:ph idx="1"/>
          </p:nvPr>
        </p:nvGraphicFramePr>
        <p:xfrm>
          <a:off x="1043608" y="2492896"/>
          <a:ext cx="7488832" cy="971550"/>
        </p:xfrm>
        <a:graphic>
          <a:graphicData uri="http://schemas.openxmlformats.org/drawingml/2006/table">
            <a:tbl>
              <a:tblPr/>
              <a:tblGrid>
                <a:gridCol w="381680"/>
                <a:gridCol w="3553576"/>
                <a:gridCol w="3553576"/>
              </a:tblGrid>
              <a:tr h="971550">
                <a:tc>
                  <a:txBody>
                    <a:bodyPr/>
                    <a:lstStyle/>
                    <a:p>
                      <a:pPr algn="ctr" fontAlgn="t"/>
                      <a:r>
                        <a:rPr lang="en-US" altLang="ja-JP" sz="1050" b="0" i="0" u="none" strike="noStrike" dirty="0">
                          <a:latin typeface="Arial"/>
                        </a:rPr>
                        <a:t>217</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Much of the text in 7.4a3 on pg 18-19, through top of page 20, is almost verbatim copied from the corresponding sections in the base Std.</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Only provide text modifications (additions/deletions/modifications) being made on top of the corresponding text in this section from the base standard. If there is text that is not being modified, it is not required to be included in the amendment (as per the IEEE 802 Style Guide)</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graphicFrame>
        <p:nvGraphicFramePr>
          <p:cNvPr id="8" name="表 7"/>
          <p:cNvGraphicFramePr>
            <a:graphicFrameLocks noGrp="1"/>
          </p:cNvGraphicFramePr>
          <p:nvPr/>
        </p:nvGraphicFramePr>
        <p:xfrm>
          <a:off x="1043608" y="2038360"/>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1043608" y="3861048"/>
            <a:ext cx="7488832" cy="1938992"/>
          </a:xfrm>
          <a:prstGeom prst="rect">
            <a:avLst/>
          </a:prstGeom>
          <a:noFill/>
        </p:spPr>
        <p:txBody>
          <a:bodyPr wrap="square" rtlCol="0">
            <a:spAutoFit/>
          </a:bodyPr>
          <a:lstStyle/>
          <a:p>
            <a:r>
              <a:rPr kumimoji="1" lang="en-US" altLang="ja-JP" sz="2000" dirty="0" smtClean="0"/>
              <a:t>A lot of </a:t>
            </a:r>
            <a:r>
              <a:rPr kumimoji="1" lang="en-US" altLang="ja-JP" sz="2000" dirty="0" smtClean="0"/>
              <a:t>text on 802.22b Draft </a:t>
            </a:r>
            <a:r>
              <a:rPr kumimoji="1" lang="en-US" altLang="ja-JP" sz="2000" dirty="0" smtClean="0"/>
              <a:t>are </a:t>
            </a:r>
            <a:r>
              <a:rPr kumimoji="1" lang="en-US" altLang="ja-JP" sz="2000" dirty="0" smtClean="0"/>
              <a:t>copied from IEEE Std. 802.22-2011, but the copied text is help to understand the new operations of PHY mode 2 which is a new PHY for </a:t>
            </a:r>
            <a:r>
              <a:rPr kumimoji="1" lang="en-US" altLang="ja-JP" sz="2000" dirty="0" smtClean="0"/>
              <a:t>802.22b.</a:t>
            </a:r>
            <a:endParaRPr kumimoji="1" lang="en-US" altLang="ja-JP" sz="2000" dirty="0" smtClean="0"/>
          </a:p>
          <a:p>
            <a:endParaRPr kumimoji="1" lang="en-US" altLang="ja-JP" sz="2000" dirty="0" smtClean="0"/>
          </a:p>
          <a:p>
            <a:r>
              <a:rPr kumimoji="1" lang="en-US" altLang="ja-JP" sz="2000" dirty="0" smtClean="0"/>
              <a:t>Proposed Resolution</a:t>
            </a:r>
          </a:p>
          <a:p>
            <a:r>
              <a:rPr kumimoji="1" lang="en-US" altLang="ja-JP" sz="2000" dirty="0" smtClean="0"/>
              <a:t>: Reject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220)</a:t>
            </a:r>
            <a:endParaRPr kumimoji="1" lang="ja-JP" altLang="en-US" dirty="0"/>
          </a:p>
        </p:txBody>
      </p:sp>
      <p:graphicFrame>
        <p:nvGraphicFramePr>
          <p:cNvPr id="8" name="コンテンツ プレースホルダ 7"/>
          <p:cNvGraphicFramePr>
            <a:graphicFrameLocks noGrp="1"/>
          </p:cNvGraphicFramePr>
          <p:nvPr>
            <p:ph idx="1"/>
          </p:nvPr>
        </p:nvGraphicFramePr>
        <p:xfrm>
          <a:off x="1043608" y="2492896"/>
          <a:ext cx="7416824" cy="1457325"/>
        </p:xfrm>
        <a:graphic>
          <a:graphicData uri="http://schemas.openxmlformats.org/drawingml/2006/table">
            <a:tbl>
              <a:tblPr/>
              <a:tblGrid>
                <a:gridCol w="378010"/>
                <a:gridCol w="3519407"/>
                <a:gridCol w="3519407"/>
              </a:tblGrid>
              <a:tr h="1457325">
                <a:tc>
                  <a:txBody>
                    <a:bodyPr/>
                    <a:lstStyle/>
                    <a:p>
                      <a:pPr algn="ctr" fontAlgn="t"/>
                      <a:r>
                        <a:rPr lang="en-US" altLang="ja-JP" sz="1050" b="0" i="0" u="none" strike="noStrike" dirty="0">
                          <a:latin typeface="Arial"/>
                        </a:rPr>
                        <a:t>220</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There may be a couple of issues with regard to definition of the extended BR </a:t>
                      </a:r>
                      <a:r>
                        <a:rPr lang="en-US" sz="1050" b="0" i="0" u="none" strike="noStrike" dirty="0" err="1">
                          <a:latin typeface="Arial"/>
                        </a:rPr>
                        <a:t>subheader</a:t>
                      </a:r>
                      <a:r>
                        <a:rPr lang="en-US" sz="1050" b="0" i="0" u="none" strike="noStrike" dirty="0">
                          <a:latin typeface="Arial"/>
                        </a:rPr>
                        <a:t>: 1) Inclusion of each CPE's MAC address is not necessary and will introduce too much overhead. 2) A "Directions" field is not needed. The BR function is for the purpose of requesting US bandwidth. DS bandwidth, in the case of a centralized R-CPE, is granted in DS-MAP IEs in the DS relay/access zones. 3) Indication of the FID is not necessary, as we are granting bandwidth to the CPE/station ID itself</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Remove reference to CPE MAC ADDRESS, remove indication of request for DS allocation, remove indication of specific FID.</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graphicFrame>
        <p:nvGraphicFramePr>
          <p:cNvPr id="7" name="表 6"/>
          <p:cNvGraphicFramePr>
            <a:graphicFrameLocks noGrp="1"/>
          </p:cNvGraphicFramePr>
          <p:nvPr/>
        </p:nvGraphicFramePr>
        <p:xfrm>
          <a:off x="1043608" y="2038360"/>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1043608" y="4293096"/>
            <a:ext cx="2437077" cy="1323439"/>
          </a:xfrm>
          <a:prstGeom prst="rect">
            <a:avLst/>
          </a:prstGeom>
          <a:noFill/>
        </p:spPr>
        <p:txBody>
          <a:bodyPr wrap="none" rtlCol="0">
            <a:spAutoFit/>
          </a:bodyPr>
          <a:lstStyle/>
          <a:p>
            <a:r>
              <a:rPr kumimoji="1" lang="en-US" altLang="ja-JP" sz="2000" dirty="0" smtClean="0"/>
              <a:t>Proposed Resolution</a:t>
            </a:r>
          </a:p>
          <a:p>
            <a:r>
              <a:rPr kumimoji="1" lang="en-US" altLang="ja-JP" sz="2000" dirty="0" smtClean="0"/>
              <a:t>: Accept</a:t>
            </a:r>
          </a:p>
          <a:p>
            <a:endParaRPr kumimoji="1" lang="en-US" altLang="ja-JP" sz="2000" dirty="0" smtClean="0"/>
          </a:p>
          <a:p>
            <a:r>
              <a:rPr kumimoji="1" lang="en-US" altLang="ja-JP" sz="2000" dirty="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227)</a:t>
            </a:r>
            <a:endParaRPr kumimoji="1" lang="ja-JP" altLang="en-US" dirty="0"/>
          </a:p>
        </p:txBody>
      </p:sp>
      <p:graphicFrame>
        <p:nvGraphicFramePr>
          <p:cNvPr id="7" name="コンテンツ プレースホルダ 6"/>
          <p:cNvGraphicFramePr>
            <a:graphicFrameLocks noGrp="1"/>
          </p:cNvGraphicFramePr>
          <p:nvPr>
            <p:ph idx="1"/>
          </p:nvPr>
        </p:nvGraphicFramePr>
        <p:xfrm>
          <a:off x="1043608" y="2492896"/>
          <a:ext cx="7488832" cy="971550"/>
        </p:xfrm>
        <a:graphic>
          <a:graphicData uri="http://schemas.openxmlformats.org/drawingml/2006/table">
            <a:tbl>
              <a:tblPr/>
              <a:tblGrid>
                <a:gridCol w="381680"/>
                <a:gridCol w="3553576"/>
                <a:gridCol w="3553576"/>
              </a:tblGrid>
              <a:tr h="971550">
                <a:tc>
                  <a:txBody>
                    <a:bodyPr/>
                    <a:lstStyle/>
                    <a:p>
                      <a:pPr algn="ctr" fontAlgn="t"/>
                      <a:r>
                        <a:rPr lang="en-US" altLang="ja-JP" sz="1050" b="0" i="0" u="none" strike="noStrike" dirty="0">
                          <a:latin typeface="Arial"/>
                        </a:rPr>
                        <a:t>227</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In Table 31 we have distinct UCD </a:t>
                      </a:r>
                      <a:r>
                        <a:rPr lang="en-US" sz="1050" b="0" i="0" u="none" strike="noStrike" dirty="0" err="1">
                          <a:latin typeface="Arial"/>
                        </a:rPr>
                        <a:t>Ies</a:t>
                      </a:r>
                      <a:r>
                        <a:rPr lang="en-US" sz="1050" b="0" i="0" u="none" strike="noStrike" dirty="0">
                          <a:latin typeface="Arial"/>
                        </a:rPr>
                        <a:t> for the BR opportunity and UCS Notification opportunity size for the US DRZ. If a Distributed R-CPE is transmitting its own MAPs and configuration descriptor messages, wouldn't the R-CPE use the same </a:t>
                      </a:r>
                      <a:r>
                        <a:rPr lang="en-US" sz="1050" b="0" i="0" u="none" strike="noStrike" dirty="0" err="1">
                          <a:latin typeface="Arial"/>
                        </a:rPr>
                        <a:t>Ies</a:t>
                      </a:r>
                      <a:r>
                        <a:rPr lang="en-US" sz="1050" b="0" i="0" u="none" strike="noStrike" dirty="0">
                          <a:latin typeface="Arial"/>
                        </a:rPr>
                        <a:t> for theses </a:t>
                      </a:r>
                      <a:r>
                        <a:rPr lang="en-US" sz="1050" b="0" i="0" u="none" strike="noStrike" dirty="0" err="1">
                          <a:latin typeface="Arial"/>
                        </a:rPr>
                        <a:t>fucntions</a:t>
                      </a:r>
                      <a:r>
                        <a:rPr lang="en-US" sz="1050" b="0" i="0" u="none" strike="noStrike" dirty="0">
                          <a:latin typeface="Arial"/>
                        </a:rPr>
                        <a:t> as the MR-BS? </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Remove </a:t>
                      </a:r>
                      <a:r>
                        <a:rPr lang="en-US" sz="1050" b="0" i="0" u="none" strike="noStrike" dirty="0" err="1">
                          <a:latin typeface="Arial"/>
                        </a:rPr>
                        <a:t>specificate</a:t>
                      </a:r>
                      <a:r>
                        <a:rPr lang="en-US" sz="1050" b="0" i="0" u="none" strike="noStrike" dirty="0">
                          <a:latin typeface="Arial"/>
                        </a:rPr>
                        <a:t> of DRZ Bandwidth Request Opportunity Size, and DRZ UCS Notification Opportunity Size form Table 31. Updates entries for Bandwidth Request Opportunity Size and UCS Notification Opportunity Size in Table 31 to include reference that these UCD IEs can be used by Distributed R-CPE transmitting in US DRZ</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8" name="表 7"/>
          <p:cNvGraphicFramePr>
            <a:graphicFrameLocks noGrp="1"/>
          </p:cNvGraphicFramePr>
          <p:nvPr/>
        </p:nvGraphicFramePr>
        <p:xfrm>
          <a:off x="1043608" y="2038360"/>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1043608" y="4293096"/>
            <a:ext cx="2437077" cy="1323439"/>
          </a:xfrm>
          <a:prstGeom prst="rect">
            <a:avLst/>
          </a:prstGeom>
          <a:noFill/>
        </p:spPr>
        <p:txBody>
          <a:bodyPr wrap="none" rtlCol="0">
            <a:spAutoFit/>
          </a:bodyPr>
          <a:lstStyle/>
          <a:p>
            <a:r>
              <a:rPr kumimoji="1" lang="en-US" altLang="ja-JP" sz="2000" dirty="0" smtClean="0"/>
              <a:t>Proposed Resolution</a:t>
            </a:r>
          </a:p>
          <a:p>
            <a:r>
              <a:rPr kumimoji="1" lang="en-US" altLang="ja-JP" sz="2000" dirty="0" smtClean="0"/>
              <a:t>: Accept</a:t>
            </a:r>
          </a:p>
          <a:p>
            <a:endParaRPr kumimoji="1" lang="en-US" altLang="ja-JP" sz="2000" dirty="0" smtClean="0"/>
          </a:p>
          <a:p>
            <a:r>
              <a:rPr kumimoji="1" lang="en-US" altLang="ja-JP" sz="2000" dirty="0"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228)</a:t>
            </a:r>
            <a:endParaRPr kumimoji="1" lang="ja-JP" altLang="en-US" dirty="0"/>
          </a:p>
        </p:txBody>
      </p:sp>
      <p:graphicFrame>
        <p:nvGraphicFramePr>
          <p:cNvPr id="7" name="コンテンツ プレースホルダ 6"/>
          <p:cNvGraphicFramePr>
            <a:graphicFrameLocks noGrp="1"/>
          </p:cNvGraphicFramePr>
          <p:nvPr>
            <p:ph idx="1"/>
          </p:nvPr>
        </p:nvGraphicFramePr>
        <p:xfrm>
          <a:off x="827584" y="2636912"/>
          <a:ext cx="7416824" cy="647700"/>
        </p:xfrm>
        <a:graphic>
          <a:graphicData uri="http://schemas.openxmlformats.org/drawingml/2006/table">
            <a:tbl>
              <a:tblPr/>
              <a:tblGrid>
                <a:gridCol w="378010"/>
                <a:gridCol w="3519407"/>
                <a:gridCol w="3519407"/>
              </a:tblGrid>
              <a:tr h="647700">
                <a:tc>
                  <a:txBody>
                    <a:bodyPr/>
                    <a:lstStyle/>
                    <a:p>
                      <a:pPr algn="ctr" fontAlgn="t"/>
                      <a:r>
                        <a:rPr lang="en-US" altLang="ja-JP" sz="1000" b="0" i="0" u="none" strike="noStrike" dirty="0">
                          <a:latin typeface="Arial"/>
                        </a:rPr>
                        <a:t>228</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latin typeface="Arial"/>
                        </a:rPr>
                        <a:t>See previous comments regarding managing of DIUCs/UIUCs. 1 byte here is not sufficient to </a:t>
                      </a:r>
                      <a:r>
                        <a:rPr lang="en-US" sz="1000" b="0" i="0" u="none" strike="noStrike" dirty="0" err="1">
                          <a:latin typeface="Arial"/>
                        </a:rPr>
                        <a:t>specifiy</a:t>
                      </a:r>
                      <a:r>
                        <a:rPr lang="en-US" sz="1000" b="0" i="0" u="none" strike="noStrike" dirty="0">
                          <a:latin typeface="Arial"/>
                        </a:rPr>
                        <a:t> the all the modes a R-CPE supports. </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latin typeface="Arial"/>
                        </a:rPr>
                        <a:t>This field needs to be an array of values or a bitmap of some kind. This is a problem that exists in the base standard and needs to be corrected. Make appropriate specification of CPE Modulator in 7.7.11.3.2.2.4</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8" name="表 7"/>
          <p:cNvGraphicFramePr>
            <a:graphicFrameLocks noGrp="1"/>
          </p:cNvGraphicFramePr>
          <p:nvPr/>
        </p:nvGraphicFramePr>
        <p:xfrm>
          <a:off x="827584" y="2132856"/>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899592" y="3645024"/>
            <a:ext cx="7560840" cy="2246769"/>
          </a:xfrm>
          <a:prstGeom prst="rect">
            <a:avLst/>
          </a:prstGeom>
          <a:noFill/>
        </p:spPr>
        <p:txBody>
          <a:bodyPr wrap="square" rtlCol="0">
            <a:spAutoFit/>
          </a:bodyPr>
          <a:lstStyle/>
          <a:p>
            <a:r>
              <a:rPr kumimoji="1" lang="en-US" altLang="ja-JP" sz="2000" dirty="0" smtClean="0"/>
              <a:t>Proposed Resolution</a:t>
            </a:r>
          </a:p>
          <a:p>
            <a:r>
              <a:rPr kumimoji="1" lang="en-US" altLang="ja-JP" sz="2000" dirty="0" smtClean="0"/>
              <a:t>: Accept</a:t>
            </a:r>
          </a:p>
          <a:p>
            <a:endParaRPr kumimoji="1" lang="en-US" altLang="ja-JP" sz="2000" dirty="0" smtClean="0"/>
          </a:p>
          <a:p>
            <a:r>
              <a:rPr kumimoji="1" lang="en-US" altLang="ja-JP" sz="2000" dirty="0" smtClean="0"/>
              <a:t>In </a:t>
            </a:r>
            <a:r>
              <a:rPr kumimoji="1" lang="en-US" altLang="ja-JP" sz="2000" dirty="0" smtClean="0"/>
              <a:t>order to indicate </a:t>
            </a:r>
            <a:r>
              <a:rPr kumimoji="1" lang="en-US" altLang="ja-JP" sz="2000" dirty="0" smtClean="0"/>
              <a:t>the capability </a:t>
            </a:r>
            <a:r>
              <a:rPr kumimoji="1" lang="en-US" altLang="ja-JP" sz="2000" dirty="0" smtClean="0"/>
              <a:t>of </a:t>
            </a:r>
            <a:r>
              <a:rPr kumimoji="1" lang="en-US" altLang="ja-JP" sz="2000" dirty="0" smtClean="0"/>
              <a:t>modulation and coding, 8 </a:t>
            </a:r>
            <a:r>
              <a:rPr kumimoji="1" lang="en-US" altLang="ja-JP" sz="2000" dirty="0" smtClean="0"/>
              <a:t>bits bitmap for modulations and 8 bits bitmap for coding rates are </a:t>
            </a:r>
            <a:r>
              <a:rPr kumimoji="1" lang="en-US" altLang="ja-JP" sz="2000" dirty="0" smtClean="0"/>
              <a:t>extended from 8 bits.</a:t>
            </a:r>
          </a:p>
          <a:p>
            <a:endParaRPr kumimoji="1" lang="en-US" altLang="ja-JP"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Bitmap Usage for Modulation and Coding Rates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9" name="表 8"/>
          <p:cNvGraphicFramePr>
            <a:graphicFrameLocks noGrp="1"/>
          </p:cNvGraphicFramePr>
          <p:nvPr/>
        </p:nvGraphicFramePr>
        <p:xfrm>
          <a:off x="971600" y="2492896"/>
          <a:ext cx="7992888" cy="741680"/>
        </p:xfrm>
        <a:graphic>
          <a:graphicData uri="http://schemas.openxmlformats.org/drawingml/2006/table">
            <a:tbl>
              <a:tblPr firstRow="1" bandRow="1">
                <a:tableStyleId>{5C22544A-7EE6-4342-B048-85BDC9FD1C3A}</a:tableStyleId>
              </a:tblPr>
              <a:tblGrid>
                <a:gridCol w="999111"/>
                <a:gridCol w="999111"/>
                <a:gridCol w="999111"/>
                <a:gridCol w="999111"/>
                <a:gridCol w="999111"/>
                <a:gridCol w="999111"/>
                <a:gridCol w="999111"/>
                <a:gridCol w="999111"/>
              </a:tblGrid>
              <a:tr h="370840">
                <a:tc>
                  <a:txBody>
                    <a:bodyPr/>
                    <a:lstStyle/>
                    <a:p>
                      <a:pPr algn="ctr"/>
                      <a:r>
                        <a:rPr kumimoji="1" lang="en-US" altLang="ja-JP" sz="1400" dirty="0" smtClean="0"/>
                        <a:t>b8</a:t>
                      </a:r>
                      <a:endParaRPr kumimoji="1" lang="ja-JP" altLang="en-US" sz="1400" dirty="0"/>
                    </a:p>
                  </a:txBody>
                  <a:tcPr/>
                </a:tc>
                <a:tc>
                  <a:txBody>
                    <a:bodyPr/>
                    <a:lstStyle/>
                    <a:p>
                      <a:pPr algn="ctr"/>
                      <a:r>
                        <a:rPr kumimoji="1" lang="en-US" altLang="ja-JP" sz="1400" dirty="0" smtClean="0"/>
                        <a:t>b7</a:t>
                      </a:r>
                      <a:endParaRPr kumimoji="1" lang="ja-JP" altLang="en-US" sz="1400" dirty="0"/>
                    </a:p>
                  </a:txBody>
                  <a:tcPr/>
                </a:tc>
                <a:tc>
                  <a:txBody>
                    <a:bodyPr/>
                    <a:lstStyle/>
                    <a:p>
                      <a:pPr algn="ctr"/>
                      <a:r>
                        <a:rPr kumimoji="1" lang="en-US" altLang="ja-JP" sz="1400" dirty="0" smtClean="0"/>
                        <a:t>b6</a:t>
                      </a:r>
                      <a:endParaRPr kumimoji="1" lang="ja-JP" altLang="en-US" sz="1400" dirty="0"/>
                    </a:p>
                  </a:txBody>
                  <a:tcPr/>
                </a:tc>
                <a:tc>
                  <a:txBody>
                    <a:bodyPr/>
                    <a:lstStyle/>
                    <a:p>
                      <a:pPr algn="ctr"/>
                      <a:r>
                        <a:rPr kumimoji="1" lang="en-US" altLang="ja-JP" sz="1400" dirty="0" smtClean="0"/>
                        <a:t>b5</a:t>
                      </a:r>
                      <a:endParaRPr kumimoji="1" lang="ja-JP" altLang="en-US" sz="1400" dirty="0"/>
                    </a:p>
                  </a:txBody>
                  <a:tcPr/>
                </a:tc>
                <a:tc>
                  <a:txBody>
                    <a:bodyPr/>
                    <a:lstStyle/>
                    <a:p>
                      <a:pPr algn="ctr"/>
                      <a:r>
                        <a:rPr kumimoji="1" lang="en-US" altLang="ja-JP" sz="1400" dirty="0" smtClean="0"/>
                        <a:t>b4</a:t>
                      </a:r>
                      <a:endParaRPr kumimoji="1" lang="ja-JP" altLang="en-US" sz="1400" dirty="0"/>
                    </a:p>
                  </a:txBody>
                  <a:tcPr/>
                </a:tc>
                <a:tc>
                  <a:txBody>
                    <a:bodyPr/>
                    <a:lstStyle/>
                    <a:p>
                      <a:pPr algn="ctr"/>
                      <a:r>
                        <a:rPr kumimoji="1" lang="en-US" altLang="ja-JP" sz="1400" dirty="0" smtClean="0"/>
                        <a:t>b3</a:t>
                      </a:r>
                      <a:endParaRPr kumimoji="1" lang="ja-JP" altLang="en-US" sz="1400" dirty="0"/>
                    </a:p>
                  </a:txBody>
                  <a:tcPr/>
                </a:tc>
                <a:tc>
                  <a:txBody>
                    <a:bodyPr/>
                    <a:lstStyle/>
                    <a:p>
                      <a:pPr algn="ctr"/>
                      <a:r>
                        <a:rPr kumimoji="1" lang="en-US" altLang="ja-JP" sz="1400" dirty="0" smtClean="0"/>
                        <a:t>b2</a:t>
                      </a:r>
                      <a:endParaRPr kumimoji="1" lang="ja-JP" altLang="en-US" sz="1400" dirty="0"/>
                    </a:p>
                  </a:txBody>
                  <a:tcPr/>
                </a:tc>
                <a:tc>
                  <a:txBody>
                    <a:bodyPr/>
                    <a:lstStyle/>
                    <a:p>
                      <a:pPr algn="ctr"/>
                      <a:r>
                        <a:rPr kumimoji="1" lang="en-US" altLang="ja-JP" sz="1400" dirty="0" smtClean="0"/>
                        <a:t>b1</a:t>
                      </a:r>
                      <a:endParaRPr kumimoji="1" lang="ja-JP" altLang="en-US" sz="1400" dirty="0"/>
                    </a:p>
                  </a:txBody>
                  <a:tcPr/>
                </a:tc>
              </a:tr>
              <a:tr h="370840">
                <a:tc>
                  <a:txBody>
                    <a:bodyPr/>
                    <a:lstStyle/>
                    <a:p>
                      <a:r>
                        <a:rPr kumimoji="1" lang="en-US" altLang="ja-JP" sz="1400" dirty="0" smtClean="0"/>
                        <a:t>Reserved</a:t>
                      </a:r>
                      <a:endParaRPr kumimoji="1" lang="ja-JP" altLang="en-US" sz="1400" dirty="0"/>
                    </a:p>
                  </a:txBody>
                  <a:tcPr/>
                </a:tc>
                <a:tc>
                  <a:txBody>
                    <a:bodyPr/>
                    <a:lstStyle/>
                    <a:p>
                      <a:r>
                        <a:rPr kumimoji="1" lang="en-US" altLang="ja-JP" sz="1400" dirty="0" smtClean="0"/>
                        <a:t>Reserved</a:t>
                      </a:r>
                      <a:endParaRPr kumimoji="1" lang="ja-JP" altLang="en-US" sz="1400" dirty="0"/>
                    </a:p>
                  </a:txBody>
                  <a:tcPr/>
                </a:tc>
                <a:tc>
                  <a:txBody>
                    <a:bodyPr/>
                    <a:lstStyle/>
                    <a:p>
                      <a:r>
                        <a:rPr kumimoji="1" lang="en-US" altLang="ja-JP" sz="1400" dirty="0" smtClean="0"/>
                        <a:t>Reserved</a:t>
                      </a:r>
                      <a:endParaRPr kumimoji="1" lang="ja-JP" altLang="en-US" sz="1400" dirty="0"/>
                    </a:p>
                  </a:txBody>
                  <a:tcPr/>
                </a:tc>
                <a:tc>
                  <a:txBody>
                    <a:bodyPr/>
                    <a:lstStyle/>
                    <a:p>
                      <a:r>
                        <a:rPr kumimoji="1" lang="en-US" altLang="ja-JP" sz="1400" dirty="0" smtClean="0"/>
                        <a:t>Reserved</a:t>
                      </a:r>
                      <a:endParaRPr kumimoji="1" lang="ja-JP" altLang="en-US" sz="1400" dirty="0"/>
                    </a:p>
                  </a:txBody>
                  <a:tcPr/>
                </a:tc>
                <a:tc>
                  <a:txBody>
                    <a:bodyPr/>
                    <a:lstStyle/>
                    <a:p>
                      <a:r>
                        <a:rPr kumimoji="1" lang="en-US" altLang="ja-JP" sz="1400" dirty="0" smtClean="0"/>
                        <a:t>Reserved</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MD-TCM</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256QAM</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16QAM</a:t>
                      </a:r>
                      <a:endParaRPr kumimoji="1" lang="ja-JP" altLang="en-US" sz="1400" dirty="0" smtClean="0"/>
                    </a:p>
                  </a:txBody>
                  <a:tcPr/>
                </a:tc>
              </a:tr>
            </a:tbl>
          </a:graphicData>
        </a:graphic>
      </p:graphicFrame>
      <p:sp>
        <p:nvSpPr>
          <p:cNvPr id="11" name="コンテンツ プレースホルダ 10"/>
          <p:cNvSpPr>
            <a:spLocks noGrp="1"/>
          </p:cNvSpPr>
          <p:nvPr>
            <p:ph idx="1"/>
          </p:nvPr>
        </p:nvSpPr>
        <p:spPr/>
        <p:txBody>
          <a:bodyPr/>
          <a:lstStyle/>
          <a:p>
            <a:r>
              <a:rPr kumimoji="1" lang="en-US" altLang="ja-JP" dirty="0" smtClean="0"/>
              <a:t>Supported Modulation</a:t>
            </a:r>
          </a:p>
          <a:p>
            <a:endParaRPr kumimoji="1" lang="en-US" altLang="ja-JP" dirty="0" smtClean="0"/>
          </a:p>
          <a:p>
            <a:endParaRPr kumimoji="1" lang="en-US" altLang="ja-JP" dirty="0" smtClean="0"/>
          </a:p>
          <a:p>
            <a:pPr lvl="1"/>
            <a:r>
              <a:rPr kumimoji="1" lang="en-US" altLang="ja-JP" sz="1800" dirty="0" smtClean="0"/>
              <a:t>BPSK and QPSK shall be implemented</a:t>
            </a:r>
            <a:endParaRPr kumimoji="1" lang="en-US" altLang="ja-JP" dirty="0" smtClean="0"/>
          </a:p>
          <a:p>
            <a:endParaRPr kumimoji="1" lang="en-US" altLang="ja-JP" dirty="0" smtClean="0"/>
          </a:p>
          <a:p>
            <a:r>
              <a:rPr kumimoji="1" lang="en-US" altLang="ja-JP" dirty="0" smtClean="0"/>
              <a:t>Supported Coding Rate</a:t>
            </a:r>
          </a:p>
          <a:p>
            <a:endParaRPr kumimoji="1" lang="en-US" altLang="ja-JP" sz="2000" dirty="0" smtClean="0"/>
          </a:p>
          <a:p>
            <a:endParaRPr kumimoji="1" lang="en-US" altLang="ja-JP" sz="2000" dirty="0" smtClean="0"/>
          </a:p>
          <a:p>
            <a:endParaRPr kumimoji="1" lang="en-US" altLang="ja-JP" sz="2000" dirty="0" smtClean="0"/>
          </a:p>
          <a:p>
            <a:pPr lvl="1"/>
            <a:r>
              <a:rPr kumimoji="1" lang="en-US" altLang="ja-JP" sz="1800" dirty="0" smtClean="0"/>
              <a:t>1/2 shall be implemented</a:t>
            </a:r>
            <a:endParaRPr kumimoji="1" lang="ja-JP" altLang="en-US" sz="1800" dirty="0"/>
          </a:p>
        </p:txBody>
      </p:sp>
      <p:graphicFrame>
        <p:nvGraphicFramePr>
          <p:cNvPr id="12" name="表 11"/>
          <p:cNvGraphicFramePr>
            <a:graphicFrameLocks noGrp="1"/>
          </p:cNvGraphicFramePr>
          <p:nvPr/>
        </p:nvGraphicFramePr>
        <p:xfrm>
          <a:off x="971600" y="4556224"/>
          <a:ext cx="7992888" cy="889000"/>
        </p:xfrm>
        <a:graphic>
          <a:graphicData uri="http://schemas.openxmlformats.org/drawingml/2006/table">
            <a:tbl>
              <a:tblPr firstRow="1" bandRow="1">
                <a:tableStyleId>{5C22544A-7EE6-4342-B048-85BDC9FD1C3A}</a:tableStyleId>
              </a:tblPr>
              <a:tblGrid>
                <a:gridCol w="999111"/>
                <a:gridCol w="999111"/>
                <a:gridCol w="999111"/>
                <a:gridCol w="999111"/>
                <a:gridCol w="999111"/>
                <a:gridCol w="999111"/>
                <a:gridCol w="999111"/>
                <a:gridCol w="999111"/>
              </a:tblGrid>
              <a:tr h="370840">
                <a:tc>
                  <a:txBody>
                    <a:bodyPr/>
                    <a:lstStyle/>
                    <a:p>
                      <a:pPr algn="ctr"/>
                      <a:r>
                        <a:rPr kumimoji="1" lang="en-US" altLang="ja-JP" sz="1400" dirty="0" smtClean="0"/>
                        <a:t>b8</a:t>
                      </a:r>
                      <a:endParaRPr kumimoji="1" lang="ja-JP" altLang="en-US" sz="1400" dirty="0"/>
                    </a:p>
                  </a:txBody>
                  <a:tcPr/>
                </a:tc>
                <a:tc>
                  <a:txBody>
                    <a:bodyPr/>
                    <a:lstStyle/>
                    <a:p>
                      <a:pPr algn="ctr"/>
                      <a:r>
                        <a:rPr kumimoji="1" lang="en-US" altLang="ja-JP" sz="1400" dirty="0" smtClean="0"/>
                        <a:t>b7</a:t>
                      </a:r>
                      <a:endParaRPr kumimoji="1" lang="ja-JP" altLang="en-US" sz="1400" dirty="0"/>
                    </a:p>
                  </a:txBody>
                  <a:tcPr/>
                </a:tc>
                <a:tc>
                  <a:txBody>
                    <a:bodyPr/>
                    <a:lstStyle/>
                    <a:p>
                      <a:pPr algn="ctr"/>
                      <a:r>
                        <a:rPr kumimoji="1" lang="en-US" altLang="ja-JP" sz="1400" dirty="0" smtClean="0"/>
                        <a:t>b6</a:t>
                      </a:r>
                      <a:endParaRPr kumimoji="1" lang="ja-JP" altLang="en-US" sz="1400" dirty="0"/>
                    </a:p>
                  </a:txBody>
                  <a:tcPr/>
                </a:tc>
                <a:tc>
                  <a:txBody>
                    <a:bodyPr/>
                    <a:lstStyle/>
                    <a:p>
                      <a:pPr algn="ctr"/>
                      <a:r>
                        <a:rPr kumimoji="1" lang="en-US" altLang="ja-JP" sz="1400" dirty="0" smtClean="0"/>
                        <a:t>b5</a:t>
                      </a:r>
                      <a:endParaRPr kumimoji="1" lang="ja-JP" altLang="en-US" sz="1400" dirty="0"/>
                    </a:p>
                  </a:txBody>
                  <a:tcPr/>
                </a:tc>
                <a:tc>
                  <a:txBody>
                    <a:bodyPr/>
                    <a:lstStyle/>
                    <a:p>
                      <a:pPr algn="ctr"/>
                      <a:r>
                        <a:rPr kumimoji="1" lang="en-US" altLang="ja-JP" sz="1400" dirty="0" smtClean="0"/>
                        <a:t>b4</a:t>
                      </a:r>
                      <a:endParaRPr kumimoji="1" lang="ja-JP" altLang="en-US" sz="1400" dirty="0"/>
                    </a:p>
                  </a:txBody>
                  <a:tcPr/>
                </a:tc>
                <a:tc>
                  <a:txBody>
                    <a:bodyPr/>
                    <a:lstStyle/>
                    <a:p>
                      <a:pPr algn="ctr"/>
                      <a:r>
                        <a:rPr kumimoji="1" lang="en-US" altLang="ja-JP" sz="1400" dirty="0" smtClean="0"/>
                        <a:t>b3</a:t>
                      </a:r>
                      <a:endParaRPr kumimoji="1" lang="ja-JP" altLang="en-US" sz="1400" dirty="0"/>
                    </a:p>
                  </a:txBody>
                  <a:tcPr/>
                </a:tc>
                <a:tc>
                  <a:txBody>
                    <a:bodyPr/>
                    <a:lstStyle/>
                    <a:p>
                      <a:pPr algn="ctr"/>
                      <a:r>
                        <a:rPr kumimoji="1" lang="en-US" altLang="ja-JP" sz="1400" dirty="0" smtClean="0"/>
                        <a:t>b2</a:t>
                      </a:r>
                      <a:endParaRPr kumimoji="1" lang="ja-JP" altLang="en-US" sz="1400" dirty="0"/>
                    </a:p>
                  </a:txBody>
                  <a:tcPr/>
                </a:tc>
                <a:tc>
                  <a:txBody>
                    <a:bodyPr/>
                    <a:lstStyle/>
                    <a:p>
                      <a:pPr algn="ctr"/>
                      <a:r>
                        <a:rPr kumimoji="1" lang="en-US" altLang="ja-JP" sz="1400" dirty="0" smtClean="0"/>
                        <a:t>b1</a:t>
                      </a:r>
                      <a:endParaRPr kumimoji="1" lang="ja-JP" altLang="en-US" sz="1400" dirty="0"/>
                    </a:p>
                  </a:txBody>
                  <a:tcPr/>
                </a:tc>
              </a:tr>
              <a:tr h="370840">
                <a:tc>
                  <a:txBody>
                    <a:bodyPr/>
                    <a:lstStyle/>
                    <a:p>
                      <a:r>
                        <a:rPr kumimoji="1" lang="en-US" altLang="ja-JP" sz="1400" dirty="0" smtClean="0"/>
                        <a:t>Reserved</a:t>
                      </a:r>
                      <a:endParaRPr kumimoji="1" lang="ja-JP" altLang="en-US" sz="1400" dirty="0"/>
                    </a:p>
                  </a:txBody>
                  <a:tcPr/>
                </a:tc>
                <a:tc>
                  <a:txBody>
                    <a:bodyPr/>
                    <a:lstStyle/>
                    <a:p>
                      <a:r>
                        <a:rPr kumimoji="1" lang="en-US" altLang="ja-JP" sz="1400" dirty="0" smtClean="0"/>
                        <a:t>Reserved</a:t>
                      </a:r>
                      <a:endParaRPr kumimoji="1" lang="ja-JP" altLang="en-US" sz="1400" dirty="0"/>
                    </a:p>
                  </a:txBody>
                  <a:tcPr/>
                </a:tc>
                <a:tc>
                  <a:txBody>
                    <a:bodyPr/>
                    <a:lstStyle/>
                    <a:p>
                      <a:r>
                        <a:rPr kumimoji="1" lang="en-US" altLang="ja-JP" sz="1400" dirty="0" smtClean="0"/>
                        <a:t>14/15 for MD-TCM</a:t>
                      </a:r>
                      <a:endParaRPr kumimoji="1" lang="ja-JP" altLang="en-US" sz="1400" dirty="0"/>
                    </a:p>
                  </a:txBody>
                  <a:tcPr/>
                </a:tc>
                <a:tc>
                  <a:txBody>
                    <a:bodyPr/>
                    <a:lstStyle/>
                    <a:p>
                      <a:r>
                        <a:rPr kumimoji="1" lang="en-US" altLang="ja-JP" sz="1400" dirty="0" smtClean="0"/>
                        <a:t>10/11 for MD-TCM</a:t>
                      </a:r>
                      <a:endParaRPr kumimoji="1" lang="ja-JP" altLang="en-US" sz="1400" dirty="0"/>
                    </a:p>
                  </a:txBody>
                  <a:tcPr/>
                </a:tc>
                <a:tc>
                  <a:txBody>
                    <a:bodyPr/>
                    <a:lstStyle/>
                    <a:p>
                      <a:r>
                        <a:rPr kumimoji="1" lang="en-US" altLang="ja-JP" sz="1400" dirty="0" smtClean="0"/>
                        <a:t>7/8 for 256QAM</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5/6</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3/4</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2/3</a:t>
                      </a:r>
                      <a:endParaRPr kumimoji="1" lang="ja-JP" altLang="en-US" sz="1400" dirty="0" smtClean="0"/>
                    </a:p>
                  </a:txBody>
                  <a:tcPr/>
                </a:tc>
              </a:tr>
            </a:tbl>
          </a:graphicData>
        </a:graphic>
      </p:graphicFrame>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53964</TotalTime>
  <Words>1379</Words>
  <Application>Microsoft Office PowerPoint</Application>
  <PresentationFormat>画面に合わせる (4:3)</PresentationFormat>
  <Paragraphs>183</Paragraphs>
  <Slides>11</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3" baseType="lpstr">
      <vt:lpstr>802-22b-Submission</vt:lpstr>
      <vt:lpstr>Document</vt:lpstr>
      <vt:lpstr>Comment Resolution related to   MAC</vt:lpstr>
      <vt:lpstr>Comment Resolution related to MAC Frame (CID 87)</vt:lpstr>
      <vt:lpstr>Comment Resolution related to MAC Frame (CID 87)</vt:lpstr>
      <vt:lpstr>Comment Resolution related to MAC Frame (CID 216)</vt:lpstr>
      <vt:lpstr>Comment Resolution related to MAC Frame (CID 216)</vt:lpstr>
      <vt:lpstr>Comment Resolution related to MAC Frame (CID 220)</vt:lpstr>
      <vt:lpstr>Comment Resolution related to MAC Frame (CID 227)</vt:lpstr>
      <vt:lpstr>Comment Resolution related to MAC Frame (CID 228)</vt:lpstr>
      <vt:lpstr>Bitmap Usage for Modulation and Coding Rates</vt:lpstr>
      <vt:lpstr>Comment Resolution related to MAC Frame (CID 229)</vt:lpstr>
      <vt:lpstr>Comment Resolution related to MAC Frame (CID 231)</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1427</cp:revision>
  <cp:lastPrinted>1998-02-10T13:28:06Z</cp:lastPrinted>
  <dcterms:created xsi:type="dcterms:W3CDTF">2006-06-26T04:34:43Z</dcterms:created>
  <dcterms:modified xsi:type="dcterms:W3CDTF">2014-02-13T02:30:04Z</dcterms:modified>
</cp:coreProperties>
</file>